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65" r:id="rId3"/>
    <p:sldId id="257" r:id="rId4"/>
    <p:sldId id="278" r:id="rId5"/>
    <p:sldId id="262"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C9C7"/>
    <a:srgbClr val="173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25"/>
    <p:restoredTop sz="86413"/>
  </p:normalViewPr>
  <p:slideViewPr>
    <p:cSldViewPr snapToGrid="0" snapToObjects="1">
      <p:cViewPr>
        <p:scale>
          <a:sx n="124" d="100"/>
          <a:sy n="124" d="100"/>
        </p:scale>
        <p:origin x="1512" y="1176"/>
      </p:cViewPr>
      <p:guideLst/>
    </p:cSldViewPr>
  </p:slideViewPr>
  <p:outlineViewPr>
    <p:cViewPr>
      <p:scale>
        <a:sx n="40" d="100"/>
        <a:sy n="4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984B7-0227-7F43-9024-EB2E4D0221C7}"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A708-41FE-0444-A31C-BC26E3F7CD3E}" type="slidenum">
              <a:rPr lang="en-US" smtClean="0"/>
              <a:t>‹#›</a:t>
            </a:fld>
            <a:endParaRPr lang="en-US"/>
          </a:p>
        </p:txBody>
      </p:sp>
    </p:spTree>
    <p:extLst>
      <p:ext uri="{BB962C8B-B14F-4D97-AF65-F5344CB8AC3E}">
        <p14:creationId xmlns:p14="http://schemas.microsoft.com/office/powerpoint/2010/main" val="331871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96A708-41FE-0444-A31C-BC26E3F7CD3E}" type="slidenum">
              <a:rPr lang="en-US" smtClean="0"/>
              <a:t>1</a:t>
            </a:fld>
            <a:endParaRPr lang="en-US"/>
          </a:p>
        </p:txBody>
      </p:sp>
    </p:spTree>
    <p:extLst>
      <p:ext uri="{BB962C8B-B14F-4D97-AF65-F5344CB8AC3E}">
        <p14:creationId xmlns:p14="http://schemas.microsoft.com/office/powerpoint/2010/main" val="333234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96A708-41FE-0444-A31C-BC26E3F7CD3E}" type="slidenum">
              <a:rPr lang="en-US" smtClean="0"/>
              <a:t>2</a:t>
            </a:fld>
            <a:endParaRPr lang="en-US"/>
          </a:p>
        </p:txBody>
      </p:sp>
    </p:spTree>
    <p:extLst>
      <p:ext uri="{BB962C8B-B14F-4D97-AF65-F5344CB8AC3E}">
        <p14:creationId xmlns:p14="http://schemas.microsoft.com/office/powerpoint/2010/main" val="38036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Requirements - gathering information about the customer and determining what they need from the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Planning</a:t>
            </a:r>
            <a:r>
              <a:rPr lang="en-US" baseline="0" dirty="0"/>
              <a:t> - </a:t>
            </a:r>
            <a:r>
              <a:rPr lang="en-US" dirty="0"/>
              <a:t>creating a roadmap for the project and setting goals for how long it should take to complete certain tasks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Development -where all the decisions are made about what will be built, how it will be built, and when it will be considered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Testing</a:t>
            </a:r>
            <a:r>
              <a:rPr lang="en-US" baseline="0" dirty="0"/>
              <a:t> - </a:t>
            </a:r>
            <a:r>
              <a:rPr lang="en-US" dirty="0"/>
              <a:t>The</a:t>
            </a:r>
            <a:r>
              <a:rPr lang="en-US" baseline="0" dirty="0"/>
              <a:t> code written in the previous phase is validated.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Deployment – This phase is where the product finished on this sprint is released.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Review or retrospection – In this phase the teams review what where the successes and failures and uses the success to keep improving while avoiding the failures.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4996A708-41FE-0444-A31C-BC26E3F7CD3E}" type="slidenum">
              <a:rPr lang="en-US" smtClean="0"/>
              <a:t>3</a:t>
            </a:fld>
            <a:endParaRPr lang="en-US"/>
          </a:p>
        </p:txBody>
      </p:sp>
    </p:spTree>
    <p:extLst>
      <p:ext uri="{BB962C8B-B14F-4D97-AF65-F5344CB8AC3E}">
        <p14:creationId xmlns:p14="http://schemas.microsoft.com/office/powerpoint/2010/main" val="225636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96A708-41FE-0444-A31C-BC26E3F7CD3E}" type="slidenum">
              <a:rPr lang="en-US" smtClean="0"/>
              <a:t>4</a:t>
            </a:fld>
            <a:endParaRPr lang="en-US"/>
          </a:p>
        </p:txBody>
      </p:sp>
    </p:spTree>
    <p:extLst>
      <p:ext uri="{BB962C8B-B14F-4D97-AF65-F5344CB8AC3E}">
        <p14:creationId xmlns:p14="http://schemas.microsoft.com/office/powerpoint/2010/main" val="360192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6A708-41FE-0444-A31C-BC26E3F7CD3E}" type="slidenum">
              <a:rPr lang="en-US" smtClean="0"/>
              <a:t>5</a:t>
            </a:fld>
            <a:endParaRPr lang="en-US"/>
          </a:p>
        </p:txBody>
      </p:sp>
    </p:spTree>
    <p:extLst>
      <p:ext uri="{BB962C8B-B14F-4D97-AF65-F5344CB8AC3E}">
        <p14:creationId xmlns:p14="http://schemas.microsoft.com/office/powerpoint/2010/main" val="89024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96A708-41FE-0444-A31C-BC26E3F7CD3E}" type="slidenum">
              <a:rPr lang="en-US" smtClean="0"/>
              <a:t>6</a:t>
            </a:fld>
            <a:endParaRPr lang="en-US"/>
          </a:p>
        </p:txBody>
      </p:sp>
    </p:spTree>
    <p:extLst>
      <p:ext uri="{BB962C8B-B14F-4D97-AF65-F5344CB8AC3E}">
        <p14:creationId xmlns:p14="http://schemas.microsoft.com/office/powerpoint/2010/main" val="223864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5F96-1F8C-5941-AD31-58AA25BD6D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CB011C-75D3-2B40-8B29-FDFEE9A41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06A66-29DB-504D-81EA-FD7F28A3D49A}"/>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59805AC8-EDF5-1C47-9D96-04DE397B1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6DBC5-722F-BA49-BB8E-88D059610D68}"/>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79777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E639-A4E6-5548-9963-19651BF04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77CBC-99CB-B547-A2E3-FD6F5C48F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D48C9-59A6-5E42-9445-8EA7BDA80D03}"/>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9FBD168C-686C-784C-939B-4AD9831ED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945CE-8398-A24F-A62B-C4054898B3FE}"/>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209422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1F0FF-A5DB-3646-ACA3-C28465C0E1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955256-AFB3-CA4A-ABDF-A6C4E169D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A71A5-6CB9-794D-9BDF-AFD98786113E}"/>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0B8E0D7C-F2C9-B84F-B387-68BE17FB4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B212E-49B6-6545-A611-1596AF95CEBC}"/>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87106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DFED-70F0-804F-9527-EF8991E2C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E3CA0-C938-364C-9694-233C0E9AE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26C92-BB12-B846-96A2-90DC50777190}"/>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DE911E35-08EE-344F-A2B5-5121A7B8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23C45-C9D7-3047-B99A-8812F4EB1237}"/>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17308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5F53-07A1-2049-9B8C-1A03B48A8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67A00-58AF-AF40-B05A-D408A2C8D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158714-810D-5A49-A536-D1BDA5924CA1}"/>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B7F45C9E-7A7D-E14C-9119-2FD36D98E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E951C-06EF-EB44-935C-F90B2EF0312E}"/>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384283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9080-F30A-7847-ABDA-B61F98B45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F9C59-723C-0748-8B86-EA5C2B84F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5691F-D2D5-2A42-8E8C-1FF048AAB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18D39-22B5-8648-95E5-8053B04A64AD}"/>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6" name="Footer Placeholder 5">
            <a:extLst>
              <a:ext uri="{FF2B5EF4-FFF2-40B4-BE49-F238E27FC236}">
                <a16:creationId xmlns:a16="http://schemas.microsoft.com/office/drawing/2014/main" id="{7CC2AD45-2B01-1847-AA17-FD4F44766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C6505-1559-C347-9932-CA5D48562BA5}"/>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418865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52C9-C731-9349-BE9E-EA65FEA2E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1E7D7C-B3F0-4048-94D7-C59E0115A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A4FFB-4C1B-A647-94B3-DDBFA8DF7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91944-A8E4-F949-AE8C-7AC5F43FD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7A6A9-C832-D040-986A-38EA5AB7D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5842D-1F7C-5544-83A2-D15B88BF5206}"/>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8" name="Footer Placeholder 7">
            <a:extLst>
              <a:ext uri="{FF2B5EF4-FFF2-40B4-BE49-F238E27FC236}">
                <a16:creationId xmlns:a16="http://schemas.microsoft.com/office/drawing/2014/main" id="{D45E08FF-1233-594D-BB78-DC43618239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0FF06-C82D-4649-AEC0-4C64B94D05C5}"/>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25142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D8A7-AEDD-0740-91C7-C9F077649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4CCCC-CA0D-F94B-9184-0F65B9E22F72}"/>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4" name="Footer Placeholder 3">
            <a:extLst>
              <a:ext uri="{FF2B5EF4-FFF2-40B4-BE49-F238E27FC236}">
                <a16:creationId xmlns:a16="http://schemas.microsoft.com/office/drawing/2014/main" id="{AE0B13E3-6B02-CB4C-8904-A74895451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EE806-2829-6540-9A60-9D4337E26958}"/>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8603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3A860-31EA-5644-AB58-677DA241D436}"/>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3" name="Footer Placeholder 2">
            <a:extLst>
              <a:ext uri="{FF2B5EF4-FFF2-40B4-BE49-F238E27FC236}">
                <a16:creationId xmlns:a16="http://schemas.microsoft.com/office/drawing/2014/main" id="{00FA96DD-0621-2041-BE20-AAC73EDEF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350A60-C0C4-4642-BB22-F017DBE5FC1C}"/>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160732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5EF5-C64B-734D-A906-A2E2700F7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AEF83-6373-6049-A46E-6FC6A6093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D2C9B-13FD-9442-A87E-001CAB346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DD4B9-954C-4D49-A504-41158EDC2C46}"/>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6" name="Footer Placeholder 5">
            <a:extLst>
              <a:ext uri="{FF2B5EF4-FFF2-40B4-BE49-F238E27FC236}">
                <a16:creationId xmlns:a16="http://schemas.microsoft.com/office/drawing/2014/main" id="{A9DF569A-0CFB-C745-89B7-8D66B68E2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B7595-7397-834C-8816-FCD02EF8C101}"/>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424311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D9CE-E9D5-1B4E-91CE-D1C280EA8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E5BDE-7EA9-D844-BEB5-9C9A625A0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24BFF7-EA73-3C40-840C-8287A14D0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9B603-5734-FE45-9E69-BBD673B53F30}"/>
              </a:ext>
            </a:extLst>
          </p:cNvPr>
          <p:cNvSpPr>
            <a:spLocks noGrp="1"/>
          </p:cNvSpPr>
          <p:nvPr>
            <p:ph type="dt" sz="half" idx="10"/>
          </p:nvPr>
        </p:nvSpPr>
        <p:spPr/>
        <p:txBody>
          <a:bodyPr/>
          <a:lstStyle/>
          <a:p>
            <a:fld id="{131F4106-5CBA-9C49-B364-12711DD7DEE2}" type="datetimeFigureOut">
              <a:rPr lang="en-US" smtClean="0"/>
              <a:t>2/14/22</a:t>
            </a:fld>
            <a:endParaRPr lang="en-US"/>
          </a:p>
        </p:txBody>
      </p:sp>
      <p:sp>
        <p:nvSpPr>
          <p:cNvPr id="6" name="Footer Placeholder 5">
            <a:extLst>
              <a:ext uri="{FF2B5EF4-FFF2-40B4-BE49-F238E27FC236}">
                <a16:creationId xmlns:a16="http://schemas.microsoft.com/office/drawing/2014/main" id="{2CF04026-415B-E544-AEB5-7C3D7A44A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0227B-7085-2740-B5EB-5A34D92B90CC}"/>
              </a:ext>
            </a:extLst>
          </p:cNvPr>
          <p:cNvSpPr>
            <a:spLocks noGrp="1"/>
          </p:cNvSpPr>
          <p:nvPr>
            <p:ph type="sldNum" sz="quarter" idx="12"/>
          </p:nvPr>
        </p:nvSpPr>
        <p:spPr/>
        <p:txBody>
          <a:bodyPr/>
          <a:lstStyle/>
          <a:p>
            <a:fld id="{ED0F4255-9DBF-914D-AE0B-AE7F18A81623}" type="slidenum">
              <a:rPr lang="en-US" smtClean="0"/>
              <a:t>‹#›</a:t>
            </a:fld>
            <a:endParaRPr lang="en-US"/>
          </a:p>
        </p:txBody>
      </p:sp>
    </p:spTree>
    <p:extLst>
      <p:ext uri="{BB962C8B-B14F-4D97-AF65-F5344CB8AC3E}">
        <p14:creationId xmlns:p14="http://schemas.microsoft.com/office/powerpoint/2010/main" val="4819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05C38-C177-8549-9CE4-C7B7D1963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2923A-5AEC-9648-BB43-60F1C0A4E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C6D2D-1784-5D42-B899-922FE9D4F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F4106-5CBA-9C49-B364-12711DD7DEE2}" type="datetimeFigureOut">
              <a:rPr lang="en-US" smtClean="0"/>
              <a:t>2/14/22</a:t>
            </a:fld>
            <a:endParaRPr lang="en-US"/>
          </a:p>
        </p:txBody>
      </p:sp>
      <p:sp>
        <p:nvSpPr>
          <p:cNvPr id="5" name="Footer Placeholder 4">
            <a:extLst>
              <a:ext uri="{FF2B5EF4-FFF2-40B4-BE49-F238E27FC236}">
                <a16:creationId xmlns:a16="http://schemas.microsoft.com/office/drawing/2014/main" id="{264017B8-5773-B748-B5B4-1E2C1564A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E9D60-1F78-CB44-969C-79CDCE21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F4255-9DBF-914D-AE0B-AE7F18A81623}" type="slidenum">
              <a:rPr lang="en-US" smtClean="0"/>
              <a:t>‹#›</a:t>
            </a:fld>
            <a:endParaRPr lang="en-US"/>
          </a:p>
        </p:txBody>
      </p:sp>
    </p:spTree>
    <p:extLst>
      <p:ext uri="{BB962C8B-B14F-4D97-AF65-F5344CB8AC3E}">
        <p14:creationId xmlns:p14="http://schemas.microsoft.com/office/powerpoint/2010/main" val="139189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1">
            <a:extLst>
              <a:ext uri="{FF2B5EF4-FFF2-40B4-BE49-F238E27FC236}">
                <a16:creationId xmlns:a16="http://schemas.microsoft.com/office/drawing/2014/main" id="{ECAEF571-C8CE-1D48-98B6-629AC7DE060E}"/>
              </a:ext>
            </a:extLst>
          </p:cNvPr>
          <p:cNvGrpSpPr>
            <a:grpSpLocks/>
          </p:cNvGrpSpPr>
          <p:nvPr/>
        </p:nvGrpSpPr>
        <p:grpSpPr bwMode="auto">
          <a:xfrm>
            <a:off x="1051719" y="968723"/>
            <a:ext cx="10120313" cy="4886772"/>
            <a:chOff x="2103162" y="1937980"/>
            <a:chExt cx="20240478" cy="9773011"/>
          </a:xfrm>
        </p:grpSpPr>
        <p:sp>
          <p:nvSpPr>
            <p:cNvPr id="304" name="Scrum - DEFINITION">
              <a:extLst>
                <a:ext uri="{FF2B5EF4-FFF2-40B4-BE49-F238E27FC236}">
                  <a16:creationId xmlns:a16="http://schemas.microsoft.com/office/drawing/2014/main" id="{3E2D8036-0FA3-4C49-90F0-2672177849ED}"/>
                </a:ext>
              </a:extLst>
            </p:cNvPr>
            <p:cNvSpPr txBox="1"/>
            <p:nvPr/>
          </p:nvSpPr>
          <p:spPr>
            <a:xfrm>
              <a:off x="2103162" y="1937980"/>
              <a:ext cx="9845574" cy="1333625"/>
            </a:xfrm>
            <a:prstGeom prst="rect">
              <a:avLst/>
            </a:prstGeom>
            <a:ln w="12700">
              <a:miter lim="400000"/>
            </a:ln>
          </p:spPr>
          <p:txBody>
            <a:bodyPr wrap="non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7-1 Final Project</a:t>
              </a:r>
              <a:endParaRPr sz="4000" kern="0" dirty="0"/>
            </a:p>
          </p:txBody>
        </p:sp>
        <p:sp>
          <p:nvSpPr>
            <p:cNvPr id="7173" name="Subtitle text placeholder information">
              <a:extLst>
                <a:ext uri="{FF2B5EF4-FFF2-40B4-BE49-F238E27FC236}">
                  <a16:creationId xmlns:a16="http://schemas.microsoft.com/office/drawing/2014/main" id="{FF99DC19-01F2-1842-97AC-E618656FB593}"/>
                </a:ext>
              </a:extLst>
            </p:cNvPr>
            <p:cNvSpPr txBox="1">
              <a:spLocks noChangeArrowheads="1"/>
            </p:cNvSpPr>
            <p:nvPr/>
          </p:nvSpPr>
          <p:spPr bwMode="auto">
            <a:xfrm>
              <a:off x="2175129" y="3223218"/>
              <a:ext cx="5784686" cy="3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800" dirty="0">
                  <a:solidFill>
                    <a:srgbClr val="767A84"/>
                  </a:solidFill>
                  <a:latin typeface="Arial" panose="020B0604020202020204" pitchFamily="34" charset="0"/>
                  <a:cs typeface="Arial" panose="020B0604020202020204" pitchFamily="34" charset="0"/>
                  <a:sym typeface="Arial" panose="020B0604020202020204" pitchFamily="34" charset="0"/>
                </a:rPr>
                <a:t>CS 250 Software Development Lifecycle</a:t>
              </a:r>
            </a:p>
          </p:txBody>
        </p:sp>
        <p:grpSp>
          <p:nvGrpSpPr>
            <p:cNvPr id="7174" name="Group">
              <a:extLst>
                <a:ext uri="{FF2B5EF4-FFF2-40B4-BE49-F238E27FC236}">
                  <a16:creationId xmlns:a16="http://schemas.microsoft.com/office/drawing/2014/main" id="{25841D19-D89D-7847-AE06-13AF675F0730}"/>
                </a:ext>
              </a:extLst>
            </p:cNvPr>
            <p:cNvGrpSpPr>
              <a:grpSpLocks/>
            </p:cNvGrpSpPr>
            <p:nvPr/>
          </p:nvGrpSpPr>
          <p:grpSpPr bwMode="auto">
            <a:xfrm>
              <a:off x="10375564" y="3723568"/>
              <a:ext cx="11968076" cy="7987423"/>
              <a:chOff x="424" y="-13400"/>
              <a:chExt cx="11968074" cy="7987421"/>
            </a:xfrm>
          </p:grpSpPr>
          <p:sp>
            <p:nvSpPr>
              <p:cNvPr id="7178" name="Development and tests">
                <a:extLst>
                  <a:ext uri="{FF2B5EF4-FFF2-40B4-BE49-F238E27FC236}">
                    <a16:creationId xmlns:a16="http://schemas.microsoft.com/office/drawing/2014/main" id="{C954756D-7063-084A-B9D8-559D7375E5AC}"/>
                  </a:ext>
                </a:extLst>
              </p:cNvPr>
              <p:cNvSpPr>
                <a:spLocks/>
              </p:cNvSpPr>
              <p:nvPr/>
            </p:nvSpPr>
            <p:spPr bwMode="auto">
              <a:xfrm>
                <a:off x="9988343" y="-13400"/>
                <a:ext cx="1980155" cy="779657"/>
              </a:xfrm>
              <a:custGeom>
                <a:avLst/>
                <a:gdLst>
                  <a:gd name="T0" fmla="*/ 990078 w 21600"/>
                  <a:gd name="T1" fmla="*/ 389851 h 779701"/>
                  <a:gd name="T2" fmla="*/ 990078 w 21600"/>
                  <a:gd name="T3" fmla="*/ 389851 h 779701"/>
                  <a:gd name="T4" fmla="*/ 990078 w 21600"/>
                  <a:gd name="T5" fmla="*/ 389851 h 779701"/>
                  <a:gd name="T6" fmla="*/ 990078 w 21600"/>
                  <a:gd name="T7" fmla="*/ 389851 h 779701"/>
                  <a:gd name="T8" fmla="*/ 0 60000 65536"/>
                  <a:gd name="T9" fmla="*/ 5898240 60000 65536"/>
                  <a:gd name="T10" fmla="*/ 11796480 60000 65536"/>
                  <a:gd name="T11" fmla="*/ 17694720 60000 65536"/>
                  <a:gd name="T12" fmla="*/ 0 w 21600"/>
                  <a:gd name="T13" fmla="*/ 0 h 779701"/>
                  <a:gd name="T14" fmla="*/ 21600 w 21600"/>
                  <a:gd name="T15" fmla="*/ 779701 h 779701"/>
                </a:gdLst>
                <a:ahLst/>
                <a:cxnLst>
                  <a:cxn ang="T8">
                    <a:pos x="T0" y="T1"/>
                  </a:cxn>
                  <a:cxn ang="T9">
                    <a:pos x="T2" y="T3"/>
                  </a:cxn>
                  <a:cxn ang="T10">
                    <a:pos x="T4" y="T5"/>
                  </a:cxn>
                  <a:cxn ang="T11">
                    <a:pos x="T6" y="T7"/>
                  </a:cxn>
                </a:cxnLst>
                <a:rect l="T12" t="T13" r="T14" b="T15"/>
                <a:pathLst>
                  <a:path w="21600" h="779701" extrusionOk="0">
                    <a:moveTo>
                      <a:pt x="0" y="0"/>
                    </a:moveTo>
                    <a:lnTo>
                      <a:pt x="2160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1100">
                    <a:latin typeface="Arial" panose="020B0604020202020204" pitchFamily="34" charset="0"/>
                    <a:cs typeface="Arial" panose="020B0604020202020204" pitchFamily="34" charset="0"/>
                    <a:sym typeface="Arial" panose="020B0604020202020204" pitchFamily="34" charset="0"/>
                  </a:rPr>
                  <a:t>Development and tests</a:t>
                </a:r>
              </a:p>
            </p:txBody>
          </p:sp>
          <p:grpSp>
            <p:nvGrpSpPr>
              <p:cNvPr id="7179" name="Group">
                <a:extLst>
                  <a:ext uri="{FF2B5EF4-FFF2-40B4-BE49-F238E27FC236}">
                    <a16:creationId xmlns:a16="http://schemas.microsoft.com/office/drawing/2014/main" id="{A74B299F-B40B-1F4A-95DA-65BC663CB062}"/>
                  </a:ext>
                </a:extLst>
              </p:cNvPr>
              <p:cNvGrpSpPr>
                <a:grpSpLocks/>
              </p:cNvGrpSpPr>
              <p:nvPr/>
            </p:nvGrpSpPr>
            <p:grpSpPr bwMode="auto">
              <a:xfrm>
                <a:off x="424" y="910032"/>
                <a:ext cx="11823974" cy="7063989"/>
                <a:chOff x="425" y="-233"/>
                <a:chExt cx="11823972" cy="7063987"/>
              </a:xfrm>
            </p:grpSpPr>
            <p:sp>
              <p:nvSpPr>
                <p:cNvPr id="307" name="Shape">
                  <a:extLst>
                    <a:ext uri="{FF2B5EF4-FFF2-40B4-BE49-F238E27FC236}">
                      <a16:creationId xmlns:a16="http://schemas.microsoft.com/office/drawing/2014/main" id="{33C81AFC-8413-E24E-82CA-A20501392AEF}"/>
                    </a:ext>
                  </a:extLst>
                </p:cNvPr>
                <p:cNvSpPr/>
                <p:nvPr/>
              </p:nvSpPr>
              <p:spPr>
                <a:xfrm>
                  <a:off x="6559925" y="5901768"/>
                  <a:ext cx="3603598" cy="1161986"/>
                </a:xfrm>
                <a:custGeom>
                  <a:avLst/>
                  <a:gdLst/>
                  <a:ahLst/>
                  <a:cxnLst>
                    <a:cxn ang="0">
                      <a:pos x="wd2" y="hd2"/>
                    </a:cxn>
                    <a:cxn ang="5400000">
                      <a:pos x="wd2" y="hd2"/>
                    </a:cxn>
                    <a:cxn ang="10800000">
                      <a:pos x="wd2" y="hd2"/>
                    </a:cxn>
                    <a:cxn ang="16200000">
                      <a:pos x="wd2" y="hd2"/>
                    </a:cxn>
                  </a:cxnLst>
                  <a:rect l="0" t="0" r="r" b="b"/>
                  <a:pathLst>
                    <a:path w="21600" h="21600" extrusionOk="0">
                      <a:moveTo>
                        <a:pt x="14632" y="0"/>
                      </a:moveTo>
                      <a:lnTo>
                        <a:pt x="14632" y="4003"/>
                      </a:lnTo>
                      <a:lnTo>
                        <a:pt x="0" y="4003"/>
                      </a:lnTo>
                      <a:lnTo>
                        <a:pt x="0" y="17591"/>
                      </a:lnTo>
                      <a:lnTo>
                        <a:pt x="14632" y="17591"/>
                      </a:lnTo>
                      <a:lnTo>
                        <a:pt x="14632" y="21600"/>
                      </a:lnTo>
                      <a:lnTo>
                        <a:pt x="21600" y="10800"/>
                      </a:lnTo>
                      <a:lnTo>
                        <a:pt x="14632" y="0"/>
                      </a:lnTo>
                      <a:close/>
                    </a:path>
                  </a:pathLst>
                </a:custGeom>
                <a:solidFill>
                  <a:srgbClr val="60C9C7"/>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308" name="Shape">
                  <a:extLst>
                    <a:ext uri="{FF2B5EF4-FFF2-40B4-BE49-F238E27FC236}">
                      <a16:creationId xmlns:a16="http://schemas.microsoft.com/office/drawing/2014/main" id="{E2F8813E-DE53-B640-A90C-666D4D0086ED}"/>
                    </a:ext>
                  </a:extLst>
                </p:cNvPr>
                <p:cNvSpPr/>
                <p:nvPr/>
              </p:nvSpPr>
              <p:spPr>
                <a:xfrm>
                  <a:off x="3440512" y="-233"/>
                  <a:ext cx="7219895" cy="6848099"/>
                </a:xfrm>
                <a:custGeom>
                  <a:avLst/>
                  <a:gdLst/>
                  <a:ahLst/>
                  <a:cxnLst>
                    <a:cxn ang="0">
                      <a:pos x="wd2" y="hd2"/>
                    </a:cxn>
                    <a:cxn ang="5400000">
                      <a:pos x="wd2" y="hd2"/>
                    </a:cxn>
                    <a:cxn ang="10800000">
                      <a:pos x="wd2" y="hd2"/>
                    </a:cxn>
                    <a:cxn ang="16200000">
                      <a:pos x="wd2" y="hd2"/>
                    </a:cxn>
                  </a:cxnLst>
                  <a:rect l="0" t="0" r="r" b="b"/>
                  <a:pathLst>
                    <a:path w="20517" h="21584" extrusionOk="0">
                      <a:moveTo>
                        <a:pt x="16727" y="0"/>
                      </a:moveTo>
                      <a:cubicBezTo>
                        <a:pt x="16087" y="8"/>
                        <a:pt x="15441" y="196"/>
                        <a:pt x="14855" y="573"/>
                      </a:cubicBezTo>
                      <a:cubicBezTo>
                        <a:pt x="13959" y="1149"/>
                        <a:pt x="13325" y="2120"/>
                        <a:pt x="13111" y="3244"/>
                      </a:cubicBezTo>
                      <a:cubicBezTo>
                        <a:pt x="10886" y="1873"/>
                        <a:pt x="8359" y="1689"/>
                        <a:pt x="6121" y="2504"/>
                      </a:cubicBezTo>
                      <a:cubicBezTo>
                        <a:pt x="3899" y="3312"/>
                        <a:pt x="1976" y="5098"/>
                        <a:pt x="875" y="7621"/>
                      </a:cubicBezTo>
                      <a:cubicBezTo>
                        <a:pt x="-753" y="11348"/>
                        <a:pt x="-64" y="15801"/>
                        <a:pt x="2570" y="18719"/>
                      </a:cubicBezTo>
                      <a:lnTo>
                        <a:pt x="2167" y="19156"/>
                      </a:lnTo>
                      <a:lnTo>
                        <a:pt x="5054" y="19811"/>
                      </a:lnTo>
                      <a:lnTo>
                        <a:pt x="4528" y="16595"/>
                      </a:lnTo>
                      <a:lnTo>
                        <a:pt x="4065" y="17098"/>
                      </a:lnTo>
                      <a:cubicBezTo>
                        <a:pt x="1963" y="14766"/>
                        <a:pt x="1615" y="11510"/>
                        <a:pt x="2648" y="8858"/>
                      </a:cubicBezTo>
                      <a:cubicBezTo>
                        <a:pt x="3148" y="7573"/>
                        <a:pt x="3963" y="6450"/>
                        <a:pt x="5026" y="5648"/>
                      </a:cubicBezTo>
                      <a:cubicBezTo>
                        <a:pt x="6099" y="4837"/>
                        <a:pt x="7421" y="4357"/>
                        <a:pt x="8897" y="4348"/>
                      </a:cubicBezTo>
                      <a:cubicBezTo>
                        <a:pt x="10760" y="4337"/>
                        <a:pt x="12436" y="5192"/>
                        <a:pt x="13643" y="6551"/>
                      </a:cubicBezTo>
                      <a:cubicBezTo>
                        <a:pt x="14857" y="7918"/>
                        <a:pt x="15608" y="9800"/>
                        <a:pt x="15592" y="11876"/>
                      </a:cubicBezTo>
                      <a:cubicBezTo>
                        <a:pt x="15578" y="13657"/>
                        <a:pt x="14977" y="15370"/>
                        <a:pt x="13917" y="16708"/>
                      </a:cubicBezTo>
                      <a:cubicBezTo>
                        <a:pt x="12638" y="18321"/>
                        <a:pt x="10801" y="19255"/>
                        <a:pt x="8865" y="19277"/>
                      </a:cubicBezTo>
                      <a:lnTo>
                        <a:pt x="8865" y="21584"/>
                      </a:lnTo>
                      <a:cubicBezTo>
                        <a:pt x="11291" y="21587"/>
                        <a:pt x="13500" y="20481"/>
                        <a:pt x="15082" y="18679"/>
                      </a:cubicBezTo>
                      <a:cubicBezTo>
                        <a:pt x="16641" y="16903"/>
                        <a:pt x="17570" y="14475"/>
                        <a:pt x="17629" y="11819"/>
                      </a:cubicBezTo>
                      <a:cubicBezTo>
                        <a:pt x="17655" y="10631"/>
                        <a:pt x="17483" y="9449"/>
                        <a:pt x="17106" y="8336"/>
                      </a:cubicBezTo>
                      <a:cubicBezTo>
                        <a:pt x="16819" y="7490"/>
                        <a:pt x="16422" y="6701"/>
                        <a:pt x="15938" y="5987"/>
                      </a:cubicBezTo>
                      <a:cubicBezTo>
                        <a:pt x="15457" y="5278"/>
                        <a:pt x="14889" y="4642"/>
                        <a:pt x="14245" y="4100"/>
                      </a:cubicBezTo>
                      <a:cubicBezTo>
                        <a:pt x="14265" y="2854"/>
                        <a:pt x="14967" y="1905"/>
                        <a:pt x="15879" y="1519"/>
                      </a:cubicBezTo>
                      <a:cubicBezTo>
                        <a:pt x="16837" y="1115"/>
                        <a:pt x="17988" y="1344"/>
                        <a:pt x="18758" y="2344"/>
                      </a:cubicBezTo>
                      <a:cubicBezTo>
                        <a:pt x="19189" y="2903"/>
                        <a:pt x="19369" y="3605"/>
                        <a:pt x="19340" y="4288"/>
                      </a:cubicBezTo>
                      <a:cubicBezTo>
                        <a:pt x="19314" y="4905"/>
                        <a:pt x="19117" y="5515"/>
                        <a:pt x="18751" y="6026"/>
                      </a:cubicBezTo>
                      <a:lnTo>
                        <a:pt x="18291" y="5507"/>
                      </a:lnTo>
                      <a:lnTo>
                        <a:pt x="17850" y="7937"/>
                      </a:lnTo>
                      <a:lnTo>
                        <a:pt x="20046" y="7487"/>
                      </a:lnTo>
                      <a:lnTo>
                        <a:pt x="19558" y="6936"/>
                      </a:lnTo>
                      <a:cubicBezTo>
                        <a:pt x="20816" y="5378"/>
                        <a:pt x="20847" y="3008"/>
                        <a:pt x="19590" y="1414"/>
                      </a:cubicBezTo>
                      <a:cubicBezTo>
                        <a:pt x="18849" y="474"/>
                        <a:pt x="17795" y="-13"/>
                        <a:pt x="16727" y="0"/>
                      </a:cubicBezTo>
                      <a:close/>
                    </a:path>
                  </a:pathLst>
                </a:custGeom>
                <a:solidFill>
                  <a:srgbClr val="173979"/>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311" name="Shape">
                  <a:extLst>
                    <a:ext uri="{FF2B5EF4-FFF2-40B4-BE49-F238E27FC236}">
                      <a16:creationId xmlns:a16="http://schemas.microsoft.com/office/drawing/2014/main" id="{25494032-1B2A-814F-BDE8-69015F35A475}"/>
                    </a:ext>
                  </a:extLst>
                </p:cNvPr>
                <p:cNvSpPr/>
                <p:nvPr/>
              </p:nvSpPr>
              <p:spPr>
                <a:xfrm>
                  <a:off x="425" y="5901768"/>
                  <a:ext cx="3603598" cy="1161986"/>
                </a:xfrm>
                <a:custGeom>
                  <a:avLst/>
                  <a:gdLst/>
                  <a:ahLst/>
                  <a:cxnLst>
                    <a:cxn ang="0">
                      <a:pos x="wd2" y="hd2"/>
                    </a:cxn>
                    <a:cxn ang="5400000">
                      <a:pos x="wd2" y="hd2"/>
                    </a:cxn>
                    <a:cxn ang="10800000">
                      <a:pos x="wd2" y="hd2"/>
                    </a:cxn>
                    <a:cxn ang="16200000">
                      <a:pos x="wd2" y="hd2"/>
                    </a:cxn>
                  </a:cxnLst>
                  <a:rect l="0" t="0" r="r" b="b"/>
                  <a:pathLst>
                    <a:path w="21600" h="21600" extrusionOk="0">
                      <a:moveTo>
                        <a:pt x="14632" y="0"/>
                      </a:moveTo>
                      <a:lnTo>
                        <a:pt x="14632" y="4003"/>
                      </a:lnTo>
                      <a:lnTo>
                        <a:pt x="0" y="4003"/>
                      </a:lnTo>
                      <a:lnTo>
                        <a:pt x="0" y="17591"/>
                      </a:lnTo>
                      <a:lnTo>
                        <a:pt x="14632" y="17591"/>
                      </a:lnTo>
                      <a:lnTo>
                        <a:pt x="14632" y="21600"/>
                      </a:lnTo>
                      <a:lnTo>
                        <a:pt x="21600" y="10800"/>
                      </a:lnTo>
                      <a:lnTo>
                        <a:pt x="14632" y="0"/>
                      </a:lnTo>
                      <a:close/>
                    </a:path>
                  </a:pathLst>
                </a:custGeom>
                <a:solidFill>
                  <a:srgbClr val="60C9C7"/>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7183" name="Sprint Planning">
                  <a:extLst>
                    <a:ext uri="{FF2B5EF4-FFF2-40B4-BE49-F238E27FC236}">
                      <a16:creationId xmlns:a16="http://schemas.microsoft.com/office/drawing/2014/main" id="{35A2DF72-2ED8-2C40-BDC3-E52BF15D0798}"/>
                    </a:ext>
                  </a:extLst>
                </p:cNvPr>
                <p:cNvSpPr>
                  <a:spLocks/>
                </p:cNvSpPr>
                <p:nvPr/>
              </p:nvSpPr>
              <p:spPr bwMode="auto">
                <a:xfrm>
                  <a:off x="9844242" y="4580167"/>
                  <a:ext cx="1980155" cy="779657"/>
                </a:xfrm>
                <a:custGeom>
                  <a:avLst/>
                  <a:gdLst>
                    <a:gd name="T0" fmla="*/ 990078 w 21600"/>
                    <a:gd name="T1" fmla="*/ 389851 h 779701"/>
                    <a:gd name="T2" fmla="*/ 990078 w 21600"/>
                    <a:gd name="T3" fmla="*/ 389851 h 779701"/>
                    <a:gd name="T4" fmla="*/ 990078 w 21600"/>
                    <a:gd name="T5" fmla="*/ 389851 h 779701"/>
                    <a:gd name="T6" fmla="*/ 990078 w 21600"/>
                    <a:gd name="T7" fmla="*/ 389851 h 779701"/>
                    <a:gd name="T8" fmla="*/ 0 60000 65536"/>
                    <a:gd name="T9" fmla="*/ 5898240 60000 65536"/>
                    <a:gd name="T10" fmla="*/ 11796480 60000 65536"/>
                    <a:gd name="T11" fmla="*/ 17694720 60000 65536"/>
                    <a:gd name="T12" fmla="*/ 0 w 21600"/>
                    <a:gd name="T13" fmla="*/ 0 h 779701"/>
                    <a:gd name="T14" fmla="*/ 21600 w 21600"/>
                    <a:gd name="T15" fmla="*/ 779701 h 779701"/>
                  </a:gdLst>
                  <a:ahLst/>
                  <a:cxnLst>
                    <a:cxn ang="T8">
                      <a:pos x="T0" y="T1"/>
                    </a:cxn>
                    <a:cxn ang="T9">
                      <a:pos x="T2" y="T3"/>
                    </a:cxn>
                    <a:cxn ang="T10">
                      <a:pos x="T4" y="T5"/>
                    </a:cxn>
                    <a:cxn ang="T11">
                      <a:pos x="T6" y="T7"/>
                    </a:cxn>
                  </a:cxnLst>
                  <a:rect l="T12" t="T13" r="T14" b="T15"/>
                  <a:pathLst>
                    <a:path w="21600" h="779701" extrusionOk="0">
                      <a:moveTo>
                        <a:pt x="0" y="0"/>
                      </a:moveTo>
                      <a:lnTo>
                        <a:pt x="2160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1100">
                      <a:latin typeface="Arial" panose="020B0604020202020204" pitchFamily="34" charset="0"/>
                      <a:cs typeface="Arial" panose="020B0604020202020204" pitchFamily="34" charset="0"/>
                      <a:sym typeface="Arial" panose="020B0604020202020204" pitchFamily="34" charset="0"/>
                    </a:rPr>
                    <a:t>Sprint Planning</a:t>
                  </a:r>
                </a:p>
              </p:txBody>
            </p:sp>
            <p:sp>
              <p:nvSpPr>
                <p:cNvPr id="7184" name="Daily Scrum">
                  <a:extLst>
                    <a:ext uri="{FF2B5EF4-FFF2-40B4-BE49-F238E27FC236}">
                      <a16:creationId xmlns:a16="http://schemas.microsoft.com/office/drawing/2014/main" id="{7136758B-188D-364C-B117-44E9BE7272E5}"/>
                    </a:ext>
                  </a:extLst>
                </p:cNvPr>
                <p:cNvSpPr>
                  <a:spLocks/>
                </p:cNvSpPr>
                <p:nvPr/>
              </p:nvSpPr>
              <p:spPr bwMode="auto">
                <a:xfrm>
                  <a:off x="10212219" y="3272363"/>
                  <a:ext cx="1515436" cy="779657"/>
                </a:xfrm>
                <a:custGeom>
                  <a:avLst/>
                  <a:gdLst>
                    <a:gd name="T0" fmla="*/ 757719 w 21600"/>
                    <a:gd name="T1" fmla="*/ 389851 h 779701"/>
                    <a:gd name="T2" fmla="*/ 757719 w 21600"/>
                    <a:gd name="T3" fmla="*/ 389851 h 779701"/>
                    <a:gd name="T4" fmla="*/ 757719 w 21600"/>
                    <a:gd name="T5" fmla="*/ 389851 h 779701"/>
                    <a:gd name="T6" fmla="*/ 757719 w 21600"/>
                    <a:gd name="T7" fmla="*/ 389851 h 779701"/>
                    <a:gd name="T8" fmla="*/ 0 60000 65536"/>
                    <a:gd name="T9" fmla="*/ 5898240 60000 65536"/>
                    <a:gd name="T10" fmla="*/ 11796480 60000 65536"/>
                    <a:gd name="T11" fmla="*/ 17694720 60000 65536"/>
                    <a:gd name="T12" fmla="*/ 0 w 21600"/>
                    <a:gd name="T13" fmla="*/ 0 h 779701"/>
                    <a:gd name="T14" fmla="*/ 21600 w 21600"/>
                    <a:gd name="T15" fmla="*/ 779701 h 779701"/>
                  </a:gdLst>
                  <a:ahLst/>
                  <a:cxnLst>
                    <a:cxn ang="T8">
                      <a:pos x="T0" y="T1"/>
                    </a:cxn>
                    <a:cxn ang="T9">
                      <a:pos x="T2" y="T3"/>
                    </a:cxn>
                    <a:cxn ang="T10">
                      <a:pos x="T4" y="T5"/>
                    </a:cxn>
                    <a:cxn ang="T11">
                      <a:pos x="T6" y="T7"/>
                    </a:cxn>
                  </a:cxnLst>
                  <a:rect l="T12" t="T13" r="T14" b="T15"/>
                  <a:pathLst>
                    <a:path w="21600" h="779701" extrusionOk="0">
                      <a:moveTo>
                        <a:pt x="0" y="0"/>
                      </a:moveTo>
                      <a:lnTo>
                        <a:pt x="2160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1100">
                      <a:latin typeface="Arial" panose="020B0604020202020204" pitchFamily="34" charset="0"/>
                      <a:cs typeface="Arial" panose="020B0604020202020204" pitchFamily="34" charset="0"/>
                      <a:sym typeface="Arial" panose="020B0604020202020204" pitchFamily="34" charset="0"/>
                    </a:rPr>
                    <a:t>Daily Scrum</a:t>
                  </a:r>
                </a:p>
              </p:txBody>
            </p:sp>
            <p:sp>
              <p:nvSpPr>
                <p:cNvPr id="7185" name="Sprint review and retrospective">
                  <a:extLst>
                    <a:ext uri="{FF2B5EF4-FFF2-40B4-BE49-F238E27FC236}">
                      <a16:creationId xmlns:a16="http://schemas.microsoft.com/office/drawing/2014/main" id="{75FB6356-7B32-8A41-B051-BC775B3ACB49}"/>
                    </a:ext>
                  </a:extLst>
                </p:cNvPr>
                <p:cNvSpPr>
                  <a:spLocks/>
                </p:cNvSpPr>
                <p:nvPr/>
              </p:nvSpPr>
              <p:spPr bwMode="auto">
                <a:xfrm>
                  <a:off x="485635" y="4580167"/>
                  <a:ext cx="2558127" cy="779657"/>
                </a:xfrm>
                <a:custGeom>
                  <a:avLst/>
                  <a:gdLst>
                    <a:gd name="T0" fmla="*/ 1279064 w 21600"/>
                    <a:gd name="T1" fmla="*/ 1 h 1"/>
                    <a:gd name="T2" fmla="*/ 1279064 w 21600"/>
                    <a:gd name="T3" fmla="*/ 1 h 1"/>
                    <a:gd name="T4" fmla="*/ 1279064 w 21600"/>
                    <a:gd name="T5" fmla="*/ 1 h 1"/>
                    <a:gd name="T6" fmla="*/ 1279064 w 21600"/>
                    <a:gd name="T7" fmla="*/ 1 h 1"/>
                    <a:gd name="T8" fmla="*/ 0 60000 65536"/>
                    <a:gd name="T9" fmla="*/ 5898240 60000 65536"/>
                    <a:gd name="T10" fmla="*/ 11796480 60000 65536"/>
                    <a:gd name="T11" fmla="*/ 17694720 60000 65536"/>
                    <a:gd name="T12" fmla="*/ 0 w 21600"/>
                    <a:gd name="T13" fmla="*/ 0 h 1"/>
                    <a:gd name="T14" fmla="*/ 21600 w 21600"/>
                    <a:gd name="T15" fmla="*/ 1 h 1"/>
                  </a:gdLst>
                  <a:ahLst/>
                  <a:cxnLst>
                    <a:cxn ang="T8">
                      <a:pos x="T0" y="T1"/>
                    </a:cxn>
                    <a:cxn ang="T9">
                      <a:pos x="T2" y="T3"/>
                    </a:cxn>
                    <a:cxn ang="T10">
                      <a:pos x="T4" y="T5"/>
                    </a:cxn>
                    <a:cxn ang="T11">
                      <a:pos x="T6" y="T7"/>
                    </a:cxn>
                  </a:cxnLst>
                  <a:rect l="T12" t="T13" r="T14" b="T15"/>
                  <a:pathLst>
                    <a:path w="21600" h="1" extrusionOk="0">
                      <a:moveTo>
                        <a:pt x="0" y="0"/>
                      </a:moveTo>
                      <a:lnTo>
                        <a:pt x="2160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r" eaLnBrk="1"/>
                  <a:r>
                    <a:rPr lang="en-US" altLang="en-US" sz="1100">
                      <a:latin typeface="Arial" panose="020B0604020202020204" pitchFamily="34" charset="0"/>
                      <a:cs typeface="Arial" panose="020B0604020202020204" pitchFamily="34" charset="0"/>
                      <a:sym typeface="Arial" panose="020B0604020202020204" pitchFamily="34" charset="0"/>
                    </a:rPr>
                    <a:t>Sprint review and retrospective</a:t>
                  </a:r>
                </a:p>
              </p:txBody>
            </p:sp>
          </p:grpSp>
        </p:grpSp>
        <p:sp>
          <p:nvSpPr>
            <p:cNvPr id="7175" name="Scrum is an agile method designed to add energy, focus, clarity and transparency to project planning and implementation. Today, Scrum is used in small, mid-sized and large software corporations all over the world.">
              <a:extLst>
                <a:ext uri="{FF2B5EF4-FFF2-40B4-BE49-F238E27FC236}">
                  <a16:creationId xmlns:a16="http://schemas.microsoft.com/office/drawing/2014/main" id="{B8F086EA-CF96-CF4B-BEB7-A696DCEE632D}"/>
                </a:ext>
              </a:extLst>
            </p:cNvPr>
            <p:cNvSpPr txBox="1">
              <a:spLocks noChangeArrowheads="1"/>
            </p:cNvSpPr>
            <p:nvPr/>
          </p:nvSpPr>
          <p:spPr bwMode="auto">
            <a:xfrm>
              <a:off x="2161284" y="4418853"/>
              <a:ext cx="9337934" cy="179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r>
                <a:rPr lang="en-US" altLang="en-US" sz="1100" b="0" dirty="0">
                  <a:solidFill>
                    <a:srgbClr val="767A84"/>
                  </a:solidFill>
                  <a:latin typeface="Arial" panose="020B0604020202020204" pitchFamily="34" charset="0"/>
                  <a:cs typeface="Arial" panose="020B0604020202020204" pitchFamily="34" charset="0"/>
                  <a:sym typeface="Arial" panose="020B0604020202020204" pitchFamily="34" charset="0"/>
                </a:rPr>
                <a:t>Fabian Rodriguez</a:t>
              </a:r>
            </a:p>
            <a:p>
              <a:pPr algn="l" eaLnBrk="1"/>
              <a:endParaRPr lang="en-US" altLang="en-US" sz="1100" b="0" dirty="0">
                <a:solidFill>
                  <a:srgbClr val="767A84"/>
                </a:solidFill>
                <a:latin typeface="Arial" panose="020B0604020202020204" pitchFamily="34" charset="0"/>
                <a:cs typeface="Arial" panose="020B0604020202020204" pitchFamily="34" charset="0"/>
                <a:sym typeface="Arial" panose="020B0604020202020204" pitchFamily="34" charset="0"/>
              </a:endParaRPr>
            </a:p>
            <a:p>
              <a:pPr algn="l" eaLnBrk="1"/>
              <a:r>
                <a:rPr lang="en-US" altLang="en-US" sz="1100" b="0" dirty="0">
                  <a:solidFill>
                    <a:srgbClr val="767A84"/>
                  </a:solidFill>
                  <a:latin typeface="Arial" panose="020B0604020202020204" pitchFamily="34" charset="0"/>
                  <a:cs typeface="Arial" panose="020B0604020202020204" pitchFamily="34" charset="0"/>
                  <a:sym typeface="Arial" panose="020B0604020202020204" pitchFamily="34" charset="0"/>
                </a:rPr>
                <a:t>Southern New Hampshire University</a:t>
              </a:r>
            </a:p>
            <a:p>
              <a:pPr algn="l" eaLnBrk="1"/>
              <a:endParaRPr lang="en-US" altLang="en-US" sz="1100" b="0" dirty="0">
                <a:solidFill>
                  <a:srgbClr val="767A84"/>
                </a:solidFill>
                <a:latin typeface="Arial" panose="020B0604020202020204" pitchFamily="34" charset="0"/>
                <a:cs typeface="Arial" panose="020B0604020202020204" pitchFamily="34" charset="0"/>
                <a:sym typeface="Arial" panose="020B0604020202020204" pitchFamily="34" charset="0"/>
              </a:endParaRPr>
            </a:p>
            <a:p>
              <a:pPr algn="l" eaLnBrk="1"/>
              <a:r>
                <a:rPr lang="en-US" altLang="en-US" sz="1100" b="0" dirty="0">
                  <a:solidFill>
                    <a:srgbClr val="767A84"/>
                  </a:solidFill>
                  <a:latin typeface="Arial" panose="020B0604020202020204" pitchFamily="34" charset="0"/>
                  <a:cs typeface="Arial" panose="020B0604020202020204" pitchFamily="34" charset="0"/>
                  <a:sym typeface="Arial" panose="020B0604020202020204" pitchFamily="34" charset="0"/>
                </a:rPr>
                <a:t>12/14/2022</a:t>
              </a:r>
            </a:p>
          </p:txBody>
        </p:sp>
      </p:grpSp>
      <p:sp>
        <p:nvSpPr>
          <p:cNvPr id="7170" name="Sprint…">
            <a:extLst>
              <a:ext uri="{FF2B5EF4-FFF2-40B4-BE49-F238E27FC236}">
                <a16:creationId xmlns:a16="http://schemas.microsoft.com/office/drawing/2014/main" id="{EA0C6B25-67A5-BB47-ACB0-C83C029CD1AC}"/>
              </a:ext>
            </a:extLst>
          </p:cNvPr>
          <p:cNvSpPr txBox="1">
            <a:spLocks noChangeArrowheads="1"/>
          </p:cNvSpPr>
          <p:nvPr/>
        </p:nvSpPr>
        <p:spPr bwMode="auto">
          <a:xfrm>
            <a:off x="7757595" y="3850432"/>
            <a:ext cx="1420262"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en-US" altLang="en-US" sz="2000">
                <a:latin typeface="Arial" panose="020B0604020202020204" pitchFamily="34" charset="0"/>
                <a:cs typeface="Arial" panose="020B0604020202020204" pitchFamily="34" charset="0"/>
                <a:sym typeface="Arial" panose="020B0604020202020204" pitchFamily="34" charset="0"/>
              </a:rPr>
              <a:t>Sprint</a:t>
            </a:r>
          </a:p>
          <a:p>
            <a:pPr algn="ctr" eaLnBrk="1"/>
            <a:r>
              <a:rPr lang="en-US" altLang="en-US" sz="2000">
                <a:latin typeface="Arial" panose="020B0604020202020204" pitchFamily="34" charset="0"/>
                <a:cs typeface="Arial" panose="020B0604020202020204" pitchFamily="34" charset="0"/>
                <a:sym typeface="Arial" panose="020B0604020202020204" pitchFamily="34" charset="0"/>
              </a:rPr>
              <a:t>1-4 WEEKS</a:t>
            </a:r>
          </a:p>
        </p:txBody>
      </p:sp>
      <p:sp>
        <p:nvSpPr>
          <p:cNvPr id="7171" name="24h">
            <a:extLst>
              <a:ext uri="{FF2B5EF4-FFF2-40B4-BE49-F238E27FC236}">
                <a16:creationId xmlns:a16="http://schemas.microsoft.com/office/drawing/2014/main" id="{9933BB96-2E06-FA40-A209-DD1494B10E9C}"/>
              </a:ext>
            </a:extLst>
          </p:cNvPr>
          <p:cNvSpPr txBox="1">
            <a:spLocks noChangeArrowheads="1"/>
          </p:cNvSpPr>
          <p:nvPr/>
        </p:nvSpPr>
        <p:spPr bwMode="auto">
          <a:xfrm>
            <a:off x="9681642" y="2774713"/>
            <a:ext cx="43601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en-US" altLang="en-US">
                <a:latin typeface="Arial" panose="020B0604020202020204" pitchFamily="34" charset="0"/>
                <a:cs typeface="Arial" panose="020B0604020202020204" pitchFamily="34" charset="0"/>
                <a:sym typeface="Arial" panose="020B0604020202020204" pitchFamily="34" charset="0"/>
              </a:rPr>
              <a:t>24h</a:t>
            </a:r>
          </a:p>
        </p:txBody>
      </p:sp>
      <p:sp>
        <p:nvSpPr>
          <p:cNvPr id="20" name="Scrum - DEFINITION">
            <a:extLst>
              <a:ext uri="{FF2B5EF4-FFF2-40B4-BE49-F238E27FC236}">
                <a16:creationId xmlns:a16="http://schemas.microsoft.com/office/drawing/2014/main" id="{F0D4C0C1-4630-AF4B-8FF0-05F96BC8393F}"/>
              </a:ext>
            </a:extLst>
          </p:cNvPr>
          <p:cNvSpPr txBox="1"/>
          <p:nvPr/>
        </p:nvSpPr>
        <p:spPr bwMode="auto">
          <a:xfrm>
            <a:off x="869155" y="5231557"/>
            <a:ext cx="4070351" cy="666849"/>
          </a:xfrm>
          <a:prstGeom prst="rect">
            <a:avLst/>
          </a:prstGeom>
          <a:ln w="12700">
            <a:miter lim="400000"/>
          </a:ln>
        </p:spPr>
        <p:txBody>
          <a:bodyPr wrap="squar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Agile-Scrum</a:t>
            </a:r>
            <a:endParaRPr sz="40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Group 1">
            <a:extLst>
              <a:ext uri="{FF2B5EF4-FFF2-40B4-BE49-F238E27FC236}">
                <a16:creationId xmlns:a16="http://schemas.microsoft.com/office/drawing/2014/main" id="{8F18A562-DD53-954D-8207-4A73404F469C}"/>
              </a:ext>
            </a:extLst>
          </p:cNvPr>
          <p:cNvGrpSpPr>
            <a:grpSpLocks/>
          </p:cNvGrpSpPr>
          <p:nvPr/>
        </p:nvGrpSpPr>
        <p:grpSpPr bwMode="auto">
          <a:xfrm>
            <a:off x="856103" y="245530"/>
            <a:ext cx="9879793" cy="5523439"/>
            <a:chOff x="1711918" y="491761"/>
            <a:chExt cx="19760192" cy="11045629"/>
          </a:xfrm>
        </p:grpSpPr>
        <p:sp>
          <p:nvSpPr>
            <p:cNvPr id="392" name="Circle">
              <a:extLst>
                <a:ext uri="{FF2B5EF4-FFF2-40B4-BE49-F238E27FC236}">
                  <a16:creationId xmlns:a16="http://schemas.microsoft.com/office/drawing/2014/main" id="{BD4A9F0A-06C6-9446-A809-19120D667A1B}"/>
                </a:ext>
              </a:extLst>
            </p:cNvPr>
            <p:cNvSpPr/>
            <p:nvPr/>
          </p:nvSpPr>
          <p:spPr>
            <a:xfrm>
              <a:off x="18185030" y="5030976"/>
              <a:ext cx="2898864" cy="2898448"/>
            </a:xfrm>
            <a:prstGeom prst="ellipse">
              <a:avLst/>
            </a:pr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2292" name="Product Owner">
              <a:extLst>
                <a:ext uri="{FF2B5EF4-FFF2-40B4-BE49-F238E27FC236}">
                  <a16:creationId xmlns:a16="http://schemas.microsoft.com/office/drawing/2014/main" id="{32A956CD-0C0B-6545-91EB-D013473EF05C}"/>
                </a:ext>
              </a:extLst>
            </p:cNvPr>
            <p:cNvSpPr txBox="1">
              <a:spLocks noChangeArrowheads="1"/>
            </p:cNvSpPr>
            <p:nvPr/>
          </p:nvSpPr>
          <p:spPr bwMode="auto">
            <a:xfrm>
              <a:off x="2881826" y="8534421"/>
              <a:ext cx="3675999" cy="37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a:latin typeface="Arial" panose="020B0604020202020204" pitchFamily="34" charset="0"/>
                  <a:cs typeface="Arial" panose="020B0604020202020204" pitchFamily="34" charset="0"/>
                  <a:sym typeface="Arial" panose="020B0604020202020204" pitchFamily="34" charset="0"/>
                </a:rPr>
                <a:t>Product Owner</a:t>
              </a:r>
            </a:p>
          </p:txBody>
        </p:sp>
        <p:sp>
          <p:nvSpPr>
            <p:cNvPr id="395" name="Circle">
              <a:extLst>
                <a:ext uri="{FF2B5EF4-FFF2-40B4-BE49-F238E27FC236}">
                  <a16:creationId xmlns:a16="http://schemas.microsoft.com/office/drawing/2014/main" id="{9A05F323-74CD-874D-88F9-6B62DC371534}"/>
                </a:ext>
              </a:extLst>
            </p:cNvPr>
            <p:cNvSpPr/>
            <p:nvPr/>
          </p:nvSpPr>
          <p:spPr>
            <a:xfrm>
              <a:off x="3270010" y="5030976"/>
              <a:ext cx="2898864" cy="2898448"/>
            </a:xfrm>
            <a:prstGeom prst="ellipse">
              <a:avLst/>
            </a:prstGeom>
            <a:solidFill>
              <a:srgbClr val="60C9C7"/>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396" name="Graphic 38">
              <a:extLst>
                <a:ext uri="{FF2B5EF4-FFF2-40B4-BE49-F238E27FC236}">
                  <a16:creationId xmlns:a16="http://schemas.microsoft.com/office/drawing/2014/main" id="{DE3F8263-7289-EF4A-BD8C-90D5CDCCDD93}"/>
                </a:ext>
              </a:extLst>
            </p:cNvPr>
            <p:cNvSpPr/>
            <p:nvPr/>
          </p:nvSpPr>
          <p:spPr>
            <a:xfrm>
              <a:off x="4363831" y="6099242"/>
              <a:ext cx="711222" cy="712707"/>
            </a:xfrm>
            <a:custGeom>
              <a:avLst/>
              <a:gdLst/>
              <a:ahLst/>
              <a:cxnLst>
                <a:cxn ang="0">
                  <a:pos x="wd2" y="hd2"/>
                </a:cxn>
                <a:cxn ang="5400000">
                  <a:pos x="wd2" y="hd2"/>
                </a:cxn>
                <a:cxn ang="10800000">
                  <a:pos x="wd2" y="hd2"/>
                </a:cxn>
                <a:cxn ang="16200000">
                  <a:pos x="wd2" y="hd2"/>
                </a:cxn>
              </a:cxnLst>
              <a:rect l="0" t="0" r="r" b="b"/>
              <a:pathLst>
                <a:path w="21600" h="21600" extrusionOk="0">
                  <a:moveTo>
                    <a:pt x="19161" y="14657"/>
                  </a:moveTo>
                  <a:lnTo>
                    <a:pt x="15485" y="12986"/>
                  </a:lnTo>
                  <a:cubicBezTo>
                    <a:pt x="15041" y="12783"/>
                    <a:pt x="14658" y="12465"/>
                    <a:pt x="14378" y="12065"/>
                  </a:cubicBezTo>
                  <a:cubicBezTo>
                    <a:pt x="14077" y="11638"/>
                    <a:pt x="14055" y="11075"/>
                    <a:pt x="14320" y="10626"/>
                  </a:cubicBezTo>
                  <a:cubicBezTo>
                    <a:pt x="15114" y="9241"/>
                    <a:pt x="15530" y="7671"/>
                    <a:pt x="15525" y="6075"/>
                  </a:cubicBezTo>
                  <a:cubicBezTo>
                    <a:pt x="15525" y="3052"/>
                    <a:pt x="14064" y="0"/>
                    <a:pt x="10800" y="0"/>
                  </a:cubicBezTo>
                  <a:cubicBezTo>
                    <a:pt x="7536" y="0"/>
                    <a:pt x="6075" y="3052"/>
                    <a:pt x="6075" y="6075"/>
                  </a:cubicBezTo>
                  <a:cubicBezTo>
                    <a:pt x="6071" y="7672"/>
                    <a:pt x="6487" y="9241"/>
                    <a:pt x="7282" y="10626"/>
                  </a:cubicBezTo>
                  <a:cubicBezTo>
                    <a:pt x="7547" y="11075"/>
                    <a:pt x="7525" y="11638"/>
                    <a:pt x="7225" y="12065"/>
                  </a:cubicBezTo>
                  <a:cubicBezTo>
                    <a:pt x="6943" y="12465"/>
                    <a:pt x="6560" y="12783"/>
                    <a:pt x="6115" y="12986"/>
                  </a:cubicBezTo>
                  <a:lnTo>
                    <a:pt x="2439" y="14657"/>
                  </a:lnTo>
                  <a:cubicBezTo>
                    <a:pt x="955" y="15334"/>
                    <a:pt x="2" y="16813"/>
                    <a:pt x="0" y="18444"/>
                  </a:cubicBezTo>
                  <a:lnTo>
                    <a:pt x="0" y="19575"/>
                  </a:lnTo>
                  <a:cubicBezTo>
                    <a:pt x="0" y="21248"/>
                    <a:pt x="5873" y="21600"/>
                    <a:pt x="10800" y="21600"/>
                  </a:cubicBezTo>
                  <a:cubicBezTo>
                    <a:pt x="15728" y="21600"/>
                    <a:pt x="21600" y="21248"/>
                    <a:pt x="21600" y="19575"/>
                  </a:cubicBezTo>
                  <a:lnTo>
                    <a:pt x="21600" y="18444"/>
                  </a:lnTo>
                  <a:cubicBezTo>
                    <a:pt x="21598" y="16813"/>
                    <a:pt x="20645" y="15334"/>
                    <a:pt x="19161" y="14657"/>
                  </a:cubicBezTo>
                  <a:close/>
                </a:path>
              </a:pathLst>
            </a:custGeom>
            <a:solidFill>
              <a:srgbClr val="173979"/>
            </a:solidFill>
            <a:ln w="12700" cap="flat">
              <a:noFill/>
              <a:miter lim="400000"/>
            </a:ln>
            <a:effectLst/>
          </p:spPr>
          <p:txBody>
            <a:bodyPr lIns="22860" tIns="22860" rIns="22860" bIns="2286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2295" name="Development Team">
              <a:extLst>
                <a:ext uri="{FF2B5EF4-FFF2-40B4-BE49-F238E27FC236}">
                  <a16:creationId xmlns:a16="http://schemas.microsoft.com/office/drawing/2014/main" id="{F8ADCF23-1FA5-FA42-B640-0722038CA080}"/>
                </a:ext>
              </a:extLst>
            </p:cNvPr>
            <p:cNvSpPr txBox="1">
              <a:spLocks noChangeArrowheads="1"/>
            </p:cNvSpPr>
            <p:nvPr/>
          </p:nvSpPr>
          <p:spPr bwMode="auto">
            <a:xfrm>
              <a:off x="7853254" y="8534419"/>
              <a:ext cx="3675999" cy="37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a:latin typeface="Arial" panose="020B0604020202020204" pitchFamily="34" charset="0"/>
                  <a:cs typeface="Arial" panose="020B0604020202020204" pitchFamily="34" charset="0"/>
                  <a:sym typeface="Arial" panose="020B0604020202020204" pitchFamily="34" charset="0"/>
                </a:rPr>
                <a:t>Development Team</a:t>
              </a:r>
            </a:p>
          </p:txBody>
        </p:sp>
        <p:sp>
          <p:nvSpPr>
            <p:cNvPr id="399" name="Circle">
              <a:extLst>
                <a:ext uri="{FF2B5EF4-FFF2-40B4-BE49-F238E27FC236}">
                  <a16:creationId xmlns:a16="http://schemas.microsoft.com/office/drawing/2014/main" id="{40849683-FEBB-6D47-BE9E-A8C1B981A019}"/>
                </a:ext>
              </a:extLst>
            </p:cNvPr>
            <p:cNvSpPr/>
            <p:nvPr/>
          </p:nvSpPr>
          <p:spPr>
            <a:xfrm>
              <a:off x="8242212" y="5030976"/>
              <a:ext cx="2898864" cy="2898448"/>
            </a:xfrm>
            <a:prstGeom prst="ellipse">
              <a:avLst/>
            </a:pr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400" name="Graphic 38">
              <a:extLst>
                <a:ext uri="{FF2B5EF4-FFF2-40B4-BE49-F238E27FC236}">
                  <a16:creationId xmlns:a16="http://schemas.microsoft.com/office/drawing/2014/main" id="{E1AB7D26-B6A6-D640-9457-28A463852C25}"/>
                </a:ext>
              </a:extLst>
            </p:cNvPr>
            <p:cNvSpPr/>
            <p:nvPr/>
          </p:nvSpPr>
          <p:spPr>
            <a:xfrm>
              <a:off x="9336034" y="6099242"/>
              <a:ext cx="711222" cy="712707"/>
            </a:xfrm>
            <a:custGeom>
              <a:avLst/>
              <a:gdLst/>
              <a:ahLst/>
              <a:cxnLst>
                <a:cxn ang="0">
                  <a:pos x="wd2" y="hd2"/>
                </a:cxn>
                <a:cxn ang="5400000">
                  <a:pos x="wd2" y="hd2"/>
                </a:cxn>
                <a:cxn ang="10800000">
                  <a:pos x="wd2" y="hd2"/>
                </a:cxn>
                <a:cxn ang="16200000">
                  <a:pos x="wd2" y="hd2"/>
                </a:cxn>
              </a:cxnLst>
              <a:rect l="0" t="0" r="r" b="b"/>
              <a:pathLst>
                <a:path w="21600" h="21600" extrusionOk="0">
                  <a:moveTo>
                    <a:pt x="19161" y="14657"/>
                  </a:moveTo>
                  <a:lnTo>
                    <a:pt x="15485" y="12986"/>
                  </a:lnTo>
                  <a:cubicBezTo>
                    <a:pt x="15041" y="12783"/>
                    <a:pt x="14658" y="12465"/>
                    <a:pt x="14378" y="12065"/>
                  </a:cubicBezTo>
                  <a:cubicBezTo>
                    <a:pt x="14077" y="11638"/>
                    <a:pt x="14055" y="11075"/>
                    <a:pt x="14320" y="10626"/>
                  </a:cubicBezTo>
                  <a:cubicBezTo>
                    <a:pt x="15114" y="9241"/>
                    <a:pt x="15530" y="7671"/>
                    <a:pt x="15525" y="6075"/>
                  </a:cubicBezTo>
                  <a:cubicBezTo>
                    <a:pt x="15525" y="3052"/>
                    <a:pt x="14064" y="0"/>
                    <a:pt x="10800" y="0"/>
                  </a:cubicBezTo>
                  <a:cubicBezTo>
                    <a:pt x="7536" y="0"/>
                    <a:pt x="6075" y="3052"/>
                    <a:pt x="6075" y="6075"/>
                  </a:cubicBezTo>
                  <a:cubicBezTo>
                    <a:pt x="6071" y="7672"/>
                    <a:pt x="6487" y="9241"/>
                    <a:pt x="7282" y="10626"/>
                  </a:cubicBezTo>
                  <a:cubicBezTo>
                    <a:pt x="7547" y="11075"/>
                    <a:pt x="7525" y="11638"/>
                    <a:pt x="7225" y="12065"/>
                  </a:cubicBezTo>
                  <a:cubicBezTo>
                    <a:pt x="6943" y="12465"/>
                    <a:pt x="6560" y="12783"/>
                    <a:pt x="6115" y="12986"/>
                  </a:cubicBezTo>
                  <a:lnTo>
                    <a:pt x="2439" y="14657"/>
                  </a:lnTo>
                  <a:cubicBezTo>
                    <a:pt x="955" y="15334"/>
                    <a:pt x="2" y="16813"/>
                    <a:pt x="0" y="18444"/>
                  </a:cubicBezTo>
                  <a:lnTo>
                    <a:pt x="0" y="19575"/>
                  </a:lnTo>
                  <a:cubicBezTo>
                    <a:pt x="0" y="21248"/>
                    <a:pt x="5873" y="21600"/>
                    <a:pt x="10800" y="21600"/>
                  </a:cubicBezTo>
                  <a:cubicBezTo>
                    <a:pt x="15728" y="21600"/>
                    <a:pt x="21600" y="21248"/>
                    <a:pt x="21600" y="19575"/>
                  </a:cubicBezTo>
                  <a:lnTo>
                    <a:pt x="21600" y="18444"/>
                  </a:lnTo>
                  <a:cubicBezTo>
                    <a:pt x="21598" y="16813"/>
                    <a:pt x="20645" y="15334"/>
                    <a:pt x="19161" y="14657"/>
                  </a:cubicBezTo>
                  <a:close/>
                </a:path>
              </a:pathLst>
            </a:custGeom>
            <a:solidFill>
              <a:srgbClr val="60C9C7"/>
            </a:solidFill>
            <a:ln w="12700">
              <a:miter lim="400000"/>
            </a:ln>
          </p:spPr>
          <p:txBody>
            <a:bodyPr lIns="22860" rIns="2286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2298" name="Scrum Master">
              <a:extLst>
                <a:ext uri="{FF2B5EF4-FFF2-40B4-BE49-F238E27FC236}">
                  <a16:creationId xmlns:a16="http://schemas.microsoft.com/office/drawing/2014/main" id="{3B4DA43A-ADF8-C44F-99E9-57D528C93EF9}"/>
                </a:ext>
              </a:extLst>
            </p:cNvPr>
            <p:cNvSpPr txBox="1">
              <a:spLocks noChangeArrowheads="1"/>
            </p:cNvSpPr>
            <p:nvPr/>
          </p:nvSpPr>
          <p:spPr bwMode="auto">
            <a:xfrm>
              <a:off x="12824683" y="8534419"/>
              <a:ext cx="3675999" cy="37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a:latin typeface="Arial" panose="020B0604020202020204" pitchFamily="34" charset="0"/>
                  <a:cs typeface="Arial" panose="020B0604020202020204" pitchFamily="34" charset="0"/>
                  <a:sym typeface="Arial" panose="020B0604020202020204" pitchFamily="34" charset="0"/>
                </a:rPr>
                <a:t>Scrum Master</a:t>
              </a:r>
            </a:p>
          </p:txBody>
        </p:sp>
        <p:sp>
          <p:nvSpPr>
            <p:cNvPr id="402" name="Circle">
              <a:extLst>
                <a:ext uri="{FF2B5EF4-FFF2-40B4-BE49-F238E27FC236}">
                  <a16:creationId xmlns:a16="http://schemas.microsoft.com/office/drawing/2014/main" id="{0A40D5FE-BA18-7F4F-A7F8-64CB59CE58C6}"/>
                </a:ext>
              </a:extLst>
            </p:cNvPr>
            <p:cNvSpPr/>
            <p:nvPr/>
          </p:nvSpPr>
          <p:spPr>
            <a:xfrm>
              <a:off x="13212828" y="5030976"/>
              <a:ext cx="2898864" cy="2898448"/>
            </a:xfrm>
            <a:prstGeom prst="ellipse">
              <a:avLst/>
            </a:prstGeom>
            <a:solidFill>
              <a:srgbClr val="60C9C7"/>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403" name="Graphic 38">
              <a:extLst>
                <a:ext uri="{FF2B5EF4-FFF2-40B4-BE49-F238E27FC236}">
                  <a16:creationId xmlns:a16="http://schemas.microsoft.com/office/drawing/2014/main" id="{71F8E8C4-8F17-3348-94B1-835E223EA8B0}"/>
                </a:ext>
              </a:extLst>
            </p:cNvPr>
            <p:cNvSpPr/>
            <p:nvPr/>
          </p:nvSpPr>
          <p:spPr>
            <a:xfrm>
              <a:off x="14306648" y="6099242"/>
              <a:ext cx="711222" cy="712707"/>
            </a:xfrm>
            <a:custGeom>
              <a:avLst/>
              <a:gdLst/>
              <a:ahLst/>
              <a:cxnLst>
                <a:cxn ang="0">
                  <a:pos x="wd2" y="hd2"/>
                </a:cxn>
                <a:cxn ang="5400000">
                  <a:pos x="wd2" y="hd2"/>
                </a:cxn>
                <a:cxn ang="10800000">
                  <a:pos x="wd2" y="hd2"/>
                </a:cxn>
                <a:cxn ang="16200000">
                  <a:pos x="wd2" y="hd2"/>
                </a:cxn>
              </a:cxnLst>
              <a:rect l="0" t="0" r="r" b="b"/>
              <a:pathLst>
                <a:path w="21600" h="21600" extrusionOk="0">
                  <a:moveTo>
                    <a:pt x="19161" y="14657"/>
                  </a:moveTo>
                  <a:lnTo>
                    <a:pt x="15485" y="12986"/>
                  </a:lnTo>
                  <a:cubicBezTo>
                    <a:pt x="15041" y="12783"/>
                    <a:pt x="14658" y="12465"/>
                    <a:pt x="14378" y="12065"/>
                  </a:cubicBezTo>
                  <a:cubicBezTo>
                    <a:pt x="14077" y="11638"/>
                    <a:pt x="14055" y="11075"/>
                    <a:pt x="14320" y="10626"/>
                  </a:cubicBezTo>
                  <a:cubicBezTo>
                    <a:pt x="15114" y="9241"/>
                    <a:pt x="15530" y="7671"/>
                    <a:pt x="15525" y="6075"/>
                  </a:cubicBezTo>
                  <a:cubicBezTo>
                    <a:pt x="15525" y="3052"/>
                    <a:pt x="14064" y="0"/>
                    <a:pt x="10800" y="0"/>
                  </a:cubicBezTo>
                  <a:cubicBezTo>
                    <a:pt x="7536" y="0"/>
                    <a:pt x="6075" y="3052"/>
                    <a:pt x="6075" y="6075"/>
                  </a:cubicBezTo>
                  <a:cubicBezTo>
                    <a:pt x="6071" y="7672"/>
                    <a:pt x="6487" y="9241"/>
                    <a:pt x="7282" y="10626"/>
                  </a:cubicBezTo>
                  <a:cubicBezTo>
                    <a:pt x="7547" y="11075"/>
                    <a:pt x="7525" y="11638"/>
                    <a:pt x="7225" y="12065"/>
                  </a:cubicBezTo>
                  <a:cubicBezTo>
                    <a:pt x="6943" y="12465"/>
                    <a:pt x="6560" y="12783"/>
                    <a:pt x="6115" y="12986"/>
                  </a:cubicBezTo>
                  <a:lnTo>
                    <a:pt x="2439" y="14657"/>
                  </a:lnTo>
                  <a:cubicBezTo>
                    <a:pt x="955" y="15334"/>
                    <a:pt x="2" y="16813"/>
                    <a:pt x="0" y="18444"/>
                  </a:cubicBezTo>
                  <a:lnTo>
                    <a:pt x="0" y="19575"/>
                  </a:lnTo>
                  <a:cubicBezTo>
                    <a:pt x="0" y="21248"/>
                    <a:pt x="5873" y="21600"/>
                    <a:pt x="10800" y="21600"/>
                  </a:cubicBezTo>
                  <a:cubicBezTo>
                    <a:pt x="15728" y="21600"/>
                    <a:pt x="21600" y="21248"/>
                    <a:pt x="21600" y="19575"/>
                  </a:cubicBezTo>
                  <a:lnTo>
                    <a:pt x="21600" y="18444"/>
                  </a:lnTo>
                  <a:cubicBezTo>
                    <a:pt x="21598" y="16813"/>
                    <a:pt x="20645" y="15334"/>
                    <a:pt x="19161" y="14657"/>
                  </a:cubicBezTo>
                  <a:close/>
                </a:path>
              </a:pathLst>
            </a:custGeom>
            <a:solidFill>
              <a:srgbClr val="173979"/>
            </a:solidFill>
            <a:ln w="12700">
              <a:miter lim="400000"/>
            </a:ln>
          </p:spPr>
          <p:txBody>
            <a:bodyPr lIns="22860" rIns="2286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2301" name="Organization">
              <a:extLst>
                <a:ext uri="{FF2B5EF4-FFF2-40B4-BE49-F238E27FC236}">
                  <a16:creationId xmlns:a16="http://schemas.microsoft.com/office/drawing/2014/main" id="{00434B2F-FD8E-9B40-ADDD-F55F10B16533}"/>
                </a:ext>
              </a:extLst>
            </p:cNvPr>
            <p:cNvSpPr txBox="1">
              <a:spLocks noChangeArrowheads="1"/>
            </p:cNvSpPr>
            <p:nvPr/>
          </p:nvSpPr>
          <p:spPr bwMode="auto">
            <a:xfrm>
              <a:off x="17796111" y="8534420"/>
              <a:ext cx="3675999" cy="37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dirty="0">
                  <a:latin typeface="Arial" panose="020B0604020202020204" pitchFamily="34" charset="0"/>
                  <a:cs typeface="Arial" panose="020B0604020202020204" pitchFamily="34" charset="0"/>
                  <a:sym typeface="Arial" panose="020B0604020202020204" pitchFamily="34" charset="0"/>
                </a:rPr>
                <a:t>Tester</a:t>
              </a:r>
            </a:p>
          </p:txBody>
        </p:sp>
        <p:sp>
          <p:nvSpPr>
            <p:cNvPr id="405" name="Scrum - TEAM">
              <a:extLst>
                <a:ext uri="{FF2B5EF4-FFF2-40B4-BE49-F238E27FC236}">
                  <a16:creationId xmlns:a16="http://schemas.microsoft.com/office/drawing/2014/main" id="{14D70A28-F034-0D42-AFB7-6EC6A5923969}"/>
                </a:ext>
              </a:extLst>
            </p:cNvPr>
            <p:cNvSpPr txBox="1"/>
            <p:nvPr/>
          </p:nvSpPr>
          <p:spPr>
            <a:xfrm>
              <a:off x="1711918" y="491761"/>
              <a:ext cx="10987321" cy="1333547"/>
            </a:xfrm>
            <a:prstGeom prst="rect">
              <a:avLst/>
            </a:prstGeom>
            <a:ln w="12700">
              <a:miter lim="400000"/>
            </a:ln>
          </p:spPr>
          <p:txBody>
            <a:bodyPr wrap="non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Agile-</a:t>
              </a:r>
              <a:r>
                <a:rPr sz="4000" kern="0" dirty="0"/>
                <a:t>Scrum - TEAM</a:t>
              </a:r>
            </a:p>
          </p:txBody>
        </p:sp>
        <p:sp>
          <p:nvSpPr>
            <p:cNvPr id="407" name="Line">
              <a:extLst>
                <a:ext uri="{FF2B5EF4-FFF2-40B4-BE49-F238E27FC236}">
                  <a16:creationId xmlns:a16="http://schemas.microsoft.com/office/drawing/2014/main" id="{028D36A3-7E3E-E24A-8E13-6CA93E20831E}"/>
                </a:ext>
              </a:extLst>
            </p:cNvPr>
            <p:cNvSpPr/>
            <p:nvPr/>
          </p:nvSpPr>
          <p:spPr>
            <a:xfrm>
              <a:off x="4748018" y="9237376"/>
              <a:ext cx="9660233" cy="600007"/>
            </a:xfrm>
            <a:custGeom>
              <a:avLst/>
              <a:gdLst/>
              <a:ahLst/>
              <a:cxnLst>
                <a:cxn ang="0">
                  <a:pos x="wd2" y="hd2"/>
                </a:cxn>
                <a:cxn ang="5400000">
                  <a:pos x="wd2" y="hd2"/>
                </a:cxn>
                <a:cxn ang="10800000">
                  <a:pos x="wd2" y="hd2"/>
                </a:cxn>
                <a:cxn ang="16200000">
                  <a:pos x="wd2" y="hd2"/>
                </a:cxn>
              </a:cxnLst>
              <a:rect l="0" t="0" r="r" b="b"/>
              <a:pathLst>
                <a:path w="21598" h="21600" extrusionOk="0">
                  <a:moveTo>
                    <a:pt x="0" y="1083"/>
                  </a:moveTo>
                  <a:lnTo>
                    <a:pt x="0" y="16244"/>
                  </a:lnTo>
                  <a:cubicBezTo>
                    <a:pt x="-2" y="17555"/>
                    <a:pt x="26" y="18831"/>
                    <a:pt x="80" y="19819"/>
                  </a:cubicBezTo>
                  <a:cubicBezTo>
                    <a:pt x="136" y="20860"/>
                    <a:pt x="216" y="21500"/>
                    <a:pt x="302" y="21600"/>
                  </a:cubicBezTo>
                  <a:lnTo>
                    <a:pt x="21299" y="21600"/>
                  </a:lnTo>
                  <a:cubicBezTo>
                    <a:pt x="21382" y="21425"/>
                    <a:pt x="21458" y="20775"/>
                    <a:pt x="21513" y="19769"/>
                  </a:cubicBezTo>
                  <a:cubicBezTo>
                    <a:pt x="21567" y="18777"/>
                    <a:pt x="21597" y="17504"/>
                    <a:pt x="21598" y="16183"/>
                  </a:cubicBezTo>
                  <a:lnTo>
                    <a:pt x="21598" y="0"/>
                  </a:lnTo>
                </a:path>
              </a:pathLst>
            </a:custGeom>
            <a:ln w="25400">
              <a:solidFill>
                <a:schemeClr val="accent1"/>
              </a:solidFill>
              <a:miter lim="400000"/>
              <a:headEnd type="triangle"/>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408" name="Line">
              <a:extLst>
                <a:ext uri="{FF2B5EF4-FFF2-40B4-BE49-F238E27FC236}">
                  <a16:creationId xmlns:a16="http://schemas.microsoft.com/office/drawing/2014/main" id="{14285BC6-C8D2-E44C-8537-AF95B3F9C108}"/>
                </a:ext>
              </a:extLst>
            </p:cNvPr>
            <p:cNvSpPr/>
            <p:nvPr/>
          </p:nvSpPr>
          <p:spPr>
            <a:xfrm>
              <a:off x="14922617" y="9237376"/>
              <a:ext cx="4707082" cy="600007"/>
            </a:xfrm>
            <a:custGeom>
              <a:avLst/>
              <a:gdLst/>
              <a:ahLst/>
              <a:cxnLst>
                <a:cxn ang="0">
                  <a:pos x="wd2" y="hd2"/>
                </a:cxn>
                <a:cxn ang="5400000">
                  <a:pos x="wd2" y="hd2"/>
                </a:cxn>
                <a:cxn ang="10800000">
                  <a:pos x="wd2" y="hd2"/>
                </a:cxn>
                <a:cxn ang="16200000">
                  <a:pos x="wd2" y="hd2"/>
                </a:cxn>
              </a:cxnLst>
              <a:rect l="0" t="0" r="r" b="b"/>
              <a:pathLst>
                <a:path w="21596" h="21600" extrusionOk="0">
                  <a:moveTo>
                    <a:pt x="1" y="169"/>
                  </a:moveTo>
                  <a:lnTo>
                    <a:pt x="1" y="16244"/>
                  </a:lnTo>
                  <a:cubicBezTo>
                    <a:pt x="-4" y="17555"/>
                    <a:pt x="54" y="18831"/>
                    <a:pt x="164" y="19819"/>
                  </a:cubicBezTo>
                  <a:cubicBezTo>
                    <a:pt x="280" y="20860"/>
                    <a:pt x="443" y="21500"/>
                    <a:pt x="619" y="21600"/>
                  </a:cubicBezTo>
                  <a:lnTo>
                    <a:pt x="20983" y="21600"/>
                  </a:lnTo>
                  <a:cubicBezTo>
                    <a:pt x="21153" y="21425"/>
                    <a:pt x="21308" y="20775"/>
                    <a:pt x="21421" y="19769"/>
                  </a:cubicBezTo>
                  <a:cubicBezTo>
                    <a:pt x="21532" y="18777"/>
                    <a:pt x="21594" y="17504"/>
                    <a:pt x="21596" y="16183"/>
                  </a:cubicBezTo>
                  <a:lnTo>
                    <a:pt x="21596" y="0"/>
                  </a:lnTo>
                </a:path>
              </a:pathLst>
            </a:custGeom>
            <a:ln w="25400">
              <a:solidFill>
                <a:schemeClr val="accent1"/>
              </a:solidFill>
              <a:miter lim="400000"/>
              <a:tailEnd type="triangle"/>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409" name="Line">
              <a:extLst>
                <a:ext uri="{FF2B5EF4-FFF2-40B4-BE49-F238E27FC236}">
                  <a16:creationId xmlns:a16="http://schemas.microsoft.com/office/drawing/2014/main" id="{4F1B96FC-6CF2-3246-809A-D84898354078}"/>
                </a:ext>
              </a:extLst>
            </p:cNvPr>
            <p:cNvSpPr/>
            <p:nvPr/>
          </p:nvSpPr>
          <p:spPr>
            <a:xfrm rot="10800000">
              <a:off x="9709107" y="4181759"/>
              <a:ext cx="4961090" cy="600007"/>
            </a:xfrm>
            <a:custGeom>
              <a:avLst/>
              <a:gdLst/>
              <a:ahLst/>
              <a:cxnLst>
                <a:cxn ang="0">
                  <a:pos x="wd2" y="hd2"/>
                </a:cxn>
                <a:cxn ang="5400000">
                  <a:pos x="wd2" y="hd2"/>
                </a:cxn>
                <a:cxn ang="10800000">
                  <a:pos x="wd2" y="hd2"/>
                </a:cxn>
                <a:cxn ang="16200000">
                  <a:pos x="wd2" y="hd2"/>
                </a:cxn>
              </a:cxnLst>
              <a:rect l="0" t="0" r="r" b="b"/>
              <a:pathLst>
                <a:path w="21596" h="21600" extrusionOk="0">
                  <a:moveTo>
                    <a:pt x="0" y="169"/>
                  </a:moveTo>
                  <a:lnTo>
                    <a:pt x="0" y="16244"/>
                  </a:lnTo>
                  <a:cubicBezTo>
                    <a:pt x="-4" y="17555"/>
                    <a:pt x="51" y="18831"/>
                    <a:pt x="156" y="19819"/>
                  </a:cubicBezTo>
                  <a:cubicBezTo>
                    <a:pt x="265" y="20860"/>
                    <a:pt x="421" y="21500"/>
                    <a:pt x="587" y="21600"/>
                  </a:cubicBezTo>
                  <a:lnTo>
                    <a:pt x="21015" y="21600"/>
                  </a:lnTo>
                  <a:cubicBezTo>
                    <a:pt x="21175" y="21425"/>
                    <a:pt x="21323" y="20775"/>
                    <a:pt x="21430" y="19769"/>
                  </a:cubicBezTo>
                  <a:cubicBezTo>
                    <a:pt x="21535" y="18777"/>
                    <a:pt x="21594" y="17504"/>
                    <a:pt x="21596" y="16183"/>
                  </a:cubicBezTo>
                  <a:lnTo>
                    <a:pt x="21596" y="0"/>
                  </a:lnTo>
                </a:path>
              </a:pathLst>
            </a:custGeom>
            <a:ln w="25400">
              <a:solidFill>
                <a:schemeClr val="accent2"/>
              </a:solidFill>
              <a:miter lim="400000"/>
              <a:tailEnd type="triangle"/>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2307" name="Coaching in self-organisation and teamwork and removing impediments from the development team…">
              <a:extLst>
                <a:ext uri="{FF2B5EF4-FFF2-40B4-BE49-F238E27FC236}">
                  <a16:creationId xmlns:a16="http://schemas.microsoft.com/office/drawing/2014/main" id="{D85BBC9F-2784-7A4A-9B7C-6753DEC957E3}"/>
                </a:ext>
              </a:extLst>
            </p:cNvPr>
            <p:cNvSpPr txBox="1">
              <a:spLocks noChangeArrowheads="1"/>
            </p:cNvSpPr>
            <p:nvPr/>
          </p:nvSpPr>
          <p:spPr bwMode="auto">
            <a:xfrm>
              <a:off x="12263898" y="2047461"/>
              <a:ext cx="7620696" cy="179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marL="228600" indent="-228600"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Coaching in self-organization and teamwork and removing impediments from the development team</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Helps the development team to create high-value products</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Facilitates Scrum implementation</a:t>
              </a:r>
            </a:p>
          </p:txBody>
        </p:sp>
        <p:sp>
          <p:nvSpPr>
            <p:cNvPr id="12308" name="Finding techniques for effective Product backlog management…">
              <a:extLst>
                <a:ext uri="{FF2B5EF4-FFF2-40B4-BE49-F238E27FC236}">
                  <a16:creationId xmlns:a16="http://schemas.microsoft.com/office/drawing/2014/main" id="{C77ADB8F-0682-4C4E-BC03-CD7615147E45}"/>
                </a:ext>
              </a:extLst>
            </p:cNvPr>
            <p:cNvSpPr txBox="1">
              <a:spLocks noChangeArrowheads="1"/>
            </p:cNvSpPr>
            <p:nvPr/>
          </p:nvSpPr>
          <p:spPr bwMode="auto">
            <a:xfrm>
              <a:off x="5274003" y="10080745"/>
              <a:ext cx="8560026" cy="14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marL="228600" indent="-228600"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buClr>
                  <a:schemeClr val="accent1"/>
                </a:buClr>
                <a:buSzPct val="100000"/>
                <a:buFontTx/>
                <a:buChar char="•"/>
              </a:pPr>
              <a:r>
                <a:rPr lang="en-US" altLang="en-US" sz="1100" b="0">
                  <a:solidFill>
                    <a:schemeClr val="tx2"/>
                  </a:solidFill>
                  <a:latin typeface="Arial" panose="020B0604020202020204" pitchFamily="34" charset="0"/>
                  <a:cs typeface="Arial" panose="020B0604020202020204" pitchFamily="34" charset="0"/>
                  <a:sym typeface="Arial" panose="020B0604020202020204" pitchFamily="34" charset="0"/>
                </a:rPr>
                <a:t>Finding techniques for effective Product backlog management</a:t>
              </a:r>
            </a:p>
            <a:p>
              <a:pPr algn="l" eaLnBrk="1">
                <a:buClr>
                  <a:schemeClr val="accent1"/>
                </a:buClr>
                <a:buSzPct val="100000"/>
                <a:buFontTx/>
                <a:buChar char="•"/>
              </a:pPr>
              <a:r>
                <a:rPr lang="en-US" altLang="en-US" sz="1100" b="0">
                  <a:solidFill>
                    <a:schemeClr val="tx2"/>
                  </a:solidFill>
                  <a:latin typeface="Arial" panose="020B0604020202020204" pitchFamily="34" charset="0"/>
                  <a:cs typeface="Arial" panose="020B0604020202020204" pitchFamily="34" charset="0"/>
                  <a:sym typeface="Arial" panose="020B0604020202020204" pitchFamily="34" charset="0"/>
                </a:rPr>
                <a:t>Helping the Scrum team understand the need for clear and concise Product backlog items</a:t>
              </a:r>
            </a:p>
            <a:p>
              <a:pPr algn="l" eaLnBrk="1">
                <a:buClr>
                  <a:schemeClr val="accent1"/>
                </a:buClr>
                <a:buSzPct val="100000"/>
                <a:buFontTx/>
                <a:buChar char="•"/>
              </a:pPr>
              <a:r>
                <a:rPr lang="en-US" altLang="en-US" sz="1100" b="0">
                  <a:solidFill>
                    <a:schemeClr val="tx2"/>
                  </a:solidFill>
                  <a:latin typeface="Arial" panose="020B0604020202020204" pitchFamily="34" charset="0"/>
                  <a:cs typeface="Arial" panose="020B0604020202020204" pitchFamily="34" charset="0"/>
                  <a:sym typeface="Arial" panose="020B0604020202020204" pitchFamily="34" charset="0"/>
                </a:rPr>
                <a:t>Facilitates Scrum implementation</a:t>
              </a:r>
            </a:p>
          </p:txBody>
        </p:sp>
      </p:grpSp>
      <p:sp>
        <p:nvSpPr>
          <p:cNvPr id="23" name="Graphic 38">
            <a:extLst>
              <a:ext uri="{FF2B5EF4-FFF2-40B4-BE49-F238E27FC236}">
                <a16:creationId xmlns:a16="http://schemas.microsoft.com/office/drawing/2014/main" id="{FF713C86-55C5-C340-9C59-8EFE3228B8D8}"/>
              </a:ext>
            </a:extLst>
          </p:cNvPr>
          <p:cNvSpPr/>
          <p:nvPr/>
        </p:nvSpPr>
        <p:spPr bwMode="auto">
          <a:xfrm>
            <a:off x="9636919" y="3018824"/>
            <a:ext cx="355600" cy="356394"/>
          </a:xfrm>
          <a:custGeom>
            <a:avLst/>
            <a:gdLst/>
            <a:ahLst/>
            <a:cxnLst>
              <a:cxn ang="0">
                <a:pos x="wd2" y="hd2"/>
              </a:cxn>
              <a:cxn ang="5400000">
                <a:pos x="wd2" y="hd2"/>
              </a:cxn>
              <a:cxn ang="10800000">
                <a:pos x="wd2" y="hd2"/>
              </a:cxn>
              <a:cxn ang="16200000">
                <a:pos x="wd2" y="hd2"/>
              </a:cxn>
            </a:cxnLst>
            <a:rect l="0" t="0" r="r" b="b"/>
            <a:pathLst>
              <a:path w="21600" h="21600" extrusionOk="0">
                <a:moveTo>
                  <a:pt x="19161" y="14657"/>
                </a:moveTo>
                <a:lnTo>
                  <a:pt x="15485" y="12986"/>
                </a:lnTo>
                <a:cubicBezTo>
                  <a:pt x="15041" y="12783"/>
                  <a:pt x="14658" y="12465"/>
                  <a:pt x="14378" y="12065"/>
                </a:cubicBezTo>
                <a:cubicBezTo>
                  <a:pt x="14077" y="11638"/>
                  <a:pt x="14055" y="11075"/>
                  <a:pt x="14320" y="10626"/>
                </a:cubicBezTo>
                <a:cubicBezTo>
                  <a:pt x="15114" y="9241"/>
                  <a:pt x="15530" y="7671"/>
                  <a:pt x="15525" y="6075"/>
                </a:cubicBezTo>
                <a:cubicBezTo>
                  <a:pt x="15525" y="3052"/>
                  <a:pt x="14064" y="0"/>
                  <a:pt x="10800" y="0"/>
                </a:cubicBezTo>
                <a:cubicBezTo>
                  <a:pt x="7536" y="0"/>
                  <a:pt x="6075" y="3052"/>
                  <a:pt x="6075" y="6075"/>
                </a:cubicBezTo>
                <a:cubicBezTo>
                  <a:pt x="6071" y="7672"/>
                  <a:pt x="6487" y="9241"/>
                  <a:pt x="7282" y="10626"/>
                </a:cubicBezTo>
                <a:cubicBezTo>
                  <a:pt x="7547" y="11075"/>
                  <a:pt x="7525" y="11638"/>
                  <a:pt x="7225" y="12065"/>
                </a:cubicBezTo>
                <a:cubicBezTo>
                  <a:pt x="6943" y="12465"/>
                  <a:pt x="6560" y="12783"/>
                  <a:pt x="6115" y="12986"/>
                </a:cubicBezTo>
                <a:lnTo>
                  <a:pt x="2439" y="14657"/>
                </a:lnTo>
                <a:cubicBezTo>
                  <a:pt x="955" y="15334"/>
                  <a:pt x="2" y="16813"/>
                  <a:pt x="0" y="18444"/>
                </a:cubicBezTo>
                <a:lnTo>
                  <a:pt x="0" y="19575"/>
                </a:lnTo>
                <a:cubicBezTo>
                  <a:pt x="0" y="21248"/>
                  <a:pt x="5873" y="21600"/>
                  <a:pt x="10800" y="21600"/>
                </a:cubicBezTo>
                <a:cubicBezTo>
                  <a:pt x="15728" y="21600"/>
                  <a:pt x="21600" y="21248"/>
                  <a:pt x="21600" y="19575"/>
                </a:cubicBezTo>
                <a:lnTo>
                  <a:pt x="21600" y="18444"/>
                </a:lnTo>
                <a:cubicBezTo>
                  <a:pt x="21598" y="16813"/>
                  <a:pt x="20645" y="15334"/>
                  <a:pt x="19161" y="14657"/>
                </a:cubicBezTo>
                <a:close/>
              </a:path>
            </a:pathLst>
          </a:custGeom>
          <a:solidFill>
            <a:srgbClr val="60C9C7"/>
          </a:solidFill>
          <a:ln w="12700">
            <a:miter lim="400000"/>
          </a:ln>
        </p:spPr>
        <p:txBody>
          <a:bodyPr lIns="22860" rIns="2286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24" name="Line">
            <a:extLst>
              <a:ext uri="{FF2B5EF4-FFF2-40B4-BE49-F238E27FC236}">
                <a16:creationId xmlns:a16="http://schemas.microsoft.com/office/drawing/2014/main" id="{60268531-95D7-D049-B485-F8D146F9E6FF}"/>
              </a:ext>
            </a:extLst>
          </p:cNvPr>
          <p:cNvSpPr/>
          <p:nvPr/>
        </p:nvSpPr>
        <p:spPr bwMode="auto">
          <a:xfrm rot="10800000" flipH="1">
            <a:off x="7335045" y="2090737"/>
            <a:ext cx="2436034" cy="300037"/>
          </a:xfrm>
          <a:custGeom>
            <a:avLst/>
            <a:gdLst/>
            <a:ahLst/>
            <a:cxnLst>
              <a:cxn ang="0">
                <a:pos x="wd2" y="hd2"/>
              </a:cxn>
              <a:cxn ang="5400000">
                <a:pos x="wd2" y="hd2"/>
              </a:cxn>
              <a:cxn ang="10800000">
                <a:pos x="wd2" y="hd2"/>
              </a:cxn>
              <a:cxn ang="16200000">
                <a:pos x="wd2" y="hd2"/>
              </a:cxn>
            </a:cxnLst>
            <a:rect l="0" t="0" r="r" b="b"/>
            <a:pathLst>
              <a:path w="21596" h="21600" extrusionOk="0">
                <a:moveTo>
                  <a:pt x="0" y="169"/>
                </a:moveTo>
                <a:lnTo>
                  <a:pt x="0" y="16244"/>
                </a:lnTo>
                <a:cubicBezTo>
                  <a:pt x="-4" y="17555"/>
                  <a:pt x="51" y="18831"/>
                  <a:pt x="156" y="19819"/>
                </a:cubicBezTo>
                <a:cubicBezTo>
                  <a:pt x="265" y="20860"/>
                  <a:pt x="421" y="21500"/>
                  <a:pt x="587" y="21600"/>
                </a:cubicBezTo>
                <a:lnTo>
                  <a:pt x="21015" y="21600"/>
                </a:lnTo>
                <a:cubicBezTo>
                  <a:pt x="21175" y="21425"/>
                  <a:pt x="21323" y="20775"/>
                  <a:pt x="21430" y="19769"/>
                </a:cubicBezTo>
                <a:cubicBezTo>
                  <a:pt x="21535" y="18777"/>
                  <a:pt x="21594" y="17504"/>
                  <a:pt x="21596" y="16183"/>
                </a:cubicBezTo>
                <a:lnTo>
                  <a:pt x="21596" y="0"/>
                </a:lnTo>
              </a:path>
            </a:pathLst>
          </a:custGeom>
          <a:ln w="25400">
            <a:solidFill>
              <a:schemeClr val="accent2"/>
            </a:solidFill>
            <a:miter lim="400000"/>
            <a:tailEnd type="triangle"/>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25" name="Coaching in self-organisation and teamwork and removing impediments from the development team…">
            <a:extLst>
              <a:ext uri="{FF2B5EF4-FFF2-40B4-BE49-F238E27FC236}">
                <a16:creationId xmlns:a16="http://schemas.microsoft.com/office/drawing/2014/main" id="{690753B0-22EB-2A45-AD6C-E70FEBCD0369}"/>
              </a:ext>
            </a:extLst>
          </p:cNvPr>
          <p:cNvSpPr txBox="1">
            <a:spLocks noChangeArrowheads="1"/>
          </p:cNvSpPr>
          <p:nvPr/>
        </p:nvSpPr>
        <p:spPr bwMode="auto">
          <a:xfrm>
            <a:off x="3375016" y="1686554"/>
            <a:ext cx="1837943" cy="55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marL="228600" indent="-228600"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Deliver usable software</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Complete features</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Debug code</a:t>
            </a:r>
          </a:p>
        </p:txBody>
      </p:sp>
      <p:sp>
        <p:nvSpPr>
          <p:cNvPr id="26" name="Coaching in self-organisation and teamwork and removing impediments from the development team…">
            <a:extLst>
              <a:ext uri="{FF2B5EF4-FFF2-40B4-BE49-F238E27FC236}">
                <a16:creationId xmlns:a16="http://schemas.microsoft.com/office/drawing/2014/main" id="{5DB46DE4-413F-BD43-A631-708F9613E57E}"/>
              </a:ext>
            </a:extLst>
          </p:cNvPr>
          <p:cNvSpPr txBox="1">
            <a:spLocks noChangeArrowheads="1"/>
          </p:cNvSpPr>
          <p:nvPr/>
        </p:nvSpPr>
        <p:spPr bwMode="auto">
          <a:xfrm>
            <a:off x="9331333" y="5040564"/>
            <a:ext cx="2420921" cy="89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marL="228600" indent="-228600"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Create test cases</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Ensure product meets functionality requirements</a:t>
            </a:r>
          </a:p>
          <a:p>
            <a:pPr algn="l" eaLnBrk="1">
              <a:buClr>
                <a:schemeClr val="accent1"/>
              </a:buClr>
              <a:buSzPct val="100000"/>
              <a:buFontTx/>
              <a:buChar char="•"/>
            </a:pPr>
            <a:r>
              <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rPr>
              <a:t>Provides feedback to the team</a:t>
            </a:r>
          </a:p>
          <a:p>
            <a:pPr algn="l" eaLnBrk="1">
              <a:buClr>
                <a:schemeClr val="accent1"/>
              </a:buClr>
              <a:buSzPct val="100000"/>
              <a:buFontTx/>
              <a:buChar char="•"/>
            </a:pPr>
            <a:endParaRPr lang="en-US" altLang="en-US" sz="1100" b="0" dirty="0">
              <a:solidFill>
                <a:schemeClr val="tx2"/>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 name="Group 1">
            <a:extLst>
              <a:ext uri="{FF2B5EF4-FFF2-40B4-BE49-F238E27FC236}">
                <a16:creationId xmlns:a16="http://schemas.microsoft.com/office/drawing/2014/main" id="{F84F4357-389C-6D43-8A10-BEC9EE4F8A6B}"/>
              </a:ext>
            </a:extLst>
          </p:cNvPr>
          <p:cNvGrpSpPr>
            <a:grpSpLocks/>
          </p:cNvGrpSpPr>
          <p:nvPr/>
        </p:nvGrpSpPr>
        <p:grpSpPr bwMode="auto">
          <a:xfrm>
            <a:off x="1256000" y="879989"/>
            <a:ext cx="9375778" cy="5038153"/>
            <a:chOff x="2103162" y="1915084"/>
            <a:chExt cx="18751660" cy="10077482"/>
          </a:xfrm>
        </p:grpSpPr>
        <p:sp>
          <p:nvSpPr>
            <p:cNvPr id="165" name="Shape">
              <a:extLst>
                <a:ext uri="{FF2B5EF4-FFF2-40B4-BE49-F238E27FC236}">
                  <a16:creationId xmlns:a16="http://schemas.microsoft.com/office/drawing/2014/main" id="{491C94B0-64E7-594F-99E4-3E95F915ECD6}"/>
                </a:ext>
              </a:extLst>
            </p:cNvPr>
            <p:cNvSpPr/>
            <p:nvPr/>
          </p:nvSpPr>
          <p:spPr>
            <a:xfrm>
              <a:off x="2215875" y="5187796"/>
              <a:ext cx="5584856" cy="5671212"/>
            </a:xfrm>
            <a:custGeom>
              <a:avLst/>
              <a:gdLst/>
              <a:ahLst/>
              <a:cxnLst>
                <a:cxn ang="0">
                  <a:pos x="wd2" y="hd2"/>
                </a:cxn>
                <a:cxn ang="5400000">
                  <a:pos x="wd2" y="hd2"/>
                </a:cxn>
                <a:cxn ang="10800000">
                  <a:pos x="wd2" y="hd2"/>
                </a:cxn>
                <a:cxn ang="16200000">
                  <a:pos x="wd2" y="hd2"/>
                </a:cxn>
              </a:cxnLst>
              <a:rect l="0" t="0" r="r" b="b"/>
              <a:pathLst>
                <a:path w="21599" h="21573" extrusionOk="0">
                  <a:moveTo>
                    <a:pt x="590" y="5"/>
                  </a:moveTo>
                  <a:lnTo>
                    <a:pt x="18789" y="5"/>
                  </a:lnTo>
                  <a:cubicBezTo>
                    <a:pt x="18932" y="-18"/>
                    <a:pt x="19077" y="31"/>
                    <a:pt x="19199" y="145"/>
                  </a:cubicBezTo>
                  <a:cubicBezTo>
                    <a:pt x="19323" y="261"/>
                    <a:pt x="19417" y="437"/>
                    <a:pt x="19464" y="643"/>
                  </a:cubicBezTo>
                  <a:lnTo>
                    <a:pt x="21540" y="10333"/>
                  </a:lnTo>
                  <a:cubicBezTo>
                    <a:pt x="21580" y="10467"/>
                    <a:pt x="21600" y="10612"/>
                    <a:pt x="21599" y="10759"/>
                  </a:cubicBezTo>
                  <a:cubicBezTo>
                    <a:pt x="21598" y="10906"/>
                    <a:pt x="21577" y="11051"/>
                    <a:pt x="21536" y="11184"/>
                  </a:cubicBezTo>
                  <a:lnTo>
                    <a:pt x="19499" y="20915"/>
                  </a:lnTo>
                  <a:cubicBezTo>
                    <a:pt x="19468" y="21072"/>
                    <a:pt x="19409" y="21214"/>
                    <a:pt x="19329" y="21326"/>
                  </a:cubicBezTo>
                  <a:cubicBezTo>
                    <a:pt x="19227" y="21467"/>
                    <a:pt x="19097" y="21553"/>
                    <a:pt x="18958" y="21571"/>
                  </a:cubicBezTo>
                  <a:lnTo>
                    <a:pt x="550" y="21571"/>
                  </a:lnTo>
                  <a:cubicBezTo>
                    <a:pt x="419" y="21582"/>
                    <a:pt x="291" y="21519"/>
                    <a:pt x="190" y="21396"/>
                  </a:cubicBezTo>
                  <a:cubicBezTo>
                    <a:pt x="71" y="21251"/>
                    <a:pt x="2" y="21036"/>
                    <a:pt x="0" y="20809"/>
                  </a:cubicBezTo>
                  <a:lnTo>
                    <a:pt x="0" y="751"/>
                  </a:lnTo>
                  <a:cubicBezTo>
                    <a:pt x="16" y="562"/>
                    <a:pt x="74" y="387"/>
                    <a:pt x="165" y="253"/>
                  </a:cubicBezTo>
                  <a:cubicBezTo>
                    <a:pt x="277" y="87"/>
                    <a:pt x="431" y="-2"/>
                    <a:pt x="590" y="5"/>
                  </a:cubicBez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66" name="Scrum - process">
              <a:extLst>
                <a:ext uri="{FF2B5EF4-FFF2-40B4-BE49-F238E27FC236}">
                  <a16:creationId xmlns:a16="http://schemas.microsoft.com/office/drawing/2014/main" id="{4BB06092-A42F-CE4A-A298-DD6DBE436F1C}"/>
                </a:ext>
              </a:extLst>
            </p:cNvPr>
            <p:cNvSpPr txBox="1"/>
            <p:nvPr/>
          </p:nvSpPr>
          <p:spPr>
            <a:xfrm>
              <a:off x="2103162" y="1915084"/>
              <a:ext cx="5832506" cy="2565103"/>
            </a:xfrm>
            <a:prstGeom prst="rect">
              <a:avLst/>
            </a:prstGeom>
            <a:ln w="12700">
              <a:miter lim="400000"/>
            </a:ln>
          </p:spPr>
          <p:txBody>
            <a:bodyPr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Agile</a:t>
              </a:r>
              <a:r>
                <a:rPr sz="4000" kern="0" dirty="0"/>
                <a:t> - process</a:t>
              </a:r>
            </a:p>
          </p:txBody>
        </p:sp>
        <p:sp>
          <p:nvSpPr>
            <p:cNvPr id="168" name="Shape">
              <a:extLst>
                <a:ext uri="{FF2B5EF4-FFF2-40B4-BE49-F238E27FC236}">
                  <a16:creationId xmlns:a16="http://schemas.microsoft.com/office/drawing/2014/main" id="{99B64840-A79F-2E4E-858C-3DCA634FA463}"/>
                </a:ext>
              </a:extLst>
            </p:cNvPr>
            <p:cNvSpPr/>
            <p:nvPr/>
          </p:nvSpPr>
          <p:spPr>
            <a:xfrm>
              <a:off x="10483624" y="3903310"/>
              <a:ext cx="2549538" cy="33833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0" y="16873"/>
                    <a:pt x="1760" y="12242"/>
                    <a:pt x="5031" y="8209"/>
                  </a:cubicBezTo>
                  <a:cubicBezTo>
                    <a:pt x="7426" y="5257"/>
                    <a:pt x="10588" y="2701"/>
                    <a:pt x="14326" y="693"/>
                  </a:cubicBezTo>
                  <a:lnTo>
                    <a:pt x="13750" y="0"/>
                  </a:lnTo>
                  <a:lnTo>
                    <a:pt x="21600" y="1092"/>
                  </a:lnTo>
                  <a:lnTo>
                    <a:pt x="20073" y="7188"/>
                  </a:lnTo>
                  <a:lnTo>
                    <a:pt x="19076" y="6037"/>
                  </a:lnTo>
                  <a:cubicBezTo>
                    <a:pt x="16442" y="7462"/>
                    <a:pt x="14194" y="9254"/>
                    <a:pt x="12454" y="11316"/>
                  </a:cubicBezTo>
                  <a:cubicBezTo>
                    <a:pt x="9959" y="14274"/>
                    <a:pt x="8583" y="17689"/>
                    <a:pt x="8474" y="21194"/>
                  </a:cubicBezTo>
                  <a:lnTo>
                    <a:pt x="4031" y="18244"/>
                  </a:lnTo>
                  <a:lnTo>
                    <a:pt x="0" y="21600"/>
                  </a:ln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69" name="Shape">
              <a:extLst>
                <a:ext uri="{FF2B5EF4-FFF2-40B4-BE49-F238E27FC236}">
                  <a16:creationId xmlns:a16="http://schemas.microsoft.com/office/drawing/2014/main" id="{4A300CFC-C624-4444-9650-C31258F71BD4}"/>
                </a:ext>
              </a:extLst>
            </p:cNvPr>
            <p:cNvSpPr/>
            <p:nvPr/>
          </p:nvSpPr>
          <p:spPr>
            <a:xfrm>
              <a:off x="10294711" y="6958017"/>
              <a:ext cx="2670191" cy="3783454"/>
            </a:xfrm>
            <a:custGeom>
              <a:avLst/>
              <a:gdLst/>
              <a:ahLst/>
              <a:cxnLst>
                <a:cxn ang="0">
                  <a:pos x="wd2" y="hd2"/>
                </a:cxn>
                <a:cxn ang="5400000">
                  <a:pos x="wd2" y="hd2"/>
                </a:cxn>
                <a:cxn ang="10800000">
                  <a:pos x="wd2" y="hd2"/>
                </a:cxn>
                <a:cxn ang="16200000">
                  <a:pos x="wd2" y="hd2"/>
                </a:cxn>
              </a:cxnLst>
              <a:rect l="0" t="0" r="r" b="b"/>
              <a:pathLst>
                <a:path w="21600" h="21600" extrusionOk="0">
                  <a:moveTo>
                    <a:pt x="0" y="4332"/>
                  </a:moveTo>
                  <a:lnTo>
                    <a:pt x="5450" y="0"/>
                  </a:lnTo>
                  <a:lnTo>
                    <a:pt x="11594" y="3924"/>
                  </a:lnTo>
                  <a:lnTo>
                    <a:pt x="9809" y="3994"/>
                  </a:lnTo>
                  <a:cubicBezTo>
                    <a:pt x="10222" y="6491"/>
                    <a:pt x="11421" y="8891"/>
                    <a:pt x="13317" y="11018"/>
                  </a:cubicBezTo>
                  <a:cubicBezTo>
                    <a:pt x="15389" y="13342"/>
                    <a:pt x="18232" y="15275"/>
                    <a:pt x="21600" y="16649"/>
                  </a:cubicBezTo>
                  <a:lnTo>
                    <a:pt x="15874" y="17967"/>
                  </a:lnTo>
                  <a:lnTo>
                    <a:pt x="17402" y="21600"/>
                  </a:lnTo>
                  <a:cubicBezTo>
                    <a:pt x="12753" y="19639"/>
                    <a:pt x="8866" y="16894"/>
                    <a:pt x="6089" y="13612"/>
                  </a:cubicBezTo>
                  <a:cubicBezTo>
                    <a:pt x="3673" y="10756"/>
                    <a:pt x="2160" y="7566"/>
                    <a:pt x="1654" y="4259"/>
                  </a:cubicBezTo>
                  <a:lnTo>
                    <a:pt x="0" y="4332"/>
                  </a:ln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0" name="Shape">
              <a:extLst>
                <a:ext uri="{FF2B5EF4-FFF2-40B4-BE49-F238E27FC236}">
                  <a16:creationId xmlns:a16="http://schemas.microsoft.com/office/drawing/2014/main" id="{89595958-210D-CB4F-871E-DB8467B3DB2F}"/>
                </a:ext>
              </a:extLst>
            </p:cNvPr>
            <p:cNvSpPr/>
            <p:nvPr/>
          </p:nvSpPr>
          <p:spPr>
            <a:xfrm>
              <a:off x="12423559" y="9895233"/>
              <a:ext cx="4071961" cy="1401926"/>
            </a:xfrm>
            <a:custGeom>
              <a:avLst/>
              <a:gdLst/>
              <a:ahLst/>
              <a:cxnLst>
                <a:cxn ang="0">
                  <a:pos x="wd2" y="hd2"/>
                </a:cxn>
                <a:cxn ang="5400000">
                  <a:pos x="wd2" y="hd2"/>
                </a:cxn>
                <a:cxn ang="10800000">
                  <a:pos x="wd2" y="hd2"/>
                </a:cxn>
                <a:cxn ang="16200000">
                  <a:pos x="wd2" y="hd2"/>
                </a:cxn>
              </a:cxnLst>
              <a:rect l="0" t="0" r="r" b="b"/>
              <a:pathLst>
                <a:path w="21600" h="21261" extrusionOk="0">
                  <a:moveTo>
                    <a:pt x="0" y="4641"/>
                  </a:moveTo>
                  <a:lnTo>
                    <a:pt x="5191" y="0"/>
                  </a:lnTo>
                  <a:lnTo>
                    <a:pt x="4767" y="2467"/>
                  </a:lnTo>
                  <a:cubicBezTo>
                    <a:pt x="7022" y="5143"/>
                    <a:pt x="9461" y="6320"/>
                    <a:pt x="11899" y="5908"/>
                  </a:cubicBezTo>
                  <a:cubicBezTo>
                    <a:pt x="14302" y="5503"/>
                    <a:pt x="16643" y="3566"/>
                    <a:pt x="18750" y="238"/>
                  </a:cubicBezTo>
                  <a:lnTo>
                    <a:pt x="17995" y="11327"/>
                  </a:lnTo>
                  <a:lnTo>
                    <a:pt x="21600" y="13331"/>
                  </a:lnTo>
                  <a:cubicBezTo>
                    <a:pt x="18637" y="18106"/>
                    <a:pt x="15320" y="20806"/>
                    <a:pt x="11921" y="21208"/>
                  </a:cubicBezTo>
                  <a:cubicBezTo>
                    <a:pt x="8616" y="21600"/>
                    <a:pt x="5323" y="19808"/>
                    <a:pt x="2300" y="15971"/>
                  </a:cubicBezTo>
                  <a:lnTo>
                    <a:pt x="1654" y="19583"/>
                  </a:lnTo>
                  <a:lnTo>
                    <a:pt x="0" y="4641"/>
                  </a:ln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1" name="Shape">
              <a:extLst>
                <a:ext uri="{FF2B5EF4-FFF2-40B4-BE49-F238E27FC236}">
                  <a16:creationId xmlns:a16="http://schemas.microsoft.com/office/drawing/2014/main" id="{4AB131AE-9BDA-A84C-A4EA-435DA91F3C50}"/>
                </a:ext>
              </a:extLst>
            </p:cNvPr>
            <p:cNvSpPr/>
            <p:nvPr/>
          </p:nvSpPr>
          <p:spPr>
            <a:xfrm>
              <a:off x="15974817" y="7343824"/>
              <a:ext cx="2525726" cy="3384945"/>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lnTo>
                    <a:pt x="17681" y="3218"/>
                  </a:lnTo>
                  <a:lnTo>
                    <a:pt x="21600" y="92"/>
                  </a:lnTo>
                  <a:cubicBezTo>
                    <a:pt x="21506" y="3678"/>
                    <a:pt x="20405" y="7208"/>
                    <a:pt x="18366" y="10456"/>
                  </a:cubicBezTo>
                  <a:cubicBezTo>
                    <a:pt x="15892" y="14398"/>
                    <a:pt x="12115" y="17807"/>
                    <a:pt x="7392" y="20362"/>
                  </a:cubicBezTo>
                  <a:lnTo>
                    <a:pt x="8467" y="21600"/>
                  </a:lnTo>
                  <a:lnTo>
                    <a:pt x="0" y="20255"/>
                  </a:lnTo>
                  <a:lnTo>
                    <a:pt x="1762" y="14029"/>
                  </a:lnTo>
                  <a:lnTo>
                    <a:pt x="2573" y="15016"/>
                  </a:lnTo>
                  <a:cubicBezTo>
                    <a:pt x="5855" y="13208"/>
                    <a:pt x="8512" y="10843"/>
                    <a:pt x="10326" y="8118"/>
                  </a:cubicBezTo>
                  <a:cubicBezTo>
                    <a:pt x="12007" y="5592"/>
                    <a:pt x="12919" y="2820"/>
                    <a:pt x="12998" y="0"/>
                  </a:cubicBez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2" name="Shape">
              <a:extLst>
                <a:ext uri="{FF2B5EF4-FFF2-40B4-BE49-F238E27FC236}">
                  <a16:creationId xmlns:a16="http://schemas.microsoft.com/office/drawing/2014/main" id="{F27D9051-59D3-D34B-A576-FF1E4196C045}"/>
                </a:ext>
              </a:extLst>
            </p:cNvPr>
            <p:cNvSpPr/>
            <p:nvPr/>
          </p:nvSpPr>
          <p:spPr>
            <a:xfrm>
              <a:off x="16070067" y="3820748"/>
              <a:ext cx="2659077" cy="3827909"/>
            </a:xfrm>
            <a:custGeom>
              <a:avLst/>
              <a:gdLst/>
              <a:ahLst/>
              <a:cxnLst>
                <a:cxn ang="0">
                  <a:pos x="wd2" y="hd2"/>
                </a:cxn>
                <a:cxn ang="5400000">
                  <a:pos x="wd2" y="hd2"/>
                </a:cxn>
                <a:cxn ang="10800000">
                  <a:pos x="wd2" y="hd2"/>
                </a:cxn>
                <a:cxn ang="16200000">
                  <a:pos x="wd2" y="hd2"/>
                </a:cxn>
              </a:cxnLst>
              <a:rect l="0" t="0" r="r" b="b"/>
              <a:pathLst>
                <a:path w="21600" h="21600" extrusionOk="0">
                  <a:moveTo>
                    <a:pt x="3709" y="0"/>
                  </a:moveTo>
                  <a:cubicBezTo>
                    <a:pt x="8253" y="1869"/>
                    <a:pt x="12076" y="4476"/>
                    <a:pt x="14852" y="7597"/>
                  </a:cubicBezTo>
                  <a:cubicBezTo>
                    <a:pt x="17503" y="10579"/>
                    <a:pt x="19123" y="13947"/>
                    <a:pt x="19584" y="17437"/>
                  </a:cubicBezTo>
                  <a:lnTo>
                    <a:pt x="21600" y="17409"/>
                  </a:lnTo>
                  <a:lnTo>
                    <a:pt x="15920" y="21600"/>
                  </a:lnTo>
                  <a:lnTo>
                    <a:pt x="9919" y="17689"/>
                  </a:lnTo>
                  <a:lnTo>
                    <a:pt x="11468" y="17638"/>
                  </a:lnTo>
                  <a:cubicBezTo>
                    <a:pt x="11018" y="15092"/>
                    <a:pt x="9761" y="12648"/>
                    <a:pt x="7789" y="10480"/>
                  </a:cubicBezTo>
                  <a:cubicBezTo>
                    <a:pt x="5803" y="8298"/>
                    <a:pt x="3143" y="6451"/>
                    <a:pt x="0" y="5073"/>
                  </a:cubicBezTo>
                  <a:lnTo>
                    <a:pt x="5377" y="3908"/>
                  </a:lnTo>
                  <a:lnTo>
                    <a:pt x="3709" y="0"/>
                  </a:ln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3" name="Shape">
              <a:extLst>
                <a:ext uri="{FF2B5EF4-FFF2-40B4-BE49-F238E27FC236}">
                  <a16:creationId xmlns:a16="http://schemas.microsoft.com/office/drawing/2014/main" id="{8E3B3B6B-A850-D445-BE06-216352BFC638}"/>
                </a:ext>
              </a:extLst>
            </p:cNvPr>
            <p:cNvSpPr/>
            <p:nvPr/>
          </p:nvSpPr>
          <p:spPr>
            <a:xfrm>
              <a:off x="12463247" y="3277761"/>
              <a:ext cx="4087835" cy="1435267"/>
            </a:xfrm>
            <a:custGeom>
              <a:avLst/>
              <a:gdLst/>
              <a:ahLst/>
              <a:cxnLst>
                <a:cxn ang="0">
                  <a:pos x="wd2" y="hd2"/>
                </a:cxn>
                <a:cxn ang="5400000">
                  <a:pos x="wd2" y="hd2"/>
                </a:cxn>
                <a:cxn ang="10800000">
                  <a:pos x="wd2" y="hd2"/>
                </a:cxn>
                <a:cxn ang="16200000">
                  <a:pos x="wd2" y="hd2"/>
                </a:cxn>
              </a:cxnLst>
              <a:rect l="0" t="0" r="r" b="b"/>
              <a:pathLst>
                <a:path w="21600" h="21154" extrusionOk="0">
                  <a:moveTo>
                    <a:pt x="0" y="7956"/>
                  </a:moveTo>
                  <a:cubicBezTo>
                    <a:pt x="2890" y="3316"/>
                    <a:pt x="6129" y="624"/>
                    <a:pt x="9459" y="97"/>
                  </a:cubicBezTo>
                  <a:cubicBezTo>
                    <a:pt x="12883" y="-446"/>
                    <a:pt x="16303" y="1313"/>
                    <a:pt x="19432" y="5225"/>
                  </a:cubicBezTo>
                  <a:lnTo>
                    <a:pt x="20026" y="2413"/>
                  </a:lnTo>
                  <a:lnTo>
                    <a:pt x="21600" y="16669"/>
                  </a:lnTo>
                  <a:lnTo>
                    <a:pt x="16463" y="21154"/>
                  </a:lnTo>
                  <a:lnTo>
                    <a:pt x="17000" y="18353"/>
                  </a:lnTo>
                  <a:cubicBezTo>
                    <a:pt x="14850" y="15822"/>
                    <a:pt x="12528" y="14625"/>
                    <a:pt x="10195" y="14845"/>
                  </a:cubicBezTo>
                  <a:cubicBezTo>
                    <a:pt x="7754" y="15076"/>
                    <a:pt x="5364" y="16850"/>
                    <a:pt x="3206" y="20034"/>
                  </a:cubicBezTo>
                  <a:lnTo>
                    <a:pt x="3927" y="10129"/>
                  </a:lnTo>
                  <a:lnTo>
                    <a:pt x="0" y="7956"/>
                  </a:lnTo>
                  <a:close/>
                </a:path>
              </a:pathLst>
            </a:custGeom>
            <a:solidFill>
              <a:srgbClr val="E9E9EC"/>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4" name="Circle">
              <a:extLst>
                <a:ext uri="{FF2B5EF4-FFF2-40B4-BE49-F238E27FC236}">
                  <a16:creationId xmlns:a16="http://schemas.microsoft.com/office/drawing/2014/main" id="{D86508ED-31DF-2148-9FFD-F61DB4F75FBA}"/>
                </a:ext>
              </a:extLst>
            </p:cNvPr>
            <p:cNvSpPr/>
            <p:nvPr/>
          </p:nvSpPr>
          <p:spPr>
            <a:xfrm>
              <a:off x="13374478" y="2599818"/>
              <a:ext cx="2281251" cy="2279916"/>
            </a:xfrm>
            <a:prstGeom prst="ellipse">
              <a:avLst/>
            </a:pr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5" name="Circle">
              <a:extLst>
                <a:ext uri="{FF2B5EF4-FFF2-40B4-BE49-F238E27FC236}">
                  <a16:creationId xmlns:a16="http://schemas.microsoft.com/office/drawing/2014/main" id="{7CADC92C-C7CA-724B-BA84-016A6AAFDE92}"/>
                </a:ext>
              </a:extLst>
            </p:cNvPr>
            <p:cNvSpPr/>
            <p:nvPr/>
          </p:nvSpPr>
          <p:spPr>
            <a:xfrm>
              <a:off x="13595142" y="2820508"/>
              <a:ext cx="1839922" cy="1840127"/>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6" name="Circle">
              <a:extLst>
                <a:ext uri="{FF2B5EF4-FFF2-40B4-BE49-F238E27FC236}">
                  <a16:creationId xmlns:a16="http://schemas.microsoft.com/office/drawing/2014/main" id="{1FB71CE7-0A58-EA4A-B223-1D2DAC16FEFA}"/>
                </a:ext>
              </a:extLst>
            </p:cNvPr>
            <p:cNvSpPr/>
            <p:nvPr/>
          </p:nvSpPr>
          <p:spPr>
            <a:xfrm>
              <a:off x="10283597" y="4385964"/>
              <a:ext cx="2281251" cy="2281504"/>
            </a:xfrm>
            <a:prstGeom prst="ellipse">
              <a:avLst/>
            </a:prstGeom>
            <a:solidFill>
              <a:srgbClr val="60C9C7"/>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7" name="Circle">
              <a:extLst>
                <a:ext uri="{FF2B5EF4-FFF2-40B4-BE49-F238E27FC236}">
                  <a16:creationId xmlns:a16="http://schemas.microsoft.com/office/drawing/2014/main" id="{2C298E31-F42B-F34F-8B67-82495D626785}"/>
                </a:ext>
              </a:extLst>
            </p:cNvPr>
            <p:cNvSpPr/>
            <p:nvPr/>
          </p:nvSpPr>
          <p:spPr>
            <a:xfrm>
              <a:off x="10496725" y="4590316"/>
              <a:ext cx="1839922" cy="1840129"/>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78" name="Circle">
              <a:extLst>
                <a:ext uri="{FF2B5EF4-FFF2-40B4-BE49-F238E27FC236}">
                  <a16:creationId xmlns:a16="http://schemas.microsoft.com/office/drawing/2014/main" id="{570BB595-5DE0-0744-9711-7A475A02AFC3}"/>
                </a:ext>
              </a:extLst>
            </p:cNvPr>
            <p:cNvSpPr/>
            <p:nvPr/>
          </p:nvSpPr>
          <p:spPr>
            <a:xfrm>
              <a:off x="16447895" y="4385964"/>
              <a:ext cx="2281251" cy="2281504"/>
            </a:xfrm>
            <a:prstGeom prst="ellipse">
              <a:avLst/>
            </a:pr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79" name="Circle">
              <a:extLst>
                <a:ext uri="{FF2B5EF4-FFF2-40B4-BE49-F238E27FC236}">
                  <a16:creationId xmlns:a16="http://schemas.microsoft.com/office/drawing/2014/main" id="{B2A0910E-924E-1143-8655-8B9D2BE00DCD}"/>
                </a:ext>
              </a:extLst>
            </p:cNvPr>
            <p:cNvSpPr/>
            <p:nvPr/>
          </p:nvSpPr>
          <p:spPr>
            <a:xfrm>
              <a:off x="16668559" y="4606654"/>
              <a:ext cx="1839922" cy="1840129"/>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0" name="Circle">
              <a:extLst>
                <a:ext uri="{FF2B5EF4-FFF2-40B4-BE49-F238E27FC236}">
                  <a16:creationId xmlns:a16="http://schemas.microsoft.com/office/drawing/2014/main" id="{2F4ABD5A-D05A-A748-8922-BABD51E334B4}"/>
                </a:ext>
              </a:extLst>
            </p:cNvPr>
            <p:cNvSpPr/>
            <p:nvPr/>
          </p:nvSpPr>
          <p:spPr>
            <a:xfrm>
              <a:off x="13361778" y="9712650"/>
              <a:ext cx="2281251" cy="2279916"/>
            </a:xfrm>
            <a:prstGeom prst="ellipse">
              <a:avLst/>
            </a:pr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1" name="Circle">
              <a:extLst>
                <a:ext uri="{FF2B5EF4-FFF2-40B4-BE49-F238E27FC236}">
                  <a16:creationId xmlns:a16="http://schemas.microsoft.com/office/drawing/2014/main" id="{EE285593-60DC-B149-9465-5D37C69C4BC8}"/>
                </a:ext>
              </a:extLst>
            </p:cNvPr>
            <p:cNvSpPr/>
            <p:nvPr/>
          </p:nvSpPr>
          <p:spPr>
            <a:xfrm>
              <a:off x="13595142" y="9935258"/>
              <a:ext cx="1839922" cy="1840129"/>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2" name="Circle">
              <a:extLst>
                <a:ext uri="{FF2B5EF4-FFF2-40B4-BE49-F238E27FC236}">
                  <a16:creationId xmlns:a16="http://schemas.microsoft.com/office/drawing/2014/main" id="{CDADB39A-2857-D545-A3D2-AC3F09902706}"/>
                </a:ext>
              </a:extLst>
            </p:cNvPr>
            <p:cNvSpPr/>
            <p:nvPr/>
          </p:nvSpPr>
          <p:spPr>
            <a:xfrm>
              <a:off x="10305823" y="7942381"/>
              <a:ext cx="2279663" cy="2279916"/>
            </a:xfrm>
            <a:prstGeom prst="ellipse">
              <a:avLst/>
            </a:prstGeom>
            <a:solidFill>
              <a:srgbClr val="60C9C7"/>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3" name="Circle">
              <a:extLst>
                <a:ext uri="{FF2B5EF4-FFF2-40B4-BE49-F238E27FC236}">
                  <a16:creationId xmlns:a16="http://schemas.microsoft.com/office/drawing/2014/main" id="{D05D7058-2310-CC49-8097-4D32983A4E1D}"/>
                </a:ext>
              </a:extLst>
            </p:cNvPr>
            <p:cNvSpPr/>
            <p:nvPr/>
          </p:nvSpPr>
          <p:spPr>
            <a:xfrm>
              <a:off x="10526487" y="8163069"/>
              <a:ext cx="1839922" cy="1840129"/>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4" name="Circle">
              <a:extLst>
                <a:ext uri="{FF2B5EF4-FFF2-40B4-BE49-F238E27FC236}">
                  <a16:creationId xmlns:a16="http://schemas.microsoft.com/office/drawing/2014/main" id="{D4E6D297-439A-7849-80D3-3F49C52A0EF5}"/>
                </a:ext>
              </a:extLst>
            </p:cNvPr>
            <p:cNvSpPr/>
            <p:nvPr/>
          </p:nvSpPr>
          <p:spPr>
            <a:xfrm>
              <a:off x="16447895" y="7942381"/>
              <a:ext cx="2281251" cy="2279916"/>
            </a:xfrm>
            <a:prstGeom prst="ellipse">
              <a:avLst/>
            </a:prstGeom>
            <a:solidFill>
              <a:srgbClr val="60C9C7"/>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185" name="Circle">
              <a:extLst>
                <a:ext uri="{FF2B5EF4-FFF2-40B4-BE49-F238E27FC236}">
                  <a16:creationId xmlns:a16="http://schemas.microsoft.com/office/drawing/2014/main" id="{783A2E4C-A6CD-5645-8459-2A8AB3A957A7}"/>
                </a:ext>
              </a:extLst>
            </p:cNvPr>
            <p:cNvSpPr/>
            <p:nvPr/>
          </p:nvSpPr>
          <p:spPr>
            <a:xfrm>
              <a:off x="16668559" y="8163069"/>
              <a:ext cx="1839922" cy="1840129"/>
            </a:xfrm>
            <a:prstGeom prst="ellipse">
              <a:avLst/>
            </a:pr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4120" name="SCRUM…">
              <a:extLst>
                <a:ext uri="{FF2B5EF4-FFF2-40B4-BE49-F238E27FC236}">
                  <a16:creationId xmlns:a16="http://schemas.microsoft.com/office/drawing/2014/main" id="{FB79A81D-C660-8745-A30F-5D70518A3693}"/>
                </a:ext>
              </a:extLst>
            </p:cNvPr>
            <p:cNvSpPr txBox="1">
              <a:spLocks noChangeArrowheads="1"/>
            </p:cNvSpPr>
            <p:nvPr/>
          </p:nvSpPr>
          <p:spPr bwMode="auto">
            <a:xfrm>
              <a:off x="13091957" y="6493518"/>
              <a:ext cx="2616115" cy="133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en-US" altLang="en-US" sz="2000" dirty="0">
                  <a:latin typeface="Arial" panose="020B0604020202020204" pitchFamily="34" charset="0"/>
                  <a:cs typeface="Arial" panose="020B0604020202020204" pitchFamily="34" charset="0"/>
                  <a:sym typeface="Arial" panose="020B0604020202020204" pitchFamily="34" charset="0"/>
                </a:rPr>
                <a:t>AGILE</a:t>
              </a:r>
            </a:p>
            <a:p>
              <a:pPr algn="ctr" eaLnBrk="1"/>
              <a:r>
                <a:rPr lang="en-US" altLang="en-US" sz="2000" dirty="0">
                  <a:latin typeface="Arial" panose="020B0604020202020204" pitchFamily="34" charset="0"/>
                  <a:cs typeface="Arial" panose="020B0604020202020204" pitchFamily="34" charset="0"/>
                  <a:sym typeface="Arial" panose="020B0604020202020204" pitchFamily="34" charset="0"/>
                </a:rPr>
                <a:t>PROCESS</a:t>
              </a:r>
            </a:p>
          </p:txBody>
        </p:sp>
        <p:sp>
          <p:nvSpPr>
            <p:cNvPr id="4121" name="Sprint Planning meeting">
              <a:extLst>
                <a:ext uri="{FF2B5EF4-FFF2-40B4-BE49-F238E27FC236}">
                  <a16:creationId xmlns:a16="http://schemas.microsoft.com/office/drawing/2014/main" id="{7850CA63-0BB2-054C-8D87-728C2AE7205E}"/>
                </a:ext>
              </a:extLst>
            </p:cNvPr>
            <p:cNvSpPr txBox="1">
              <a:spLocks noChangeArrowheads="1"/>
            </p:cNvSpPr>
            <p:nvPr/>
          </p:nvSpPr>
          <p:spPr bwMode="auto">
            <a:xfrm>
              <a:off x="13671134" y="3368338"/>
              <a:ext cx="1699167" cy="71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Design</a:t>
              </a:r>
            </a:p>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Development</a:t>
              </a:r>
            </a:p>
          </p:txBody>
        </p:sp>
        <p:sp>
          <p:nvSpPr>
            <p:cNvPr id="4122" name="Daily Scrum, Daily Work">
              <a:extLst>
                <a:ext uri="{FF2B5EF4-FFF2-40B4-BE49-F238E27FC236}">
                  <a16:creationId xmlns:a16="http://schemas.microsoft.com/office/drawing/2014/main" id="{7A1D9E2E-4290-B440-93B4-C7F9804E181C}"/>
                </a:ext>
              </a:extLst>
            </p:cNvPr>
            <p:cNvSpPr txBox="1">
              <a:spLocks noChangeArrowheads="1"/>
            </p:cNvSpPr>
            <p:nvPr/>
          </p:nvSpPr>
          <p:spPr bwMode="auto">
            <a:xfrm>
              <a:off x="16738805" y="5321410"/>
              <a:ext cx="1699167" cy="41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Testing</a:t>
              </a:r>
            </a:p>
          </p:txBody>
        </p:sp>
        <p:sp>
          <p:nvSpPr>
            <p:cNvPr id="4123" name="Product Increment">
              <a:extLst>
                <a:ext uri="{FF2B5EF4-FFF2-40B4-BE49-F238E27FC236}">
                  <a16:creationId xmlns:a16="http://schemas.microsoft.com/office/drawing/2014/main" id="{C2D2E2D7-5FC7-D140-9F3B-EA55797CA877}"/>
                </a:ext>
              </a:extLst>
            </p:cNvPr>
            <p:cNvSpPr txBox="1">
              <a:spLocks noChangeArrowheads="1"/>
            </p:cNvSpPr>
            <p:nvPr/>
          </p:nvSpPr>
          <p:spPr bwMode="auto">
            <a:xfrm>
              <a:off x="16738805" y="8877408"/>
              <a:ext cx="1699167" cy="41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Deployment</a:t>
              </a:r>
            </a:p>
          </p:txBody>
        </p:sp>
        <p:sp>
          <p:nvSpPr>
            <p:cNvPr id="4124" name="Sprint Review">
              <a:extLst>
                <a:ext uri="{FF2B5EF4-FFF2-40B4-BE49-F238E27FC236}">
                  <a16:creationId xmlns:a16="http://schemas.microsoft.com/office/drawing/2014/main" id="{3502B3C0-983B-D940-828C-71680DF6866E}"/>
                </a:ext>
              </a:extLst>
            </p:cNvPr>
            <p:cNvSpPr txBox="1">
              <a:spLocks noChangeArrowheads="1"/>
            </p:cNvSpPr>
            <p:nvPr/>
          </p:nvSpPr>
          <p:spPr bwMode="auto">
            <a:xfrm>
              <a:off x="13657006" y="10646943"/>
              <a:ext cx="1699167" cy="41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Review</a:t>
              </a:r>
            </a:p>
          </p:txBody>
        </p:sp>
        <p:sp>
          <p:nvSpPr>
            <p:cNvPr id="4125" name="Sprint Retrospective">
              <a:extLst>
                <a:ext uri="{FF2B5EF4-FFF2-40B4-BE49-F238E27FC236}">
                  <a16:creationId xmlns:a16="http://schemas.microsoft.com/office/drawing/2014/main" id="{5E71BBAB-02E7-274E-9C63-FB2EFAE725A4}"/>
                </a:ext>
              </a:extLst>
            </p:cNvPr>
            <p:cNvSpPr txBox="1">
              <a:spLocks noChangeArrowheads="1"/>
            </p:cNvSpPr>
            <p:nvPr/>
          </p:nvSpPr>
          <p:spPr bwMode="auto">
            <a:xfrm>
              <a:off x="10396544" y="8877408"/>
              <a:ext cx="2098558" cy="41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Requirements</a:t>
              </a:r>
            </a:p>
          </p:txBody>
        </p:sp>
        <p:sp>
          <p:nvSpPr>
            <p:cNvPr id="4126" name="Update product backlog">
              <a:extLst>
                <a:ext uri="{FF2B5EF4-FFF2-40B4-BE49-F238E27FC236}">
                  <a16:creationId xmlns:a16="http://schemas.microsoft.com/office/drawing/2014/main" id="{186BFD68-6975-8C46-9A13-919D535B8769}"/>
                </a:ext>
              </a:extLst>
            </p:cNvPr>
            <p:cNvSpPr txBox="1">
              <a:spLocks noChangeArrowheads="1"/>
            </p:cNvSpPr>
            <p:nvPr/>
          </p:nvSpPr>
          <p:spPr bwMode="auto">
            <a:xfrm>
              <a:off x="10421212" y="5321410"/>
              <a:ext cx="1969139" cy="41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p>
              <a:pPr algn="ctr" eaLnBrk="1"/>
              <a:r>
                <a:rPr lang="en-US" altLang="en-US" sz="1000" dirty="0">
                  <a:latin typeface="Arial" panose="020B0604020202020204" pitchFamily="34" charset="0"/>
                  <a:cs typeface="Arial" panose="020B0604020202020204" pitchFamily="34" charset="0"/>
                  <a:sym typeface="Arial" panose="020B0604020202020204" pitchFamily="34" charset="0"/>
                </a:rPr>
                <a:t>Planning</a:t>
              </a:r>
            </a:p>
          </p:txBody>
        </p:sp>
        <p:sp>
          <p:nvSpPr>
            <p:cNvPr id="4127" name="Sprint cycle">
              <a:extLst>
                <a:ext uri="{FF2B5EF4-FFF2-40B4-BE49-F238E27FC236}">
                  <a16:creationId xmlns:a16="http://schemas.microsoft.com/office/drawing/2014/main" id="{93866266-FC5D-724E-B63A-325CCE62AE78}"/>
                </a:ext>
              </a:extLst>
            </p:cNvPr>
            <p:cNvSpPr txBox="1">
              <a:spLocks noChangeArrowheads="1"/>
            </p:cNvSpPr>
            <p:nvPr/>
          </p:nvSpPr>
          <p:spPr bwMode="auto">
            <a:xfrm>
              <a:off x="17267802" y="3277003"/>
              <a:ext cx="1980155" cy="44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r>
                <a:rPr lang="en-US" altLang="en-US" sz="1100" dirty="0">
                  <a:latin typeface="Arial" panose="020B0604020202020204" pitchFamily="34" charset="0"/>
                  <a:cs typeface="Arial" panose="020B0604020202020204" pitchFamily="34" charset="0"/>
                  <a:sym typeface="Arial" panose="020B0604020202020204" pitchFamily="34" charset="0"/>
                </a:rPr>
                <a:t>Agile Phases</a:t>
              </a:r>
            </a:p>
          </p:txBody>
        </p:sp>
        <p:sp>
          <p:nvSpPr>
            <p:cNvPr id="4129" name="Preparation:">
              <a:extLst>
                <a:ext uri="{FF2B5EF4-FFF2-40B4-BE49-F238E27FC236}">
                  <a16:creationId xmlns:a16="http://schemas.microsoft.com/office/drawing/2014/main" id="{61B106FF-59E9-664D-9BC7-76696E7B2A42}"/>
                </a:ext>
              </a:extLst>
            </p:cNvPr>
            <p:cNvSpPr txBox="1">
              <a:spLocks noChangeArrowheads="1"/>
            </p:cNvSpPr>
            <p:nvPr/>
          </p:nvSpPr>
          <p:spPr bwMode="auto">
            <a:xfrm>
              <a:off x="2779512" y="5625947"/>
              <a:ext cx="3675998" cy="379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eaLnBrk="1"/>
              <a:endParaRPr lang="en-US" altLang="en-US" sz="900" dirty="0">
                <a:latin typeface="Arial" panose="020B0604020202020204" pitchFamily="34" charset="0"/>
                <a:cs typeface="Arial" panose="020B0604020202020204" pitchFamily="34" charset="0"/>
                <a:sym typeface="Arial" panose="020B0604020202020204" pitchFamily="34" charset="0"/>
              </a:endParaRPr>
            </a:p>
          </p:txBody>
        </p:sp>
        <p:sp>
          <p:nvSpPr>
            <p:cNvPr id="4130" name="Business case and funding…">
              <a:extLst>
                <a:ext uri="{FF2B5EF4-FFF2-40B4-BE49-F238E27FC236}">
                  <a16:creationId xmlns:a16="http://schemas.microsoft.com/office/drawing/2014/main" id="{1DBB42CF-14A7-E14E-BC93-E38ECFAB0AC5}"/>
                </a:ext>
              </a:extLst>
            </p:cNvPr>
            <p:cNvSpPr txBox="1">
              <a:spLocks noChangeArrowheads="1"/>
            </p:cNvSpPr>
            <p:nvPr/>
          </p:nvSpPr>
          <p:spPr bwMode="auto">
            <a:xfrm>
              <a:off x="2215875" y="5609267"/>
              <a:ext cx="4593237" cy="490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marL="290513" indent="-290513"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914400" algn="ctr" defTabSz="4572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r>
                <a:rPr lang="en-US" sz="1200" dirty="0"/>
                <a:t>A software development methodology that emphasizes the importance of rapid and flexible response to change. This methodology is based on iterative, incremental development, where requirements and solutions evolve through collaboration between self-organizing cross-functional teams.</a:t>
              </a:r>
            </a:p>
          </p:txBody>
        </p:sp>
        <p:sp>
          <p:nvSpPr>
            <p:cNvPr id="204" name="Shape">
              <a:extLst>
                <a:ext uri="{FF2B5EF4-FFF2-40B4-BE49-F238E27FC236}">
                  <a16:creationId xmlns:a16="http://schemas.microsoft.com/office/drawing/2014/main" id="{9FCFDFCC-A5A9-864A-8AD0-A5ADFF248996}"/>
                </a:ext>
              </a:extLst>
            </p:cNvPr>
            <p:cNvSpPr/>
            <p:nvPr/>
          </p:nvSpPr>
          <p:spPr>
            <a:xfrm>
              <a:off x="19079986" y="5625947"/>
              <a:ext cx="1774836" cy="3767578"/>
            </a:xfrm>
            <a:custGeom>
              <a:avLst/>
              <a:gdLst/>
              <a:ahLst/>
              <a:cxnLst>
                <a:cxn ang="0">
                  <a:pos x="wd2" y="hd2"/>
                </a:cxn>
                <a:cxn ang="5400000">
                  <a:pos x="wd2" y="hd2"/>
                </a:cxn>
                <a:cxn ang="10800000">
                  <a:pos x="wd2" y="hd2"/>
                </a:cxn>
                <a:cxn ang="16200000">
                  <a:pos x="wd2" y="hd2"/>
                </a:cxn>
              </a:cxnLst>
              <a:rect l="0" t="0" r="r" b="b"/>
              <a:pathLst>
                <a:path w="21598" h="21573" extrusionOk="0">
                  <a:moveTo>
                    <a:pt x="1855" y="5"/>
                  </a:moveTo>
                  <a:lnTo>
                    <a:pt x="12758" y="5"/>
                  </a:lnTo>
                  <a:cubicBezTo>
                    <a:pt x="13209" y="-18"/>
                    <a:pt x="13664" y="31"/>
                    <a:pt x="14048" y="145"/>
                  </a:cubicBezTo>
                  <a:cubicBezTo>
                    <a:pt x="14440" y="261"/>
                    <a:pt x="14735" y="437"/>
                    <a:pt x="14883" y="643"/>
                  </a:cubicBezTo>
                  <a:lnTo>
                    <a:pt x="21413" y="10333"/>
                  </a:lnTo>
                  <a:cubicBezTo>
                    <a:pt x="21537" y="10467"/>
                    <a:pt x="21600" y="10612"/>
                    <a:pt x="21598" y="10759"/>
                  </a:cubicBezTo>
                  <a:cubicBezTo>
                    <a:pt x="21595" y="10906"/>
                    <a:pt x="21527" y="11051"/>
                    <a:pt x="21397" y="11184"/>
                  </a:cubicBezTo>
                  <a:lnTo>
                    <a:pt x="14992" y="20915"/>
                  </a:lnTo>
                  <a:cubicBezTo>
                    <a:pt x="14895" y="21072"/>
                    <a:pt x="14710" y="21214"/>
                    <a:pt x="14457" y="21326"/>
                  </a:cubicBezTo>
                  <a:cubicBezTo>
                    <a:pt x="14137" y="21467"/>
                    <a:pt x="13727" y="21553"/>
                    <a:pt x="13291" y="21571"/>
                  </a:cubicBezTo>
                  <a:lnTo>
                    <a:pt x="1729" y="21571"/>
                  </a:lnTo>
                  <a:cubicBezTo>
                    <a:pt x="1318" y="21582"/>
                    <a:pt x="914" y="21519"/>
                    <a:pt x="597" y="21396"/>
                  </a:cubicBezTo>
                  <a:cubicBezTo>
                    <a:pt x="225" y="21251"/>
                    <a:pt x="6" y="21036"/>
                    <a:pt x="0" y="20809"/>
                  </a:cubicBezTo>
                  <a:lnTo>
                    <a:pt x="0" y="751"/>
                  </a:lnTo>
                  <a:cubicBezTo>
                    <a:pt x="49" y="562"/>
                    <a:pt x="232" y="387"/>
                    <a:pt x="518" y="253"/>
                  </a:cubicBezTo>
                  <a:cubicBezTo>
                    <a:pt x="872" y="87"/>
                    <a:pt x="1356" y="-2"/>
                    <a:pt x="1855" y="5"/>
                  </a:cubicBezTo>
                  <a:close/>
                </a:path>
              </a:pathLst>
            </a:custGeom>
            <a:solidFill>
              <a:srgbClr val="173979"/>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205" name="Release N">
              <a:extLst>
                <a:ext uri="{FF2B5EF4-FFF2-40B4-BE49-F238E27FC236}">
                  <a16:creationId xmlns:a16="http://schemas.microsoft.com/office/drawing/2014/main" id="{0AB0B92C-5E85-384A-BE3A-13336FED5233}"/>
                </a:ext>
              </a:extLst>
            </p:cNvPr>
            <p:cNvSpPr txBox="1"/>
            <p:nvPr/>
          </p:nvSpPr>
          <p:spPr>
            <a:xfrm rot="16200000">
              <a:off x="18844131" y="7289162"/>
              <a:ext cx="1979843" cy="441148"/>
            </a:xfrm>
            <a:prstGeom prst="rect">
              <a:avLst/>
            </a:prstGeom>
            <a:ln w="12700">
              <a:miter lim="400000"/>
            </a:ln>
          </p:spPr>
          <p:txBody>
            <a:bodyPr lIns="25400" tIns="25400" rIns="25400" bIns="25400" anchor="ctr">
              <a:spAutoFit/>
            </a:bodyPr>
            <a:lstStyle>
              <a:lvl1pPr>
                <a:defRPr sz="2200" cap="all">
                  <a:solidFill>
                    <a:srgbClr val="FFFFFF"/>
                  </a:solidFill>
                  <a:latin typeface="Arial"/>
                  <a:ea typeface="Arial"/>
                  <a:cs typeface="Arial"/>
                  <a:sym typeface="Arial"/>
                </a:defRPr>
              </a:lvl1pPr>
            </a:lstStyle>
            <a:p>
              <a:pPr algn="ctr">
                <a:defRPr/>
              </a:pPr>
              <a:r>
                <a:rPr sz="1100" kern="0" dirty="0"/>
                <a:t>Release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1">
            <a:extLst>
              <a:ext uri="{FF2B5EF4-FFF2-40B4-BE49-F238E27FC236}">
                <a16:creationId xmlns:a16="http://schemas.microsoft.com/office/drawing/2014/main" id="{3E486338-2A00-B646-AA08-04EEF6323BA7}"/>
              </a:ext>
            </a:extLst>
          </p:cNvPr>
          <p:cNvGrpSpPr>
            <a:grpSpLocks/>
          </p:cNvGrpSpPr>
          <p:nvPr/>
        </p:nvGrpSpPr>
        <p:grpSpPr bwMode="auto">
          <a:xfrm>
            <a:off x="967766" y="498061"/>
            <a:ext cx="9467563" cy="5446866"/>
            <a:chOff x="2700829" y="472121"/>
            <a:chExt cx="18936049" cy="10893688"/>
          </a:xfrm>
        </p:grpSpPr>
        <p:grpSp>
          <p:nvGrpSpPr>
            <p:cNvPr id="25602" name="Group">
              <a:extLst>
                <a:ext uri="{FF2B5EF4-FFF2-40B4-BE49-F238E27FC236}">
                  <a16:creationId xmlns:a16="http://schemas.microsoft.com/office/drawing/2014/main" id="{5AE8D28F-03BC-6740-9B42-E12946E51210}"/>
                </a:ext>
              </a:extLst>
            </p:cNvPr>
            <p:cNvGrpSpPr>
              <a:grpSpLocks/>
            </p:cNvGrpSpPr>
            <p:nvPr/>
          </p:nvGrpSpPr>
          <p:grpSpPr bwMode="auto">
            <a:xfrm>
              <a:off x="4862294" y="4314536"/>
              <a:ext cx="6270931" cy="7034185"/>
              <a:chOff x="2658448" y="-86014"/>
              <a:chExt cx="6270930" cy="7034184"/>
            </a:xfrm>
          </p:grpSpPr>
          <p:sp>
            <p:nvSpPr>
              <p:cNvPr id="799" name="Rounded Rectangle">
                <a:extLst>
                  <a:ext uri="{FF2B5EF4-FFF2-40B4-BE49-F238E27FC236}">
                    <a16:creationId xmlns:a16="http://schemas.microsoft.com/office/drawing/2014/main" id="{EDFD84EE-18EA-B24B-995F-FDCC213D2EB6}"/>
                  </a:ext>
                </a:extLst>
              </p:cNvPr>
              <p:cNvSpPr/>
              <p:nvPr/>
            </p:nvSpPr>
            <p:spPr>
              <a:xfrm>
                <a:off x="2658448" y="-86014"/>
                <a:ext cx="6270930" cy="7034184"/>
              </a:xfrm>
              <a:prstGeom prst="roundRect">
                <a:avLst>
                  <a:gd name="adj" fmla="val 2097"/>
                </a:avLst>
              </a:prstGeom>
              <a:solidFill>
                <a:srgbClr val="E9E9EC"/>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800" name="Shape">
                <a:extLst>
                  <a:ext uri="{FF2B5EF4-FFF2-40B4-BE49-F238E27FC236}">
                    <a16:creationId xmlns:a16="http://schemas.microsoft.com/office/drawing/2014/main" id="{421AA9FD-5199-DD4E-9C3C-AA50D2584596}"/>
                  </a:ext>
                </a:extLst>
              </p:cNvPr>
              <p:cNvSpPr/>
              <p:nvPr/>
            </p:nvSpPr>
            <p:spPr>
              <a:xfrm>
                <a:off x="2658449" y="-86014"/>
                <a:ext cx="6270929" cy="1235071"/>
              </a:xfrm>
              <a:custGeom>
                <a:avLst/>
                <a:gdLst/>
                <a:ahLst/>
                <a:cxnLst>
                  <a:cxn ang="0">
                    <a:pos x="wd2" y="hd2"/>
                  </a:cxn>
                  <a:cxn ang="5400000">
                    <a:pos x="wd2" y="hd2"/>
                  </a:cxn>
                  <a:cxn ang="10800000">
                    <a:pos x="wd2" y="hd2"/>
                  </a:cxn>
                  <a:cxn ang="16200000">
                    <a:pos x="wd2" y="hd2"/>
                  </a:cxn>
                </a:cxnLst>
                <a:rect l="0" t="0" r="r" b="b"/>
                <a:pathLst>
                  <a:path w="21600" h="21600" extrusionOk="0">
                    <a:moveTo>
                      <a:pt x="693" y="0"/>
                    </a:moveTo>
                    <a:cubicBezTo>
                      <a:pt x="494" y="0"/>
                      <a:pt x="394" y="2"/>
                      <a:pt x="287" y="174"/>
                    </a:cubicBezTo>
                    <a:cubicBezTo>
                      <a:pt x="170" y="390"/>
                      <a:pt x="77" y="856"/>
                      <a:pt x="34" y="1451"/>
                    </a:cubicBezTo>
                    <a:cubicBezTo>
                      <a:pt x="0" y="1994"/>
                      <a:pt x="0" y="2511"/>
                      <a:pt x="0" y="3519"/>
                    </a:cubicBezTo>
                    <a:lnTo>
                      <a:pt x="0" y="21600"/>
                    </a:lnTo>
                    <a:lnTo>
                      <a:pt x="21600" y="21600"/>
                    </a:lnTo>
                    <a:lnTo>
                      <a:pt x="21600" y="3533"/>
                    </a:lnTo>
                    <a:cubicBezTo>
                      <a:pt x="21600" y="2509"/>
                      <a:pt x="21600" y="1994"/>
                      <a:pt x="21566" y="1451"/>
                    </a:cubicBezTo>
                    <a:cubicBezTo>
                      <a:pt x="21523" y="856"/>
                      <a:pt x="21431" y="390"/>
                      <a:pt x="21314" y="174"/>
                    </a:cubicBezTo>
                    <a:cubicBezTo>
                      <a:pt x="21207" y="1"/>
                      <a:pt x="21105" y="0"/>
                      <a:pt x="20907" y="0"/>
                    </a:cubicBezTo>
                    <a:lnTo>
                      <a:pt x="696" y="0"/>
                    </a:lnTo>
                    <a:lnTo>
                      <a:pt x="693" y="0"/>
                    </a:lnTo>
                    <a:close/>
                  </a:path>
                </a:pathLst>
              </a:custGeom>
              <a:solidFill>
                <a:srgbClr val="173979"/>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grpSp>
        <p:grpSp>
          <p:nvGrpSpPr>
            <p:cNvPr id="25603" name="Group">
              <a:extLst>
                <a:ext uri="{FF2B5EF4-FFF2-40B4-BE49-F238E27FC236}">
                  <a16:creationId xmlns:a16="http://schemas.microsoft.com/office/drawing/2014/main" id="{72FFEB9D-CF51-2047-80C0-6B9D970D8704}"/>
                </a:ext>
              </a:extLst>
            </p:cNvPr>
            <p:cNvGrpSpPr>
              <a:grpSpLocks/>
            </p:cNvGrpSpPr>
            <p:nvPr/>
          </p:nvGrpSpPr>
          <p:grpSpPr bwMode="auto">
            <a:xfrm>
              <a:off x="14142166" y="4314536"/>
              <a:ext cx="6270932" cy="7051273"/>
              <a:chOff x="5086516" y="-86014"/>
              <a:chExt cx="6270931" cy="7051272"/>
            </a:xfrm>
          </p:grpSpPr>
          <p:sp>
            <p:nvSpPr>
              <p:cNvPr id="802" name="Rounded Rectangle">
                <a:extLst>
                  <a:ext uri="{FF2B5EF4-FFF2-40B4-BE49-F238E27FC236}">
                    <a16:creationId xmlns:a16="http://schemas.microsoft.com/office/drawing/2014/main" id="{B0BF7682-D81B-3D47-B72E-2A74CC69395A}"/>
                  </a:ext>
                </a:extLst>
              </p:cNvPr>
              <p:cNvSpPr/>
              <p:nvPr/>
            </p:nvSpPr>
            <p:spPr>
              <a:xfrm>
                <a:off x="5086516" y="-68926"/>
                <a:ext cx="6270931" cy="7034184"/>
              </a:xfrm>
              <a:prstGeom prst="roundRect">
                <a:avLst>
                  <a:gd name="adj" fmla="val 2097"/>
                </a:avLst>
              </a:prstGeom>
              <a:solidFill>
                <a:srgbClr val="E9E9EC"/>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803" name="Shape">
                <a:extLst>
                  <a:ext uri="{FF2B5EF4-FFF2-40B4-BE49-F238E27FC236}">
                    <a16:creationId xmlns:a16="http://schemas.microsoft.com/office/drawing/2014/main" id="{8B5DFC89-ADE8-9645-A241-FE25A8402BF3}"/>
                  </a:ext>
                </a:extLst>
              </p:cNvPr>
              <p:cNvSpPr/>
              <p:nvPr/>
            </p:nvSpPr>
            <p:spPr>
              <a:xfrm>
                <a:off x="5086516" y="-86014"/>
                <a:ext cx="6270927" cy="1235071"/>
              </a:xfrm>
              <a:custGeom>
                <a:avLst/>
                <a:gdLst/>
                <a:ahLst/>
                <a:cxnLst>
                  <a:cxn ang="0">
                    <a:pos x="wd2" y="hd2"/>
                  </a:cxn>
                  <a:cxn ang="5400000">
                    <a:pos x="wd2" y="hd2"/>
                  </a:cxn>
                  <a:cxn ang="10800000">
                    <a:pos x="wd2" y="hd2"/>
                  </a:cxn>
                  <a:cxn ang="16200000">
                    <a:pos x="wd2" y="hd2"/>
                  </a:cxn>
                </a:cxnLst>
                <a:rect l="0" t="0" r="r" b="b"/>
                <a:pathLst>
                  <a:path w="21600" h="21600" extrusionOk="0">
                    <a:moveTo>
                      <a:pt x="693" y="0"/>
                    </a:moveTo>
                    <a:cubicBezTo>
                      <a:pt x="494" y="0"/>
                      <a:pt x="394" y="2"/>
                      <a:pt x="287" y="174"/>
                    </a:cubicBezTo>
                    <a:cubicBezTo>
                      <a:pt x="170" y="390"/>
                      <a:pt x="77" y="856"/>
                      <a:pt x="34" y="1451"/>
                    </a:cubicBezTo>
                    <a:cubicBezTo>
                      <a:pt x="0" y="1994"/>
                      <a:pt x="0" y="2511"/>
                      <a:pt x="0" y="3519"/>
                    </a:cubicBezTo>
                    <a:lnTo>
                      <a:pt x="0" y="21600"/>
                    </a:lnTo>
                    <a:lnTo>
                      <a:pt x="21600" y="21600"/>
                    </a:lnTo>
                    <a:lnTo>
                      <a:pt x="21600" y="3533"/>
                    </a:lnTo>
                    <a:cubicBezTo>
                      <a:pt x="21600" y="2509"/>
                      <a:pt x="21600" y="1994"/>
                      <a:pt x="21566" y="1451"/>
                    </a:cubicBezTo>
                    <a:cubicBezTo>
                      <a:pt x="21523" y="856"/>
                      <a:pt x="21431" y="390"/>
                      <a:pt x="21314" y="174"/>
                    </a:cubicBezTo>
                    <a:cubicBezTo>
                      <a:pt x="21207" y="1"/>
                      <a:pt x="21105" y="0"/>
                      <a:pt x="20907" y="0"/>
                    </a:cubicBezTo>
                    <a:lnTo>
                      <a:pt x="696" y="0"/>
                    </a:lnTo>
                    <a:lnTo>
                      <a:pt x="693" y="0"/>
                    </a:lnTo>
                    <a:close/>
                  </a:path>
                </a:pathLst>
              </a:custGeom>
              <a:solidFill>
                <a:srgbClr val="60C9C7"/>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grpSp>
        <p:sp>
          <p:nvSpPr>
            <p:cNvPr id="25605" name="Pre-Game (Phase 1)">
              <a:extLst>
                <a:ext uri="{FF2B5EF4-FFF2-40B4-BE49-F238E27FC236}">
                  <a16:creationId xmlns:a16="http://schemas.microsoft.com/office/drawing/2014/main" id="{84285A14-8871-4F40-8541-2A32E708FDCB}"/>
                </a:ext>
              </a:extLst>
            </p:cNvPr>
            <p:cNvSpPr txBox="1">
              <a:spLocks noChangeArrowheads="1"/>
            </p:cNvSpPr>
            <p:nvPr/>
          </p:nvSpPr>
          <p:spPr bwMode="auto">
            <a:xfrm>
              <a:off x="5626442" y="4766426"/>
              <a:ext cx="4666745" cy="37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dirty="0">
                  <a:solidFill>
                    <a:srgbClr val="FFFFFF"/>
                  </a:solidFill>
                  <a:latin typeface="Arial" panose="020B0604020202020204" pitchFamily="34" charset="0"/>
                  <a:cs typeface="Arial" panose="020B0604020202020204" pitchFamily="34" charset="0"/>
                  <a:sym typeface="Arial" panose="020B0604020202020204" pitchFamily="34" charset="0"/>
                </a:rPr>
                <a:t>Waterfall Methodology</a:t>
              </a:r>
            </a:p>
          </p:txBody>
        </p:sp>
        <p:sp>
          <p:nvSpPr>
            <p:cNvPr id="25606" name="Mid-Game (Phase 2)">
              <a:extLst>
                <a:ext uri="{FF2B5EF4-FFF2-40B4-BE49-F238E27FC236}">
                  <a16:creationId xmlns:a16="http://schemas.microsoft.com/office/drawing/2014/main" id="{67FA5F77-A7D4-EB42-B70F-19828CF45CD8}"/>
                </a:ext>
              </a:extLst>
            </p:cNvPr>
            <p:cNvSpPr txBox="1">
              <a:spLocks noChangeArrowheads="1"/>
            </p:cNvSpPr>
            <p:nvPr/>
          </p:nvSpPr>
          <p:spPr bwMode="auto">
            <a:xfrm>
              <a:off x="15105507" y="4750618"/>
              <a:ext cx="4346990" cy="37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dirty="0">
                  <a:solidFill>
                    <a:srgbClr val="FFFFFF"/>
                  </a:solidFill>
                  <a:latin typeface="Arial" panose="020B0604020202020204" pitchFamily="34" charset="0"/>
                  <a:cs typeface="Arial" panose="020B0604020202020204" pitchFamily="34" charset="0"/>
                  <a:sym typeface="Arial" panose="020B0604020202020204" pitchFamily="34" charset="0"/>
                </a:rPr>
                <a:t>Agile Methodology</a:t>
              </a:r>
            </a:p>
          </p:txBody>
        </p:sp>
        <p:sp>
          <p:nvSpPr>
            <p:cNvPr id="811" name="Scrum process OVERVIEW">
              <a:extLst>
                <a:ext uri="{FF2B5EF4-FFF2-40B4-BE49-F238E27FC236}">
                  <a16:creationId xmlns:a16="http://schemas.microsoft.com/office/drawing/2014/main" id="{F907290A-4CDA-B04D-8E5A-730F995B0DC7}"/>
                </a:ext>
              </a:extLst>
            </p:cNvPr>
            <p:cNvSpPr txBox="1"/>
            <p:nvPr/>
          </p:nvSpPr>
          <p:spPr>
            <a:xfrm>
              <a:off x="4278716" y="472121"/>
              <a:ext cx="17358162" cy="1333693"/>
            </a:xfrm>
            <a:prstGeom prst="rect">
              <a:avLst/>
            </a:prstGeom>
            <a:ln w="12700">
              <a:miter lim="400000"/>
            </a:ln>
          </p:spPr>
          <p:txBody>
            <a:bodyPr wrap="non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Waterfall</a:t>
              </a:r>
              <a:r>
                <a:rPr sz="4000" kern="0" dirty="0"/>
                <a:t> process OVERVIEW</a:t>
              </a:r>
            </a:p>
          </p:txBody>
        </p:sp>
        <p:sp>
          <p:nvSpPr>
            <p:cNvPr id="818" name="Shape">
              <a:extLst>
                <a:ext uri="{FF2B5EF4-FFF2-40B4-BE49-F238E27FC236}">
                  <a16:creationId xmlns:a16="http://schemas.microsoft.com/office/drawing/2014/main" id="{D38DD1FD-41C9-9E45-AFCB-46F4EA119159}"/>
                </a:ext>
              </a:extLst>
            </p:cNvPr>
            <p:cNvSpPr/>
            <p:nvPr/>
          </p:nvSpPr>
          <p:spPr>
            <a:xfrm>
              <a:off x="5254193" y="5861049"/>
              <a:ext cx="5578888" cy="5176227"/>
            </a:xfrm>
            <a:custGeom>
              <a:avLst/>
              <a:gdLst/>
              <a:ahLst/>
              <a:cxnLst>
                <a:cxn ang="0">
                  <a:pos x="wd2" y="hd2"/>
                </a:cxn>
                <a:cxn ang="5400000">
                  <a:pos x="wd2" y="hd2"/>
                </a:cxn>
                <a:cxn ang="10800000">
                  <a:pos x="wd2" y="hd2"/>
                </a:cxn>
                <a:cxn ang="16200000">
                  <a:pos x="wd2" y="hd2"/>
                </a:cxn>
              </a:cxnLst>
              <a:rect l="0" t="0" r="r" b="b"/>
              <a:pathLst>
                <a:path w="21600" h="21573" extrusionOk="0">
                  <a:moveTo>
                    <a:pt x="350" y="5"/>
                  </a:moveTo>
                  <a:lnTo>
                    <a:pt x="19930" y="5"/>
                  </a:lnTo>
                  <a:cubicBezTo>
                    <a:pt x="20015" y="-18"/>
                    <a:pt x="20101" y="31"/>
                    <a:pt x="20173" y="145"/>
                  </a:cubicBezTo>
                  <a:cubicBezTo>
                    <a:pt x="20247" y="261"/>
                    <a:pt x="20303" y="437"/>
                    <a:pt x="20331" y="643"/>
                  </a:cubicBezTo>
                  <a:lnTo>
                    <a:pt x="21565" y="10333"/>
                  </a:lnTo>
                  <a:cubicBezTo>
                    <a:pt x="21588" y="10467"/>
                    <a:pt x="21600" y="10612"/>
                    <a:pt x="21600" y="10759"/>
                  </a:cubicBezTo>
                  <a:cubicBezTo>
                    <a:pt x="21599" y="10906"/>
                    <a:pt x="21586" y="11051"/>
                    <a:pt x="21562" y="11184"/>
                  </a:cubicBezTo>
                  <a:lnTo>
                    <a:pt x="20352" y="20915"/>
                  </a:lnTo>
                  <a:cubicBezTo>
                    <a:pt x="20333" y="21072"/>
                    <a:pt x="20298" y="21214"/>
                    <a:pt x="20250" y="21326"/>
                  </a:cubicBezTo>
                  <a:cubicBezTo>
                    <a:pt x="20190" y="21467"/>
                    <a:pt x="20113" y="21553"/>
                    <a:pt x="20030" y="21571"/>
                  </a:cubicBezTo>
                  <a:lnTo>
                    <a:pt x="327" y="21571"/>
                  </a:lnTo>
                  <a:cubicBezTo>
                    <a:pt x="249" y="21582"/>
                    <a:pt x="173" y="21519"/>
                    <a:pt x="113" y="21396"/>
                  </a:cubicBezTo>
                  <a:cubicBezTo>
                    <a:pt x="42" y="21251"/>
                    <a:pt x="1" y="21036"/>
                    <a:pt x="0" y="20809"/>
                  </a:cubicBezTo>
                  <a:lnTo>
                    <a:pt x="0" y="751"/>
                  </a:lnTo>
                  <a:cubicBezTo>
                    <a:pt x="9" y="562"/>
                    <a:pt x="44" y="387"/>
                    <a:pt x="98" y="253"/>
                  </a:cubicBezTo>
                  <a:cubicBezTo>
                    <a:pt x="165" y="87"/>
                    <a:pt x="256" y="-2"/>
                    <a:pt x="350" y="5"/>
                  </a:cubicBezTo>
                  <a:close/>
                </a:path>
              </a:pathLst>
            </a:cu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25621" name="Planning and High level Design">
              <a:extLst>
                <a:ext uri="{FF2B5EF4-FFF2-40B4-BE49-F238E27FC236}">
                  <a16:creationId xmlns:a16="http://schemas.microsoft.com/office/drawing/2014/main" id="{19A5C9A7-5477-6744-A933-1315F7825183}"/>
                </a:ext>
              </a:extLst>
            </p:cNvPr>
            <p:cNvSpPr txBox="1">
              <a:spLocks noChangeArrowheads="1"/>
            </p:cNvSpPr>
            <p:nvPr/>
          </p:nvSpPr>
          <p:spPr bwMode="auto">
            <a:xfrm>
              <a:off x="2700829" y="8381767"/>
              <a:ext cx="4827009" cy="44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p>
              <a:pPr eaLnBrk="1"/>
              <a:endParaRPr lang="en-US" altLang="en-US" sz="1100" dirty="0">
                <a:latin typeface="Arial" panose="020B0604020202020204" pitchFamily="34" charset="0"/>
                <a:cs typeface="Arial" panose="020B0604020202020204" pitchFamily="34" charset="0"/>
                <a:sym typeface="Arial" panose="020B0604020202020204" pitchFamily="34" charset="0"/>
              </a:endParaRPr>
            </a:p>
          </p:txBody>
        </p:sp>
      </p:grpSp>
      <p:sp>
        <p:nvSpPr>
          <p:cNvPr id="29" name="Process Overview">
            <a:extLst>
              <a:ext uri="{FF2B5EF4-FFF2-40B4-BE49-F238E27FC236}">
                <a16:creationId xmlns:a16="http://schemas.microsoft.com/office/drawing/2014/main" id="{1E0B98C4-DA58-5341-A135-228BCFB5CE13}"/>
              </a:ext>
            </a:extLst>
          </p:cNvPr>
          <p:cNvSpPr txBox="1">
            <a:spLocks noChangeArrowheads="1"/>
          </p:cNvSpPr>
          <p:nvPr/>
        </p:nvSpPr>
        <p:spPr bwMode="auto">
          <a:xfrm>
            <a:off x="2308920" y="3349365"/>
            <a:ext cx="2576420" cy="72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p>
            <a:pPr eaLnBrk="1"/>
            <a:r>
              <a:rPr lang="en-US" altLang="en-US" sz="1100" dirty="0">
                <a:latin typeface="Arial" panose="020B0604020202020204" pitchFamily="34" charset="0"/>
                <a:cs typeface="Arial" panose="020B0604020202020204" pitchFamily="34" charset="0"/>
                <a:sym typeface="Arial" panose="020B0604020202020204" pitchFamily="34" charset="0"/>
              </a:rPr>
              <a:t>A particular problem that would have been even more complicated if we were to use waterfall, would be the change of layout.</a:t>
            </a:r>
          </a:p>
        </p:txBody>
      </p:sp>
      <p:sp>
        <p:nvSpPr>
          <p:cNvPr id="30" name="Process Overview">
            <a:extLst>
              <a:ext uri="{FF2B5EF4-FFF2-40B4-BE49-F238E27FC236}">
                <a16:creationId xmlns:a16="http://schemas.microsoft.com/office/drawing/2014/main" id="{F2FA260E-FC92-2647-BCB9-B1801B740588}"/>
              </a:ext>
            </a:extLst>
          </p:cNvPr>
          <p:cNvSpPr txBox="1">
            <a:spLocks noChangeArrowheads="1"/>
          </p:cNvSpPr>
          <p:nvPr/>
        </p:nvSpPr>
        <p:spPr bwMode="auto">
          <a:xfrm>
            <a:off x="2282649" y="4241687"/>
            <a:ext cx="2576420"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p>
            <a:pPr eaLnBrk="1"/>
            <a:r>
              <a:rPr lang="en-US" altLang="en-US" sz="1100" dirty="0">
                <a:latin typeface="Arial" panose="020B0604020202020204" pitchFamily="34" charset="0"/>
                <a:cs typeface="Arial" panose="020B0604020202020204" pitchFamily="34" charset="0"/>
                <a:sym typeface="Arial" panose="020B0604020202020204" pitchFamily="34" charset="0"/>
              </a:rPr>
              <a:t>Waterfall nature makes it complicated to change requirements through the project since this methodology is strictly based on a step-by-step process where each step critically depends on the previous one.</a:t>
            </a:r>
          </a:p>
        </p:txBody>
      </p:sp>
      <p:sp>
        <p:nvSpPr>
          <p:cNvPr id="31" name="Shape">
            <a:extLst>
              <a:ext uri="{FF2B5EF4-FFF2-40B4-BE49-F238E27FC236}">
                <a16:creationId xmlns:a16="http://schemas.microsoft.com/office/drawing/2014/main" id="{D22531F2-15E4-CB49-9302-F1A13F755774}"/>
              </a:ext>
            </a:extLst>
          </p:cNvPr>
          <p:cNvSpPr/>
          <p:nvPr/>
        </p:nvSpPr>
        <p:spPr bwMode="auto">
          <a:xfrm flipH="1">
            <a:off x="6826085" y="3151750"/>
            <a:ext cx="2842454" cy="2588124"/>
          </a:xfrm>
          <a:custGeom>
            <a:avLst/>
            <a:gdLst/>
            <a:ahLst/>
            <a:cxnLst>
              <a:cxn ang="0">
                <a:pos x="wd2" y="hd2"/>
              </a:cxn>
              <a:cxn ang="5400000">
                <a:pos x="wd2" y="hd2"/>
              </a:cxn>
              <a:cxn ang="10800000">
                <a:pos x="wd2" y="hd2"/>
              </a:cxn>
              <a:cxn ang="16200000">
                <a:pos x="wd2" y="hd2"/>
              </a:cxn>
            </a:cxnLst>
            <a:rect l="0" t="0" r="r" b="b"/>
            <a:pathLst>
              <a:path w="21600" h="21573" extrusionOk="0">
                <a:moveTo>
                  <a:pt x="350" y="5"/>
                </a:moveTo>
                <a:lnTo>
                  <a:pt x="19930" y="5"/>
                </a:lnTo>
                <a:cubicBezTo>
                  <a:pt x="20015" y="-18"/>
                  <a:pt x="20101" y="31"/>
                  <a:pt x="20173" y="145"/>
                </a:cubicBezTo>
                <a:cubicBezTo>
                  <a:pt x="20247" y="261"/>
                  <a:pt x="20303" y="437"/>
                  <a:pt x="20331" y="643"/>
                </a:cubicBezTo>
                <a:lnTo>
                  <a:pt x="21565" y="10333"/>
                </a:lnTo>
                <a:cubicBezTo>
                  <a:pt x="21588" y="10467"/>
                  <a:pt x="21600" y="10612"/>
                  <a:pt x="21600" y="10759"/>
                </a:cubicBezTo>
                <a:cubicBezTo>
                  <a:pt x="21599" y="10906"/>
                  <a:pt x="21586" y="11051"/>
                  <a:pt x="21562" y="11184"/>
                </a:cubicBezTo>
                <a:lnTo>
                  <a:pt x="20352" y="20915"/>
                </a:lnTo>
                <a:cubicBezTo>
                  <a:pt x="20333" y="21072"/>
                  <a:pt x="20298" y="21214"/>
                  <a:pt x="20250" y="21326"/>
                </a:cubicBezTo>
                <a:cubicBezTo>
                  <a:pt x="20190" y="21467"/>
                  <a:pt x="20113" y="21553"/>
                  <a:pt x="20030" y="21571"/>
                </a:cubicBezTo>
                <a:lnTo>
                  <a:pt x="327" y="21571"/>
                </a:lnTo>
                <a:cubicBezTo>
                  <a:pt x="249" y="21582"/>
                  <a:pt x="173" y="21519"/>
                  <a:pt x="113" y="21396"/>
                </a:cubicBezTo>
                <a:cubicBezTo>
                  <a:pt x="42" y="21251"/>
                  <a:pt x="1" y="21036"/>
                  <a:pt x="0" y="20809"/>
                </a:cubicBezTo>
                <a:lnTo>
                  <a:pt x="0" y="751"/>
                </a:lnTo>
                <a:cubicBezTo>
                  <a:pt x="9" y="562"/>
                  <a:pt x="44" y="387"/>
                  <a:pt x="98" y="253"/>
                </a:cubicBezTo>
                <a:cubicBezTo>
                  <a:pt x="165" y="87"/>
                  <a:pt x="256" y="-2"/>
                  <a:pt x="350" y="5"/>
                </a:cubicBezTo>
                <a:close/>
              </a:path>
            </a:pathLst>
          </a:custGeom>
          <a:solidFill>
            <a:srgbClr val="FFFFF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32" name="Process Overview">
            <a:extLst>
              <a:ext uri="{FF2B5EF4-FFF2-40B4-BE49-F238E27FC236}">
                <a16:creationId xmlns:a16="http://schemas.microsoft.com/office/drawing/2014/main" id="{845C4C44-D3A4-2E4B-BA10-390E9CF11F2C}"/>
              </a:ext>
            </a:extLst>
          </p:cNvPr>
          <p:cNvSpPr txBox="1">
            <a:spLocks noChangeArrowheads="1"/>
          </p:cNvSpPr>
          <p:nvPr/>
        </p:nvSpPr>
        <p:spPr bwMode="auto">
          <a:xfrm>
            <a:off x="7092119" y="3925759"/>
            <a:ext cx="2576420" cy="72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p>
            <a:pPr eaLnBrk="1"/>
            <a:r>
              <a:rPr lang="en-US" altLang="en-US" sz="1100" dirty="0">
                <a:latin typeface="Arial" panose="020B0604020202020204" pitchFamily="34" charset="0"/>
                <a:cs typeface="Arial" panose="020B0604020202020204" pitchFamily="34" charset="0"/>
                <a:sym typeface="Arial" panose="020B0604020202020204" pitchFamily="34" charset="0"/>
              </a:rPr>
              <a:t>On the other hand, agile allows us to work on iterations. This means that we have the flexibility to adjust the requirements at any given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Group 1">
            <a:extLst>
              <a:ext uri="{FF2B5EF4-FFF2-40B4-BE49-F238E27FC236}">
                <a16:creationId xmlns:a16="http://schemas.microsoft.com/office/drawing/2014/main" id="{FC64E089-19E8-9347-88AC-A2036D9C1309}"/>
              </a:ext>
            </a:extLst>
          </p:cNvPr>
          <p:cNvGrpSpPr>
            <a:grpSpLocks/>
          </p:cNvGrpSpPr>
          <p:nvPr/>
        </p:nvGrpSpPr>
        <p:grpSpPr bwMode="auto">
          <a:xfrm>
            <a:off x="2243947" y="958328"/>
            <a:ext cx="7132210" cy="4794222"/>
            <a:chOff x="4487734" y="1917187"/>
            <a:chExt cx="14265115" cy="9588407"/>
          </a:xfrm>
        </p:grpSpPr>
        <p:sp>
          <p:nvSpPr>
            <p:cNvPr id="333" name="Scrum THEORY">
              <a:extLst>
                <a:ext uri="{FF2B5EF4-FFF2-40B4-BE49-F238E27FC236}">
                  <a16:creationId xmlns:a16="http://schemas.microsoft.com/office/drawing/2014/main" id="{D3320FA2-06FF-4C4A-9832-31A6874B797C}"/>
                </a:ext>
              </a:extLst>
            </p:cNvPr>
            <p:cNvSpPr txBox="1"/>
            <p:nvPr/>
          </p:nvSpPr>
          <p:spPr>
            <a:xfrm>
              <a:off x="6026831" y="1917187"/>
              <a:ext cx="11211950" cy="1333693"/>
            </a:xfrm>
            <a:prstGeom prst="rect">
              <a:avLst/>
            </a:prstGeom>
            <a:ln w="12700">
              <a:miter lim="400000"/>
            </a:ln>
          </p:spPr>
          <p:txBody>
            <a:bodyPr wrap="non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When to use Agile?</a:t>
              </a:r>
              <a:endParaRPr sz="4000" kern="0" dirty="0"/>
            </a:p>
          </p:txBody>
        </p:sp>
        <p:sp>
          <p:nvSpPr>
            <p:cNvPr id="335" name="Rounded Rectangle">
              <a:extLst>
                <a:ext uri="{FF2B5EF4-FFF2-40B4-BE49-F238E27FC236}">
                  <a16:creationId xmlns:a16="http://schemas.microsoft.com/office/drawing/2014/main" id="{112AAB05-1BB8-6C43-A1BE-526CF9593CDB}"/>
                </a:ext>
              </a:extLst>
            </p:cNvPr>
            <p:cNvSpPr/>
            <p:nvPr/>
          </p:nvSpPr>
          <p:spPr>
            <a:xfrm>
              <a:off x="4489322" y="4471409"/>
              <a:ext cx="6269343" cy="7034185"/>
            </a:xfrm>
            <a:prstGeom prst="roundRect">
              <a:avLst>
                <a:gd name="adj" fmla="val 2097"/>
              </a:avLst>
            </a:prstGeom>
            <a:solidFill>
              <a:srgbClr val="E9E9EC"/>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336" name="Shape">
              <a:extLst>
                <a:ext uri="{FF2B5EF4-FFF2-40B4-BE49-F238E27FC236}">
                  <a16:creationId xmlns:a16="http://schemas.microsoft.com/office/drawing/2014/main" id="{266B1C4A-FBBB-D541-A15F-11F871D4F6F4}"/>
                </a:ext>
              </a:extLst>
            </p:cNvPr>
            <p:cNvSpPr/>
            <p:nvPr/>
          </p:nvSpPr>
          <p:spPr>
            <a:xfrm>
              <a:off x="4487734" y="4471409"/>
              <a:ext cx="6270931" cy="1235069"/>
            </a:xfrm>
            <a:custGeom>
              <a:avLst/>
              <a:gdLst/>
              <a:ahLst/>
              <a:cxnLst>
                <a:cxn ang="0">
                  <a:pos x="wd2" y="hd2"/>
                </a:cxn>
                <a:cxn ang="5400000">
                  <a:pos x="wd2" y="hd2"/>
                </a:cxn>
                <a:cxn ang="10800000">
                  <a:pos x="wd2" y="hd2"/>
                </a:cxn>
                <a:cxn ang="16200000">
                  <a:pos x="wd2" y="hd2"/>
                </a:cxn>
              </a:cxnLst>
              <a:rect l="0" t="0" r="r" b="b"/>
              <a:pathLst>
                <a:path w="21600" h="21600" extrusionOk="0">
                  <a:moveTo>
                    <a:pt x="693" y="0"/>
                  </a:moveTo>
                  <a:cubicBezTo>
                    <a:pt x="494" y="0"/>
                    <a:pt x="394" y="2"/>
                    <a:pt x="287" y="174"/>
                  </a:cubicBezTo>
                  <a:cubicBezTo>
                    <a:pt x="170" y="390"/>
                    <a:pt x="77" y="856"/>
                    <a:pt x="34" y="1451"/>
                  </a:cubicBezTo>
                  <a:cubicBezTo>
                    <a:pt x="0" y="1994"/>
                    <a:pt x="0" y="2511"/>
                    <a:pt x="0" y="3519"/>
                  </a:cubicBezTo>
                  <a:lnTo>
                    <a:pt x="0" y="21600"/>
                  </a:lnTo>
                  <a:lnTo>
                    <a:pt x="21600" y="21600"/>
                  </a:lnTo>
                  <a:lnTo>
                    <a:pt x="21600" y="3533"/>
                  </a:lnTo>
                  <a:cubicBezTo>
                    <a:pt x="21600" y="2509"/>
                    <a:pt x="21600" y="1994"/>
                    <a:pt x="21566" y="1451"/>
                  </a:cubicBezTo>
                  <a:cubicBezTo>
                    <a:pt x="21523" y="856"/>
                    <a:pt x="21431" y="390"/>
                    <a:pt x="21314" y="174"/>
                  </a:cubicBezTo>
                  <a:cubicBezTo>
                    <a:pt x="21207" y="1"/>
                    <a:pt x="21105" y="0"/>
                    <a:pt x="20907" y="0"/>
                  </a:cubicBezTo>
                  <a:lnTo>
                    <a:pt x="696" y="0"/>
                  </a:lnTo>
                  <a:lnTo>
                    <a:pt x="693" y="0"/>
                  </a:lnTo>
                  <a:close/>
                </a:path>
              </a:pathLst>
            </a:custGeom>
            <a:solidFill>
              <a:srgbClr val="173979"/>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338" name="Rounded Rectangle">
              <a:extLst>
                <a:ext uri="{FF2B5EF4-FFF2-40B4-BE49-F238E27FC236}">
                  <a16:creationId xmlns:a16="http://schemas.microsoft.com/office/drawing/2014/main" id="{3DCA2A96-1563-8642-B1A7-7906E9869245}"/>
                </a:ext>
              </a:extLst>
            </p:cNvPr>
            <p:cNvSpPr/>
            <p:nvPr/>
          </p:nvSpPr>
          <p:spPr>
            <a:xfrm>
              <a:off x="12481918" y="4471409"/>
              <a:ext cx="6270931" cy="7034185"/>
            </a:xfrm>
            <a:prstGeom prst="roundRect">
              <a:avLst>
                <a:gd name="adj" fmla="val 2097"/>
              </a:avLst>
            </a:prstGeom>
            <a:solidFill>
              <a:srgbClr val="E9E9EC"/>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339" name="Shape">
              <a:extLst>
                <a:ext uri="{FF2B5EF4-FFF2-40B4-BE49-F238E27FC236}">
                  <a16:creationId xmlns:a16="http://schemas.microsoft.com/office/drawing/2014/main" id="{48AF951E-AF57-6B4E-AB86-DACA9F632E95}"/>
                </a:ext>
              </a:extLst>
            </p:cNvPr>
            <p:cNvSpPr/>
            <p:nvPr/>
          </p:nvSpPr>
          <p:spPr>
            <a:xfrm>
              <a:off x="12481918" y="4471409"/>
              <a:ext cx="6270931" cy="1235069"/>
            </a:xfrm>
            <a:custGeom>
              <a:avLst/>
              <a:gdLst/>
              <a:ahLst/>
              <a:cxnLst>
                <a:cxn ang="0">
                  <a:pos x="wd2" y="hd2"/>
                </a:cxn>
                <a:cxn ang="5400000">
                  <a:pos x="wd2" y="hd2"/>
                </a:cxn>
                <a:cxn ang="10800000">
                  <a:pos x="wd2" y="hd2"/>
                </a:cxn>
                <a:cxn ang="16200000">
                  <a:pos x="wd2" y="hd2"/>
                </a:cxn>
              </a:cxnLst>
              <a:rect l="0" t="0" r="r" b="b"/>
              <a:pathLst>
                <a:path w="21600" h="21600" extrusionOk="0">
                  <a:moveTo>
                    <a:pt x="693" y="0"/>
                  </a:moveTo>
                  <a:cubicBezTo>
                    <a:pt x="494" y="0"/>
                    <a:pt x="394" y="2"/>
                    <a:pt x="287" y="174"/>
                  </a:cubicBezTo>
                  <a:cubicBezTo>
                    <a:pt x="170" y="390"/>
                    <a:pt x="77" y="856"/>
                    <a:pt x="34" y="1451"/>
                  </a:cubicBezTo>
                  <a:cubicBezTo>
                    <a:pt x="0" y="1994"/>
                    <a:pt x="0" y="2511"/>
                    <a:pt x="0" y="3519"/>
                  </a:cubicBezTo>
                  <a:lnTo>
                    <a:pt x="0" y="21600"/>
                  </a:lnTo>
                  <a:lnTo>
                    <a:pt x="21600" y="21600"/>
                  </a:lnTo>
                  <a:lnTo>
                    <a:pt x="21600" y="3533"/>
                  </a:lnTo>
                  <a:cubicBezTo>
                    <a:pt x="21600" y="2509"/>
                    <a:pt x="21600" y="1994"/>
                    <a:pt x="21566" y="1451"/>
                  </a:cubicBezTo>
                  <a:cubicBezTo>
                    <a:pt x="21523" y="856"/>
                    <a:pt x="21431" y="390"/>
                    <a:pt x="21314" y="174"/>
                  </a:cubicBezTo>
                  <a:cubicBezTo>
                    <a:pt x="21207" y="1"/>
                    <a:pt x="21105" y="0"/>
                    <a:pt x="20907" y="0"/>
                  </a:cubicBezTo>
                  <a:lnTo>
                    <a:pt x="696" y="0"/>
                  </a:lnTo>
                  <a:lnTo>
                    <a:pt x="693" y="0"/>
                  </a:lnTo>
                  <a:close/>
                </a:path>
              </a:pathLst>
            </a:custGeom>
            <a:solidFill>
              <a:srgbClr val="60C9C7"/>
            </a:solidFill>
            <a:ln w="12700" cap="flat">
              <a:noFill/>
              <a:miter lim="400000"/>
            </a:ln>
            <a:effectLst/>
          </p:spPr>
          <p:txBody>
            <a:bodyPr lIns="0" tIns="0" rIns="0" bIns="0" anchor="ctr"/>
            <a:lstStyle/>
            <a:p>
              <a:pPr algn="ctr">
                <a:defRPr sz="3200" b="0">
                  <a:solidFill>
                    <a:srgbClr val="FFFFFF"/>
                  </a:solidFill>
                  <a:latin typeface="+mn-lt"/>
                  <a:ea typeface="+mn-ea"/>
                  <a:cs typeface="+mn-cs"/>
                  <a:sym typeface="Helvetica Neue Medium"/>
                </a:defRPr>
              </a:pPr>
              <a:endParaRPr sz="1600" kern="0">
                <a:solidFill>
                  <a:srgbClr val="FFFFFF"/>
                </a:solidFill>
                <a:sym typeface="Helvetica Neue Medium"/>
              </a:endParaRPr>
            </a:p>
          </p:txBody>
        </p:sp>
        <p:sp>
          <p:nvSpPr>
            <p:cNvPr id="9226" name="Transparency">
              <a:extLst>
                <a:ext uri="{FF2B5EF4-FFF2-40B4-BE49-F238E27FC236}">
                  <a16:creationId xmlns:a16="http://schemas.microsoft.com/office/drawing/2014/main" id="{11C7DC32-797C-914B-AF3B-C377F4E94759}"/>
                </a:ext>
              </a:extLst>
            </p:cNvPr>
            <p:cNvSpPr txBox="1">
              <a:spLocks noChangeArrowheads="1"/>
            </p:cNvSpPr>
            <p:nvPr/>
          </p:nvSpPr>
          <p:spPr bwMode="auto">
            <a:xfrm>
              <a:off x="6109649" y="4890402"/>
              <a:ext cx="3028134"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b="1" dirty="0">
                  <a:solidFill>
                    <a:srgbClr val="FFFFFF"/>
                  </a:solidFill>
                  <a:latin typeface="Arial" panose="020B0604020202020204" pitchFamily="34" charset="0"/>
                  <a:cs typeface="Arial" panose="020B0604020202020204" pitchFamily="34" charset="0"/>
                  <a:sym typeface="Arial" panose="020B0604020202020204" pitchFamily="34" charset="0"/>
                </a:rPr>
                <a:t>When to use waterfall?</a:t>
              </a:r>
            </a:p>
          </p:txBody>
        </p:sp>
        <p:sp>
          <p:nvSpPr>
            <p:cNvPr id="9227" name="Inspection">
              <a:extLst>
                <a:ext uri="{FF2B5EF4-FFF2-40B4-BE49-F238E27FC236}">
                  <a16:creationId xmlns:a16="http://schemas.microsoft.com/office/drawing/2014/main" id="{4BDBBB9F-0913-E94C-A3AE-54EF96B6F94B}"/>
                </a:ext>
              </a:extLst>
            </p:cNvPr>
            <p:cNvSpPr txBox="1">
              <a:spLocks noChangeArrowheads="1"/>
            </p:cNvSpPr>
            <p:nvPr/>
          </p:nvSpPr>
          <p:spPr bwMode="auto">
            <a:xfrm>
              <a:off x="14210648" y="4899148"/>
              <a:ext cx="3028134"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p>
              <a:pPr algn="ctr" eaLnBrk="1"/>
              <a:r>
                <a:rPr lang="en-US" altLang="en-US" sz="900" b="1" dirty="0">
                  <a:solidFill>
                    <a:srgbClr val="FFFFFF"/>
                  </a:solidFill>
                  <a:latin typeface="Arial" panose="020B0604020202020204" pitchFamily="34" charset="0"/>
                  <a:cs typeface="Arial" panose="020B0604020202020204" pitchFamily="34" charset="0"/>
                  <a:sym typeface="Arial" panose="020B0604020202020204" pitchFamily="34" charset="0"/>
                </a:rPr>
                <a:t>When to use agile?</a:t>
              </a:r>
            </a:p>
          </p:txBody>
        </p:sp>
        <p:sp>
          <p:nvSpPr>
            <p:cNvPr id="347" name="Main aspects of the process must be defined by a common standard.…">
              <a:extLst>
                <a:ext uri="{FF2B5EF4-FFF2-40B4-BE49-F238E27FC236}">
                  <a16:creationId xmlns:a16="http://schemas.microsoft.com/office/drawing/2014/main" id="{615C3C1A-2F52-7545-89DE-234B7290A122}"/>
                </a:ext>
              </a:extLst>
            </p:cNvPr>
            <p:cNvSpPr txBox="1"/>
            <p:nvPr/>
          </p:nvSpPr>
          <p:spPr>
            <a:xfrm>
              <a:off x="5286287" y="5782826"/>
              <a:ext cx="4673828" cy="5519439"/>
            </a:xfrm>
            <a:prstGeom prst="rect">
              <a:avLst/>
            </a:prstGeom>
            <a:ln w="12700">
              <a:miter lim="400000"/>
            </a:ln>
          </p:spPr>
          <p:txBody>
            <a:bodyPr lIns="25400" tIns="25400" rIns="25400" bIns="25400" anchor="ctr">
              <a:spAutoFit/>
            </a:bodyPr>
            <a:lstStyle/>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Concrete timelines</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Well-defined deliverables</a:t>
              </a:r>
              <a:r>
                <a:rPr sz="1100" kern="0" dirty="0">
                  <a:solidFill>
                    <a:schemeClr val="tx2"/>
                  </a:solidFill>
                  <a:latin typeface="Arial"/>
                  <a:ea typeface="Arial"/>
                  <a:cs typeface="Arial"/>
                  <a:sym typeface="Arial"/>
                </a:rPr>
                <a:t>.</a:t>
              </a:r>
            </a:p>
            <a:p>
              <a:pPr defTabSz="228600">
                <a:buClr>
                  <a:schemeClr val="accent1"/>
                </a:buClr>
                <a:defRPr sz="2200" b="0">
                  <a:solidFill>
                    <a:srgbClr val="767A84"/>
                  </a:solidFill>
                  <a:latin typeface="Arial"/>
                  <a:ea typeface="Arial"/>
                  <a:cs typeface="Arial"/>
                  <a:sym typeface="Arial"/>
                </a:defRPr>
              </a:pPr>
              <a:endParaRPr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Constraints are well understood </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Constraints are well documented</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Initial Requirements are plenty and are well defined</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Strict process in place</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Low Product Owner involvement</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Fixed Budget</a:t>
              </a:r>
              <a:endParaRPr sz="1100" kern="0" dirty="0">
                <a:solidFill>
                  <a:schemeClr val="tx2"/>
                </a:solidFill>
                <a:latin typeface="Arial"/>
                <a:ea typeface="Arial"/>
                <a:cs typeface="Arial"/>
                <a:sym typeface="Arial"/>
              </a:endParaRPr>
            </a:p>
          </p:txBody>
        </p:sp>
        <p:sp>
          <p:nvSpPr>
            <p:cNvPr id="348" name="Scrum users must frequently inspect Scrum artefacts and progress towards a Sprint Goal.…">
              <a:extLst>
                <a:ext uri="{FF2B5EF4-FFF2-40B4-BE49-F238E27FC236}">
                  <a16:creationId xmlns:a16="http://schemas.microsoft.com/office/drawing/2014/main" id="{AC2091B2-6DBB-CD4B-B31C-1FA6FBFAE6D4}"/>
                </a:ext>
              </a:extLst>
            </p:cNvPr>
            <p:cNvSpPr txBox="1"/>
            <p:nvPr/>
          </p:nvSpPr>
          <p:spPr>
            <a:xfrm>
              <a:off x="13282055" y="5952103"/>
              <a:ext cx="4807972" cy="5180886"/>
            </a:xfrm>
            <a:prstGeom prst="rect">
              <a:avLst/>
            </a:prstGeom>
            <a:ln w="12700">
              <a:miter lim="400000"/>
            </a:ln>
          </p:spPr>
          <p:txBody>
            <a:bodyPr wrap="square" lIns="25400" tIns="25400" rIns="25400" bIns="25400" anchor="ctr">
              <a:spAutoFit/>
            </a:bodyPr>
            <a:lstStyle/>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Constraints are not well understood</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Timeline is not defined</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Project requires flexibility</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Project is prone to change</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Lenient process in place</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High product owner involvement</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Budget is not fixed</a:t>
              </a:r>
            </a:p>
            <a:p>
              <a:pPr marL="145521" indent="-145521" defTabSz="228600">
                <a:buClr>
                  <a:schemeClr val="accent1"/>
                </a:buClr>
                <a:buSzPct val="125000"/>
                <a:buFontTx/>
                <a:buChar char="•"/>
                <a:defRPr sz="2200" b="0">
                  <a:solidFill>
                    <a:srgbClr val="767A84"/>
                  </a:solidFill>
                  <a:latin typeface="Arial"/>
                  <a:ea typeface="Arial"/>
                  <a:cs typeface="Arial"/>
                  <a:sym typeface="Arial"/>
                </a:defRPr>
              </a:pPr>
              <a:endParaRPr lang="en-US" sz="1100" kern="0" dirty="0">
                <a:solidFill>
                  <a:schemeClr val="tx2"/>
                </a:solidFill>
                <a:latin typeface="Arial"/>
                <a:ea typeface="Arial"/>
                <a:cs typeface="Arial"/>
                <a:sym typeface="Arial"/>
              </a:endParaRPr>
            </a:p>
            <a:p>
              <a:pPr marL="145521" indent="-145521" defTabSz="228600">
                <a:buClr>
                  <a:schemeClr val="accent1"/>
                </a:buClr>
                <a:buSzPct val="125000"/>
                <a:buFontTx/>
                <a:buChar char="•"/>
                <a:defRPr sz="2200" b="0">
                  <a:solidFill>
                    <a:srgbClr val="767A84"/>
                  </a:solidFill>
                  <a:latin typeface="Arial"/>
                  <a:ea typeface="Arial"/>
                  <a:cs typeface="Arial"/>
                  <a:sym typeface="Arial"/>
                </a:defRPr>
              </a:pPr>
              <a:r>
                <a:rPr lang="en-US" sz="1100" kern="0" dirty="0">
                  <a:solidFill>
                    <a:schemeClr val="tx2"/>
                  </a:solidFill>
                  <a:latin typeface="Arial"/>
                  <a:ea typeface="Arial"/>
                  <a:cs typeface="Arial"/>
                  <a:sym typeface="Arial"/>
                </a:rPr>
                <a:t>Product is new </a:t>
              </a:r>
              <a:endParaRPr sz="1100" kern="0" dirty="0">
                <a:solidFill>
                  <a:schemeClr val="tx2"/>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3310F5-E3E8-7746-B7C4-C061E07C1BFF}"/>
              </a:ext>
            </a:extLst>
          </p:cNvPr>
          <p:cNvSpPr/>
          <p:nvPr/>
        </p:nvSpPr>
        <p:spPr>
          <a:xfrm>
            <a:off x="652130" y="1182571"/>
            <a:ext cx="7499055" cy="923330"/>
          </a:xfrm>
          <a:prstGeom prst="rect">
            <a:avLst/>
          </a:prstGeom>
        </p:spPr>
        <p:txBody>
          <a:bodyPr wrap="square">
            <a:spAutoFit/>
          </a:bodyPr>
          <a:lstStyle/>
          <a:p>
            <a:r>
              <a:rPr lang="en-US" i="1" dirty="0">
                <a:effectLst/>
                <a:latin typeface="Times New Roman" panose="02020603050405020304" pitchFamily="18" charset="0"/>
                <a:cs typeface="Times New Roman" panose="02020603050405020304" pitchFamily="18" charset="0"/>
              </a:rPr>
              <a:t>Traditional vs agile SDLC: How to ... - </a:t>
            </a:r>
            <a:r>
              <a:rPr lang="en-US" i="1" dirty="0" err="1">
                <a:effectLst/>
                <a:latin typeface="Times New Roman" panose="02020603050405020304" pitchFamily="18" charset="0"/>
                <a:cs typeface="Times New Roman" panose="02020603050405020304" pitchFamily="18" charset="0"/>
              </a:rPr>
              <a:t>agiletech</a:t>
            </a:r>
            <a:r>
              <a:rPr lang="en-US" i="1" dirty="0">
                <a:effectLst/>
                <a:latin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cs typeface="Times New Roman" panose="02020603050405020304" pitchFamily="18" charset="0"/>
              </a:rPr>
              <a:t>vietnam</a:t>
            </a:r>
            <a:r>
              <a:rPr lang="en-US" dirty="0">
                <a:effectLst/>
                <a:latin typeface="Times New Roman" panose="02020603050405020304" pitchFamily="18" charset="0"/>
                <a:cs typeface="Times New Roman" panose="02020603050405020304" pitchFamily="18" charset="0"/>
              </a:rPr>
              <a:t>. Agile Tech. (n.d.). Retrieved February 15, 2022, from https://</a:t>
            </a:r>
            <a:r>
              <a:rPr lang="en-US" dirty="0" err="1">
                <a:effectLst/>
                <a:latin typeface="Times New Roman" panose="02020603050405020304" pitchFamily="18" charset="0"/>
                <a:cs typeface="Times New Roman" panose="02020603050405020304" pitchFamily="18" charset="0"/>
              </a:rPr>
              <a:t>agiletech.vn</a:t>
            </a:r>
            <a:r>
              <a:rPr lang="en-US" dirty="0">
                <a:effectLst/>
                <a:latin typeface="Times New Roman" panose="02020603050405020304" pitchFamily="18" charset="0"/>
                <a:cs typeface="Times New Roman" panose="02020603050405020304" pitchFamily="18" charset="0"/>
              </a:rPr>
              <a:t>/traditional-</a:t>
            </a:r>
            <a:r>
              <a:rPr lang="en-US" dirty="0" err="1">
                <a:effectLst/>
                <a:latin typeface="Times New Roman" panose="02020603050405020304" pitchFamily="18" charset="0"/>
                <a:cs typeface="Times New Roman" panose="02020603050405020304" pitchFamily="18" charset="0"/>
              </a:rPr>
              <a:t>sdlc</a:t>
            </a:r>
            <a:r>
              <a:rPr lang="en-US" dirty="0">
                <a:effectLst/>
                <a:latin typeface="Times New Roman" panose="02020603050405020304" pitchFamily="18" charset="0"/>
                <a:cs typeface="Times New Roman" panose="02020603050405020304" pitchFamily="18" charset="0"/>
              </a:rPr>
              <a:t>-vs-agile-</a:t>
            </a:r>
            <a:r>
              <a:rPr lang="en-US" dirty="0" err="1">
                <a:effectLst/>
                <a:latin typeface="Times New Roman" panose="02020603050405020304" pitchFamily="18" charset="0"/>
                <a:cs typeface="Times New Roman" panose="02020603050405020304" pitchFamily="18" charset="0"/>
              </a:rPr>
              <a:t>sdlc</a:t>
            </a:r>
            <a:r>
              <a:rPr lang="en-US" dirty="0">
                <a:effectLst/>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31E58FE0-67C8-7C45-A034-F37D4179B91E}"/>
              </a:ext>
            </a:extLst>
          </p:cNvPr>
          <p:cNvSpPr>
            <a:spLocks noGrp="1"/>
          </p:cNvSpPr>
          <p:nvPr>
            <p:ph type="title" idx="4294967295"/>
          </p:nvPr>
        </p:nvSpPr>
        <p:spPr>
          <a:xfrm>
            <a:off x="652130" y="2002539"/>
            <a:ext cx="7603608" cy="1325563"/>
          </a:xfrm>
        </p:spPr>
        <p:txBody>
          <a:bodyPr>
            <a:normAutofit/>
          </a:bodyPr>
          <a:lstStyle/>
          <a:p>
            <a:r>
              <a:rPr lang="en-US" sz="1800" i="1" dirty="0">
                <a:effectLst/>
                <a:latin typeface="Times New Roman" panose="02020603050405020304" pitchFamily="18" charset="0"/>
                <a:cs typeface="Times New Roman" panose="02020603050405020304" pitchFamily="18" charset="0"/>
              </a:rPr>
              <a:t>The Pros and cons of waterfall methodology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Lucidchart</a:t>
            </a:r>
            <a:r>
              <a:rPr lang="en-US" sz="1800" dirty="0">
                <a:effectLst/>
                <a:latin typeface="Times New Roman" panose="02020603050405020304" pitchFamily="18" charset="0"/>
                <a:cs typeface="Times New Roman" panose="02020603050405020304" pitchFamily="18" charset="0"/>
              </a:rPr>
              <a:t> Blog. (2018, August 10). Retrieved February 15, 2022, from https://</a:t>
            </a:r>
            <a:r>
              <a:rPr lang="en-US" sz="1800" dirty="0" err="1">
                <a:effectLst/>
                <a:latin typeface="Times New Roman" panose="02020603050405020304" pitchFamily="18" charset="0"/>
                <a:cs typeface="Times New Roman" panose="02020603050405020304" pitchFamily="18" charset="0"/>
              </a:rPr>
              <a:t>www.lucidchart.com</a:t>
            </a:r>
            <a:r>
              <a:rPr lang="en-US" sz="1800" dirty="0">
                <a:effectLst/>
                <a:latin typeface="Times New Roman" panose="02020603050405020304" pitchFamily="18" charset="0"/>
                <a:cs typeface="Times New Roman" panose="02020603050405020304" pitchFamily="18" charset="0"/>
              </a:rPr>
              <a:t>/blog/pros-and-cons-of-waterfall-methodology </a:t>
            </a:r>
          </a:p>
          <a:p>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CF64DAC-2C9D-CE40-860A-3A78F5971450}"/>
              </a:ext>
            </a:extLst>
          </p:cNvPr>
          <p:cNvSpPr/>
          <p:nvPr/>
        </p:nvSpPr>
        <p:spPr>
          <a:xfrm>
            <a:off x="652130" y="3024042"/>
            <a:ext cx="6096000" cy="923330"/>
          </a:xfrm>
          <a:prstGeom prst="rect">
            <a:avLst/>
          </a:prstGeom>
        </p:spPr>
        <p:txBody>
          <a:bodyPr>
            <a:spAutoFit/>
          </a:bodyPr>
          <a:lstStyle/>
          <a:p>
            <a:r>
              <a:rPr lang="en-US" dirty="0">
                <a:effectLst/>
              </a:rPr>
              <a:t>Cobb, C. G. (2015). </a:t>
            </a:r>
            <a:r>
              <a:rPr lang="en-US" i="1" dirty="0">
                <a:effectLst/>
              </a:rPr>
              <a:t>The Project Manager's Guide to Mastering Agile: Principles and practices for an adaptive approach</a:t>
            </a:r>
            <a:r>
              <a:rPr lang="en-US" dirty="0">
                <a:effectLst/>
              </a:rPr>
              <a:t>. John Wiley. </a:t>
            </a:r>
          </a:p>
        </p:txBody>
      </p:sp>
      <p:sp>
        <p:nvSpPr>
          <p:cNvPr id="6" name="Scrum THEORY">
            <a:extLst>
              <a:ext uri="{FF2B5EF4-FFF2-40B4-BE49-F238E27FC236}">
                <a16:creationId xmlns:a16="http://schemas.microsoft.com/office/drawing/2014/main" id="{7EF2C495-5E5F-2742-9959-05C01FB0A5AC}"/>
              </a:ext>
            </a:extLst>
          </p:cNvPr>
          <p:cNvSpPr txBox="1"/>
          <p:nvPr/>
        </p:nvSpPr>
        <p:spPr bwMode="auto">
          <a:xfrm>
            <a:off x="652130" y="330769"/>
            <a:ext cx="3694922" cy="666849"/>
          </a:xfrm>
          <a:prstGeom prst="rect">
            <a:avLst/>
          </a:prstGeom>
          <a:ln w="12700">
            <a:miter lim="400000"/>
          </a:ln>
        </p:spPr>
        <p:txBody>
          <a:bodyPr wrap="none" lIns="25400" tIns="25400" rIns="25400" bIns="25400" anchor="ctr">
            <a:spAutoFit/>
          </a:bodyPr>
          <a:lstStyle>
            <a:lvl1pPr algn="l">
              <a:defRPr sz="8000" cap="all">
                <a:latin typeface="Arial"/>
                <a:ea typeface="Arial"/>
                <a:cs typeface="Arial"/>
                <a:sym typeface="Arial"/>
              </a:defRPr>
            </a:lvl1pPr>
          </a:lstStyle>
          <a:p>
            <a:pPr>
              <a:defRPr/>
            </a:pPr>
            <a:r>
              <a:rPr lang="en-US" sz="4000" kern="0" dirty="0"/>
              <a:t>References:</a:t>
            </a:r>
            <a:endParaRPr sz="4000" kern="0" dirty="0"/>
          </a:p>
        </p:txBody>
      </p:sp>
    </p:spTree>
    <p:extLst>
      <p:ext uri="{BB962C8B-B14F-4D97-AF65-F5344CB8AC3E}">
        <p14:creationId xmlns:p14="http://schemas.microsoft.com/office/powerpoint/2010/main" val="2752767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558</Words>
  <Application>Microsoft Macintosh PowerPoint</Application>
  <PresentationFormat>Widescreen</PresentationFormat>
  <Paragraphs>100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The Pros and cons of waterfall methodology. Lucidchart Blog. (2018, August 10). Retrieved February 15, 2022, from https://www.lucidchart.com/blog/pros-and-cons-of-waterfall-methodology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Fabian</dc:creator>
  <cp:lastModifiedBy>Rodriguez, Fabian</cp:lastModifiedBy>
  <cp:revision>6</cp:revision>
  <dcterms:created xsi:type="dcterms:W3CDTF">2022-02-15T01:15:44Z</dcterms:created>
  <dcterms:modified xsi:type="dcterms:W3CDTF">2022-02-15T02:49:14Z</dcterms:modified>
</cp:coreProperties>
</file>