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6b1355e8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6b1355e8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6b1355e8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6b1355e8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6b1355e8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6b1355e8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6b1355e8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6b1355e8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6b1355e8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6b1355e8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6b1355e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6b1355e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6b1355e8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6b1355e8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6b1355e8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6b1355e8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6b1355e8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46b1355e8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6b1355e8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46b1355e8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6b1355e8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6b1355e8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de una API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638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i="1" lang="es" sz="1442"/>
              <a:t> Grupo 16</a:t>
            </a:r>
            <a:endParaRPr i="1" sz="1442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98092" y="3485270"/>
            <a:ext cx="2644200" cy="11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400"/>
              <a:t>Franicevich Gabriel	</a:t>
            </a:r>
            <a:endParaRPr i="1"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400"/>
              <a:t>Loyola Antonella 			</a:t>
            </a:r>
            <a:endParaRPr i="1"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400"/>
              <a:t>Yut Carolina</a:t>
            </a:r>
            <a:endParaRPr i="1"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400"/>
              <a:t>Flores Rodrigo</a:t>
            </a:r>
            <a:endParaRPr i="1"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Evaluación de la API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/>
              <a:t>Para llevar a cabo la evaluación de la API, se utilizó la herramienta Postman, permitiendo verificar su comportamiento esperado y asegurar su correcto funcionamiento. Se diseñaron pruebas específicas que simulan escenarios comunes y casos límite, incluyendo la provocación intencional de errores, con el objetivo de comprobar la robustez de la API y su capacidad de responder adecuadamente.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D6CC9"/>
            </a:gs>
            <a:gs pos="100000">
              <a:srgbClr val="2F397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25" y="2019774"/>
            <a:ext cx="8203326" cy="292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2350" y="121475"/>
            <a:ext cx="2939250" cy="1766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23"/>
          <p:cNvCxnSpPr/>
          <p:nvPr/>
        </p:nvCxnSpPr>
        <p:spPr>
          <a:xfrm flipH="1" rot="10800000">
            <a:off x="1933000" y="1388425"/>
            <a:ext cx="1129800" cy="19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3"/>
          <p:cNvSpPr/>
          <p:nvPr/>
        </p:nvSpPr>
        <p:spPr>
          <a:xfrm>
            <a:off x="4160725" y="431850"/>
            <a:ext cx="1250725" cy="3009150"/>
          </a:xfrm>
          <a:custGeom>
            <a:rect b="b" l="l" r="r" t="t"/>
            <a:pathLst>
              <a:path extrusionOk="0" h="120366" w="50029">
                <a:moveTo>
                  <a:pt x="12338" y="0"/>
                </a:moveTo>
                <a:cubicBezTo>
                  <a:pt x="18599" y="7769"/>
                  <a:pt x="51957" y="26550"/>
                  <a:pt x="49901" y="46611"/>
                </a:cubicBezTo>
                <a:cubicBezTo>
                  <a:pt x="47845" y="66672"/>
                  <a:pt x="8317" y="108074"/>
                  <a:pt x="0" y="120366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Google Shape;157;p23"/>
          <p:cNvSpPr/>
          <p:nvPr/>
        </p:nvSpPr>
        <p:spPr>
          <a:xfrm>
            <a:off x="4044200" y="325637"/>
            <a:ext cx="1767175" cy="2848025"/>
          </a:xfrm>
          <a:custGeom>
            <a:rect b="b" l="l" r="r" t="t"/>
            <a:pathLst>
              <a:path extrusionOk="0" h="113921" w="70687">
                <a:moveTo>
                  <a:pt x="0" y="113922"/>
                </a:moveTo>
                <a:cubicBezTo>
                  <a:pt x="11561" y="99253"/>
                  <a:pt x="61782" y="44645"/>
                  <a:pt x="69368" y="25909"/>
                </a:cubicBezTo>
                <a:cubicBezTo>
                  <a:pt x="76954" y="7173"/>
                  <a:pt x="49033" y="5346"/>
                  <a:pt x="45514" y="1507"/>
                </a:cubicBezTo>
                <a:cubicBezTo>
                  <a:pt x="41995" y="-2331"/>
                  <a:pt x="47799" y="2650"/>
                  <a:pt x="48256" y="2878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Google Shape;158;p23"/>
          <p:cNvSpPr txBox="1"/>
          <p:nvPr/>
        </p:nvSpPr>
        <p:spPr>
          <a:xfrm>
            <a:off x="143950" y="1220125"/>
            <a:ext cx="2570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 </a:t>
            </a:r>
            <a:r>
              <a:rPr i="1" lang="e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correspondientes</a:t>
            </a:r>
            <a:r>
              <a:rPr i="1" lang="e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 cada test</a:t>
            </a:r>
            <a:endParaRPr i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23"/>
          <p:cNvCxnSpPr/>
          <p:nvPr/>
        </p:nvCxnSpPr>
        <p:spPr>
          <a:xfrm rot="10800000">
            <a:off x="815700" y="2570400"/>
            <a:ext cx="0" cy="2138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3"/>
          <p:cNvCxnSpPr/>
          <p:nvPr/>
        </p:nvCxnSpPr>
        <p:spPr>
          <a:xfrm flipH="1" rot="5400000">
            <a:off x="-270750" y="2450500"/>
            <a:ext cx="1699800" cy="473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/>
              <a:t>Este proyecto nos permitió aplicar conceptos clave para el desarrollo de APIs y comprender cómo estas pueden facilitar la reutilización de código, la organización de la lógica y la interacción con diferentes fuentes de datos. Además, aprendimos la importancia de estructurar correctamente la información para brindar servicios más eficientes.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proyecto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/>
              <a:t>Vamos a crear una API destinada a administrar una base de datos de películas, que se va a conectar con una API externa de feriados, utilizando la información sobre las próximas fechas festivas para recomendar películas que se ajusten al género solicitado para ese día en particular. 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Objetivos: 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Utilizar y diseñar APIs, que corresponden a la programación en la capa de aplicación de redes según el modelo OSI de redes.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Incorporar fluidez y buenos hábitos en la programación con python.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 Familiarizarse con herramientas propias de la industria.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API REST 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 Una API de REST es una interfaz de programación de aplicaciones que sigue los principios de diseño del estilo de la arquitectura REST: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arquitectura cliente-servidor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Sin estado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Deben ser identificados los datos almacenables en caché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Una interfaz uniforme entre elementos que permita que la información se transfiera de manera estándar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Un sistema en capas que organiza en jerarquías invisibles para el cliente cada tipo de servidores 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del entorno e instalación de librerías 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666666"/>
                </a:solidFill>
              </a:rPr>
              <a:t>Ubicarse en el directorio 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1400">
                <a:solidFill>
                  <a:srgbClr val="38761D"/>
                </a:solidFill>
              </a:rPr>
              <a:t>~/ $ </a:t>
            </a:r>
            <a:r>
              <a:rPr i="1" lang="es" sz="1400"/>
              <a:t>cd redes25lab1 </a:t>
            </a:r>
            <a:endParaRPr i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666666"/>
                </a:solidFill>
              </a:rPr>
              <a:t>Crear el entorno virtual 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1400">
                <a:solidFill>
                  <a:srgbClr val="38761D"/>
                </a:solidFill>
              </a:rPr>
              <a:t>~/redes25lab1 $</a:t>
            </a:r>
            <a:r>
              <a:rPr i="1" lang="es" sz="1400"/>
              <a:t> python3 -m venv .venv </a:t>
            </a:r>
            <a:endParaRPr i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666666"/>
                </a:solidFill>
              </a:rPr>
              <a:t>Activar el entorno 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1400">
                <a:solidFill>
                  <a:srgbClr val="38761D"/>
                </a:solidFill>
              </a:rPr>
              <a:t>~/redes25lab1 $</a:t>
            </a:r>
            <a:r>
              <a:rPr i="1" lang="es" sz="1400"/>
              <a:t> source .venv/bin/activate </a:t>
            </a:r>
            <a:endParaRPr i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666666"/>
                </a:solidFill>
              </a:rPr>
              <a:t>Instalar librerias necesarias 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s" sz="1400">
                <a:solidFill>
                  <a:srgbClr val="38761D"/>
                </a:solidFill>
              </a:rPr>
              <a:t>~/redes25lab1 $</a:t>
            </a:r>
            <a:r>
              <a:rPr i="1" lang="es" sz="1400"/>
              <a:t> pip install -r requirements.txt </a:t>
            </a:r>
            <a:r>
              <a:rPr i="1" lang="es" sz="1300"/>
              <a:t> </a:t>
            </a:r>
            <a:endParaRPr i="1"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Creación de una API con Flask 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u="sng"/>
              <a:t> Implementamos la siguientes funcionalidades </a:t>
            </a:r>
            <a:endParaRPr sz="14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8761D"/>
                </a:solidFill>
              </a:rPr>
              <a:t># Devuelve los detalles de la película </a:t>
            </a:r>
            <a:endParaRPr sz="14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BF9000"/>
                </a:solidFill>
              </a:rPr>
              <a:t>obtener_pelicula</a:t>
            </a:r>
            <a:r>
              <a:rPr lang="es" sz="1400"/>
              <a:t>(</a:t>
            </a:r>
            <a:r>
              <a:rPr lang="es" sz="1400">
                <a:solidFill>
                  <a:srgbClr val="3C78D8"/>
                </a:solidFill>
              </a:rPr>
              <a:t>id</a:t>
            </a:r>
            <a:r>
              <a:rPr lang="es" sz="1400"/>
              <a:t>)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8761D"/>
                </a:solidFill>
              </a:rPr>
              <a:t># Actualiza los detalles de película seleccionada </a:t>
            </a:r>
            <a:endParaRPr sz="14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BF9000"/>
                </a:solidFill>
              </a:rPr>
              <a:t>actualizar_pelicula</a:t>
            </a:r>
            <a:r>
              <a:rPr lang="es" sz="1400"/>
              <a:t>(</a:t>
            </a:r>
            <a:r>
              <a:rPr lang="es" sz="1400">
                <a:solidFill>
                  <a:srgbClr val="3C78D8"/>
                </a:solidFill>
              </a:rPr>
              <a:t>id</a:t>
            </a:r>
            <a:r>
              <a:rPr lang="es" sz="1400"/>
              <a:t>)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8761D"/>
                </a:solidFill>
              </a:rPr>
              <a:t># Elimina la película de la lista </a:t>
            </a:r>
            <a:endParaRPr sz="14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BF9000"/>
                </a:solidFill>
              </a:rPr>
              <a:t>eliminar_pelicula</a:t>
            </a:r>
            <a:r>
              <a:rPr lang="es" sz="1400"/>
              <a:t>(</a:t>
            </a:r>
            <a:r>
              <a:rPr lang="es" sz="1400">
                <a:solidFill>
                  <a:srgbClr val="3C78D8"/>
                </a:solidFill>
              </a:rPr>
              <a:t>id</a:t>
            </a:r>
            <a:r>
              <a:rPr lang="es" sz="1400"/>
              <a:t>) </a:t>
            </a:r>
            <a:r>
              <a:rPr lang="es" sz="1500"/>
              <a:t> </a:t>
            </a:r>
            <a:endParaRPr sz="1500"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400" y="1576200"/>
            <a:ext cx="4314900" cy="1991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233050"/>
            <a:ext cx="8520600" cy="4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8761D"/>
                </a:solidFill>
              </a:rPr>
              <a:t> # Devuelve el listado de un genero especifico </a:t>
            </a:r>
            <a:endParaRPr sz="14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BF9000"/>
                </a:solidFill>
              </a:rPr>
              <a:t>obtener_pelicula_por_genero</a:t>
            </a:r>
            <a:r>
              <a:rPr lang="es" sz="1400"/>
              <a:t>(</a:t>
            </a:r>
            <a:r>
              <a:rPr lang="es" sz="1400">
                <a:solidFill>
                  <a:srgbClr val="1155CC"/>
                </a:solidFill>
              </a:rPr>
              <a:t>genero</a:t>
            </a:r>
            <a:r>
              <a:rPr lang="es" sz="1400"/>
              <a:t>)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8761D"/>
                </a:solidFill>
              </a:rPr>
              <a:t># Devuelve el listado de películas con un titulo </a:t>
            </a:r>
            <a:endParaRPr sz="14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8761D"/>
                </a:solidFill>
              </a:rPr>
              <a:t># similar a title </a:t>
            </a:r>
            <a:endParaRPr sz="14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BF9000"/>
                </a:solidFill>
              </a:rPr>
              <a:t>busqueda_de_pelicula</a:t>
            </a:r>
            <a:r>
              <a:rPr lang="es" sz="1400"/>
              <a:t>(</a:t>
            </a:r>
            <a:r>
              <a:rPr lang="es" sz="1400">
                <a:solidFill>
                  <a:srgbClr val="1155CC"/>
                </a:solidFill>
              </a:rPr>
              <a:t>title</a:t>
            </a:r>
            <a:r>
              <a:rPr lang="es" sz="1400"/>
              <a:t>)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8761D"/>
                </a:solidFill>
              </a:rPr>
              <a:t># Devuelve una película elegida aleatoriamente </a:t>
            </a:r>
            <a:endParaRPr sz="14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BF9000"/>
                </a:solidFill>
              </a:rPr>
              <a:t>pelicula_al_azar</a:t>
            </a:r>
            <a:r>
              <a:rPr lang="es" sz="1400"/>
              <a:t>(</a:t>
            </a:r>
            <a:r>
              <a:rPr lang="es" sz="1400">
                <a:solidFill>
                  <a:srgbClr val="1155CC"/>
                </a:solidFill>
              </a:rPr>
              <a:t>peliculas</a:t>
            </a:r>
            <a:r>
              <a:rPr lang="es" sz="1400"/>
              <a:t>)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8761D"/>
                </a:solidFill>
              </a:rPr>
              <a:t># Devuelve una película elegida aleatoriamente </a:t>
            </a:r>
            <a:endParaRPr sz="14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8761D"/>
                </a:solidFill>
              </a:rPr>
              <a:t># dentro de un listado filtrado por genero </a:t>
            </a:r>
            <a:endParaRPr sz="14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BF9000"/>
                </a:solidFill>
              </a:rPr>
              <a:t>pelicula_del_genero_al_azar</a:t>
            </a:r>
            <a:r>
              <a:rPr lang="es" sz="1400"/>
              <a:t>(</a:t>
            </a:r>
            <a:r>
              <a:rPr lang="es" sz="1400">
                <a:solidFill>
                  <a:srgbClr val="1155CC"/>
                </a:solidFill>
              </a:rPr>
              <a:t>genero</a:t>
            </a:r>
            <a:r>
              <a:rPr lang="es" sz="1400"/>
              <a:t>) </a:t>
            </a:r>
            <a:r>
              <a:rPr lang="es"/>
              <a:t> 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200" y="1283950"/>
            <a:ext cx="4226100" cy="2234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Consumo de una API externa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/>
              <a:t>Para implementar la funcionalidad que recomienda una película aleatoria junto con la información del próximo feriado, integramos la API provista en próximo_feriado.py. De esta forma re-utilizamos la clase NextHoliday y su método para encontrar el próximo feriado.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D6CC9"/>
            </a:gs>
            <a:gs pos="100000">
              <a:srgbClr val="2F3975"/>
            </a:gs>
          </a:gsLst>
          <a:lin ang="5400012" scaled="0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825" y="123300"/>
            <a:ext cx="4894200" cy="254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50" y="2852725"/>
            <a:ext cx="4053000" cy="210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1083025" y="839550"/>
            <a:ext cx="21660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Modificaciones en proximo_feriado.py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4572000" y="2949675"/>
            <a:ext cx="25620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Modificaciones en main.py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2050" y="3654700"/>
            <a:ext cx="3156300" cy="125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21"/>
          <p:cNvCxnSpPr/>
          <p:nvPr/>
        </p:nvCxnSpPr>
        <p:spPr>
          <a:xfrm flipH="1" rot="10800000">
            <a:off x="2906350" y="664925"/>
            <a:ext cx="897900" cy="493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1"/>
          <p:cNvCxnSpPr/>
          <p:nvPr/>
        </p:nvCxnSpPr>
        <p:spPr>
          <a:xfrm flipH="1" rot="10800000">
            <a:off x="3317625" y="3153225"/>
            <a:ext cx="1220100" cy="116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1"/>
          <p:cNvCxnSpPr/>
          <p:nvPr/>
        </p:nvCxnSpPr>
        <p:spPr>
          <a:xfrm flipH="1" rot="5400000">
            <a:off x="4725375" y="3669775"/>
            <a:ext cx="905100" cy="392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