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993" r:id="rId4"/>
  </p:sldMasterIdLst>
  <p:notesMasterIdLst>
    <p:notesMasterId r:id="rId40"/>
  </p:notesMasterIdLst>
  <p:handoutMasterIdLst>
    <p:handoutMasterId r:id="rId41"/>
  </p:handoutMasterIdLst>
  <p:sldIdLst>
    <p:sldId id="345" r:id="rId5"/>
    <p:sldId id="2453" r:id="rId6"/>
    <p:sldId id="2146846838" r:id="rId7"/>
    <p:sldId id="2146846839" r:id="rId8"/>
    <p:sldId id="2146846840" r:id="rId9"/>
    <p:sldId id="2146846843" r:id="rId10"/>
    <p:sldId id="2142532578" r:id="rId11"/>
    <p:sldId id="2088197119" r:id="rId12"/>
    <p:sldId id="2142532575" r:id="rId13"/>
    <p:sldId id="2088197114" r:id="rId14"/>
    <p:sldId id="2088197120" r:id="rId15"/>
    <p:sldId id="2088197136" r:id="rId16"/>
    <p:sldId id="2088197141" r:id="rId17"/>
    <p:sldId id="2146846841" r:id="rId18"/>
    <p:sldId id="2088197139" r:id="rId19"/>
    <p:sldId id="2146846842" r:id="rId20"/>
    <p:sldId id="5862" r:id="rId21"/>
    <p:sldId id="2142532516" r:id="rId22"/>
    <p:sldId id="2142532569" r:id="rId23"/>
    <p:sldId id="2142532574" r:id="rId24"/>
    <p:sldId id="1946" r:id="rId25"/>
    <p:sldId id="2142532515" r:id="rId26"/>
    <p:sldId id="2142532567" r:id="rId27"/>
    <p:sldId id="2142532503" r:id="rId28"/>
    <p:sldId id="2142532509" r:id="rId29"/>
    <p:sldId id="2141411670" r:id="rId30"/>
    <p:sldId id="2142532577" r:id="rId31"/>
    <p:sldId id="2142532555" r:id="rId32"/>
    <p:sldId id="2142532556" r:id="rId33"/>
    <p:sldId id="2142532557" r:id="rId34"/>
    <p:sldId id="2142532558" r:id="rId35"/>
    <p:sldId id="2088196575" r:id="rId36"/>
    <p:sldId id="2088196577" r:id="rId37"/>
    <p:sldId id="2088196568" r:id="rId38"/>
    <p:sldId id="2088196973" r:id="rId39"/>
  </p:sldIdLst>
  <p:sldSz cx="12192000" cy="6858000"/>
  <p:notesSz cx="7315200" cy="96012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248"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ka H" initials="A" lastIdx="8" clrIdx="0">
    <p:extLst>
      <p:ext uri="{19B8F6BF-5375-455C-9EA6-DF929625EA0E}">
        <p15:presenceInfo xmlns:p15="http://schemas.microsoft.com/office/powerpoint/2012/main" userId="Tamika H" providerId="None"/>
      </p:ext>
    </p:extLst>
  </p:cmAuthor>
  <p:cmAuthor id="2" name="Grekov, Dmitry (US - Boston)" initials="GD(-B" lastIdx="4" clrIdx="1">
    <p:extLst>
      <p:ext uri="{19B8F6BF-5375-455C-9EA6-DF929625EA0E}">
        <p15:presenceInfo xmlns:p15="http://schemas.microsoft.com/office/powerpoint/2012/main" userId="S::dgrekov@deloitte.com::35e4df4b-e60e-4cfd-ac39-7236a0cbe0f6" providerId="AD"/>
      </p:ext>
    </p:extLst>
  </p:cmAuthor>
  <p:cmAuthor id="3" name="Jain, Anirudh" initials="JA" lastIdx="7" clrIdx="2">
    <p:extLst>
      <p:ext uri="{19B8F6BF-5375-455C-9EA6-DF929625EA0E}">
        <p15:presenceInfo xmlns:p15="http://schemas.microsoft.com/office/powerpoint/2012/main" userId="S::anirujain@deloitte.com::ff8c80f3-dee4-44db-9b1e-08a8034213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0097A9"/>
    <a:srgbClr val="96999E"/>
    <a:srgbClr val="00ABAB"/>
    <a:srgbClr val="0070C0"/>
    <a:srgbClr val="007CB0"/>
    <a:srgbClr val="62B5E5"/>
    <a:srgbClr val="00A3E0"/>
    <a:srgbClr val="0076A8"/>
    <a:srgbClr val="005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9" autoAdjust="0"/>
    <p:restoredTop sz="94694"/>
  </p:normalViewPr>
  <p:slideViewPr>
    <p:cSldViewPr snapToGrid="0">
      <p:cViewPr>
        <p:scale>
          <a:sx n="64" d="100"/>
          <a:sy n="64" d="100"/>
        </p:scale>
        <p:origin x="924" y="40"/>
      </p:cViewPr>
      <p:guideLst>
        <p:guide/>
        <p:guide orient="horz" pos="2047"/>
        <p:guide orient="horz" pos="1248"/>
        <p:guide orient="horz" pos="2568"/>
        <p:guide orient="horz" pos="3072"/>
        <p:guide orient="horz" pos="3589"/>
      </p:guideLst>
    </p:cSldViewPr>
  </p:slideViewPr>
  <p:notesTextViewPr>
    <p:cViewPr>
      <p:scale>
        <a:sx n="1" d="1"/>
        <a:sy n="1" d="1"/>
      </p:scale>
      <p:origin x="0" y="0"/>
    </p:cViewPr>
  </p:notesTextViewPr>
  <p:sorterViewPr>
    <p:cViewPr>
      <p:scale>
        <a:sx n="80" d="100"/>
        <a:sy n="80" d="100"/>
      </p:scale>
      <p:origin x="0" y="-9260"/>
    </p:cViewPr>
  </p:sorterViewPr>
  <p:notesViewPr>
    <p:cSldViewPr snapToGrid="0">
      <p:cViewPr varScale="1">
        <p:scale>
          <a:sx n="66" d="100"/>
          <a:sy n="66"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1/17/2023</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1/17/2023</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a:p>
        </p:txBody>
      </p:sp>
    </p:spTree>
    <p:extLst>
      <p:ext uri="{BB962C8B-B14F-4D97-AF65-F5344CB8AC3E}">
        <p14:creationId xmlns:p14="http://schemas.microsoft.com/office/powerpoint/2010/main" val="47125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83727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18</a:t>
            </a:fld>
            <a:endParaRPr lang="en-US"/>
          </a:p>
        </p:txBody>
      </p:sp>
    </p:spTree>
    <p:extLst>
      <p:ext uri="{BB962C8B-B14F-4D97-AF65-F5344CB8AC3E}">
        <p14:creationId xmlns:p14="http://schemas.microsoft.com/office/powerpoint/2010/main" val="385325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19</a:t>
            </a:fld>
            <a:endParaRPr lang="en-US"/>
          </a:p>
        </p:txBody>
      </p:sp>
    </p:spTree>
    <p:extLst>
      <p:ext uri="{BB962C8B-B14F-4D97-AF65-F5344CB8AC3E}">
        <p14:creationId xmlns:p14="http://schemas.microsoft.com/office/powerpoint/2010/main" val="108195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22</a:t>
            </a:fld>
            <a:endParaRPr lang="en-US"/>
          </a:p>
        </p:txBody>
      </p:sp>
    </p:spTree>
    <p:extLst>
      <p:ext uri="{BB962C8B-B14F-4D97-AF65-F5344CB8AC3E}">
        <p14:creationId xmlns:p14="http://schemas.microsoft.com/office/powerpoint/2010/main" val="30521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435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4096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0213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D0250D39-3CD2-434D-B748-17EED0F3A2F1}"/>
              </a:ext>
            </a:extLst>
          </p:cNvPr>
          <p:cNvGrpSpPr>
            <a:grpSpLocks noChangeAspect="1"/>
          </p:cNvGrpSpPr>
          <p:nvPr/>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29F2EAE-0B0B-4311-B8C7-B92308FDB408}"/>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DD66D6FD-671C-4971-84E7-3F95D681AA9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A0D0BAEB-42C5-4909-8FAE-D062C5097925}"/>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a:extLst>
                <a:ext uri="{FF2B5EF4-FFF2-40B4-BE49-F238E27FC236}">
                  <a16:creationId xmlns:a16="http://schemas.microsoft.com/office/drawing/2014/main" id="{A442559A-2DAB-4A59-908E-A9F300335494}"/>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a:extLst>
                <a:ext uri="{FF2B5EF4-FFF2-40B4-BE49-F238E27FC236}">
                  <a16:creationId xmlns:a16="http://schemas.microsoft.com/office/drawing/2014/main" id="{3319EAFB-82E3-4AA5-8E76-BCBFD48519E1}"/>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10">
              <a:extLst>
                <a:ext uri="{FF2B5EF4-FFF2-40B4-BE49-F238E27FC236}">
                  <a16:creationId xmlns:a16="http://schemas.microsoft.com/office/drawing/2014/main" id="{1B86A800-7B43-42DC-8F55-2BE218DAA856}"/>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1">
              <a:extLst>
                <a:ext uri="{FF2B5EF4-FFF2-40B4-BE49-F238E27FC236}">
                  <a16:creationId xmlns:a16="http://schemas.microsoft.com/office/drawing/2014/main" id="{74D7DE78-318C-43DC-8425-6815074FDFF2}"/>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2">
              <a:extLst>
                <a:ext uri="{FF2B5EF4-FFF2-40B4-BE49-F238E27FC236}">
                  <a16:creationId xmlns:a16="http://schemas.microsoft.com/office/drawing/2014/main" id="{8B9FF502-04DE-4886-8EC5-F59E2DDA7638}"/>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3">
              <a:extLst>
                <a:ext uri="{FF2B5EF4-FFF2-40B4-BE49-F238E27FC236}">
                  <a16:creationId xmlns:a16="http://schemas.microsoft.com/office/drawing/2014/main" id="{AFD2C9A9-58B2-40D7-900D-9935E569C95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4">
              <a:extLst>
                <a:ext uri="{FF2B5EF4-FFF2-40B4-BE49-F238E27FC236}">
                  <a16:creationId xmlns:a16="http://schemas.microsoft.com/office/drawing/2014/main" id="{FBFCAACE-51E1-460B-B814-DB6E1935A9A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27" name="Group 26">
            <a:extLst>
              <a:ext uri="{FF2B5EF4-FFF2-40B4-BE49-F238E27FC236}">
                <a16:creationId xmlns:a16="http://schemas.microsoft.com/office/drawing/2014/main" id="{C35D988E-AB9B-4338-8B0B-A9D2FBBD359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900D145D-F249-4360-A851-84590354DE01}"/>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6">
              <a:extLst>
                <a:ext uri="{FF2B5EF4-FFF2-40B4-BE49-F238E27FC236}">
                  <a16:creationId xmlns:a16="http://schemas.microsoft.com/office/drawing/2014/main" id="{DA91093B-1D7D-4E9C-80DD-053FD0C9282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4" name="Rectangle 7">
              <a:extLst>
                <a:ext uri="{FF2B5EF4-FFF2-40B4-BE49-F238E27FC236}">
                  <a16:creationId xmlns:a16="http://schemas.microsoft.com/office/drawing/2014/main" id="{D75F7421-C68D-4202-A0E2-B866717DDEF0}"/>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5" name="Freeform 8">
              <a:extLst>
                <a:ext uri="{FF2B5EF4-FFF2-40B4-BE49-F238E27FC236}">
                  <a16:creationId xmlns:a16="http://schemas.microsoft.com/office/drawing/2014/main" id="{6DE98E27-9E3D-4174-9895-EE41667C63A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6" name="Rectangle 9">
              <a:extLst>
                <a:ext uri="{FF2B5EF4-FFF2-40B4-BE49-F238E27FC236}">
                  <a16:creationId xmlns:a16="http://schemas.microsoft.com/office/drawing/2014/main" id="{A400316F-9B75-46A7-B1DF-72DD3623FD16}"/>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7" name="Rectangle 10">
              <a:extLst>
                <a:ext uri="{FF2B5EF4-FFF2-40B4-BE49-F238E27FC236}">
                  <a16:creationId xmlns:a16="http://schemas.microsoft.com/office/drawing/2014/main" id="{80392710-6741-4A2A-B74E-E7E47B6F6C9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8" name="Freeform 11">
              <a:extLst>
                <a:ext uri="{FF2B5EF4-FFF2-40B4-BE49-F238E27FC236}">
                  <a16:creationId xmlns:a16="http://schemas.microsoft.com/office/drawing/2014/main" id="{7E5628F7-91B4-40CC-93AA-15FE7FE83E9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9" name="Freeform 12">
              <a:extLst>
                <a:ext uri="{FF2B5EF4-FFF2-40B4-BE49-F238E27FC236}">
                  <a16:creationId xmlns:a16="http://schemas.microsoft.com/office/drawing/2014/main" id="{705DD4AC-A5BB-439E-AD61-E7E5A2A004D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0" name="Freeform 13">
              <a:extLst>
                <a:ext uri="{FF2B5EF4-FFF2-40B4-BE49-F238E27FC236}">
                  <a16:creationId xmlns:a16="http://schemas.microsoft.com/office/drawing/2014/main" id="{B332C818-B977-4B0B-BF7A-3565E9B5BE5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1" name="Freeform 14">
              <a:extLst>
                <a:ext uri="{FF2B5EF4-FFF2-40B4-BE49-F238E27FC236}">
                  <a16:creationId xmlns:a16="http://schemas.microsoft.com/office/drawing/2014/main" id="{01AFB913-ABEF-4721-A184-6CE57CC2AA4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491561670"/>
      </p:ext>
    </p:extLst>
  </p:cSld>
  <p:clrMapOvr>
    <a:masterClrMapping/>
  </p:clrMapOvr>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91435820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66503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931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5341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0526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014891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081136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18956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501650" y="3124200"/>
            <a:ext cx="2720468" cy="3257548"/>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49963" y="3120551"/>
            <a:ext cx="2712000" cy="326119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0"/>
            <a:ext cx="2712000" cy="325754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8993169" y="3108508"/>
            <a:ext cx="2697183" cy="3273240"/>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55841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83483" y="1845377"/>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4" name="Rectangle 23">
            <a:extLst>
              <a:ext uri="{FF2B5EF4-FFF2-40B4-BE49-F238E27FC236}">
                <a16:creationId xmlns:a16="http://schemas.microsoft.com/office/drawing/2014/main" id="{650DA35B-33FF-43EA-B25A-C41FAE3895FE}"/>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5" name="Rectangle 24">
            <a:extLst>
              <a:ext uri="{FF2B5EF4-FFF2-40B4-BE49-F238E27FC236}">
                <a16:creationId xmlns:a16="http://schemas.microsoft.com/office/drawing/2014/main" id="{FFDB6557-D6FD-466B-8D3E-3CA708F12E73}"/>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6" name="Rectangle 25">
            <a:extLst>
              <a:ext uri="{FF2B5EF4-FFF2-40B4-BE49-F238E27FC236}">
                <a16:creationId xmlns:a16="http://schemas.microsoft.com/office/drawing/2014/main" id="{BFB24D0F-7771-4CE5-8960-0A3E81C0F642}"/>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7" name="Rectangle 26">
            <a:extLst>
              <a:ext uri="{FF2B5EF4-FFF2-40B4-BE49-F238E27FC236}">
                <a16:creationId xmlns:a16="http://schemas.microsoft.com/office/drawing/2014/main" id="{477787FC-D28B-408A-8718-323CBB5A4885}"/>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8" name="Rectangle 27">
            <a:extLst>
              <a:ext uri="{FF2B5EF4-FFF2-40B4-BE49-F238E27FC236}">
                <a16:creationId xmlns:a16="http://schemas.microsoft.com/office/drawing/2014/main" id="{5843AFDC-68A4-4D09-8F2E-8F5868A21405}"/>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9" name="Rectangle 28">
            <a:extLst>
              <a:ext uri="{FF2B5EF4-FFF2-40B4-BE49-F238E27FC236}">
                <a16:creationId xmlns:a16="http://schemas.microsoft.com/office/drawing/2014/main" id="{71E9E8D4-00A2-44E2-A14B-6AEA5102B278}"/>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30" name="Rectangle 29">
            <a:extLst>
              <a:ext uri="{FF2B5EF4-FFF2-40B4-BE49-F238E27FC236}">
                <a16:creationId xmlns:a16="http://schemas.microsoft.com/office/drawing/2014/main" id="{EEFD725F-23DE-4826-A867-5F9CE983F8F2}"/>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31" name="Rectangle 30">
            <a:extLst>
              <a:ext uri="{FF2B5EF4-FFF2-40B4-BE49-F238E27FC236}">
                <a16:creationId xmlns:a16="http://schemas.microsoft.com/office/drawing/2014/main" id="{DAC698B6-FF29-48D7-A20E-957F651B531E}"/>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Tree>
    <p:extLst>
      <p:ext uri="{BB962C8B-B14F-4D97-AF65-F5344CB8AC3E}">
        <p14:creationId xmlns:p14="http://schemas.microsoft.com/office/powerpoint/2010/main" val="390241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400527487"/>
      </p:ext>
    </p:extLst>
  </p:cSld>
  <p:clrMapOvr>
    <a:masterClrMapping/>
  </p:clrMapOvr>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44156"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6"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46190"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0" name="Rectangle 9">
            <a:extLst>
              <a:ext uri="{FF2B5EF4-FFF2-40B4-BE49-F238E27FC236}">
                <a16:creationId xmlns:a16="http://schemas.microsoft.com/office/drawing/2014/main" id="{283703CC-2625-4A3C-9057-35BB359C858C}"/>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4" name="Rectangle 13">
            <a:extLst>
              <a:ext uri="{FF2B5EF4-FFF2-40B4-BE49-F238E27FC236}">
                <a16:creationId xmlns:a16="http://schemas.microsoft.com/office/drawing/2014/main" id="{031FFC15-3C97-48B0-861A-657AC081F266}"/>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5" name="Rectangle 14">
            <a:extLst>
              <a:ext uri="{FF2B5EF4-FFF2-40B4-BE49-F238E27FC236}">
                <a16:creationId xmlns:a16="http://schemas.microsoft.com/office/drawing/2014/main" id="{A5725472-BC96-48FD-96B0-C09B68923B28}"/>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6" name="Rectangle 15">
            <a:extLst>
              <a:ext uri="{FF2B5EF4-FFF2-40B4-BE49-F238E27FC236}">
                <a16:creationId xmlns:a16="http://schemas.microsoft.com/office/drawing/2014/main" id="{875FA341-4A36-4ACA-8A69-078973CB3576}"/>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7" name="Rectangle 16">
            <a:extLst>
              <a:ext uri="{FF2B5EF4-FFF2-40B4-BE49-F238E27FC236}">
                <a16:creationId xmlns:a16="http://schemas.microsoft.com/office/drawing/2014/main" id="{1A340598-BE63-4AF2-A3A7-B484B6E166D5}"/>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Tree>
    <p:extLst>
      <p:ext uri="{BB962C8B-B14F-4D97-AF65-F5344CB8AC3E}">
        <p14:creationId xmlns:p14="http://schemas.microsoft.com/office/powerpoint/2010/main" val="204336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7" name="Picture Placeholder 29"/>
          <p:cNvSpPr>
            <a:spLocks noGrp="1"/>
          </p:cNvSpPr>
          <p:nvPr>
            <p:ph type="pic" sz="quarter" idx="20" hasCustomPrompt="1"/>
          </p:nvPr>
        </p:nvSpPr>
        <p:spPr>
          <a:xfrm>
            <a:off x="10456702"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4" name="Picture Placeholder 29"/>
          <p:cNvSpPr>
            <a:spLocks noGrp="1"/>
          </p:cNvSpPr>
          <p:nvPr>
            <p:ph type="pic" sz="quarter" idx="24" hasCustomPrompt="1"/>
          </p:nvPr>
        </p:nvSpPr>
        <p:spPr>
          <a:xfrm>
            <a:off x="4754494" y="4249682"/>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54993" y="4249682"/>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7"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8" name="Rectangle 17">
            <a:extLst>
              <a:ext uri="{FF2B5EF4-FFF2-40B4-BE49-F238E27FC236}">
                <a16:creationId xmlns:a16="http://schemas.microsoft.com/office/drawing/2014/main" id="{A32462FA-7D20-4E6B-9335-5F0CC56925D0}"/>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624619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537297"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6246194"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2876540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512874" y="185789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4325938" y="186148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8148737" y="1857890"/>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2871707"/>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7"/>
            <a:ext cx="3695700" cy="1971675"/>
          </a:xfrm>
        </p:spPr>
        <p:txBody>
          <a:bodyPr/>
          <a:lstStyle/>
          <a:p>
            <a:r>
              <a:rPr lang="en-US" noProof="0"/>
              <a:t>Click icon to add picture</a:t>
            </a:r>
          </a:p>
        </p:txBody>
      </p:sp>
      <p:sp>
        <p:nvSpPr>
          <p:cNvPr id="5" name="Picture Placeholder 7"/>
          <p:cNvSpPr>
            <a:spLocks noGrp="1"/>
          </p:cNvSpPr>
          <p:nvPr>
            <p:ph type="pic" sz="quarter" idx="14"/>
          </p:nvPr>
        </p:nvSpPr>
        <p:spPr>
          <a:xfrm>
            <a:off x="8006398" y="1674087"/>
            <a:ext cx="3683953" cy="1971675"/>
          </a:xfrm>
        </p:spPr>
        <p:txBody>
          <a:bodyPr/>
          <a:lstStyle/>
          <a:p>
            <a:r>
              <a:rPr lang="en-US" noProof="0"/>
              <a:t>Click icon to add picture</a:t>
            </a:r>
          </a:p>
        </p:txBody>
      </p:sp>
      <p:sp>
        <p:nvSpPr>
          <p:cNvPr id="6" name="Picture Placeholder 7"/>
          <p:cNvSpPr>
            <a:spLocks noGrp="1"/>
          </p:cNvSpPr>
          <p:nvPr>
            <p:ph type="pic" sz="quarter" idx="15"/>
          </p:nvPr>
        </p:nvSpPr>
        <p:spPr>
          <a:xfrm>
            <a:off x="4273075" y="1674087"/>
            <a:ext cx="3657600" cy="1971675"/>
          </a:xfrm>
        </p:spPr>
        <p:txBody>
          <a:bodyPr/>
          <a:lstStyle/>
          <a:p>
            <a:r>
              <a:rPr lang="en-US" noProof="0"/>
              <a:t>Click icon to add picture</a:t>
            </a:r>
          </a:p>
        </p:txBody>
      </p:sp>
      <p:sp>
        <p:nvSpPr>
          <p:cNvPr id="9" name="Text Placeholder 18"/>
          <p:cNvSpPr>
            <a:spLocks noGrp="1"/>
          </p:cNvSpPr>
          <p:nvPr>
            <p:ph idx="1"/>
          </p:nvPr>
        </p:nvSpPr>
        <p:spPr>
          <a:xfrm>
            <a:off x="501651" y="3832225"/>
            <a:ext cx="3683949"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p:nvPr>
        </p:nvSpPr>
        <p:spPr>
          <a:xfrm>
            <a:off x="8006398" y="3832225"/>
            <a:ext cx="3683953"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66365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140241979"/>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3326702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51955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6898342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597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tx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Tree>
    <p:extLst>
      <p:ext uri="{BB962C8B-B14F-4D97-AF65-F5344CB8AC3E}">
        <p14:creationId xmlns:p14="http://schemas.microsoft.com/office/powerpoint/2010/main" val="8955649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4"/>
            <a:ext cx="10541000"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76696951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45624633"/>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rmAutofit/>
          </a:bodyPr>
          <a:lstStyle>
            <a:lvl1pPr>
              <a:lnSpc>
                <a:spcPct val="100000"/>
              </a:lnSpc>
              <a:spcAft>
                <a:spcPts val="45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675"/>
            </a:lvl1pPr>
          </a:lstStyle>
          <a:p>
            <a:r>
              <a:rPr lang="en-GB" sz="675"/>
              <a:t>Insert sponsorship mark here</a:t>
            </a:r>
            <a:endParaRPr lang="en-GB"/>
          </a:p>
        </p:txBody>
      </p:sp>
      <p:sp>
        <p:nvSpPr>
          <p:cNvPr id="8" name="Text Placeholder 7"/>
          <p:cNvSpPr>
            <a:spLocks noGrp="1"/>
          </p:cNvSpPr>
          <p:nvPr>
            <p:ph type="body" sz="quarter" idx="15"/>
          </p:nvPr>
        </p:nvSpPr>
        <p:spPr>
          <a:xfrm>
            <a:off x="9370851" y="6018028"/>
            <a:ext cx="2319501" cy="363722"/>
          </a:xfrm>
        </p:spPr>
        <p:txBody>
          <a:bodyPr anchor="b" anchorCtr="0">
            <a:normAutofit/>
          </a:bodyPr>
          <a:lstStyle>
            <a:lvl1pPr>
              <a:lnSpc>
                <a:spcPct val="100000"/>
              </a:lnSpc>
              <a:defRPr sz="900"/>
            </a:lvl1pPr>
          </a:lstStyle>
          <a:p>
            <a:pPr lvl="0"/>
            <a:r>
              <a:rPr lang="en-US"/>
              <a:t>Click to edit Master text styles</a:t>
            </a:r>
          </a:p>
        </p:txBody>
      </p:sp>
      <p:grpSp>
        <p:nvGrpSpPr>
          <p:cNvPr id="16" name="Group 15">
            <a:extLst>
              <a:ext uri="{FF2B5EF4-FFF2-40B4-BE49-F238E27FC236}">
                <a16:creationId xmlns:a16="http://schemas.microsoft.com/office/drawing/2014/main" id="{00683992-E2D9-4A7F-985E-3EEDF9E41585}"/>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4A43E969-ECC9-4A2B-99BD-4E66B33EDA7B}"/>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DCCB5A79-40EE-4B73-9B49-597C9207530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9" name="Rectangle 7">
              <a:extLst>
                <a:ext uri="{FF2B5EF4-FFF2-40B4-BE49-F238E27FC236}">
                  <a16:creationId xmlns:a16="http://schemas.microsoft.com/office/drawing/2014/main" id="{78C1DA1C-9988-40E2-A2B5-C957B41769F0}"/>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1" name="Freeform 8">
              <a:extLst>
                <a:ext uri="{FF2B5EF4-FFF2-40B4-BE49-F238E27FC236}">
                  <a16:creationId xmlns:a16="http://schemas.microsoft.com/office/drawing/2014/main" id="{7FF8C6C2-C845-49E8-9DB6-012D7004B2B9}"/>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2" name="Rectangle 9">
              <a:extLst>
                <a:ext uri="{FF2B5EF4-FFF2-40B4-BE49-F238E27FC236}">
                  <a16:creationId xmlns:a16="http://schemas.microsoft.com/office/drawing/2014/main" id="{42D607E7-411D-49B5-B19A-26CCD5532772}"/>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3" name="Rectangle 10">
              <a:extLst>
                <a:ext uri="{FF2B5EF4-FFF2-40B4-BE49-F238E27FC236}">
                  <a16:creationId xmlns:a16="http://schemas.microsoft.com/office/drawing/2014/main" id="{435F648D-A283-495F-BA4E-A7DBFF0F42CB}"/>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AB2A403B-5633-4D74-A742-6F09315D7BF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5" name="Freeform 12">
              <a:extLst>
                <a:ext uri="{FF2B5EF4-FFF2-40B4-BE49-F238E27FC236}">
                  <a16:creationId xmlns:a16="http://schemas.microsoft.com/office/drawing/2014/main" id="{E4EBD3EF-692C-4FB7-91EB-2DB640EC53E6}"/>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6" name="Freeform 13">
              <a:extLst>
                <a:ext uri="{FF2B5EF4-FFF2-40B4-BE49-F238E27FC236}">
                  <a16:creationId xmlns:a16="http://schemas.microsoft.com/office/drawing/2014/main" id="{CEC673F8-1A3A-4CAE-9904-87474B39052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7" name="Freeform 14">
              <a:extLst>
                <a:ext uri="{FF2B5EF4-FFF2-40B4-BE49-F238E27FC236}">
                  <a16:creationId xmlns:a16="http://schemas.microsoft.com/office/drawing/2014/main" id="{10E7F45D-8E34-4D1C-9D45-160C2657431B}"/>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Tree>
    <p:extLst>
      <p:ext uri="{BB962C8B-B14F-4D97-AF65-F5344CB8AC3E}">
        <p14:creationId xmlns:p14="http://schemas.microsoft.com/office/powerpoint/2010/main" val="2872877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dirty="0"/>
              <a:t>Click to edit Master title style</a:t>
            </a:r>
          </a:p>
        </p:txBody>
      </p:sp>
      <p:pic>
        <p:nvPicPr>
          <p:cNvPr id="4" name="Picture 6">
            <a:extLst>
              <a:ext uri="{FF2B5EF4-FFF2-40B4-BE49-F238E27FC236}">
                <a16:creationId xmlns:a16="http://schemas.microsoft.com/office/drawing/2014/main" id="{75B4EF3E-D99A-4881-BA3A-D94BF2011B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2191" b="55714"/>
          <a:stretch/>
        </p:blipFill>
        <p:spPr bwMode="auto">
          <a:xfrm>
            <a:off x="10234731" y="108284"/>
            <a:ext cx="1748730" cy="38638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4D5D2B5B-47A2-47FF-9A3E-E1AD38CA76AB}"/>
              </a:ext>
            </a:extLst>
          </p:cNvPr>
          <p:cNvGrpSpPr/>
          <p:nvPr userDrawn="1"/>
        </p:nvGrpSpPr>
        <p:grpSpPr>
          <a:xfrm>
            <a:off x="500578" y="185349"/>
            <a:ext cx="1183102" cy="221698"/>
            <a:chOff x="469900" y="457761"/>
            <a:chExt cx="1998000" cy="374400"/>
          </a:xfrm>
        </p:grpSpPr>
        <p:sp>
          <p:nvSpPr>
            <p:cNvPr id="8" name="Oval 5">
              <a:extLst>
                <a:ext uri="{FF2B5EF4-FFF2-40B4-BE49-F238E27FC236}">
                  <a16:creationId xmlns:a16="http://schemas.microsoft.com/office/drawing/2014/main" id="{C393042A-0E66-46D5-ABDB-2AF4B3588277}"/>
                </a:ext>
              </a:extLst>
            </p:cNvPr>
            <p:cNvSpPr>
              <a:spLocks noChangeArrowheads="1"/>
            </p:cNvSpPr>
            <p:nvPr userDrawn="1"/>
          </p:nvSpPr>
          <p:spPr bwMode="auto">
            <a:xfrm>
              <a:off x="2360691" y="726016"/>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9" name="Freeform 6">
              <a:extLst>
                <a:ext uri="{FF2B5EF4-FFF2-40B4-BE49-F238E27FC236}">
                  <a16:creationId xmlns:a16="http://schemas.microsoft.com/office/drawing/2014/main" id="{C9260CFC-91B2-40ED-9991-2D156C4BCD54}"/>
                </a:ext>
              </a:extLst>
            </p:cNvPr>
            <p:cNvSpPr>
              <a:spLocks noEditPoints="1"/>
            </p:cNvSpPr>
            <p:nvPr userDrawn="1"/>
          </p:nvSpPr>
          <p:spPr bwMode="auto">
            <a:xfrm>
              <a:off x="469900" y="459691"/>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0" name="Rectangle 7">
              <a:extLst>
                <a:ext uri="{FF2B5EF4-FFF2-40B4-BE49-F238E27FC236}">
                  <a16:creationId xmlns:a16="http://schemas.microsoft.com/office/drawing/2014/main" id="{27DF9689-33E3-4919-AA44-CA65B9E43DDC}"/>
                </a:ext>
              </a:extLst>
            </p:cNvPr>
            <p:cNvSpPr>
              <a:spLocks noChangeArrowheads="1"/>
            </p:cNvSpPr>
            <p:nvPr userDrawn="1"/>
          </p:nvSpPr>
          <p:spPr bwMode="auto">
            <a:xfrm>
              <a:off x="1093666" y="457761"/>
              <a:ext cx="91615" cy="36861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1" name="Freeform 8">
              <a:extLst>
                <a:ext uri="{FF2B5EF4-FFF2-40B4-BE49-F238E27FC236}">
                  <a16:creationId xmlns:a16="http://schemas.microsoft.com/office/drawing/2014/main" id="{7EC9E3AF-D1A4-4EE0-B3B2-CBB7729A9ED0}"/>
                </a:ext>
              </a:extLst>
            </p:cNvPr>
            <p:cNvSpPr>
              <a:spLocks noEditPoints="1"/>
            </p:cNvSpPr>
            <p:nvPr userDrawn="1"/>
          </p:nvSpPr>
          <p:spPr bwMode="auto">
            <a:xfrm>
              <a:off x="1222318" y="548466"/>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2" name="Rectangle 9">
              <a:extLst>
                <a:ext uri="{FF2B5EF4-FFF2-40B4-BE49-F238E27FC236}">
                  <a16:creationId xmlns:a16="http://schemas.microsoft.com/office/drawing/2014/main" id="{E926FBAC-7EE0-4251-95D5-D3695ED647E0}"/>
                </a:ext>
              </a:extLst>
            </p:cNvPr>
            <p:cNvSpPr>
              <a:spLocks noChangeArrowheads="1"/>
            </p:cNvSpPr>
            <p:nvPr userDrawn="1"/>
          </p:nvSpPr>
          <p:spPr bwMode="auto">
            <a:xfrm>
              <a:off x="1524454" y="552326"/>
              <a:ext cx="91615" cy="27404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3" name="Rectangle 10">
              <a:extLst>
                <a:ext uri="{FF2B5EF4-FFF2-40B4-BE49-F238E27FC236}">
                  <a16:creationId xmlns:a16="http://schemas.microsoft.com/office/drawing/2014/main" id="{B9FC9B96-0430-4347-B56A-639E3C9508E8}"/>
                </a:ext>
              </a:extLst>
            </p:cNvPr>
            <p:cNvSpPr>
              <a:spLocks noChangeArrowheads="1"/>
            </p:cNvSpPr>
            <p:nvPr userDrawn="1"/>
          </p:nvSpPr>
          <p:spPr bwMode="auto">
            <a:xfrm>
              <a:off x="1524454" y="457761"/>
              <a:ext cx="91615" cy="6175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4" name="Freeform 11">
              <a:extLst>
                <a:ext uri="{FF2B5EF4-FFF2-40B4-BE49-F238E27FC236}">
                  <a16:creationId xmlns:a16="http://schemas.microsoft.com/office/drawing/2014/main" id="{DA8DF839-8200-42B2-9F03-675EF354C63C}"/>
                </a:ext>
              </a:extLst>
            </p:cNvPr>
            <p:cNvSpPr>
              <a:spLocks/>
            </p:cNvSpPr>
            <p:nvPr userDrawn="1"/>
          </p:nvSpPr>
          <p:spPr bwMode="auto">
            <a:xfrm>
              <a:off x="1653106" y="465481"/>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5" name="Freeform 12">
              <a:extLst>
                <a:ext uri="{FF2B5EF4-FFF2-40B4-BE49-F238E27FC236}">
                  <a16:creationId xmlns:a16="http://schemas.microsoft.com/office/drawing/2014/main" id="{3F458474-2459-41A4-91ED-FDC423E91DAC}"/>
                </a:ext>
              </a:extLst>
            </p:cNvPr>
            <p:cNvSpPr>
              <a:spLocks/>
            </p:cNvSpPr>
            <p:nvPr userDrawn="1"/>
          </p:nvSpPr>
          <p:spPr bwMode="auto">
            <a:xfrm>
              <a:off x="1865577" y="465481"/>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6" name="Freeform 13">
              <a:extLst>
                <a:ext uri="{FF2B5EF4-FFF2-40B4-BE49-F238E27FC236}">
                  <a16:creationId xmlns:a16="http://schemas.microsoft.com/office/drawing/2014/main" id="{AABF3E2D-8D45-4841-863F-CE8478BE15BB}"/>
                </a:ext>
              </a:extLst>
            </p:cNvPr>
            <p:cNvSpPr>
              <a:spLocks noEditPoints="1"/>
            </p:cNvSpPr>
            <p:nvPr userDrawn="1"/>
          </p:nvSpPr>
          <p:spPr bwMode="auto">
            <a:xfrm>
              <a:off x="2079996" y="548466"/>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17" name="Freeform 14">
              <a:extLst>
                <a:ext uri="{FF2B5EF4-FFF2-40B4-BE49-F238E27FC236}">
                  <a16:creationId xmlns:a16="http://schemas.microsoft.com/office/drawing/2014/main" id="{24266EB7-5AE1-4A22-9294-B0F87D12A33E}"/>
                </a:ext>
              </a:extLst>
            </p:cNvPr>
            <p:cNvSpPr>
              <a:spLocks noEditPoints="1"/>
            </p:cNvSpPr>
            <p:nvPr userDrawn="1"/>
          </p:nvSpPr>
          <p:spPr bwMode="auto">
            <a:xfrm>
              <a:off x="801276" y="548466"/>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Tree>
    <p:extLst>
      <p:ext uri="{BB962C8B-B14F-4D97-AF65-F5344CB8AC3E}">
        <p14:creationId xmlns:p14="http://schemas.microsoft.com/office/powerpoint/2010/main" val="4270961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tx1"/>
        </a:solidFill>
        <a:effectLst/>
      </p:bgPr>
    </p:bg>
    <p:spTree>
      <p:nvGrpSpPr>
        <p:cNvPr id="1" name=""/>
        <p:cNvGrpSpPr/>
        <p:nvPr/>
      </p:nvGrpSpPr>
      <p:grpSpPr>
        <a:xfrm>
          <a:off x="0" y="0"/>
          <a:ext cx="0" cy="0"/>
          <a:chOff x="0" y="0"/>
          <a:chExt cx="0" cy="0"/>
        </a:xfrm>
      </p:grpSpPr>
      <p:pic>
        <p:nvPicPr>
          <p:cNvPr id="15" name="Picture Placeholder 21">
            <a:extLst>
              <a:ext uri="{FF2B5EF4-FFF2-40B4-BE49-F238E27FC236}">
                <a16:creationId xmlns:a16="http://schemas.microsoft.com/office/drawing/2014/main" id="{9031A63F-21B4-4087-B868-1C923ECB2455}"/>
              </a:ext>
            </a:extLst>
          </p:cNvPr>
          <p:cNvPicPr>
            <a:picLocks noChangeAspect="1"/>
          </p:cNvPicPr>
          <p:nvPr userDrawn="1"/>
        </p:nvPicPr>
        <p:blipFill rotWithShape="1">
          <a:blip r:embed="rId2"/>
          <a:srcRect l="26191" t="7794" r="-4" b="7794"/>
          <a:stretch/>
        </p:blipFill>
        <p:spPr>
          <a:xfrm>
            <a:off x="0" y="0"/>
            <a:ext cx="8999346" cy="6858000"/>
          </a:xfrm>
          <a:prstGeom prst="rect">
            <a:avLst/>
          </a:prstGeom>
        </p:spPr>
      </p:pic>
      <p:sp>
        <p:nvSpPr>
          <p:cNvPr id="3" name="TextBox 2">
            <a:extLst>
              <a:ext uri="{FF2B5EF4-FFF2-40B4-BE49-F238E27FC236}">
                <a16:creationId xmlns:a16="http://schemas.microsoft.com/office/drawing/2014/main" id="{8435472A-0A6F-4C72-B8FD-DC675B4D216F}"/>
              </a:ext>
            </a:extLst>
          </p:cNvPr>
          <p:cNvSpPr txBox="1"/>
          <p:nvPr userDrawn="1"/>
        </p:nvSpPr>
        <p:spPr>
          <a:xfrm>
            <a:off x="4278313" y="4580781"/>
            <a:ext cx="7443787" cy="1441420"/>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This publication contains general information only, and none of the member firms of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the rules and regulations of public accounting.</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Copyright © 2021 Deloitte Development LLC. </a:t>
            </a:r>
            <a:br>
              <a:rPr kumimoji="0" lang="en-US" sz="800" b="0" i="0" u="none" strike="noStrike" kern="1200" cap="none" spc="0" normalizeH="0" baseline="0" noProof="0">
                <a:ln>
                  <a:noFill/>
                </a:ln>
                <a:solidFill>
                  <a:schemeClr val="bg1"/>
                </a:solidFill>
                <a:effectLst/>
                <a:uLnTx/>
                <a:uFillTx/>
                <a:latin typeface="+mn-lt"/>
                <a:ea typeface="+mn-ea"/>
                <a:cs typeface="+mn-cs"/>
              </a:rPr>
            </a:br>
            <a:r>
              <a:rPr kumimoji="0" lang="en-US" sz="800" b="0" i="0" u="none" strike="noStrike" kern="1200" cap="none" spc="0" normalizeH="0" baseline="0" noProof="0">
                <a:ln>
                  <a:noFill/>
                </a:ln>
                <a:solidFill>
                  <a:schemeClr val="bg1"/>
                </a:solidFill>
                <a:effectLst/>
                <a:uLnTx/>
                <a:uFillTx/>
                <a:latin typeface="+mn-lt"/>
                <a:ea typeface="+mn-ea"/>
                <a:cs typeface="+mn-cs"/>
              </a:rPr>
              <a:t>All rights reserved. Member of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a:t>
            </a:r>
          </a:p>
        </p:txBody>
      </p:sp>
      <p:grpSp>
        <p:nvGrpSpPr>
          <p:cNvPr id="20" name="Group 19">
            <a:extLst>
              <a:ext uri="{FF2B5EF4-FFF2-40B4-BE49-F238E27FC236}">
                <a16:creationId xmlns:a16="http://schemas.microsoft.com/office/drawing/2014/main" id="{D088A566-86DC-EF42-85F3-E405DD83D7BB}"/>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C62E894-F2B0-7F40-B99B-6EE15933367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EC8F78BA-24E4-9E4F-A42A-E6D6C7CC8F1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60D5EC31-80DE-C244-8562-91F6EEF44C2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A5A54AEA-20F7-9A42-B6B7-7C4F0A2EE0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49EAE557-62A6-7845-BC20-F9CD1365B204}"/>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6E3772BB-85A4-D64A-B08B-89D3CEDC868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DCA47903-9870-D544-A2EA-39435FF03AD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D553E05E-9F35-5B4A-8A41-74E263A57B0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666C6C1B-AC80-8749-BC63-60BBA36F7814}"/>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4E34FCC7-000E-9F4F-A097-FA2189AD8FB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26677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6C32543E-E807-47A4-A234-D5C7012187B4}"/>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ED313D6-5A4E-4826-A4D4-3C0F692F9570}"/>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3" name="CaseCode">
            <a:extLst>
              <a:ext uri="{FF2B5EF4-FFF2-40B4-BE49-F238E27FC236}">
                <a16:creationId xmlns:a16="http://schemas.microsoft.com/office/drawing/2014/main" id="{DAF3337D-4793-4191-8FE2-2BD1EAA16ADA}"/>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opyright">
            <a:extLst>
              <a:ext uri="{FF2B5EF4-FFF2-40B4-BE49-F238E27FC236}">
                <a16:creationId xmlns:a16="http://schemas.microsoft.com/office/drawing/2014/main" id="{DF09F051-A0EE-4A49-AC25-A3F0C2C11889}"/>
              </a:ext>
            </a:extLst>
          </p:cNvPr>
          <p:cNvSpPr txBox="1"/>
          <p:nvPr userDrawn="1"/>
        </p:nvSpPr>
        <p:spPr>
          <a:xfrm>
            <a:off x="469901" y="6477000"/>
            <a:ext cx="5355167"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Copyright © 2020 Deloitte Development LLC. All rights reserved.</a:t>
            </a:r>
          </a:p>
        </p:txBody>
      </p:sp>
      <p:sp>
        <p:nvSpPr>
          <p:cNvPr id="15" name="TextBox 14">
            <a:extLst>
              <a:ext uri="{FF2B5EF4-FFF2-40B4-BE49-F238E27FC236}">
                <a16:creationId xmlns:a16="http://schemas.microsoft.com/office/drawing/2014/main" id="{21068994-6C10-4E3B-B991-802F0F138B9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8763797"/>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a:extLst>
              <a:ext uri="{FF2B5EF4-FFF2-40B4-BE49-F238E27FC236}">
                <a16:creationId xmlns:a16="http://schemas.microsoft.com/office/drawing/2014/main" id="{8194F347-CBED-4284-9EC5-49E7D0DE163A}"/>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D0F962B-678A-498B-A789-1AABA8167BB7}"/>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4" name="Copyright">
            <a:extLst>
              <a:ext uri="{FF2B5EF4-FFF2-40B4-BE49-F238E27FC236}">
                <a16:creationId xmlns:a16="http://schemas.microsoft.com/office/drawing/2014/main" id="{7D3FCA04-794C-427D-BD3F-08F1381AE2A2}"/>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Copyright © 2021 Deloitte Development LLC. All rights reserved.</a:t>
            </a:r>
          </a:p>
        </p:txBody>
      </p:sp>
      <p:sp>
        <p:nvSpPr>
          <p:cNvPr id="15" name="TextBox 14">
            <a:extLst>
              <a:ext uri="{FF2B5EF4-FFF2-40B4-BE49-F238E27FC236}">
                <a16:creationId xmlns:a16="http://schemas.microsoft.com/office/drawing/2014/main" id="{59E1AC4F-974A-4D72-B553-35584B4CE8B9}"/>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39069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65288"/>
            <a:ext cx="9277349" cy="4716462"/>
          </a:xfrm>
          <a:prstGeom prst="rect">
            <a:avLst/>
          </a:prstGeom>
        </p:spPr>
        <p:txBody>
          <a:bodyPr>
            <a:noAutofit/>
          </a:bodyPr>
          <a:lstStyle>
            <a:lvl1pPr marL="0" indent="0" algn="l">
              <a:spcBef>
                <a:spcPts val="3600"/>
              </a:spcBef>
              <a:buFontTx/>
              <a:buNone/>
              <a:defRPr sz="36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12845854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add title</a:t>
            </a:r>
          </a:p>
        </p:txBody>
      </p:sp>
    </p:spTree>
    <p:extLst>
      <p:ext uri="{BB962C8B-B14F-4D97-AF65-F5344CB8AC3E}">
        <p14:creationId xmlns:p14="http://schemas.microsoft.com/office/powerpoint/2010/main" val="132455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400698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3224506"/>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6"/>
            </p:custDataLst>
            <p:extLst>
              <p:ext uri="{D42A27DB-BD31-4B8C-83A1-F6EECF244321}">
                <p14:modId xmlns:p14="http://schemas.microsoft.com/office/powerpoint/2010/main" val="418403481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2" name="think-cell Slide" r:id="rId37" imgW="270" imgH="270" progId="TCLayout.ActiveDocument.1">
                  <p:embed/>
                </p:oleObj>
              </mc:Choice>
              <mc:Fallback>
                <p:oleObj name="think-cell Slide" r:id="rId37" imgW="270" imgH="270" progId="TCLayout.ActiveDocument.1">
                  <p:embed/>
                  <p:pic>
                    <p:nvPicPr>
                      <p:cNvPr id="4" name="Object 3" hidden="1"/>
                      <p:cNvPicPr/>
                      <p:nvPr/>
                    </p:nvPicPr>
                    <p:blipFill>
                      <a:blip r:embed="rId38"/>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dirty="0"/>
              <a:t>Click to edit Master title style</a:t>
            </a:r>
          </a:p>
        </p:txBody>
      </p:sp>
      <p:sp>
        <p:nvSpPr>
          <p:cNvPr id="15" name="CaseCode"/>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OutSystems Customer re:Stack</a:t>
            </a:r>
            <a:br>
              <a:rPr lang="en-US" sz="900" noProof="0">
                <a:solidFill>
                  <a:schemeClr val="tx1"/>
                </a:solidFill>
                <a:latin typeface="Calibri" panose="020F0502020204030204" pitchFamily="34" charset="0"/>
                <a:cs typeface="Calibri" panose="020F0502020204030204" pitchFamily="34" charset="0"/>
              </a:rPr>
            </a:br>
            <a:endParaRPr lang="en-US" sz="900" noProof="0">
              <a:solidFill>
                <a:schemeClr val="tx1"/>
              </a:solidFill>
              <a:latin typeface="Calibri" panose="020F0502020204030204" pitchFamily="34" charset="0"/>
              <a:cs typeface="Calibri" panose="020F0502020204030204" pitchFamily="34" charset="0"/>
            </a:endParaRPr>
          </a:p>
        </p:txBody>
      </p:sp>
      <p:sp>
        <p:nvSpPr>
          <p:cNvPr id="18" name="Copyright"/>
          <p:cNvSpPr txBox="1"/>
          <p:nvPr/>
        </p:nvSpPr>
        <p:spPr>
          <a:xfrm>
            <a:off x="469900" y="6477000"/>
            <a:ext cx="5355167" cy="100027"/>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900" b="0" noProof="0">
                <a:solidFill>
                  <a:schemeClr val="tx1"/>
                </a:solidFill>
                <a:latin typeface="+mn-lt"/>
                <a:cs typeface="Calibri" panose="020F0502020204030204" pitchFamily="34" charset="0"/>
              </a:rPr>
              <a:t>Copyright © 2021 Deloitte Consulting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5277791"/>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40" r:id="rId31"/>
    <p:sldLayoutId id="2147484041" r:id="rId32"/>
    <p:sldLayoutId id="2147484067" r:id="rId33"/>
  </p:sldLayoutIdLst>
  <p:hf hdr="0" dt="0"/>
  <p:txStyles>
    <p:titleStyle>
      <a:lvl1pPr algn="l" defTabSz="914400" rtl="0" eaLnBrk="1" latinLnBrk="0" hangingPunct="1">
        <a:spcBef>
          <a:spcPct val="0"/>
        </a:spcBef>
        <a:buNone/>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0" kern="1200" dirty="0" smtClean="0">
          <a:solidFill>
            <a:schemeClr val="tx1"/>
          </a:solidFill>
          <a:latin typeface="+mn-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64" pos="5098" userDrawn="1">
          <p15:clr>
            <a:srgbClr val="F26B43"/>
          </p15:clr>
        </p15:guide>
        <p15:guide id="65" orient="horz" pos="2160" userDrawn="1">
          <p15:clr>
            <a:srgbClr val="F26B43"/>
          </p15:clr>
        </p15:guide>
        <p15:guide id="66" orient="horz" pos="3968" userDrawn="1">
          <p15:clr>
            <a:srgbClr val="F26B43"/>
          </p15:clr>
        </p15:guide>
        <p15:guide id="67" pos="312" userDrawn="1">
          <p15:clr>
            <a:srgbClr val="F26B43"/>
          </p15:clr>
        </p15:guide>
        <p15:guide id="68" pos="7368" userDrawn="1">
          <p15:clr>
            <a:srgbClr val="F26B43"/>
          </p15:clr>
        </p15:guide>
        <p15:guide id="69" orient="horz" pos="245" userDrawn="1">
          <p15:clr>
            <a:srgbClr val="F26B43"/>
          </p15:clr>
        </p15:guide>
        <p15:guide id="70" orient="horz" pos="4081" userDrawn="1">
          <p15:clr>
            <a:srgbClr val="F26B43"/>
          </p15:clr>
        </p15:guide>
        <p15:guide id="71" pos="4986" userDrawn="1">
          <p15:clr>
            <a:srgbClr val="F26B43"/>
          </p15:clr>
        </p15:guide>
        <p15:guide id="72" pos="1382" userDrawn="1">
          <p15:clr>
            <a:srgbClr val="F26B43"/>
          </p15:clr>
        </p15:guide>
        <p15:guide id="73" pos="1496" userDrawn="1">
          <p15:clr>
            <a:srgbClr val="F26B43"/>
          </p15:clr>
        </p15:guide>
        <p15:guide id="74" pos="2581" userDrawn="1">
          <p15:clr>
            <a:srgbClr val="F26B43"/>
          </p15:clr>
        </p15:guide>
        <p15:guide id="75" pos="2695" userDrawn="1">
          <p15:clr>
            <a:srgbClr val="F26B43"/>
          </p15:clr>
        </p15:guide>
        <p15:guide id="76" pos="6185" userDrawn="1">
          <p15:clr>
            <a:srgbClr val="F26B43"/>
          </p15:clr>
        </p15:guide>
        <p15:guide id="77" pos="3783" userDrawn="1">
          <p15:clr>
            <a:srgbClr val="F26B43"/>
          </p15:clr>
        </p15:guide>
        <p15:guide id="78" pos="3896" userDrawn="1">
          <p15:clr>
            <a:srgbClr val="F26B43"/>
          </p15:clr>
        </p15:guide>
        <p15:guide id="79" pos="3840" userDrawn="1">
          <p15:clr>
            <a:srgbClr val="F26B43"/>
          </p15:clr>
        </p15:guide>
        <p15:guide id="80" pos="6299" userDrawn="1">
          <p15:clr>
            <a:srgbClr val="F26B43"/>
          </p15:clr>
        </p15:guide>
        <p15:guide id="81" orient="horz" pos="1049" userDrawn="1">
          <p15:clr>
            <a:srgbClr val="F26B43"/>
          </p15:clr>
        </p15:guide>
        <p15:guide id="82" orient="horz" pos="641" userDrawn="1">
          <p15:clr>
            <a:srgbClr val="F26B43"/>
          </p15:clr>
        </p15:guide>
        <p15:guide id="8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3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30.png"/><Relationship Id="rId12" Type="http://schemas.openxmlformats.org/officeDocument/2006/relationships/image" Target="../media/image28.png"/><Relationship Id="rId2" Type="http://schemas.openxmlformats.org/officeDocument/2006/relationships/image" Target="../media/image31.png"/><Relationship Id="rId16" Type="http://schemas.openxmlformats.org/officeDocument/2006/relationships/image" Target="../media/image41.png"/><Relationship Id="rId1" Type="http://schemas.openxmlformats.org/officeDocument/2006/relationships/slideLayout" Target="../slideLayouts/slideLayout32.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38.png"/><Relationship Id="rId15" Type="http://schemas.openxmlformats.org/officeDocument/2006/relationships/image" Target="../media/image45.png"/><Relationship Id="rId10" Type="http://schemas.openxmlformats.org/officeDocument/2006/relationships/image" Target="../media/image35.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svg"/><Relationship Id="rId1" Type="http://schemas.openxmlformats.org/officeDocument/2006/relationships/slideLayout" Target="../slideLayouts/slideLayout3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3CE5EE55-460B-4844-A865-BC0F29405690}"/>
              </a:ext>
            </a:extLst>
          </p:cNvPr>
          <p:cNvPicPr>
            <a:picLocks noGrp="1" noChangeAspect="1"/>
          </p:cNvPicPr>
          <p:nvPr>
            <p:ph type="pic" sz="quarter" idx="11"/>
          </p:nvPr>
        </p:nvPicPr>
        <p:blipFill>
          <a:blip r:embed="rId2"/>
          <a:srcRect t="10221" b="10221"/>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48DBEB25-456E-44A1-8AEA-216D6936DC98}"/>
              </a:ext>
            </a:extLst>
          </p:cNvPr>
          <p:cNvSpPr>
            <a:spLocks noGrp="1"/>
          </p:cNvSpPr>
          <p:nvPr>
            <p:ph type="body" sz="quarter" idx="10"/>
          </p:nvPr>
        </p:nvSpPr>
        <p:spPr/>
        <p:txBody>
          <a:bodyPr/>
          <a:lstStyle/>
          <a:p>
            <a:r>
              <a:rPr lang="en-US" dirty="0"/>
              <a:t>January 2023</a:t>
            </a:r>
          </a:p>
        </p:txBody>
      </p:sp>
      <p:sp>
        <p:nvSpPr>
          <p:cNvPr id="4" name="Title 3">
            <a:extLst>
              <a:ext uri="{FF2B5EF4-FFF2-40B4-BE49-F238E27FC236}">
                <a16:creationId xmlns:a16="http://schemas.microsoft.com/office/drawing/2014/main" id="{F406ACB6-1EC4-4959-BD9D-63B8D248970D}"/>
              </a:ext>
            </a:extLst>
          </p:cNvPr>
          <p:cNvSpPr>
            <a:spLocks noGrp="1"/>
          </p:cNvSpPr>
          <p:nvPr>
            <p:ph type="ctrTitle"/>
          </p:nvPr>
        </p:nvSpPr>
        <p:spPr>
          <a:xfrm>
            <a:off x="501651" y="5186207"/>
            <a:ext cx="3180663" cy="895983"/>
          </a:xfrm>
        </p:spPr>
        <p:txBody>
          <a:bodyPr/>
          <a:lstStyle/>
          <a:p>
            <a:r>
              <a:rPr lang="en-US" dirty="0" err="1"/>
              <a:t>OutSystems</a:t>
            </a:r>
            <a:r>
              <a:rPr lang="en-US" dirty="0"/>
              <a:t> re:Stack</a:t>
            </a:r>
            <a:br>
              <a:rPr lang="en-US" dirty="0"/>
            </a:br>
            <a:r>
              <a:rPr lang="en-US" dirty="0"/>
              <a:t>Engagement Walkthrough</a:t>
            </a:r>
          </a:p>
        </p:txBody>
      </p:sp>
    </p:spTree>
    <p:extLst>
      <p:ext uri="{BB962C8B-B14F-4D97-AF65-F5344CB8AC3E}">
        <p14:creationId xmlns:p14="http://schemas.microsoft.com/office/powerpoint/2010/main" val="205941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4AFE3-1EC5-45C7-ABF5-FC42D53DE9F1}"/>
              </a:ext>
            </a:extLst>
          </p:cNvPr>
          <p:cNvSpPr>
            <a:spLocks noGrp="1"/>
          </p:cNvSpPr>
          <p:nvPr>
            <p:ph type="body" sz="quarter" idx="14"/>
          </p:nvPr>
        </p:nvSpPr>
        <p:spPr/>
        <p:txBody>
          <a:bodyPr/>
          <a:lstStyle/>
          <a:p>
            <a:r>
              <a:rPr lang="en-US" dirty="0"/>
              <a:t>Facilitating effort across all phases of the Migration </a:t>
            </a:r>
            <a:r>
              <a:rPr lang="en-US" dirty="0" err="1"/>
              <a:t>Proagram</a:t>
            </a:r>
            <a:r>
              <a:rPr lang="en-US" dirty="0"/>
              <a:t>, the following inputs will be leveraged to support planning, toolset development and candidate migration execution</a:t>
            </a:r>
          </a:p>
        </p:txBody>
      </p:sp>
      <p:sp>
        <p:nvSpPr>
          <p:cNvPr id="3" name="Title 2">
            <a:extLst>
              <a:ext uri="{FF2B5EF4-FFF2-40B4-BE49-F238E27FC236}">
                <a16:creationId xmlns:a16="http://schemas.microsoft.com/office/drawing/2014/main" id="{9350FFEB-0150-43D8-8D18-B093E3CB1253}"/>
              </a:ext>
            </a:extLst>
          </p:cNvPr>
          <p:cNvSpPr>
            <a:spLocks noGrp="1"/>
          </p:cNvSpPr>
          <p:nvPr>
            <p:ph type="title"/>
          </p:nvPr>
        </p:nvSpPr>
        <p:spPr/>
        <p:txBody>
          <a:bodyPr/>
          <a:lstStyle/>
          <a:p>
            <a:r>
              <a:rPr lang="en-US" dirty="0"/>
              <a:t>Key Inputs for Mobilization Phase</a:t>
            </a:r>
          </a:p>
        </p:txBody>
      </p:sp>
      <p:sp>
        <p:nvSpPr>
          <p:cNvPr id="4" name="Oval 3">
            <a:extLst>
              <a:ext uri="{FF2B5EF4-FFF2-40B4-BE49-F238E27FC236}">
                <a16:creationId xmlns:a16="http://schemas.microsoft.com/office/drawing/2014/main" id="{1597DD92-C1A6-4AC9-8473-335EBF4EDF68}"/>
              </a:ext>
            </a:extLst>
          </p:cNvPr>
          <p:cNvSpPr/>
          <p:nvPr/>
        </p:nvSpPr>
        <p:spPr bwMode="gray">
          <a:xfrm>
            <a:off x="732253" y="1467002"/>
            <a:ext cx="308628" cy="301752"/>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100" b="1"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1</a:t>
            </a:r>
          </a:p>
        </p:txBody>
      </p:sp>
      <p:sp>
        <p:nvSpPr>
          <p:cNvPr id="5" name="Oval 4">
            <a:extLst>
              <a:ext uri="{FF2B5EF4-FFF2-40B4-BE49-F238E27FC236}">
                <a16:creationId xmlns:a16="http://schemas.microsoft.com/office/drawing/2014/main" id="{B88930E2-798C-425C-BF6A-7C6FB002E617}"/>
              </a:ext>
            </a:extLst>
          </p:cNvPr>
          <p:cNvSpPr/>
          <p:nvPr/>
        </p:nvSpPr>
        <p:spPr bwMode="gray">
          <a:xfrm>
            <a:off x="7716126" y="2510624"/>
            <a:ext cx="300583" cy="301752"/>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100" b="1"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2</a:t>
            </a:r>
          </a:p>
        </p:txBody>
      </p:sp>
      <p:sp>
        <p:nvSpPr>
          <p:cNvPr id="7" name="TextBox 6">
            <a:extLst>
              <a:ext uri="{FF2B5EF4-FFF2-40B4-BE49-F238E27FC236}">
                <a16:creationId xmlns:a16="http://schemas.microsoft.com/office/drawing/2014/main" id="{F9E154B1-6234-4DD2-AE44-32342920D80B}"/>
              </a:ext>
            </a:extLst>
          </p:cNvPr>
          <p:cNvSpPr txBox="1"/>
          <p:nvPr/>
        </p:nvSpPr>
        <p:spPr>
          <a:xfrm>
            <a:off x="8175009" y="2563479"/>
            <a:ext cx="1933333" cy="16927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100" b="1" i="1" dirty="0">
                <a:solidFill>
                  <a:srgbClr val="000000"/>
                </a:solidFill>
                <a:ea typeface="Verdana" panose="020B0604030504040204" pitchFamily="34" charset="0"/>
                <a:cs typeface="Verdana" panose="020B0604030504040204" pitchFamily="34" charset="0"/>
              </a:rPr>
              <a:t>Customer RFI &amp; Assessment</a:t>
            </a:r>
            <a:endPar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 name="TextBox 202">
            <a:extLst>
              <a:ext uri="{FF2B5EF4-FFF2-40B4-BE49-F238E27FC236}">
                <a16:creationId xmlns:a16="http://schemas.microsoft.com/office/drawing/2014/main" id="{ACC291D7-E15B-466D-B408-8409F34DE5A5}"/>
              </a:ext>
            </a:extLst>
          </p:cNvPr>
          <p:cNvSpPr txBox="1"/>
          <p:nvPr/>
        </p:nvSpPr>
        <p:spPr>
          <a:xfrm>
            <a:off x="7558676" y="2782738"/>
            <a:ext cx="3888686" cy="84087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Initial application details are gathered and leveraged for migration and future automation</a:t>
            </a:r>
          </a:p>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Workshops will be conduced conducted with application stakeholders to verify and capture supplementary information</a:t>
            </a:r>
          </a:p>
        </p:txBody>
      </p:sp>
      <p:sp>
        <p:nvSpPr>
          <p:cNvPr id="10" name="TextBox 202">
            <a:extLst>
              <a:ext uri="{FF2B5EF4-FFF2-40B4-BE49-F238E27FC236}">
                <a16:creationId xmlns:a16="http://schemas.microsoft.com/office/drawing/2014/main" id="{0FE8CF5F-2E32-4FFF-9223-D842D16DFB92}"/>
              </a:ext>
            </a:extLst>
          </p:cNvPr>
          <p:cNvSpPr txBox="1"/>
          <p:nvPr/>
        </p:nvSpPr>
        <p:spPr>
          <a:xfrm>
            <a:off x="834595" y="3314283"/>
            <a:ext cx="2853521" cy="119968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Existing tools such as </a:t>
            </a:r>
            <a:r>
              <a:rPr lang="en-US" dirty="0" err="1">
                <a:solidFill>
                  <a:srgbClr val="000000"/>
                </a:solidFill>
                <a:ea typeface="Verdana" panose="020B0604030504040204" pitchFamily="34" charset="0"/>
                <a:cs typeface="Verdana" panose="020B0604030504040204" pitchFamily="34" charset="0"/>
              </a:rPr>
              <a:t>OSDiag</a:t>
            </a:r>
            <a:r>
              <a:rPr lang="en-US" dirty="0">
                <a:solidFill>
                  <a:srgbClr val="000000"/>
                </a:solidFill>
                <a:ea typeface="Verdana" panose="020B0604030504040204" pitchFamily="34" charset="0"/>
                <a:cs typeface="Verdana" panose="020B0604030504040204" pitchFamily="34" charset="0"/>
              </a:rPr>
              <a:t> Tool will be leveraged and augmented to provide greater customer detail</a:t>
            </a:r>
          </a:p>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Data gathered to provide an additional layer of insight to customer platform complexity and enable prioritization</a:t>
            </a:r>
          </a:p>
        </p:txBody>
      </p:sp>
      <p:sp>
        <p:nvSpPr>
          <p:cNvPr id="11" name="Curved Down Arrow 22">
            <a:extLst>
              <a:ext uri="{FF2B5EF4-FFF2-40B4-BE49-F238E27FC236}">
                <a16:creationId xmlns:a16="http://schemas.microsoft.com/office/drawing/2014/main" id="{6FC9F283-001F-4B45-A187-2E8CD0EB2529}"/>
              </a:ext>
            </a:extLst>
          </p:cNvPr>
          <p:cNvSpPr/>
          <p:nvPr/>
        </p:nvSpPr>
        <p:spPr bwMode="gray">
          <a:xfrm rot="21382887">
            <a:off x="6069669" y="2001023"/>
            <a:ext cx="1894927" cy="532392"/>
          </a:xfrm>
          <a:prstGeom prst="curvedDownArrow">
            <a:avLst>
              <a:gd name="adj1" fmla="val 19041"/>
              <a:gd name="adj2" fmla="val 37305"/>
              <a:gd name="adj3" fmla="val 25000"/>
            </a:avLst>
          </a:prstGeom>
          <a:solidFill>
            <a:schemeClr val="tx1"/>
          </a:solidFill>
          <a:ln w="19050" algn="ctr">
            <a:solidFill>
              <a:schemeClr val="tx1"/>
            </a:solidFill>
            <a:miter lim="800000"/>
            <a:headEnd/>
            <a:tailEnd/>
          </a:ln>
          <a:scene3d>
            <a:camera prst="orthographicFront">
              <a:rot lat="0" lon="9000000" rev="0"/>
            </a:camera>
            <a:lightRig rig="threePt" dir="t"/>
          </a:scene3d>
        </p:spPr>
        <p:txBody>
          <a:bodyPr vert="horz"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12" name="Group 11">
            <a:extLst>
              <a:ext uri="{FF2B5EF4-FFF2-40B4-BE49-F238E27FC236}">
                <a16:creationId xmlns:a16="http://schemas.microsoft.com/office/drawing/2014/main" id="{246F63E3-4073-41D0-A93C-8DD88865E1EC}"/>
              </a:ext>
            </a:extLst>
          </p:cNvPr>
          <p:cNvGrpSpPr/>
          <p:nvPr/>
        </p:nvGrpSpPr>
        <p:grpSpPr>
          <a:xfrm>
            <a:off x="4308085" y="2512140"/>
            <a:ext cx="3111720" cy="2862304"/>
            <a:chOff x="4038941" y="2160485"/>
            <a:chExt cx="2767577" cy="1824793"/>
          </a:xfrm>
        </p:grpSpPr>
        <p:sp>
          <p:nvSpPr>
            <p:cNvPr id="13" name="Freeform 25">
              <a:extLst>
                <a:ext uri="{FF2B5EF4-FFF2-40B4-BE49-F238E27FC236}">
                  <a16:creationId xmlns:a16="http://schemas.microsoft.com/office/drawing/2014/main" id="{324A1DD5-4A4A-4A66-8D85-3F6D3EF56C02}"/>
                </a:ext>
              </a:extLst>
            </p:cNvPr>
            <p:cNvSpPr>
              <a:spLocks/>
            </p:cNvSpPr>
            <p:nvPr/>
          </p:nvSpPr>
          <p:spPr bwMode="gray">
            <a:xfrm>
              <a:off x="4881886" y="3360484"/>
              <a:ext cx="1094824" cy="624794"/>
            </a:xfrm>
            <a:custGeom>
              <a:avLst/>
              <a:gdLst/>
              <a:ahLst/>
              <a:cxnLst>
                <a:cxn ang="0">
                  <a:pos x="1060" y="0"/>
                </a:cxn>
                <a:cxn ang="0">
                  <a:pos x="935" y="417"/>
                </a:cxn>
                <a:cxn ang="0">
                  <a:pos x="526" y="531"/>
                </a:cxn>
                <a:cxn ang="0">
                  <a:pos x="123" y="415"/>
                </a:cxn>
                <a:cxn ang="0">
                  <a:pos x="0" y="1"/>
                </a:cxn>
                <a:cxn ang="0">
                  <a:pos x="528" y="130"/>
                </a:cxn>
                <a:cxn ang="0">
                  <a:pos x="1060" y="0"/>
                </a:cxn>
              </a:cxnLst>
              <a:rect l="0" t="0" r="r" b="b"/>
              <a:pathLst>
                <a:path w="1060" h="531">
                  <a:moveTo>
                    <a:pt x="1060" y="0"/>
                  </a:moveTo>
                  <a:cubicBezTo>
                    <a:pt x="1028" y="54"/>
                    <a:pt x="954" y="342"/>
                    <a:pt x="935" y="417"/>
                  </a:cubicBezTo>
                  <a:cubicBezTo>
                    <a:pt x="843" y="505"/>
                    <a:pt x="661" y="531"/>
                    <a:pt x="526" y="531"/>
                  </a:cubicBezTo>
                  <a:cubicBezTo>
                    <a:pt x="391" y="531"/>
                    <a:pt x="221" y="515"/>
                    <a:pt x="123" y="415"/>
                  </a:cubicBezTo>
                  <a:cubicBezTo>
                    <a:pt x="110" y="349"/>
                    <a:pt x="29" y="59"/>
                    <a:pt x="0" y="1"/>
                  </a:cubicBezTo>
                  <a:cubicBezTo>
                    <a:pt x="97" y="111"/>
                    <a:pt x="351" y="130"/>
                    <a:pt x="528" y="130"/>
                  </a:cubicBezTo>
                  <a:cubicBezTo>
                    <a:pt x="705" y="130"/>
                    <a:pt x="959" y="101"/>
                    <a:pt x="1060" y="0"/>
                  </a:cubicBezTo>
                  <a:close/>
                </a:path>
              </a:pathLst>
            </a:custGeom>
            <a:gradFill rotWithShape="0">
              <a:gsLst>
                <a:gs pos="0">
                  <a:srgbClr val="0070C0"/>
                </a:gs>
                <a:gs pos="50000">
                  <a:srgbClr val="D9E7FF"/>
                </a:gs>
                <a:gs pos="100000">
                  <a:srgbClr val="A0DCFF"/>
                </a:gs>
              </a:gsLst>
              <a:lin ang="5400000" scaled="0"/>
            </a:gradFill>
            <a:ln w="9525" cap="flat" cmpd="sng">
              <a:noFill/>
              <a:prstDash val="solid"/>
              <a:round/>
              <a:headEnd type="none" w="med" len="med"/>
              <a:tailEnd type="none" w="med" len="med"/>
            </a:ln>
            <a:effectLst/>
          </p:spPr>
          <p:txBody>
            <a:bodyPr wrap="none" lIns="0" tIns="0" rIns="0" bIns="0"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4" name="Oval 13">
              <a:extLst>
                <a:ext uri="{FF2B5EF4-FFF2-40B4-BE49-F238E27FC236}">
                  <a16:creationId xmlns:a16="http://schemas.microsoft.com/office/drawing/2014/main" id="{D8046D4A-5338-48BD-82A6-977F2E96C0F8}"/>
                </a:ext>
              </a:extLst>
            </p:cNvPr>
            <p:cNvSpPr/>
            <p:nvPr/>
          </p:nvSpPr>
          <p:spPr bwMode="gray">
            <a:xfrm>
              <a:off x="4788506" y="2892340"/>
              <a:ext cx="635639" cy="463309"/>
            </a:xfrm>
            <a:prstGeom prst="ellipse">
              <a:avLst/>
            </a:prstGeom>
            <a:solidFill>
              <a:srgbClr val="00206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5" name="Oval 14">
              <a:extLst>
                <a:ext uri="{FF2B5EF4-FFF2-40B4-BE49-F238E27FC236}">
                  <a16:creationId xmlns:a16="http://schemas.microsoft.com/office/drawing/2014/main" id="{BF136D5A-EEC0-4DD7-9D05-FB5A6857E12B}"/>
                </a:ext>
              </a:extLst>
            </p:cNvPr>
            <p:cNvSpPr/>
            <p:nvPr/>
          </p:nvSpPr>
          <p:spPr bwMode="gray">
            <a:xfrm>
              <a:off x="5370483" y="2671872"/>
              <a:ext cx="793953" cy="575771"/>
            </a:xfrm>
            <a:prstGeom prst="ellipse">
              <a:avLst/>
            </a:pr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ea typeface="Verdana" panose="020B0604030504040204" pitchFamily="34" charset="0"/>
                <a:cs typeface="Verdana" panose="020B0604030504040204" pitchFamily="34" charset="0"/>
              </a:endParaRPr>
            </a:p>
          </p:txBody>
        </p:sp>
        <p:grpSp>
          <p:nvGrpSpPr>
            <p:cNvPr id="17" name="Group 16">
              <a:extLst>
                <a:ext uri="{FF2B5EF4-FFF2-40B4-BE49-F238E27FC236}">
                  <a16:creationId xmlns:a16="http://schemas.microsoft.com/office/drawing/2014/main" id="{A51ADA68-A430-48E2-9DCE-7A3102C41E86}"/>
                </a:ext>
              </a:extLst>
            </p:cNvPr>
            <p:cNvGrpSpPr/>
            <p:nvPr/>
          </p:nvGrpSpPr>
          <p:grpSpPr>
            <a:xfrm>
              <a:off x="4038941" y="2233347"/>
              <a:ext cx="2767577" cy="1268497"/>
              <a:chOff x="2584458" y="1490027"/>
              <a:chExt cx="3972381" cy="4124560"/>
            </a:xfrm>
          </p:grpSpPr>
          <p:sp>
            <p:nvSpPr>
              <p:cNvPr id="24" name="Freeform 495">
                <a:extLst>
                  <a:ext uri="{FF2B5EF4-FFF2-40B4-BE49-F238E27FC236}">
                    <a16:creationId xmlns:a16="http://schemas.microsoft.com/office/drawing/2014/main" id="{31A5C44C-9845-409F-A14D-5B83A8A2A0B7}"/>
                  </a:ext>
                </a:extLst>
              </p:cNvPr>
              <p:cNvSpPr>
                <a:spLocks/>
              </p:cNvSpPr>
              <p:nvPr/>
            </p:nvSpPr>
            <p:spPr bwMode="gray">
              <a:xfrm flipH="1">
                <a:off x="2584458" y="1711766"/>
                <a:ext cx="1214097" cy="3613997"/>
              </a:xfrm>
              <a:custGeom>
                <a:avLst/>
                <a:gdLst>
                  <a:gd name="connsiteX0" fmla="*/ 4 w 267"/>
                  <a:gd name="connsiteY0" fmla="*/ 860 h 890"/>
                  <a:gd name="connsiteX1" fmla="*/ 72 w 267"/>
                  <a:gd name="connsiteY1" fmla="*/ 517 h 890"/>
                  <a:gd name="connsiteX2" fmla="*/ 151 w 267"/>
                  <a:gd name="connsiteY2" fmla="*/ 257 h 890"/>
                  <a:gd name="connsiteX3" fmla="*/ 267 w 267"/>
                  <a:gd name="connsiteY3" fmla="*/ 4 h 890"/>
                  <a:gd name="connsiteX4" fmla="*/ 266 w 267"/>
                  <a:gd name="connsiteY4" fmla="*/ 1 h 890"/>
                  <a:gd name="connsiteX5" fmla="*/ 263 w 267"/>
                  <a:gd name="connsiteY5" fmla="*/ 2 h 890"/>
                  <a:gd name="connsiteX6" fmla="*/ 148 w 267"/>
                  <a:gd name="connsiteY6" fmla="*/ 256 h 890"/>
                  <a:gd name="connsiteX7" fmla="*/ 148 w 267"/>
                  <a:gd name="connsiteY7" fmla="*/ 256 h 890"/>
                  <a:gd name="connsiteX8" fmla="*/ 68 w 267"/>
                  <a:gd name="connsiteY8" fmla="*/ 516 h 890"/>
                  <a:gd name="connsiteX9" fmla="*/ 68 w 267"/>
                  <a:gd name="connsiteY9" fmla="*/ 516 h 890"/>
                  <a:gd name="connsiteX10" fmla="*/ 0 w 267"/>
                  <a:gd name="connsiteY10" fmla="*/ 859 h 890"/>
                  <a:gd name="connsiteX11" fmla="*/ 2 w 267"/>
                  <a:gd name="connsiteY11" fmla="*/ 862 h 890"/>
                  <a:gd name="connsiteX12" fmla="*/ 34 w 267"/>
                  <a:gd name="connsiteY12" fmla="*/ 890 h 890"/>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148 w 267"/>
                  <a:gd name="connsiteY7" fmla="*/ 256 h 862"/>
                  <a:gd name="connsiteX8" fmla="*/ 68 w 267"/>
                  <a:gd name="connsiteY8" fmla="*/ 516 h 862"/>
                  <a:gd name="connsiteX9" fmla="*/ 68 w 267"/>
                  <a:gd name="connsiteY9" fmla="*/ 516 h 862"/>
                  <a:gd name="connsiteX10" fmla="*/ 0 w 267"/>
                  <a:gd name="connsiteY10" fmla="*/ 859 h 862"/>
                  <a:gd name="connsiteX11" fmla="*/ 2 w 267"/>
                  <a:gd name="connsiteY11" fmla="*/ 862 h 862"/>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148 w 267"/>
                  <a:gd name="connsiteY7" fmla="*/ 256 h 862"/>
                  <a:gd name="connsiteX8" fmla="*/ 68 w 267"/>
                  <a:gd name="connsiteY8" fmla="*/ 516 h 862"/>
                  <a:gd name="connsiteX9" fmla="*/ 0 w 267"/>
                  <a:gd name="connsiteY9" fmla="*/ 859 h 862"/>
                  <a:gd name="connsiteX10" fmla="*/ 2 w 267"/>
                  <a:gd name="connsiteY10" fmla="*/ 862 h 862"/>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68 w 267"/>
                  <a:gd name="connsiteY7" fmla="*/ 516 h 862"/>
                  <a:gd name="connsiteX8" fmla="*/ 0 w 267"/>
                  <a:gd name="connsiteY8" fmla="*/ 859 h 862"/>
                  <a:gd name="connsiteX9" fmla="*/ 2 w 267"/>
                  <a:gd name="connsiteY9" fmla="*/ 862 h 862"/>
                  <a:gd name="connsiteX0" fmla="*/ 4 w 267"/>
                  <a:gd name="connsiteY0" fmla="*/ 860 h 860"/>
                  <a:gd name="connsiteX1" fmla="*/ 72 w 267"/>
                  <a:gd name="connsiteY1" fmla="*/ 517 h 860"/>
                  <a:gd name="connsiteX2" fmla="*/ 151 w 267"/>
                  <a:gd name="connsiteY2" fmla="*/ 257 h 860"/>
                  <a:gd name="connsiteX3" fmla="*/ 267 w 267"/>
                  <a:gd name="connsiteY3" fmla="*/ 4 h 860"/>
                  <a:gd name="connsiteX4" fmla="*/ 266 w 267"/>
                  <a:gd name="connsiteY4" fmla="*/ 1 h 860"/>
                  <a:gd name="connsiteX5" fmla="*/ 263 w 267"/>
                  <a:gd name="connsiteY5" fmla="*/ 2 h 860"/>
                  <a:gd name="connsiteX6" fmla="*/ 148 w 267"/>
                  <a:gd name="connsiteY6" fmla="*/ 256 h 860"/>
                  <a:gd name="connsiteX7" fmla="*/ 68 w 267"/>
                  <a:gd name="connsiteY7" fmla="*/ 516 h 860"/>
                  <a:gd name="connsiteX8" fmla="*/ 0 w 267"/>
                  <a:gd name="connsiteY8" fmla="*/ 859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 name="connsiteX6" fmla="*/ 144 w 263"/>
                  <a:gd name="connsiteY6" fmla="*/ 256 h 860"/>
                  <a:gd name="connsiteX7" fmla="*/ 64 w 263"/>
                  <a:gd name="connsiteY7" fmla="*/ 516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 name="connsiteX6" fmla="*/ 144 w 263"/>
                  <a:gd name="connsiteY6" fmla="*/ 256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 h="860">
                    <a:moveTo>
                      <a:pt x="0" y="860"/>
                    </a:moveTo>
                    <a:cubicBezTo>
                      <a:pt x="23" y="746"/>
                      <a:pt x="45" y="631"/>
                      <a:pt x="68" y="517"/>
                    </a:cubicBezTo>
                    <a:cubicBezTo>
                      <a:pt x="94" y="430"/>
                      <a:pt x="121" y="344"/>
                      <a:pt x="147" y="257"/>
                    </a:cubicBezTo>
                    <a:cubicBezTo>
                      <a:pt x="186" y="173"/>
                      <a:pt x="224" y="88"/>
                      <a:pt x="263" y="4"/>
                    </a:cubicBezTo>
                    <a:cubicBezTo>
                      <a:pt x="263" y="3"/>
                      <a:pt x="263" y="1"/>
                      <a:pt x="262" y="1"/>
                    </a:cubicBezTo>
                    <a:cubicBezTo>
                      <a:pt x="261" y="0"/>
                      <a:pt x="259" y="1"/>
                      <a:pt x="259" y="2"/>
                    </a:cubicBezTo>
                  </a:path>
                </a:pathLst>
              </a:custGeom>
              <a:no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5" name="Freeform 495">
                <a:extLst>
                  <a:ext uri="{FF2B5EF4-FFF2-40B4-BE49-F238E27FC236}">
                    <a16:creationId xmlns:a16="http://schemas.microsoft.com/office/drawing/2014/main" id="{665F1490-7883-4C77-857A-9EFC9E565B4E}"/>
                  </a:ext>
                </a:extLst>
              </p:cNvPr>
              <p:cNvSpPr>
                <a:spLocks/>
              </p:cNvSpPr>
              <p:nvPr/>
            </p:nvSpPr>
            <p:spPr bwMode="gray">
              <a:xfrm>
                <a:off x="5352026" y="1711767"/>
                <a:ext cx="1204813" cy="3613996"/>
              </a:xfrm>
              <a:custGeom>
                <a:avLst/>
                <a:gdLst>
                  <a:gd name="connsiteX0" fmla="*/ 4 w 267"/>
                  <a:gd name="connsiteY0" fmla="*/ 860 h 890"/>
                  <a:gd name="connsiteX1" fmla="*/ 72 w 267"/>
                  <a:gd name="connsiteY1" fmla="*/ 517 h 890"/>
                  <a:gd name="connsiteX2" fmla="*/ 151 w 267"/>
                  <a:gd name="connsiteY2" fmla="*/ 257 h 890"/>
                  <a:gd name="connsiteX3" fmla="*/ 267 w 267"/>
                  <a:gd name="connsiteY3" fmla="*/ 4 h 890"/>
                  <a:gd name="connsiteX4" fmla="*/ 266 w 267"/>
                  <a:gd name="connsiteY4" fmla="*/ 1 h 890"/>
                  <a:gd name="connsiteX5" fmla="*/ 263 w 267"/>
                  <a:gd name="connsiteY5" fmla="*/ 2 h 890"/>
                  <a:gd name="connsiteX6" fmla="*/ 148 w 267"/>
                  <a:gd name="connsiteY6" fmla="*/ 256 h 890"/>
                  <a:gd name="connsiteX7" fmla="*/ 148 w 267"/>
                  <a:gd name="connsiteY7" fmla="*/ 256 h 890"/>
                  <a:gd name="connsiteX8" fmla="*/ 68 w 267"/>
                  <a:gd name="connsiteY8" fmla="*/ 516 h 890"/>
                  <a:gd name="connsiteX9" fmla="*/ 68 w 267"/>
                  <a:gd name="connsiteY9" fmla="*/ 516 h 890"/>
                  <a:gd name="connsiteX10" fmla="*/ 0 w 267"/>
                  <a:gd name="connsiteY10" fmla="*/ 859 h 890"/>
                  <a:gd name="connsiteX11" fmla="*/ 2 w 267"/>
                  <a:gd name="connsiteY11" fmla="*/ 862 h 890"/>
                  <a:gd name="connsiteX12" fmla="*/ 34 w 267"/>
                  <a:gd name="connsiteY12" fmla="*/ 890 h 890"/>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148 w 267"/>
                  <a:gd name="connsiteY7" fmla="*/ 256 h 862"/>
                  <a:gd name="connsiteX8" fmla="*/ 68 w 267"/>
                  <a:gd name="connsiteY8" fmla="*/ 516 h 862"/>
                  <a:gd name="connsiteX9" fmla="*/ 68 w 267"/>
                  <a:gd name="connsiteY9" fmla="*/ 516 h 862"/>
                  <a:gd name="connsiteX10" fmla="*/ 0 w 267"/>
                  <a:gd name="connsiteY10" fmla="*/ 859 h 862"/>
                  <a:gd name="connsiteX11" fmla="*/ 2 w 267"/>
                  <a:gd name="connsiteY11" fmla="*/ 862 h 862"/>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148 w 267"/>
                  <a:gd name="connsiteY7" fmla="*/ 256 h 862"/>
                  <a:gd name="connsiteX8" fmla="*/ 68 w 267"/>
                  <a:gd name="connsiteY8" fmla="*/ 516 h 862"/>
                  <a:gd name="connsiteX9" fmla="*/ 0 w 267"/>
                  <a:gd name="connsiteY9" fmla="*/ 859 h 862"/>
                  <a:gd name="connsiteX10" fmla="*/ 2 w 267"/>
                  <a:gd name="connsiteY10" fmla="*/ 862 h 862"/>
                  <a:gd name="connsiteX0" fmla="*/ 4 w 267"/>
                  <a:gd name="connsiteY0" fmla="*/ 860 h 862"/>
                  <a:gd name="connsiteX1" fmla="*/ 72 w 267"/>
                  <a:gd name="connsiteY1" fmla="*/ 517 h 862"/>
                  <a:gd name="connsiteX2" fmla="*/ 151 w 267"/>
                  <a:gd name="connsiteY2" fmla="*/ 257 h 862"/>
                  <a:gd name="connsiteX3" fmla="*/ 267 w 267"/>
                  <a:gd name="connsiteY3" fmla="*/ 4 h 862"/>
                  <a:gd name="connsiteX4" fmla="*/ 266 w 267"/>
                  <a:gd name="connsiteY4" fmla="*/ 1 h 862"/>
                  <a:gd name="connsiteX5" fmla="*/ 263 w 267"/>
                  <a:gd name="connsiteY5" fmla="*/ 2 h 862"/>
                  <a:gd name="connsiteX6" fmla="*/ 148 w 267"/>
                  <a:gd name="connsiteY6" fmla="*/ 256 h 862"/>
                  <a:gd name="connsiteX7" fmla="*/ 68 w 267"/>
                  <a:gd name="connsiteY7" fmla="*/ 516 h 862"/>
                  <a:gd name="connsiteX8" fmla="*/ 0 w 267"/>
                  <a:gd name="connsiteY8" fmla="*/ 859 h 862"/>
                  <a:gd name="connsiteX9" fmla="*/ 2 w 267"/>
                  <a:gd name="connsiteY9" fmla="*/ 862 h 862"/>
                  <a:gd name="connsiteX0" fmla="*/ 4 w 267"/>
                  <a:gd name="connsiteY0" fmla="*/ 860 h 860"/>
                  <a:gd name="connsiteX1" fmla="*/ 72 w 267"/>
                  <a:gd name="connsiteY1" fmla="*/ 517 h 860"/>
                  <a:gd name="connsiteX2" fmla="*/ 151 w 267"/>
                  <a:gd name="connsiteY2" fmla="*/ 257 h 860"/>
                  <a:gd name="connsiteX3" fmla="*/ 267 w 267"/>
                  <a:gd name="connsiteY3" fmla="*/ 4 h 860"/>
                  <a:gd name="connsiteX4" fmla="*/ 266 w 267"/>
                  <a:gd name="connsiteY4" fmla="*/ 1 h 860"/>
                  <a:gd name="connsiteX5" fmla="*/ 263 w 267"/>
                  <a:gd name="connsiteY5" fmla="*/ 2 h 860"/>
                  <a:gd name="connsiteX6" fmla="*/ 148 w 267"/>
                  <a:gd name="connsiteY6" fmla="*/ 256 h 860"/>
                  <a:gd name="connsiteX7" fmla="*/ 68 w 267"/>
                  <a:gd name="connsiteY7" fmla="*/ 516 h 860"/>
                  <a:gd name="connsiteX8" fmla="*/ 0 w 267"/>
                  <a:gd name="connsiteY8" fmla="*/ 859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 name="connsiteX6" fmla="*/ 144 w 263"/>
                  <a:gd name="connsiteY6" fmla="*/ 256 h 860"/>
                  <a:gd name="connsiteX7" fmla="*/ 64 w 263"/>
                  <a:gd name="connsiteY7" fmla="*/ 516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 name="connsiteX6" fmla="*/ 144 w 263"/>
                  <a:gd name="connsiteY6" fmla="*/ 256 h 860"/>
                  <a:gd name="connsiteX0" fmla="*/ 0 w 263"/>
                  <a:gd name="connsiteY0" fmla="*/ 860 h 860"/>
                  <a:gd name="connsiteX1" fmla="*/ 68 w 263"/>
                  <a:gd name="connsiteY1" fmla="*/ 517 h 860"/>
                  <a:gd name="connsiteX2" fmla="*/ 147 w 263"/>
                  <a:gd name="connsiteY2" fmla="*/ 257 h 860"/>
                  <a:gd name="connsiteX3" fmla="*/ 263 w 263"/>
                  <a:gd name="connsiteY3" fmla="*/ 4 h 860"/>
                  <a:gd name="connsiteX4" fmla="*/ 262 w 263"/>
                  <a:gd name="connsiteY4" fmla="*/ 1 h 860"/>
                  <a:gd name="connsiteX5" fmla="*/ 259 w 263"/>
                  <a:gd name="connsiteY5" fmla="*/ 2 h 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 h="860">
                    <a:moveTo>
                      <a:pt x="0" y="860"/>
                    </a:moveTo>
                    <a:cubicBezTo>
                      <a:pt x="23" y="746"/>
                      <a:pt x="45" y="631"/>
                      <a:pt x="68" y="517"/>
                    </a:cubicBezTo>
                    <a:cubicBezTo>
                      <a:pt x="94" y="430"/>
                      <a:pt x="121" y="344"/>
                      <a:pt x="147" y="257"/>
                    </a:cubicBezTo>
                    <a:cubicBezTo>
                      <a:pt x="186" y="173"/>
                      <a:pt x="224" y="88"/>
                      <a:pt x="263" y="4"/>
                    </a:cubicBezTo>
                    <a:cubicBezTo>
                      <a:pt x="263" y="3"/>
                      <a:pt x="263" y="1"/>
                      <a:pt x="262" y="1"/>
                    </a:cubicBezTo>
                    <a:cubicBezTo>
                      <a:pt x="261" y="0"/>
                      <a:pt x="259" y="1"/>
                      <a:pt x="259" y="2"/>
                    </a:cubicBezTo>
                  </a:path>
                </a:pathLst>
              </a:custGeom>
              <a:no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26" name="Group 517">
                <a:extLst>
                  <a:ext uri="{FF2B5EF4-FFF2-40B4-BE49-F238E27FC236}">
                    <a16:creationId xmlns:a16="http://schemas.microsoft.com/office/drawing/2014/main" id="{73345607-2FC9-4146-B178-9AA74E477273}"/>
                  </a:ext>
                </a:extLst>
              </p:cNvPr>
              <p:cNvGrpSpPr/>
              <p:nvPr/>
            </p:nvGrpSpPr>
            <p:grpSpPr bwMode="gray">
              <a:xfrm>
                <a:off x="3772923" y="5019747"/>
                <a:ext cx="1597911" cy="594840"/>
                <a:chOff x="3850914" y="4681080"/>
                <a:chExt cx="1339060" cy="542972"/>
              </a:xfrm>
            </p:grpSpPr>
            <p:sp>
              <p:nvSpPr>
                <p:cNvPr id="43" name="Freeform 509">
                  <a:extLst>
                    <a:ext uri="{FF2B5EF4-FFF2-40B4-BE49-F238E27FC236}">
                      <a16:creationId xmlns:a16="http://schemas.microsoft.com/office/drawing/2014/main" id="{3889462B-1FC2-4EB3-B3FF-8D30886FAE6B}"/>
                    </a:ext>
                  </a:extLst>
                </p:cNvPr>
                <p:cNvSpPr>
                  <a:spLocks/>
                </p:cNvSpPr>
                <p:nvPr/>
              </p:nvSpPr>
              <p:spPr bwMode="gray">
                <a:xfrm>
                  <a:off x="3850914" y="4681080"/>
                  <a:ext cx="1339060" cy="436216"/>
                </a:xfrm>
                <a:custGeom>
                  <a:avLst/>
                  <a:gdLst/>
                  <a:ahLst/>
                  <a:cxnLst>
                    <a:cxn ang="0">
                      <a:pos x="420" y="0"/>
                    </a:cxn>
                    <a:cxn ang="0">
                      <a:pos x="418" y="0"/>
                    </a:cxn>
                    <a:cxn ang="0">
                      <a:pos x="418" y="0"/>
                    </a:cxn>
                    <a:cxn ang="0">
                      <a:pos x="416" y="0"/>
                    </a:cxn>
                    <a:cxn ang="0">
                      <a:pos x="332" y="4"/>
                    </a:cxn>
                    <a:cxn ang="0">
                      <a:pos x="254" y="12"/>
                    </a:cxn>
                    <a:cxn ang="0">
                      <a:pos x="184" y="26"/>
                    </a:cxn>
                    <a:cxn ang="0">
                      <a:pos x="122" y="42"/>
                    </a:cxn>
                    <a:cxn ang="0">
                      <a:pos x="72" y="64"/>
                    </a:cxn>
                    <a:cxn ang="0">
                      <a:pos x="34" y="88"/>
                    </a:cxn>
                    <a:cxn ang="0">
                      <a:pos x="10" y="114"/>
                    </a:cxn>
                    <a:cxn ang="0">
                      <a:pos x="0" y="144"/>
                    </a:cxn>
                    <a:cxn ang="0">
                      <a:pos x="0" y="148"/>
                    </a:cxn>
                    <a:cxn ang="0">
                      <a:pos x="4" y="162"/>
                    </a:cxn>
                    <a:cxn ang="0">
                      <a:pos x="22" y="190"/>
                    </a:cxn>
                    <a:cxn ang="0">
                      <a:pos x="56" y="214"/>
                    </a:cxn>
                    <a:cxn ang="0">
                      <a:pos x="102" y="236"/>
                    </a:cxn>
                    <a:cxn ang="0">
                      <a:pos x="158" y="254"/>
                    </a:cxn>
                    <a:cxn ang="0">
                      <a:pos x="224" y="270"/>
                    </a:cxn>
                    <a:cxn ang="0">
                      <a:pos x="298" y="280"/>
                    </a:cxn>
                    <a:cxn ang="0">
                      <a:pos x="378" y="286"/>
                    </a:cxn>
                    <a:cxn ang="0">
                      <a:pos x="420" y="286"/>
                    </a:cxn>
                    <a:cxn ang="0">
                      <a:pos x="504" y="284"/>
                    </a:cxn>
                    <a:cxn ang="0">
                      <a:pos x="580" y="276"/>
                    </a:cxn>
                    <a:cxn ang="0">
                      <a:pos x="650" y="262"/>
                    </a:cxn>
                    <a:cxn ang="0">
                      <a:pos x="712" y="246"/>
                    </a:cxn>
                    <a:cxn ang="0">
                      <a:pos x="764" y="226"/>
                    </a:cxn>
                    <a:cxn ang="0">
                      <a:pos x="802" y="202"/>
                    </a:cxn>
                    <a:cxn ang="0">
                      <a:pos x="828" y="176"/>
                    </a:cxn>
                    <a:cxn ang="0">
                      <a:pos x="840" y="148"/>
                    </a:cxn>
                    <a:cxn ang="0">
                      <a:pos x="840" y="144"/>
                    </a:cxn>
                    <a:cxn ang="0">
                      <a:pos x="838" y="128"/>
                    </a:cxn>
                    <a:cxn ang="0">
                      <a:pos x="820" y="100"/>
                    </a:cxn>
                    <a:cxn ang="0">
                      <a:pos x="788" y="76"/>
                    </a:cxn>
                    <a:cxn ang="0">
                      <a:pos x="744" y="52"/>
                    </a:cxn>
                    <a:cxn ang="0">
                      <a:pos x="686" y="32"/>
                    </a:cxn>
                    <a:cxn ang="0">
                      <a:pos x="620" y="18"/>
                    </a:cxn>
                    <a:cxn ang="0">
                      <a:pos x="544" y="6"/>
                    </a:cxn>
                    <a:cxn ang="0">
                      <a:pos x="462" y="2"/>
                    </a:cxn>
                    <a:cxn ang="0">
                      <a:pos x="420" y="0"/>
                    </a:cxn>
                  </a:cxnLst>
                  <a:rect l="0" t="0" r="r" b="b"/>
                  <a:pathLst>
                    <a:path w="840" h="286">
                      <a:moveTo>
                        <a:pt x="420" y="0"/>
                      </a:moveTo>
                      <a:lnTo>
                        <a:pt x="420" y="0"/>
                      </a:lnTo>
                      <a:lnTo>
                        <a:pt x="418" y="0"/>
                      </a:lnTo>
                      <a:lnTo>
                        <a:pt x="418" y="0"/>
                      </a:lnTo>
                      <a:lnTo>
                        <a:pt x="418" y="0"/>
                      </a:lnTo>
                      <a:lnTo>
                        <a:pt x="418" y="0"/>
                      </a:lnTo>
                      <a:lnTo>
                        <a:pt x="416" y="0"/>
                      </a:lnTo>
                      <a:lnTo>
                        <a:pt x="416" y="0"/>
                      </a:lnTo>
                      <a:lnTo>
                        <a:pt x="374" y="2"/>
                      </a:lnTo>
                      <a:lnTo>
                        <a:pt x="332" y="4"/>
                      </a:lnTo>
                      <a:lnTo>
                        <a:pt x="292" y="8"/>
                      </a:lnTo>
                      <a:lnTo>
                        <a:pt x="254" y="12"/>
                      </a:lnTo>
                      <a:lnTo>
                        <a:pt x="218" y="18"/>
                      </a:lnTo>
                      <a:lnTo>
                        <a:pt x="184" y="26"/>
                      </a:lnTo>
                      <a:lnTo>
                        <a:pt x="152" y="34"/>
                      </a:lnTo>
                      <a:lnTo>
                        <a:pt x="122" y="42"/>
                      </a:lnTo>
                      <a:lnTo>
                        <a:pt x="96" y="52"/>
                      </a:lnTo>
                      <a:lnTo>
                        <a:pt x="72" y="64"/>
                      </a:lnTo>
                      <a:lnTo>
                        <a:pt x="50" y="76"/>
                      </a:lnTo>
                      <a:lnTo>
                        <a:pt x="34" y="88"/>
                      </a:lnTo>
                      <a:lnTo>
                        <a:pt x="20" y="100"/>
                      </a:lnTo>
                      <a:lnTo>
                        <a:pt x="10" y="114"/>
                      </a:lnTo>
                      <a:lnTo>
                        <a:pt x="2" y="128"/>
                      </a:lnTo>
                      <a:lnTo>
                        <a:pt x="0" y="144"/>
                      </a:lnTo>
                      <a:lnTo>
                        <a:pt x="0" y="144"/>
                      </a:lnTo>
                      <a:lnTo>
                        <a:pt x="0" y="148"/>
                      </a:lnTo>
                      <a:lnTo>
                        <a:pt x="0" y="148"/>
                      </a:lnTo>
                      <a:lnTo>
                        <a:pt x="4" y="162"/>
                      </a:lnTo>
                      <a:lnTo>
                        <a:pt x="12" y="176"/>
                      </a:lnTo>
                      <a:lnTo>
                        <a:pt x="22" y="190"/>
                      </a:lnTo>
                      <a:lnTo>
                        <a:pt x="38" y="202"/>
                      </a:lnTo>
                      <a:lnTo>
                        <a:pt x="56" y="214"/>
                      </a:lnTo>
                      <a:lnTo>
                        <a:pt x="76" y="226"/>
                      </a:lnTo>
                      <a:lnTo>
                        <a:pt x="102" y="236"/>
                      </a:lnTo>
                      <a:lnTo>
                        <a:pt x="128" y="246"/>
                      </a:lnTo>
                      <a:lnTo>
                        <a:pt x="158" y="254"/>
                      </a:lnTo>
                      <a:lnTo>
                        <a:pt x="190" y="262"/>
                      </a:lnTo>
                      <a:lnTo>
                        <a:pt x="224" y="270"/>
                      </a:lnTo>
                      <a:lnTo>
                        <a:pt x="260" y="276"/>
                      </a:lnTo>
                      <a:lnTo>
                        <a:pt x="298" y="280"/>
                      </a:lnTo>
                      <a:lnTo>
                        <a:pt x="338" y="284"/>
                      </a:lnTo>
                      <a:lnTo>
                        <a:pt x="378" y="286"/>
                      </a:lnTo>
                      <a:lnTo>
                        <a:pt x="420" y="286"/>
                      </a:lnTo>
                      <a:lnTo>
                        <a:pt x="420" y="286"/>
                      </a:lnTo>
                      <a:lnTo>
                        <a:pt x="462" y="286"/>
                      </a:lnTo>
                      <a:lnTo>
                        <a:pt x="504" y="284"/>
                      </a:lnTo>
                      <a:lnTo>
                        <a:pt x="542" y="280"/>
                      </a:lnTo>
                      <a:lnTo>
                        <a:pt x="580" y="276"/>
                      </a:lnTo>
                      <a:lnTo>
                        <a:pt x="616" y="270"/>
                      </a:lnTo>
                      <a:lnTo>
                        <a:pt x="650" y="262"/>
                      </a:lnTo>
                      <a:lnTo>
                        <a:pt x="682" y="254"/>
                      </a:lnTo>
                      <a:lnTo>
                        <a:pt x="712" y="246"/>
                      </a:lnTo>
                      <a:lnTo>
                        <a:pt x="740" y="236"/>
                      </a:lnTo>
                      <a:lnTo>
                        <a:pt x="764" y="226"/>
                      </a:lnTo>
                      <a:lnTo>
                        <a:pt x="784" y="214"/>
                      </a:lnTo>
                      <a:lnTo>
                        <a:pt x="802" y="202"/>
                      </a:lnTo>
                      <a:lnTo>
                        <a:pt x="818" y="190"/>
                      </a:lnTo>
                      <a:lnTo>
                        <a:pt x="828" y="176"/>
                      </a:lnTo>
                      <a:lnTo>
                        <a:pt x="836" y="162"/>
                      </a:lnTo>
                      <a:lnTo>
                        <a:pt x="840" y="148"/>
                      </a:lnTo>
                      <a:lnTo>
                        <a:pt x="840" y="148"/>
                      </a:lnTo>
                      <a:lnTo>
                        <a:pt x="840" y="144"/>
                      </a:lnTo>
                      <a:lnTo>
                        <a:pt x="840" y="144"/>
                      </a:lnTo>
                      <a:lnTo>
                        <a:pt x="838" y="128"/>
                      </a:lnTo>
                      <a:lnTo>
                        <a:pt x="832" y="114"/>
                      </a:lnTo>
                      <a:lnTo>
                        <a:pt x="820" y="100"/>
                      </a:lnTo>
                      <a:lnTo>
                        <a:pt x="806" y="88"/>
                      </a:lnTo>
                      <a:lnTo>
                        <a:pt x="788" y="76"/>
                      </a:lnTo>
                      <a:lnTo>
                        <a:pt x="768" y="64"/>
                      </a:lnTo>
                      <a:lnTo>
                        <a:pt x="744" y="52"/>
                      </a:lnTo>
                      <a:lnTo>
                        <a:pt x="716" y="42"/>
                      </a:lnTo>
                      <a:lnTo>
                        <a:pt x="686" y="32"/>
                      </a:lnTo>
                      <a:lnTo>
                        <a:pt x="654" y="24"/>
                      </a:lnTo>
                      <a:lnTo>
                        <a:pt x="620" y="18"/>
                      </a:lnTo>
                      <a:lnTo>
                        <a:pt x="584" y="12"/>
                      </a:lnTo>
                      <a:lnTo>
                        <a:pt x="544" y="6"/>
                      </a:lnTo>
                      <a:lnTo>
                        <a:pt x="504" y="4"/>
                      </a:lnTo>
                      <a:lnTo>
                        <a:pt x="462" y="2"/>
                      </a:lnTo>
                      <a:lnTo>
                        <a:pt x="420" y="0"/>
                      </a:lnTo>
                      <a:lnTo>
                        <a:pt x="420" y="0"/>
                      </a:lnTo>
                      <a:close/>
                    </a:path>
                  </a:pathLst>
                </a:custGeom>
                <a:gradFill flip="none" rotWithShape="1">
                  <a:gsLst>
                    <a:gs pos="0">
                      <a:schemeClr val="bg1">
                        <a:lumMod val="85000"/>
                      </a:schemeClr>
                    </a:gs>
                    <a:gs pos="24000">
                      <a:schemeClr val="bg1">
                        <a:lumMod val="95000"/>
                      </a:schemeClr>
                    </a:gs>
                    <a:gs pos="100000">
                      <a:srgbClr val="0070C0"/>
                    </a:gs>
                  </a:gsLst>
                  <a:path path="circle">
                    <a:fillToRect l="50000" t="50000" r="50000" b="50000"/>
                  </a:path>
                  <a:tileRect/>
                </a:gradFill>
                <a:ln w="6">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4" name="Freeform 510">
                  <a:extLst>
                    <a:ext uri="{FF2B5EF4-FFF2-40B4-BE49-F238E27FC236}">
                      <a16:creationId xmlns:a16="http://schemas.microsoft.com/office/drawing/2014/main" id="{ECCF38CE-915E-45A0-862B-1BEC62876477}"/>
                    </a:ext>
                  </a:extLst>
                </p:cNvPr>
                <p:cNvSpPr>
                  <a:spLocks/>
                </p:cNvSpPr>
                <p:nvPr/>
              </p:nvSpPr>
              <p:spPr bwMode="gray">
                <a:xfrm>
                  <a:off x="3850914" y="4909854"/>
                  <a:ext cx="1339060" cy="314198"/>
                </a:xfrm>
                <a:custGeom>
                  <a:avLst/>
                  <a:gdLst/>
                  <a:ahLst/>
                  <a:cxnLst>
                    <a:cxn ang="0">
                      <a:pos x="840" y="4"/>
                    </a:cxn>
                    <a:cxn ang="0">
                      <a:pos x="840" y="0"/>
                    </a:cxn>
                    <a:cxn ang="0">
                      <a:pos x="828" y="28"/>
                    </a:cxn>
                    <a:cxn ang="0">
                      <a:pos x="802" y="54"/>
                    </a:cxn>
                    <a:cxn ang="0">
                      <a:pos x="764" y="76"/>
                    </a:cxn>
                    <a:cxn ang="0">
                      <a:pos x="712" y="98"/>
                    </a:cxn>
                    <a:cxn ang="0">
                      <a:pos x="650" y="114"/>
                    </a:cxn>
                    <a:cxn ang="0">
                      <a:pos x="580" y="126"/>
                    </a:cxn>
                    <a:cxn ang="0">
                      <a:pos x="504" y="134"/>
                    </a:cxn>
                    <a:cxn ang="0">
                      <a:pos x="420" y="138"/>
                    </a:cxn>
                    <a:cxn ang="0">
                      <a:pos x="378" y="136"/>
                    </a:cxn>
                    <a:cxn ang="0">
                      <a:pos x="298" y="132"/>
                    </a:cxn>
                    <a:cxn ang="0">
                      <a:pos x="224" y="120"/>
                    </a:cxn>
                    <a:cxn ang="0">
                      <a:pos x="158" y="106"/>
                    </a:cxn>
                    <a:cxn ang="0">
                      <a:pos x="102" y="88"/>
                    </a:cxn>
                    <a:cxn ang="0">
                      <a:pos x="56" y="66"/>
                    </a:cxn>
                    <a:cxn ang="0">
                      <a:pos x="22" y="40"/>
                    </a:cxn>
                    <a:cxn ang="0">
                      <a:pos x="4" y="14"/>
                    </a:cxn>
                    <a:cxn ang="0">
                      <a:pos x="0" y="0"/>
                    </a:cxn>
                    <a:cxn ang="0">
                      <a:pos x="0" y="4"/>
                    </a:cxn>
                    <a:cxn ang="0">
                      <a:pos x="20" y="54"/>
                    </a:cxn>
                    <a:cxn ang="0">
                      <a:pos x="44" y="104"/>
                    </a:cxn>
                    <a:cxn ang="0">
                      <a:pos x="56" y="118"/>
                    </a:cxn>
                    <a:cxn ang="0">
                      <a:pos x="70" y="130"/>
                    </a:cxn>
                    <a:cxn ang="0">
                      <a:pos x="88" y="142"/>
                    </a:cxn>
                    <a:cxn ang="0">
                      <a:pos x="110" y="152"/>
                    </a:cxn>
                    <a:cxn ang="0">
                      <a:pos x="134" y="162"/>
                    </a:cxn>
                    <a:cxn ang="0">
                      <a:pos x="174" y="176"/>
                    </a:cxn>
                    <a:cxn ang="0">
                      <a:pos x="204" y="184"/>
                    </a:cxn>
                    <a:cxn ang="0">
                      <a:pos x="270" y="196"/>
                    </a:cxn>
                    <a:cxn ang="0">
                      <a:pos x="304" y="200"/>
                    </a:cxn>
                    <a:cxn ang="0">
                      <a:pos x="380" y="206"/>
                    </a:cxn>
                    <a:cxn ang="0">
                      <a:pos x="460" y="206"/>
                    </a:cxn>
                    <a:cxn ang="0">
                      <a:pos x="536" y="200"/>
                    </a:cxn>
                    <a:cxn ang="0">
                      <a:pos x="572" y="196"/>
                    </a:cxn>
                    <a:cxn ang="0">
                      <a:pos x="638" y="184"/>
                    </a:cxn>
                    <a:cxn ang="0">
                      <a:pos x="668" y="176"/>
                    </a:cxn>
                    <a:cxn ang="0">
                      <a:pos x="708" y="162"/>
                    </a:cxn>
                    <a:cxn ang="0">
                      <a:pos x="732" y="152"/>
                    </a:cxn>
                    <a:cxn ang="0">
                      <a:pos x="752" y="142"/>
                    </a:cxn>
                    <a:cxn ang="0">
                      <a:pos x="770" y="130"/>
                    </a:cxn>
                    <a:cxn ang="0">
                      <a:pos x="784" y="118"/>
                    </a:cxn>
                    <a:cxn ang="0">
                      <a:pos x="796" y="104"/>
                    </a:cxn>
                    <a:cxn ang="0">
                      <a:pos x="800" y="98"/>
                    </a:cxn>
                    <a:cxn ang="0">
                      <a:pos x="830" y="38"/>
                    </a:cxn>
                    <a:cxn ang="0">
                      <a:pos x="838" y="20"/>
                    </a:cxn>
                    <a:cxn ang="0">
                      <a:pos x="840" y="4"/>
                    </a:cxn>
                  </a:cxnLst>
                  <a:rect l="0" t="0" r="r" b="b"/>
                  <a:pathLst>
                    <a:path w="840" h="206">
                      <a:moveTo>
                        <a:pt x="840" y="4"/>
                      </a:moveTo>
                      <a:lnTo>
                        <a:pt x="840" y="4"/>
                      </a:lnTo>
                      <a:lnTo>
                        <a:pt x="840" y="0"/>
                      </a:lnTo>
                      <a:lnTo>
                        <a:pt x="840" y="0"/>
                      </a:lnTo>
                      <a:lnTo>
                        <a:pt x="836" y="14"/>
                      </a:lnTo>
                      <a:lnTo>
                        <a:pt x="828" y="28"/>
                      </a:lnTo>
                      <a:lnTo>
                        <a:pt x="818" y="40"/>
                      </a:lnTo>
                      <a:lnTo>
                        <a:pt x="802" y="54"/>
                      </a:lnTo>
                      <a:lnTo>
                        <a:pt x="784" y="66"/>
                      </a:lnTo>
                      <a:lnTo>
                        <a:pt x="764" y="76"/>
                      </a:lnTo>
                      <a:lnTo>
                        <a:pt x="740" y="88"/>
                      </a:lnTo>
                      <a:lnTo>
                        <a:pt x="712" y="98"/>
                      </a:lnTo>
                      <a:lnTo>
                        <a:pt x="682" y="106"/>
                      </a:lnTo>
                      <a:lnTo>
                        <a:pt x="650" y="114"/>
                      </a:lnTo>
                      <a:lnTo>
                        <a:pt x="616" y="120"/>
                      </a:lnTo>
                      <a:lnTo>
                        <a:pt x="580" y="126"/>
                      </a:lnTo>
                      <a:lnTo>
                        <a:pt x="542" y="132"/>
                      </a:lnTo>
                      <a:lnTo>
                        <a:pt x="504" y="134"/>
                      </a:lnTo>
                      <a:lnTo>
                        <a:pt x="462" y="136"/>
                      </a:lnTo>
                      <a:lnTo>
                        <a:pt x="420" y="138"/>
                      </a:lnTo>
                      <a:lnTo>
                        <a:pt x="420" y="138"/>
                      </a:lnTo>
                      <a:lnTo>
                        <a:pt x="378" y="136"/>
                      </a:lnTo>
                      <a:lnTo>
                        <a:pt x="338" y="134"/>
                      </a:lnTo>
                      <a:lnTo>
                        <a:pt x="298" y="132"/>
                      </a:lnTo>
                      <a:lnTo>
                        <a:pt x="260" y="126"/>
                      </a:lnTo>
                      <a:lnTo>
                        <a:pt x="224" y="120"/>
                      </a:lnTo>
                      <a:lnTo>
                        <a:pt x="190" y="114"/>
                      </a:lnTo>
                      <a:lnTo>
                        <a:pt x="158" y="106"/>
                      </a:lnTo>
                      <a:lnTo>
                        <a:pt x="128" y="98"/>
                      </a:lnTo>
                      <a:lnTo>
                        <a:pt x="102" y="88"/>
                      </a:lnTo>
                      <a:lnTo>
                        <a:pt x="76" y="76"/>
                      </a:lnTo>
                      <a:lnTo>
                        <a:pt x="56" y="66"/>
                      </a:lnTo>
                      <a:lnTo>
                        <a:pt x="38" y="54"/>
                      </a:lnTo>
                      <a:lnTo>
                        <a:pt x="22" y="40"/>
                      </a:lnTo>
                      <a:lnTo>
                        <a:pt x="12" y="28"/>
                      </a:lnTo>
                      <a:lnTo>
                        <a:pt x="4" y="14"/>
                      </a:lnTo>
                      <a:lnTo>
                        <a:pt x="0" y="0"/>
                      </a:lnTo>
                      <a:lnTo>
                        <a:pt x="0" y="0"/>
                      </a:lnTo>
                      <a:lnTo>
                        <a:pt x="0" y="4"/>
                      </a:lnTo>
                      <a:lnTo>
                        <a:pt x="0" y="4"/>
                      </a:lnTo>
                      <a:lnTo>
                        <a:pt x="6" y="22"/>
                      </a:lnTo>
                      <a:lnTo>
                        <a:pt x="20" y="54"/>
                      </a:lnTo>
                      <a:lnTo>
                        <a:pt x="40" y="98"/>
                      </a:lnTo>
                      <a:lnTo>
                        <a:pt x="44" y="104"/>
                      </a:lnTo>
                      <a:lnTo>
                        <a:pt x="50" y="112"/>
                      </a:lnTo>
                      <a:lnTo>
                        <a:pt x="56" y="118"/>
                      </a:lnTo>
                      <a:lnTo>
                        <a:pt x="62" y="124"/>
                      </a:lnTo>
                      <a:lnTo>
                        <a:pt x="70" y="130"/>
                      </a:lnTo>
                      <a:lnTo>
                        <a:pt x="78" y="136"/>
                      </a:lnTo>
                      <a:lnTo>
                        <a:pt x="88" y="142"/>
                      </a:lnTo>
                      <a:lnTo>
                        <a:pt x="98" y="146"/>
                      </a:lnTo>
                      <a:lnTo>
                        <a:pt x="110" y="152"/>
                      </a:lnTo>
                      <a:lnTo>
                        <a:pt x="120" y="156"/>
                      </a:lnTo>
                      <a:lnTo>
                        <a:pt x="134" y="162"/>
                      </a:lnTo>
                      <a:lnTo>
                        <a:pt x="146" y="166"/>
                      </a:lnTo>
                      <a:lnTo>
                        <a:pt x="174" y="176"/>
                      </a:lnTo>
                      <a:lnTo>
                        <a:pt x="188" y="180"/>
                      </a:lnTo>
                      <a:lnTo>
                        <a:pt x="204" y="184"/>
                      </a:lnTo>
                      <a:lnTo>
                        <a:pt x="236" y="190"/>
                      </a:lnTo>
                      <a:lnTo>
                        <a:pt x="270" y="196"/>
                      </a:lnTo>
                      <a:lnTo>
                        <a:pt x="286" y="198"/>
                      </a:lnTo>
                      <a:lnTo>
                        <a:pt x="304" y="200"/>
                      </a:lnTo>
                      <a:lnTo>
                        <a:pt x="342" y="204"/>
                      </a:lnTo>
                      <a:lnTo>
                        <a:pt x="380" y="206"/>
                      </a:lnTo>
                      <a:lnTo>
                        <a:pt x="420" y="206"/>
                      </a:lnTo>
                      <a:lnTo>
                        <a:pt x="460" y="206"/>
                      </a:lnTo>
                      <a:lnTo>
                        <a:pt x="498" y="204"/>
                      </a:lnTo>
                      <a:lnTo>
                        <a:pt x="536" y="200"/>
                      </a:lnTo>
                      <a:lnTo>
                        <a:pt x="554" y="198"/>
                      </a:lnTo>
                      <a:lnTo>
                        <a:pt x="572" y="196"/>
                      </a:lnTo>
                      <a:lnTo>
                        <a:pt x="606" y="190"/>
                      </a:lnTo>
                      <a:lnTo>
                        <a:pt x="638" y="184"/>
                      </a:lnTo>
                      <a:lnTo>
                        <a:pt x="652" y="180"/>
                      </a:lnTo>
                      <a:lnTo>
                        <a:pt x="668" y="176"/>
                      </a:lnTo>
                      <a:lnTo>
                        <a:pt x="694" y="166"/>
                      </a:lnTo>
                      <a:lnTo>
                        <a:pt x="708" y="162"/>
                      </a:lnTo>
                      <a:lnTo>
                        <a:pt x="720" y="156"/>
                      </a:lnTo>
                      <a:lnTo>
                        <a:pt x="732" y="152"/>
                      </a:lnTo>
                      <a:lnTo>
                        <a:pt x="742" y="146"/>
                      </a:lnTo>
                      <a:lnTo>
                        <a:pt x="752" y="142"/>
                      </a:lnTo>
                      <a:lnTo>
                        <a:pt x="762" y="136"/>
                      </a:lnTo>
                      <a:lnTo>
                        <a:pt x="770" y="130"/>
                      </a:lnTo>
                      <a:lnTo>
                        <a:pt x="778" y="124"/>
                      </a:lnTo>
                      <a:lnTo>
                        <a:pt x="784" y="118"/>
                      </a:lnTo>
                      <a:lnTo>
                        <a:pt x="790" y="112"/>
                      </a:lnTo>
                      <a:lnTo>
                        <a:pt x="796" y="104"/>
                      </a:lnTo>
                      <a:lnTo>
                        <a:pt x="800" y="98"/>
                      </a:lnTo>
                      <a:lnTo>
                        <a:pt x="800" y="98"/>
                      </a:lnTo>
                      <a:lnTo>
                        <a:pt x="818" y="64"/>
                      </a:lnTo>
                      <a:lnTo>
                        <a:pt x="830" y="38"/>
                      </a:lnTo>
                      <a:lnTo>
                        <a:pt x="838" y="20"/>
                      </a:lnTo>
                      <a:lnTo>
                        <a:pt x="838" y="20"/>
                      </a:lnTo>
                      <a:lnTo>
                        <a:pt x="838" y="12"/>
                      </a:lnTo>
                      <a:lnTo>
                        <a:pt x="840" y="4"/>
                      </a:lnTo>
                      <a:lnTo>
                        <a:pt x="840" y="4"/>
                      </a:lnTo>
                      <a:close/>
                    </a:path>
                  </a:pathLst>
                </a:custGeom>
                <a:solidFill>
                  <a:schemeClr val="bg1">
                    <a:lumMod val="65000"/>
                  </a:schemeClr>
                </a:solidFill>
                <a:ln w="6">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grpSp>
            <p:nvGrpSpPr>
              <p:cNvPr id="27" name="Group 536">
                <a:extLst>
                  <a:ext uri="{FF2B5EF4-FFF2-40B4-BE49-F238E27FC236}">
                    <a16:creationId xmlns:a16="http://schemas.microsoft.com/office/drawing/2014/main" id="{7F0C5E08-206B-463B-BCEF-D78EF9D1ECA7}"/>
                  </a:ext>
                </a:extLst>
              </p:cNvPr>
              <p:cNvGrpSpPr/>
              <p:nvPr/>
            </p:nvGrpSpPr>
            <p:grpSpPr bwMode="gray">
              <a:xfrm>
                <a:off x="4095187" y="5060643"/>
                <a:ext cx="946418" cy="374566"/>
                <a:chOff x="2970474" y="5307496"/>
                <a:chExt cx="778566" cy="341905"/>
              </a:xfrm>
              <a:noFill/>
            </p:grpSpPr>
            <p:grpSp>
              <p:nvGrpSpPr>
                <p:cNvPr id="32" name="Group 524">
                  <a:extLst>
                    <a:ext uri="{FF2B5EF4-FFF2-40B4-BE49-F238E27FC236}">
                      <a16:creationId xmlns:a16="http://schemas.microsoft.com/office/drawing/2014/main" id="{BA19DCAC-1CE2-481E-9504-7677E25B0A2E}"/>
                    </a:ext>
                  </a:extLst>
                </p:cNvPr>
                <p:cNvGrpSpPr/>
                <p:nvPr/>
              </p:nvGrpSpPr>
              <p:grpSpPr bwMode="gray">
                <a:xfrm>
                  <a:off x="3005593" y="5307496"/>
                  <a:ext cx="743447" cy="341905"/>
                  <a:chOff x="1025718" y="5307496"/>
                  <a:chExt cx="743447" cy="341905"/>
                </a:xfrm>
                <a:grpFill/>
              </p:grpSpPr>
              <p:sp>
                <p:nvSpPr>
                  <p:cNvPr id="37" name="Freeform 49">
                    <a:extLst>
                      <a:ext uri="{FF2B5EF4-FFF2-40B4-BE49-F238E27FC236}">
                        <a16:creationId xmlns:a16="http://schemas.microsoft.com/office/drawing/2014/main" id="{ECE4E5AF-8DF8-4A2F-871E-A40FBE8BD7CC}"/>
                      </a:ext>
                    </a:extLst>
                  </p:cNvPr>
                  <p:cNvSpPr/>
                  <p:nvPr/>
                </p:nvSpPr>
                <p:spPr bwMode="gray">
                  <a:xfrm>
                    <a:off x="1025718" y="5307496"/>
                    <a:ext cx="333955" cy="174928"/>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8" name="Freeform 50">
                    <a:extLst>
                      <a:ext uri="{FF2B5EF4-FFF2-40B4-BE49-F238E27FC236}">
                        <a16:creationId xmlns:a16="http://schemas.microsoft.com/office/drawing/2014/main" id="{D4B66609-D46E-45C2-BCEC-96A608932557}"/>
                      </a:ext>
                    </a:extLst>
                  </p:cNvPr>
                  <p:cNvSpPr/>
                  <p:nvPr/>
                </p:nvSpPr>
                <p:spPr bwMode="gray">
                  <a:xfrm>
                    <a:off x="1041621" y="5331350"/>
                    <a:ext cx="425395" cy="234563"/>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9" name="Freeform 51">
                    <a:extLst>
                      <a:ext uri="{FF2B5EF4-FFF2-40B4-BE49-F238E27FC236}">
                        <a16:creationId xmlns:a16="http://schemas.microsoft.com/office/drawing/2014/main" id="{6BA3BDCC-69E9-4412-BA5C-2E07DE2292FD}"/>
                      </a:ext>
                    </a:extLst>
                  </p:cNvPr>
                  <p:cNvSpPr/>
                  <p:nvPr/>
                </p:nvSpPr>
                <p:spPr bwMode="gray">
                  <a:xfrm>
                    <a:off x="1180769" y="5331350"/>
                    <a:ext cx="417444" cy="270344"/>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0" name="Freeform 52">
                    <a:extLst>
                      <a:ext uri="{FF2B5EF4-FFF2-40B4-BE49-F238E27FC236}">
                        <a16:creationId xmlns:a16="http://schemas.microsoft.com/office/drawing/2014/main" id="{B9A09AD4-CA74-4866-88E8-3B5970DF5ECA}"/>
                      </a:ext>
                    </a:extLst>
                  </p:cNvPr>
                  <p:cNvSpPr/>
                  <p:nvPr/>
                </p:nvSpPr>
                <p:spPr bwMode="gray">
                  <a:xfrm>
                    <a:off x="1256306" y="5331349"/>
                    <a:ext cx="445274" cy="302149"/>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1" name="Freeform 53">
                    <a:extLst>
                      <a:ext uri="{FF2B5EF4-FFF2-40B4-BE49-F238E27FC236}">
                        <a16:creationId xmlns:a16="http://schemas.microsoft.com/office/drawing/2014/main" id="{5C3AAEF3-B3CA-435D-ABF8-B604EAAD8CFC}"/>
                      </a:ext>
                    </a:extLst>
                  </p:cNvPr>
                  <p:cNvSpPr/>
                  <p:nvPr/>
                </p:nvSpPr>
                <p:spPr bwMode="gray">
                  <a:xfrm>
                    <a:off x="1367624" y="5371107"/>
                    <a:ext cx="381662" cy="274319"/>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2" name="Freeform 54">
                    <a:extLst>
                      <a:ext uri="{FF2B5EF4-FFF2-40B4-BE49-F238E27FC236}">
                        <a16:creationId xmlns:a16="http://schemas.microsoft.com/office/drawing/2014/main" id="{B336612B-0539-43FC-87E3-498EE662D69D}"/>
                      </a:ext>
                    </a:extLst>
                  </p:cNvPr>
                  <p:cNvSpPr/>
                  <p:nvPr/>
                </p:nvSpPr>
                <p:spPr bwMode="gray">
                  <a:xfrm>
                    <a:off x="1455089" y="5430741"/>
                    <a:ext cx="314076" cy="218660"/>
                  </a:xfrm>
                  <a:custGeom>
                    <a:avLst/>
                    <a:gdLst>
                      <a:gd name="connsiteX0" fmla="*/ 0 w 333955"/>
                      <a:gd name="connsiteY0" fmla="*/ 174928 h 174928"/>
                      <a:gd name="connsiteX1" fmla="*/ 333955 w 333955"/>
                      <a:gd name="connsiteY1" fmla="*/ 0 h 174928"/>
                    </a:gdLst>
                    <a:ahLst/>
                    <a:cxnLst>
                      <a:cxn ang="0">
                        <a:pos x="connsiteX0" y="connsiteY0"/>
                      </a:cxn>
                      <a:cxn ang="0">
                        <a:pos x="connsiteX1" y="connsiteY1"/>
                      </a:cxn>
                    </a:cxnLst>
                    <a:rect l="l" t="t" r="r" b="b"/>
                    <a:pathLst>
                      <a:path w="333955" h="174928">
                        <a:moveTo>
                          <a:pt x="0" y="174928"/>
                        </a:moveTo>
                        <a:lnTo>
                          <a:pt x="333955" y="0"/>
                        </a:ln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grpSp>
              <p:nvGrpSpPr>
                <p:cNvPr id="33" name="Group 535">
                  <a:extLst>
                    <a:ext uri="{FF2B5EF4-FFF2-40B4-BE49-F238E27FC236}">
                      <a16:creationId xmlns:a16="http://schemas.microsoft.com/office/drawing/2014/main" id="{ADFE6476-A3C2-4002-85F7-E2E494DBA920}"/>
                    </a:ext>
                  </a:extLst>
                </p:cNvPr>
                <p:cNvGrpSpPr/>
                <p:nvPr/>
              </p:nvGrpSpPr>
              <p:grpSpPr bwMode="gray">
                <a:xfrm>
                  <a:off x="2970474" y="5390985"/>
                  <a:ext cx="739472" cy="176916"/>
                  <a:chOff x="990599" y="5390985"/>
                  <a:chExt cx="739472" cy="176916"/>
                </a:xfrm>
                <a:grpFill/>
              </p:grpSpPr>
              <p:sp>
                <p:nvSpPr>
                  <p:cNvPr id="34" name="Freeform 46">
                    <a:extLst>
                      <a:ext uri="{FF2B5EF4-FFF2-40B4-BE49-F238E27FC236}">
                        <a16:creationId xmlns:a16="http://schemas.microsoft.com/office/drawing/2014/main" id="{386AD10D-14E8-4F1B-9821-BCCC72AFF0EA}"/>
                      </a:ext>
                    </a:extLst>
                  </p:cNvPr>
                  <p:cNvSpPr/>
                  <p:nvPr/>
                </p:nvSpPr>
                <p:spPr bwMode="gray">
                  <a:xfrm>
                    <a:off x="990599" y="5514230"/>
                    <a:ext cx="727545" cy="53671"/>
                  </a:xfrm>
                  <a:custGeom>
                    <a:avLst/>
                    <a:gdLst>
                      <a:gd name="connsiteX0" fmla="*/ 0 w 727545"/>
                      <a:gd name="connsiteY0" fmla="*/ 0 h 53671"/>
                      <a:gd name="connsiteX1" fmla="*/ 314077 w 727545"/>
                      <a:gd name="connsiteY1" fmla="*/ 47708 h 53671"/>
                      <a:gd name="connsiteX2" fmla="*/ 616226 w 727545"/>
                      <a:gd name="connsiteY2" fmla="*/ 35781 h 53671"/>
                      <a:gd name="connsiteX3" fmla="*/ 727545 w 727545"/>
                      <a:gd name="connsiteY3" fmla="*/ 15903 h 53671"/>
                    </a:gdLst>
                    <a:ahLst/>
                    <a:cxnLst>
                      <a:cxn ang="0">
                        <a:pos x="connsiteX0" y="connsiteY0"/>
                      </a:cxn>
                      <a:cxn ang="0">
                        <a:pos x="connsiteX1" y="connsiteY1"/>
                      </a:cxn>
                      <a:cxn ang="0">
                        <a:pos x="connsiteX2" y="connsiteY2"/>
                      </a:cxn>
                      <a:cxn ang="0">
                        <a:pos x="connsiteX3" y="connsiteY3"/>
                      </a:cxn>
                    </a:cxnLst>
                    <a:rect l="l" t="t" r="r" b="b"/>
                    <a:pathLst>
                      <a:path w="727545" h="53671">
                        <a:moveTo>
                          <a:pt x="0" y="0"/>
                        </a:moveTo>
                        <a:cubicBezTo>
                          <a:pt x="105686" y="20872"/>
                          <a:pt x="211373" y="41745"/>
                          <a:pt x="314077" y="47708"/>
                        </a:cubicBezTo>
                        <a:cubicBezTo>
                          <a:pt x="416781" y="53671"/>
                          <a:pt x="547315" y="41082"/>
                          <a:pt x="616226" y="35781"/>
                        </a:cubicBezTo>
                        <a:cubicBezTo>
                          <a:pt x="685137" y="30480"/>
                          <a:pt x="706341" y="23191"/>
                          <a:pt x="727545" y="15903"/>
                        </a:cubicBez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5" name="Freeform 47">
                    <a:extLst>
                      <a:ext uri="{FF2B5EF4-FFF2-40B4-BE49-F238E27FC236}">
                        <a16:creationId xmlns:a16="http://schemas.microsoft.com/office/drawing/2014/main" id="{F30D4430-7503-4891-9391-FC1A724E2F16}"/>
                      </a:ext>
                    </a:extLst>
                  </p:cNvPr>
                  <p:cNvSpPr/>
                  <p:nvPr/>
                </p:nvSpPr>
                <p:spPr bwMode="gray">
                  <a:xfrm>
                    <a:off x="1069450" y="5462547"/>
                    <a:ext cx="660621" cy="45719"/>
                  </a:xfrm>
                  <a:custGeom>
                    <a:avLst/>
                    <a:gdLst>
                      <a:gd name="connsiteX0" fmla="*/ 0 w 727545"/>
                      <a:gd name="connsiteY0" fmla="*/ 0 h 53671"/>
                      <a:gd name="connsiteX1" fmla="*/ 314077 w 727545"/>
                      <a:gd name="connsiteY1" fmla="*/ 47708 h 53671"/>
                      <a:gd name="connsiteX2" fmla="*/ 616226 w 727545"/>
                      <a:gd name="connsiteY2" fmla="*/ 35781 h 53671"/>
                      <a:gd name="connsiteX3" fmla="*/ 727545 w 727545"/>
                      <a:gd name="connsiteY3" fmla="*/ 15903 h 53671"/>
                    </a:gdLst>
                    <a:ahLst/>
                    <a:cxnLst>
                      <a:cxn ang="0">
                        <a:pos x="connsiteX0" y="connsiteY0"/>
                      </a:cxn>
                      <a:cxn ang="0">
                        <a:pos x="connsiteX1" y="connsiteY1"/>
                      </a:cxn>
                      <a:cxn ang="0">
                        <a:pos x="connsiteX2" y="connsiteY2"/>
                      </a:cxn>
                      <a:cxn ang="0">
                        <a:pos x="connsiteX3" y="connsiteY3"/>
                      </a:cxn>
                    </a:cxnLst>
                    <a:rect l="l" t="t" r="r" b="b"/>
                    <a:pathLst>
                      <a:path w="727545" h="53671">
                        <a:moveTo>
                          <a:pt x="0" y="0"/>
                        </a:moveTo>
                        <a:cubicBezTo>
                          <a:pt x="105686" y="20872"/>
                          <a:pt x="211373" y="41745"/>
                          <a:pt x="314077" y="47708"/>
                        </a:cubicBezTo>
                        <a:cubicBezTo>
                          <a:pt x="416781" y="53671"/>
                          <a:pt x="547315" y="41082"/>
                          <a:pt x="616226" y="35781"/>
                        </a:cubicBezTo>
                        <a:cubicBezTo>
                          <a:pt x="685137" y="30480"/>
                          <a:pt x="706341" y="23191"/>
                          <a:pt x="727545" y="15903"/>
                        </a:cubicBez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6" name="Freeform 48">
                    <a:extLst>
                      <a:ext uri="{FF2B5EF4-FFF2-40B4-BE49-F238E27FC236}">
                        <a16:creationId xmlns:a16="http://schemas.microsoft.com/office/drawing/2014/main" id="{40B88B41-D30E-406A-8EE2-F11C60A4F6CF}"/>
                      </a:ext>
                    </a:extLst>
                  </p:cNvPr>
                  <p:cNvSpPr/>
                  <p:nvPr/>
                </p:nvSpPr>
                <p:spPr bwMode="gray">
                  <a:xfrm>
                    <a:off x="1069450" y="5390985"/>
                    <a:ext cx="660621" cy="45719"/>
                  </a:xfrm>
                  <a:custGeom>
                    <a:avLst/>
                    <a:gdLst>
                      <a:gd name="connsiteX0" fmla="*/ 0 w 727545"/>
                      <a:gd name="connsiteY0" fmla="*/ 0 h 53671"/>
                      <a:gd name="connsiteX1" fmla="*/ 314077 w 727545"/>
                      <a:gd name="connsiteY1" fmla="*/ 47708 h 53671"/>
                      <a:gd name="connsiteX2" fmla="*/ 616226 w 727545"/>
                      <a:gd name="connsiteY2" fmla="*/ 35781 h 53671"/>
                      <a:gd name="connsiteX3" fmla="*/ 727545 w 727545"/>
                      <a:gd name="connsiteY3" fmla="*/ 15903 h 53671"/>
                    </a:gdLst>
                    <a:ahLst/>
                    <a:cxnLst>
                      <a:cxn ang="0">
                        <a:pos x="connsiteX0" y="connsiteY0"/>
                      </a:cxn>
                      <a:cxn ang="0">
                        <a:pos x="connsiteX1" y="connsiteY1"/>
                      </a:cxn>
                      <a:cxn ang="0">
                        <a:pos x="connsiteX2" y="connsiteY2"/>
                      </a:cxn>
                      <a:cxn ang="0">
                        <a:pos x="connsiteX3" y="connsiteY3"/>
                      </a:cxn>
                    </a:cxnLst>
                    <a:rect l="l" t="t" r="r" b="b"/>
                    <a:pathLst>
                      <a:path w="727545" h="53671">
                        <a:moveTo>
                          <a:pt x="0" y="0"/>
                        </a:moveTo>
                        <a:cubicBezTo>
                          <a:pt x="105686" y="20872"/>
                          <a:pt x="211373" y="41745"/>
                          <a:pt x="314077" y="47708"/>
                        </a:cubicBezTo>
                        <a:cubicBezTo>
                          <a:pt x="416781" y="53671"/>
                          <a:pt x="547315" y="41082"/>
                          <a:pt x="616226" y="35781"/>
                        </a:cubicBezTo>
                        <a:cubicBezTo>
                          <a:pt x="685137" y="30480"/>
                          <a:pt x="706341" y="23191"/>
                          <a:pt x="727545" y="15903"/>
                        </a:cubicBezTo>
                      </a:path>
                    </a:pathLst>
                  </a:custGeom>
                  <a:grpFill/>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grpSp>
          <p:sp>
            <p:nvSpPr>
              <p:cNvPr id="28" name="Arc 27">
                <a:extLst>
                  <a:ext uri="{FF2B5EF4-FFF2-40B4-BE49-F238E27FC236}">
                    <a16:creationId xmlns:a16="http://schemas.microsoft.com/office/drawing/2014/main" id="{6F7A9903-0553-48BF-9340-705922D324BE}"/>
                  </a:ext>
                </a:extLst>
              </p:cNvPr>
              <p:cNvSpPr/>
              <p:nvPr/>
            </p:nvSpPr>
            <p:spPr bwMode="gray">
              <a:xfrm>
                <a:off x="3225838" y="2783711"/>
                <a:ext cx="1814028" cy="1204103"/>
              </a:xfrm>
              <a:prstGeom prst="arc">
                <a:avLst>
                  <a:gd name="adj1" fmla="val 16754142"/>
                  <a:gd name="adj2" fmla="val 0"/>
                </a:avLst>
              </a:prstGeom>
              <a:ln>
                <a:solidFill>
                  <a:srgbClr val="81BC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9" name="Arc 28">
                <a:extLst>
                  <a:ext uri="{FF2B5EF4-FFF2-40B4-BE49-F238E27FC236}">
                    <a16:creationId xmlns:a16="http://schemas.microsoft.com/office/drawing/2014/main" id="{F3C2A0F5-86B5-440D-85AE-C078FA163754}"/>
                  </a:ext>
                </a:extLst>
              </p:cNvPr>
              <p:cNvSpPr/>
              <p:nvPr/>
            </p:nvSpPr>
            <p:spPr bwMode="gray">
              <a:xfrm flipH="1">
                <a:off x="4035036" y="4128058"/>
                <a:ext cx="1467227" cy="1278236"/>
              </a:xfrm>
              <a:prstGeom prst="arc">
                <a:avLst>
                  <a:gd name="adj1" fmla="val 20531990"/>
                  <a:gd name="adj2" fmla="val 2951072"/>
                </a:avLst>
              </a:prstGeom>
              <a:ln>
                <a:solidFill>
                  <a:srgbClr val="81BC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0" name="Freeform 514">
                <a:extLst>
                  <a:ext uri="{FF2B5EF4-FFF2-40B4-BE49-F238E27FC236}">
                    <a16:creationId xmlns:a16="http://schemas.microsoft.com/office/drawing/2014/main" id="{E31A6111-6901-4508-A6A1-F9FA99B67CD7}"/>
                  </a:ext>
                </a:extLst>
              </p:cNvPr>
              <p:cNvSpPr>
                <a:spLocks noEditPoints="1"/>
              </p:cNvSpPr>
              <p:nvPr/>
            </p:nvSpPr>
            <p:spPr bwMode="gray">
              <a:xfrm>
                <a:off x="2594553" y="1490027"/>
                <a:ext cx="3923150" cy="539137"/>
              </a:xfrm>
              <a:custGeom>
                <a:avLst/>
                <a:gdLst/>
                <a:ahLst/>
                <a:cxnLst>
                  <a:cxn ang="0">
                    <a:pos x="1890" y="130"/>
                  </a:cxn>
                  <a:cxn ang="0">
                    <a:pos x="1894" y="140"/>
                  </a:cxn>
                  <a:cxn ang="0">
                    <a:pos x="1882" y="158"/>
                  </a:cxn>
                  <a:cxn ang="0">
                    <a:pos x="1820" y="186"/>
                  </a:cxn>
                  <a:cxn ang="0">
                    <a:pos x="1678" y="216"/>
                  </a:cxn>
                  <a:cxn ang="0">
                    <a:pos x="1478" y="240"/>
                  </a:cxn>
                  <a:cxn ang="0">
                    <a:pos x="1230" y="256"/>
                  </a:cxn>
                  <a:cxn ang="0">
                    <a:pos x="950" y="260"/>
                  </a:cxn>
                  <a:cxn ang="0">
                    <a:pos x="760" y="258"/>
                  </a:cxn>
                  <a:cxn ang="0">
                    <a:pos x="500" y="246"/>
                  </a:cxn>
                  <a:cxn ang="0">
                    <a:pos x="282" y="224"/>
                  </a:cxn>
                  <a:cxn ang="0">
                    <a:pos x="120" y="198"/>
                  </a:cxn>
                  <a:cxn ang="0">
                    <a:pos x="24" y="164"/>
                  </a:cxn>
                  <a:cxn ang="0">
                    <a:pos x="6" y="146"/>
                  </a:cxn>
                  <a:cxn ang="0">
                    <a:pos x="6" y="140"/>
                  </a:cxn>
                  <a:cxn ang="0">
                    <a:pos x="0" y="156"/>
                  </a:cxn>
                  <a:cxn ang="0">
                    <a:pos x="6" y="172"/>
                  </a:cxn>
                  <a:cxn ang="0">
                    <a:pos x="30" y="194"/>
                  </a:cxn>
                  <a:cxn ang="0">
                    <a:pos x="116" y="230"/>
                  </a:cxn>
                  <a:cxn ang="0">
                    <a:pos x="280" y="266"/>
                  </a:cxn>
                  <a:cxn ang="0">
                    <a:pos x="500" y="292"/>
                  </a:cxn>
                  <a:cxn ang="0">
                    <a:pos x="762" y="308"/>
                  </a:cxn>
                  <a:cxn ang="0">
                    <a:pos x="954" y="310"/>
                  </a:cxn>
                  <a:cxn ang="0">
                    <a:pos x="1236" y="304"/>
                  </a:cxn>
                  <a:cxn ang="0">
                    <a:pos x="1486" y="284"/>
                  </a:cxn>
                  <a:cxn ang="0">
                    <a:pos x="1690" y="254"/>
                  </a:cxn>
                  <a:cxn ang="0">
                    <a:pos x="1832" y="216"/>
                  </a:cxn>
                  <a:cxn ang="0">
                    <a:pos x="1888" y="186"/>
                  </a:cxn>
                  <a:cxn ang="0">
                    <a:pos x="1906" y="164"/>
                  </a:cxn>
                  <a:cxn ang="0">
                    <a:pos x="1906" y="146"/>
                  </a:cxn>
                  <a:cxn ang="0">
                    <a:pos x="1882" y="120"/>
                  </a:cxn>
                  <a:cxn ang="0">
                    <a:pos x="1850" y="102"/>
                  </a:cxn>
                  <a:cxn ang="0">
                    <a:pos x="1754" y="72"/>
                  </a:cxn>
                  <a:cxn ang="0">
                    <a:pos x="1616" y="44"/>
                  </a:cxn>
                  <a:cxn ang="0">
                    <a:pos x="1248" y="8"/>
                  </a:cxn>
                  <a:cxn ang="0">
                    <a:pos x="954" y="0"/>
                  </a:cxn>
                  <a:cxn ang="0">
                    <a:pos x="562" y="14"/>
                  </a:cxn>
                  <a:cxn ang="0">
                    <a:pos x="250" y="52"/>
                  </a:cxn>
                  <a:cxn ang="0">
                    <a:pos x="102" y="86"/>
                  </a:cxn>
                  <a:cxn ang="0">
                    <a:pos x="248" y="58"/>
                  </a:cxn>
                  <a:cxn ang="0">
                    <a:pos x="558" y="28"/>
                  </a:cxn>
                  <a:cxn ang="0">
                    <a:pos x="950" y="18"/>
                  </a:cxn>
                  <a:cxn ang="0">
                    <a:pos x="1252" y="24"/>
                  </a:cxn>
                  <a:cxn ang="0">
                    <a:pos x="1624" y="54"/>
                  </a:cxn>
                  <a:cxn ang="0">
                    <a:pos x="1794" y="86"/>
                  </a:cxn>
                  <a:cxn ang="0">
                    <a:pos x="1850" y="102"/>
                  </a:cxn>
                  <a:cxn ang="0">
                    <a:pos x="62" y="98"/>
                  </a:cxn>
                  <a:cxn ang="0">
                    <a:pos x="20" y="118"/>
                  </a:cxn>
                  <a:cxn ang="0">
                    <a:pos x="6" y="140"/>
                  </a:cxn>
                  <a:cxn ang="0">
                    <a:pos x="18" y="126"/>
                  </a:cxn>
                  <a:cxn ang="0">
                    <a:pos x="102" y="86"/>
                  </a:cxn>
                  <a:cxn ang="0">
                    <a:pos x="1850" y="102"/>
                  </a:cxn>
                  <a:cxn ang="0">
                    <a:pos x="1882" y="120"/>
                  </a:cxn>
                  <a:cxn ang="0">
                    <a:pos x="1850" y="102"/>
                  </a:cxn>
                </a:cxnLst>
                <a:rect l="0" t="0" r="r" b="b"/>
                <a:pathLst>
                  <a:path w="1906" h="310">
                    <a:moveTo>
                      <a:pt x="1882" y="120"/>
                    </a:moveTo>
                    <a:lnTo>
                      <a:pt x="1882" y="120"/>
                    </a:lnTo>
                    <a:lnTo>
                      <a:pt x="1890" y="130"/>
                    </a:lnTo>
                    <a:lnTo>
                      <a:pt x="1892" y="134"/>
                    </a:lnTo>
                    <a:lnTo>
                      <a:pt x="1894" y="140"/>
                    </a:lnTo>
                    <a:lnTo>
                      <a:pt x="1894" y="140"/>
                    </a:lnTo>
                    <a:lnTo>
                      <a:pt x="1892" y="146"/>
                    </a:lnTo>
                    <a:lnTo>
                      <a:pt x="1888" y="152"/>
                    </a:lnTo>
                    <a:lnTo>
                      <a:pt x="1882" y="158"/>
                    </a:lnTo>
                    <a:lnTo>
                      <a:pt x="1874" y="164"/>
                    </a:lnTo>
                    <a:lnTo>
                      <a:pt x="1850" y="176"/>
                    </a:lnTo>
                    <a:lnTo>
                      <a:pt x="1820" y="186"/>
                    </a:lnTo>
                    <a:lnTo>
                      <a:pt x="1780" y="198"/>
                    </a:lnTo>
                    <a:lnTo>
                      <a:pt x="1732" y="208"/>
                    </a:lnTo>
                    <a:lnTo>
                      <a:pt x="1678" y="216"/>
                    </a:lnTo>
                    <a:lnTo>
                      <a:pt x="1616" y="224"/>
                    </a:lnTo>
                    <a:lnTo>
                      <a:pt x="1550" y="232"/>
                    </a:lnTo>
                    <a:lnTo>
                      <a:pt x="1478" y="240"/>
                    </a:lnTo>
                    <a:lnTo>
                      <a:pt x="1400" y="246"/>
                    </a:lnTo>
                    <a:lnTo>
                      <a:pt x="1316" y="250"/>
                    </a:lnTo>
                    <a:lnTo>
                      <a:pt x="1230" y="256"/>
                    </a:lnTo>
                    <a:lnTo>
                      <a:pt x="1140" y="258"/>
                    </a:lnTo>
                    <a:lnTo>
                      <a:pt x="1046" y="260"/>
                    </a:lnTo>
                    <a:lnTo>
                      <a:pt x="950" y="260"/>
                    </a:lnTo>
                    <a:lnTo>
                      <a:pt x="950" y="260"/>
                    </a:lnTo>
                    <a:lnTo>
                      <a:pt x="852" y="260"/>
                    </a:lnTo>
                    <a:lnTo>
                      <a:pt x="760" y="258"/>
                    </a:lnTo>
                    <a:lnTo>
                      <a:pt x="668" y="256"/>
                    </a:lnTo>
                    <a:lnTo>
                      <a:pt x="582" y="250"/>
                    </a:lnTo>
                    <a:lnTo>
                      <a:pt x="500" y="246"/>
                    </a:lnTo>
                    <a:lnTo>
                      <a:pt x="422" y="240"/>
                    </a:lnTo>
                    <a:lnTo>
                      <a:pt x="348" y="232"/>
                    </a:lnTo>
                    <a:lnTo>
                      <a:pt x="282" y="224"/>
                    </a:lnTo>
                    <a:lnTo>
                      <a:pt x="220" y="216"/>
                    </a:lnTo>
                    <a:lnTo>
                      <a:pt x="166" y="208"/>
                    </a:lnTo>
                    <a:lnTo>
                      <a:pt x="120" y="198"/>
                    </a:lnTo>
                    <a:lnTo>
                      <a:pt x="80" y="186"/>
                    </a:lnTo>
                    <a:lnTo>
                      <a:pt x="48" y="176"/>
                    </a:lnTo>
                    <a:lnTo>
                      <a:pt x="24" y="164"/>
                    </a:lnTo>
                    <a:lnTo>
                      <a:pt x="16" y="158"/>
                    </a:lnTo>
                    <a:lnTo>
                      <a:pt x="10" y="152"/>
                    </a:lnTo>
                    <a:lnTo>
                      <a:pt x="6" y="146"/>
                    </a:lnTo>
                    <a:lnTo>
                      <a:pt x="6" y="140"/>
                    </a:lnTo>
                    <a:lnTo>
                      <a:pt x="6" y="140"/>
                    </a:lnTo>
                    <a:lnTo>
                      <a:pt x="6" y="140"/>
                    </a:lnTo>
                    <a:lnTo>
                      <a:pt x="6" y="140"/>
                    </a:lnTo>
                    <a:lnTo>
                      <a:pt x="2" y="148"/>
                    </a:lnTo>
                    <a:lnTo>
                      <a:pt x="0" y="156"/>
                    </a:lnTo>
                    <a:lnTo>
                      <a:pt x="0" y="156"/>
                    </a:lnTo>
                    <a:lnTo>
                      <a:pt x="2" y="164"/>
                    </a:lnTo>
                    <a:lnTo>
                      <a:pt x="6" y="172"/>
                    </a:lnTo>
                    <a:lnTo>
                      <a:pt x="12" y="180"/>
                    </a:lnTo>
                    <a:lnTo>
                      <a:pt x="20" y="186"/>
                    </a:lnTo>
                    <a:lnTo>
                      <a:pt x="30" y="194"/>
                    </a:lnTo>
                    <a:lnTo>
                      <a:pt x="42" y="202"/>
                    </a:lnTo>
                    <a:lnTo>
                      <a:pt x="76" y="216"/>
                    </a:lnTo>
                    <a:lnTo>
                      <a:pt x="116" y="230"/>
                    </a:lnTo>
                    <a:lnTo>
                      <a:pt x="162" y="242"/>
                    </a:lnTo>
                    <a:lnTo>
                      <a:pt x="218" y="254"/>
                    </a:lnTo>
                    <a:lnTo>
                      <a:pt x="280" y="266"/>
                    </a:lnTo>
                    <a:lnTo>
                      <a:pt x="348" y="276"/>
                    </a:lnTo>
                    <a:lnTo>
                      <a:pt x="420" y="284"/>
                    </a:lnTo>
                    <a:lnTo>
                      <a:pt x="500" y="292"/>
                    </a:lnTo>
                    <a:lnTo>
                      <a:pt x="582" y="298"/>
                    </a:lnTo>
                    <a:lnTo>
                      <a:pt x="670" y="304"/>
                    </a:lnTo>
                    <a:lnTo>
                      <a:pt x="762" y="308"/>
                    </a:lnTo>
                    <a:lnTo>
                      <a:pt x="856" y="310"/>
                    </a:lnTo>
                    <a:lnTo>
                      <a:pt x="954" y="310"/>
                    </a:lnTo>
                    <a:lnTo>
                      <a:pt x="954" y="310"/>
                    </a:lnTo>
                    <a:lnTo>
                      <a:pt x="1050" y="310"/>
                    </a:lnTo>
                    <a:lnTo>
                      <a:pt x="1146" y="308"/>
                    </a:lnTo>
                    <a:lnTo>
                      <a:pt x="1236" y="304"/>
                    </a:lnTo>
                    <a:lnTo>
                      <a:pt x="1324" y="298"/>
                    </a:lnTo>
                    <a:lnTo>
                      <a:pt x="1408" y="292"/>
                    </a:lnTo>
                    <a:lnTo>
                      <a:pt x="1486" y="284"/>
                    </a:lnTo>
                    <a:lnTo>
                      <a:pt x="1560" y="276"/>
                    </a:lnTo>
                    <a:lnTo>
                      <a:pt x="1628" y="266"/>
                    </a:lnTo>
                    <a:lnTo>
                      <a:pt x="1690" y="254"/>
                    </a:lnTo>
                    <a:lnTo>
                      <a:pt x="1744" y="242"/>
                    </a:lnTo>
                    <a:lnTo>
                      <a:pt x="1792" y="230"/>
                    </a:lnTo>
                    <a:lnTo>
                      <a:pt x="1832" y="216"/>
                    </a:lnTo>
                    <a:lnTo>
                      <a:pt x="1864" y="202"/>
                    </a:lnTo>
                    <a:lnTo>
                      <a:pt x="1876" y="194"/>
                    </a:lnTo>
                    <a:lnTo>
                      <a:pt x="1888" y="186"/>
                    </a:lnTo>
                    <a:lnTo>
                      <a:pt x="1896" y="180"/>
                    </a:lnTo>
                    <a:lnTo>
                      <a:pt x="1902" y="172"/>
                    </a:lnTo>
                    <a:lnTo>
                      <a:pt x="1906" y="164"/>
                    </a:lnTo>
                    <a:lnTo>
                      <a:pt x="1906" y="156"/>
                    </a:lnTo>
                    <a:lnTo>
                      <a:pt x="1906" y="156"/>
                    </a:lnTo>
                    <a:lnTo>
                      <a:pt x="1906" y="146"/>
                    </a:lnTo>
                    <a:lnTo>
                      <a:pt x="1900" y="138"/>
                    </a:lnTo>
                    <a:lnTo>
                      <a:pt x="1892" y="128"/>
                    </a:lnTo>
                    <a:lnTo>
                      <a:pt x="1882" y="120"/>
                    </a:lnTo>
                    <a:lnTo>
                      <a:pt x="1882" y="120"/>
                    </a:lnTo>
                    <a:close/>
                    <a:moveTo>
                      <a:pt x="1850" y="102"/>
                    </a:moveTo>
                    <a:lnTo>
                      <a:pt x="1850" y="102"/>
                    </a:lnTo>
                    <a:lnTo>
                      <a:pt x="1822" y="92"/>
                    </a:lnTo>
                    <a:lnTo>
                      <a:pt x="1790" y="82"/>
                    </a:lnTo>
                    <a:lnTo>
                      <a:pt x="1754" y="72"/>
                    </a:lnTo>
                    <a:lnTo>
                      <a:pt x="1712" y="62"/>
                    </a:lnTo>
                    <a:lnTo>
                      <a:pt x="1666" y="52"/>
                    </a:lnTo>
                    <a:lnTo>
                      <a:pt x="1616" y="44"/>
                    </a:lnTo>
                    <a:lnTo>
                      <a:pt x="1506" y="30"/>
                    </a:lnTo>
                    <a:lnTo>
                      <a:pt x="1384" y="18"/>
                    </a:lnTo>
                    <a:lnTo>
                      <a:pt x="1248" y="8"/>
                    </a:lnTo>
                    <a:lnTo>
                      <a:pt x="1104" y="2"/>
                    </a:lnTo>
                    <a:lnTo>
                      <a:pt x="954" y="0"/>
                    </a:lnTo>
                    <a:lnTo>
                      <a:pt x="954" y="0"/>
                    </a:lnTo>
                    <a:lnTo>
                      <a:pt x="816" y="2"/>
                    </a:lnTo>
                    <a:lnTo>
                      <a:pt x="686" y="6"/>
                    </a:lnTo>
                    <a:lnTo>
                      <a:pt x="562" y="14"/>
                    </a:lnTo>
                    <a:lnTo>
                      <a:pt x="448" y="24"/>
                    </a:lnTo>
                    <a:lnTo>
                      <a:pt x="342" y="36"/>
                    </a:lnTo>
                    <a:lnTo>
                      <a:pt x="250" y="52"/>
                    </a:lnTo>
                    <a:lnTo>
                      <a:pt x="168" y="68"/>
                    </a:lnTo>
                    <a:lnTo>
                      <a:pt x="134" y="76"/>
                    </a:lnTo>
                    <a:lnTo>
                      <a:pt x="102" y="86"/>
                    </a:lnTo>
                    <a:lnTo>
                      <a:pt x="102" y="86"/>
                    </a:lnTo>
                    <a:lnTo>
                      <a:pt x="168" y="72"/>
                    </a:lnTo>
                    <a:lnTo>
                      <a:pt x="248" y="58"/>
                    </a:lnTo>
                    <a:lnTo>
                      <a:pt x="340" y="46"/>
                    </a:lnTo>
                    <a:lnTo>
                      <a:pt x="444" y="36"/>
                    </a:lnTo>
                    <a:lnTo>
                      <a:pt x="558" y="28"/>
                    </a:lnTo>
                    <a:lnTo>
                      <a:pt x="682" y="22"/>
                    </a:lnTo>
                    <a:lnTo>
                      <a:pt x="812" y="20"/>
                    </a:lnTo>
                    <a:lnTo>
                      <a:pt x="950" y="18"/>
                    </a:lnTo>
                    <a:lnTo>
                      <a:pt x="950" y="18"/>
                    </a:lnTo>
                    <a:lnTo>
                      <a:pt x="1104" y="20"/>
                    </a:lnTo>
                    <a:lnTo>
                      <a:pt x="1252" y="24"/>
                    </a:lnTo>
                    <a:lnTo>
                      <a:pt x="1388" y="32"/>
                    </a:lnTo>
                    <a:lnTo>
                      <a:pt x="1514" y="42"/>
                    </a:lnTo>
                    <a:lnTo>
                      <a:pt x="1624" y="54"/>
                    </a:lnTo>
                    <a:lnTo>
                      <a:pt x="1718" y="68"/>
                    </a:lnTo>
                    <a:lnTo>
                      <a:pt x="1758" y="76"/>
                    </a:lnTo>
                    <a:lnTo>
                      <a:pt x="1794" y="86"/>
                    </a:lnTo>
                    <a:lnTo>
                      <a:pt x="1824" y="94"/>
                    </a:lnTo>
                    <a:lnTo>
                      <a:pt x="1850" y="102"/>
                    </a:lnTo>
                    <a:lnTo>
                      <a:pt x="1850" y="102"/>
                    </a:lnTo>
                    <a:close/>
                    <a:moveTo>
                      <a:pt x="102" y="86"/>
                    </a:moveTo>
                    <a:lnTo>
                      <a:pt x="102" y="86"/>
                    </a:lnTo>
                    <a:lnTo>
                      <a:pt x="62" y="98"/>
                    </a:lnTo>
                    <a:lnTo>
                      <a:pt x="44" y="104"/>
                    </a:lnTo>
                    <a:lnTo>
                      <a:pt x="30" y="112"/>
                    </a:lnTo>
                    <a:lnTo>
                      <a:pt x="20" y="118"/>
                    </a:lnTo>
                    <a:lnTo>
                      <a:pt x="12" y="124"/>
                    </a:lnTo>
                    <a:lnTo>
                      <a:pt x="8" y="132"/>
                    </a:lnTo>
                    <a:lnTo>
                      <a:pt x="6" y="140"/>
                    </a:lnTo>
                    <a:lnTo>
                      <a:pt x="6" y="140"/>
                    </a:lnTo>
                    <a:lnTo>
                      <a:pt x="12" y="132"/>
                    </a:lnTo>
                    <a:lnTo>
                      <a:pt x="18" y="126"/>
                    </a:lnTo>
                    <a:lnTo>
                      <a:pt x="40" y="112"/>
                    </a:lnTo>
                    <a:lnTo>
                      <a:pt x="68" y="98"/>
                    </a:lnTo>
                    <a:lnTo>
                      <a:pt x="102" y="86"/>
                    </a:lnTo>
                    <a:lnTo>
                      <a:pt x="102" y="86"/>
                    </a:lnTo>
                    <a:close/>
                    <a:moveTo>
                      <a:pt x="1850" y="102"/>
                    </a:moveTo>
                    <a:lnTo>
                      <a:pt x="1850" y="102"/>
                    </a:lnTo>
                    <a:lnTo>
                      <a:pt x="1868" y="112"/>
                    </a:lnTo>
                    <a:lnTo>
                      <a:pt x="1882" y="120"/>
                    </a:lnTo>
                    <a:lnTo>
                      <a:pt x="1882" y="120"/>
                    </a:lnTo>
                    <a:lnTo>
                      <a:pt x="1868" y="112"/>
                    </a:lnTo>
                    <a:lnTo>
                      <a:pt x="1850" y="102"/>
                    </a:lnTo>
                    <a:lnTo>
                      <a:pt x="1850" y="102"/>
                    </a:lnTo>
                    <a:close/>
                  </a:path>
                </a:pathLst>
              </a:custGeom>
              <a:solidFill>
                <a:schemeClr val="bg1">
                  <a:lumMod val="65000"/>
                </a:schemeClr>
              </a:solidFill>
              <a:ln w="12700">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31" name="Arc 30">
                <a:extLst>
                  <a:ext uri="{FF2B5EF4-FFF2-40B4-BE49-F238E27FC236}">
                    <a16:creationId xmlns:a16="http://schemas.microsoft.com/office/drawing/2014/main" id="{C365BFCE-8671-4348-B667-80CB9982F829}"/>
                  </a:ext>
                </a:extLst>
              </p:cNvPr>
              <p:cNvSpPr/>
              <p:nvPr/>
            </p:nvSpPr>
            <p:spPr bwMode="gray">
              <a:xfrm flipH="1">
                <a:off x="4452973" y="1603650"/>
                <a:ext cx="1511689" cy="1270220"/>
              </a:xfrm>
              <a:prstGeom prst="arc">
                <a:avLst>
                  <a:gd name="adj1" fmla="val 16754142"/>
                  <a:gd name="adj2" fmla="val 439144"/>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pic>
          <p:nvPicPr>
            <p:cNvPr id="18" name="Picture 17">
              <a:extLst>
                <a:ext uri="{FF2B5EF4-FFF2-40B4-BE49-F238E27FC236}">
                  <a16:creationId xmlns:a16="http://schemas.microsoft.com/office/drawing/2014/main" id="{20826F1C-0E5B-4D05-A049-952D9167A8C4}"/>
                </a:ext>
              </a:extLst>
            </p:cNvPr>
            <p:cNvPicPr>
              <a:picLocks noChangeAspect="1"/>
            </p:cNvPicPr>
            <p:nvPr/>
          </p:nvPicPr>
          <p:blipFill>
            <a:blip r:embed="rId2"/>
            <a:stretch>
              <a:fillRect/>
            </a:stretch>
          </p:blipFill>
          <p:spPr>
            <a:xfrm rot="5400000">
              <a:off x="5263043" y="3419083"/>
              <a:ext cx="332508" cy="606555"/>
            </a:xfrm>
            <a:prstGeom prst="rect">
              <a:avLst/>
            </a:prstGeom>
          </p:spPr>
        </p:pic>
        <p:sp>
          <p:nvSpPr>
            <p:cNvPr id="21" name="TextBox 20">
              <a:extLst>
                <a:ext uri="{FF2B5EF4-FFF2-40B4-BE49-F238E27FC236}">
                  <a16:creationId xmlns:a16="http://schemas.microsoft.com/office/drawing/2014/main" id="{BBDF03C4-E699-4B6E-90C5-8024E9EB6B22}"/>
                </a:ext>
              </a:extLst>
            </p:cNvPr>
            <p:cNvSpPr txBox="1"/>
            <p:nvPr/>
          </p:nvSpPr>
          <p:spPr>
            <a:xfrm>
              <a:off x="4697757" y="2980904"/>
              <a:ext cx="831925" cy="294323"/>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lang="en-US" sz="1000" i="1" dirty="0">
                  <a:solidFill>
                    <a:schemeClr val="bg1"/>
                  </a:solidFill>
                  <a:ea typeface="Verdana" panose="020B0604030504040204" pitchFamily="34" charset="0"/>
                  <a:cs typeface="Verdana" panose="020B0604030504040204" pitchFamily="34" charset="0"/>
                </a:rPr>
                <a:t>Customer Engagement Profile</a:t>
              </a:r>
              <a:endParaRPr kumimoji="0" lang="en-US" sz="1000" b="0" i="1" u="none" strike="noStrike" kern="1200" cap="none" spc="0" normalizeH="0" baseline="-25000" noProof="0" dirty="0">
                <a:ln>
                  <a:noFill/>
                </a:ln>
                <a:solidFill>
                  <a:schemeClr val="bg1"/>
                </a:solidFill>
                <a:effectLst/>
                <a:uLnTx/>
                <a:uFillTx/>
                <a:ea typeface="Verdana" panose="020B0604030504040204" pitchFamily="34" charset="0"/>
                <a:cs typeface="Verdana" panose="020B0604030504040204" pitchFamily="34" charset="0"/>
              </a:endParaRPr>
            </a:p>
          </p:txBody>
        </p:sp>
        <p:sp>
          <p:nvSpPr>
            <p:cNvPr id="22" name="Oval 21">
              <a:extLst>
                <a:ext uri="{FF2B5EF4-FFF2-40B4-BE49-F238E27FC236}">
                  <a16:creationId xmlns:a16="http://schemas.microsoft.com/office/drawing/2014/main" id="{9B6CCDE5-B297-4E50-808A-87CE43987CFA}"/>
                </a:ext>
              </a:extLst>
            </p:cNvPr>
            <p:cNvSpPr/>
            <p:nvPr/>
          </p:nvSpPr>
          <p:spPr bwMode="gray">
            <a:xfrm>
              <a:off x="4547535" y="2377609"/>
              <a:ext cx="727086" cy="527277"/>
            </a:xfrm>
            <a:prstGeom prst="ellipse">
              <a:avLst/>
            </a:pr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69FFE727-8B5F-46BC-942D-C7B658B9E39D}"/>
                </a:ext>
              </a:extLst>
            </p:cNvPr>
            <p:cNvSpPr txBox="1"/>
            <p:nvPr/>
          </p:nvSpPr>
          <p:spPr>
            <a:xfrm>
              <a:off x="4565509" y="2471715"/>
              <a:ext cx="688781" cy="309039"/>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050" b="0" i="1" u="none" strike="noStrike" kern="1200" cap="none" spc="0" normalizeH="0" baseline="0" noProof="0" dirty="0">
                  <a:ln>
                    <a:noFill/>
                  </a:ln>
                  <a:solidFill>
                    <a:schemeClr val="bg1"/>
                  </a:solidFill>
                  <a:effectLst/>
                  <a:uLnTx/>
                  <a:uFillTx/>
                  <a:ea typeface="Verdana" panose="020B0604030504040204" pitchFamily="34" charset="0"/>
                  <a:cs typeface="Verdana" panose="020B0604030504040204" pitchFamily="34" charset="0"/>
                </a:rPr>
                <a:t>Detailed Platform Configuration </a:t>
              </a:r>
              <a:endParaRPr kumimoji="0" lang="en-US" sz="1050" b="0" i="1" u="none" strike="noStrike" kern="1200" cap="none" spc="0" normalizeH="0" baseline="-25000" noProof="0" dirty="0">
                <a:ln>
                  <a:noFill/>
                </a:ln>
                <a:solidFill>
                  <a:schemeClr val="bg1"/>
                </a:solidFill>
                <a:effectLst/>
                <a:uLnTx/>
                <a:uFillTx/>
                <a:ea typeface="Verdana" panose="020B0604030504040204" pitchFamily="34" charset="0"/>
                <a:cs typeface="Verdana" panose="020B0604030504040204" pitchFamily="34" charset="0"/>
              </a:endParaRPr>
            </a:p>
          </p:txBody>
        </p:sp>
        <p:sp>
          <p:nvSpPr>
            <p:cNvPr id="16" name="Oval 15">
              <a:extLst>
                <a:ext uri="{FF2B5EF4-FFF2-40B4-BE49-F238E27FC236}">
                  <a16:creationId xmlns:a16="http://schemas.microsoft.com/office/drawing/2014/main" id="{4DFC9D3C-8BCD-4089-96E0-CDC960557449}"/>
                </a:ext>
              </a:extLst>
            </p:cNvPr>
            <p:cNvSpPr/>
            <p:nvPr/>
          </p:nvSpPr>
          <p:spPr bwMode="gray">
            <a:xfrm>
              <a:off x="5483620" y="2160485"/>
              <a:ext cx="788882" cy="572091"/>
            </a:xfrm>
            <a:prstGeom prst="ellipse">
              <a:avLst/>
            </a:prstGeom>
            <a:solidFill>
              <a:srgbClr val="00206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1100" b="0" i="0" u="none" strike="noStrike" kern="1200" cap="none" spc="0" normalizeH="0" baseline="0" noProof="0" dirty="0">
                <a:ln>
                  <a:noFill/>
                </a:ln>
                <a:solidFill>
                  <a:schemeClr val="bg1"/>
                </a:solidFill>
                <a:effectLst/>
                <a:uLnTx/>
                <a:uFillTx/>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94C22C0F-4AB7-407B-9110-75CD81D730C1}"/>
                </a:ext>
              </a:extLst>
            </p:cNvPr>
            <p:cNvSpPr txBox="1"/>
            <p:nvPr/>
          </p:nvSpPr>
          <p:spPr>
            <a:xfrm>
              <a:off x="5504139" y="2338447"/>
              <a:ext cx="760932" cy="215837"/>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lang="en-US" sz="1100" i="1" dirty="0">
                  <a:solidFill>
                    <a:schemeClr val="bg1"/>
                  </a:solidFill>
                  <a:ea typeface="Verdana" panose="020B0604030504040204" pitchFamily="34" charset="0"/>
                  <a:cs typeface="Verdana" panose="020B0604030504040204" pitchFamily="34" charset="0"/>
                </a:rPr>
                <a:t>Self-Managed Profile</a:t>
              </a:r>
              <a:endParaRPr kumimoji="0" lang="en-US" sz="1100" b="0" i="1" u="none" strike="noStrike" kern="1200" cap="none" spc="0" normalizeH="0" baseline="-25000" noProof="0" dirty="0">
                <a:ln>
                  <a:noFill/>
                </a:ln>
                <a:solidFill>
                  <a:schemeClr val="bg1"/>
                </a:solidFill>
                <a:effectLst/>
                <a:uLnTx/>
                <a:uFillTx/>
                <a:ea typeface="Verdana" panose="020B0604030504040204" pitchFamily="34" charset="0"/>
                <a:cs typeface="Verdana" panose="020B0604030504040204" pitchFamily="34" charset="0"/>
              </a:endParaRPr>
            </a:p>
          </p:txBody>
        </p:sp>
      </p:grpSp>
      <p:sp>
        <p:nvSpPr>
          <p:cNvPr id="45" name="Curved Down Arrow 57">
            <a:extLst>
              <a:ext uri="{FF2B5EF4-FFF2-40B4-BE49-F238E27FC236}">
                <a16:creationId xmlns:a16="http://schemas.microsoft.com/office/drawing/2014/main" id="{D35B45B7-B0F8-4172-9EDD-493DACC000EA}"/>
              </a:ext>
            </a:extLst>
          </p:cNvPr>
          <p:cNvSpPr/>
          <p:nvPr/>
        </p:nvSpPr>
        <p:spPr bwMode="gray">
          <a:xfrm rot="1668540" flipH="1">
            <a:off x="6613129" y="3412531"/>
            <a:ext cx="1647590" cy="514975"/>
          </a:xfrm>
          <a:prstGeom prst="curvedDownArrow">
            <a:avLst>
              <a:gd name="adj1" fmla="val 25000"/>
              <a:gd name="adj2" fmla="val 47714"/>
              <a:gd name="adj3" fmla="val 25000"/>
            </a:avLst>
          </a:prstGeom>
          <a:solidFill>
            <a:schemeClr val="tx1"/>
          </a:solidFill>
          <a:ln w="190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6" name="Oval 45">
            <a:extLst>
              <a:ext uri="{FF2B5EF4-FFF2-40B4-BE49-F238E27FC236}">
                <a16:creationId xmlns:a16="http://schemas.microsoft.com/office/drawing/2014/main" id="{4C2D4971-1928-47B9-AEB9-5A0FF8CC4B0D}"/>
              </a:ext>
            </a:extLst>
          </p:cNvPr>
          <p:cNvSpPr/>
          <p:nvPr/>
        </p:nvSpPr>
        <p:spPr bwMode="gray">
          <a:xfrm>
            <a:off x="7761262" y="4305353"/>
            <a:ext cx="300583" cy="301752"/>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100" b="1"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rPr>
              <a:t>4</a:t>
            </a:r>
          </a:p>
        </p:txBody>
      </p:sp>
      <p:sp>
        <p:nvSpPr>
          <p:cNvPr id="47" name="TextBox 46">
            <a:extLst>
              <a:ext uri="{FF2B5EF4-FFF2-40B4-BE49-F238E27FC236}">
                <a16:creationId xmlns:a16="http://schemas.microsoft.com/office/drawing/2014/main" id="{A4A23A0E-2094-4C78-8289-6A27C3970AD0}"/>
              </a:ext>
            </a:extLst>
          </p:cNvPr>
          <p:cNvSpPr txBox="1"/>
          <p:nvPr/>
        </p:nvSpPr>
        <p:spPr>
          <a:xfrm>
            <a:off x="8154957" y="4375939"/>
            <a:ext cx="1569237" cy="16858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Support Ticket</a:t>
            </a:r>
            <a:r>
              <a:rPr lang="en-US" sz="1100" b="1" i="1" dirty="0">
                <a:solidFill>
                  <a:srgbClr val="000000"/>
                </a:solidFill>
                <a:ea typeface="Verdana" panose="020B0604030504040204" pitchFamily="34" charset="0"/>
                <a:cs typeface="Verdana" panose="020B0604030504040204" pitchFamily="34" charset="0"/>
              </a:rPr>
              <a:t> Data</a:t>
            </a:r>
            <a:endPar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8" name="TextBox 202">
            <a:extLst>
              <a:ext uri="{FF2B5EF4-FFF2-40B4-BE49-F238E27FC236}">
                <a16:creationId xmlns:a16="http://schemas.microsoft.com/office/drawing/2014/main" id="{B994A49B-3FC3-463F-B9E6-E48008004747}"/>
              </a:ext>
            </a:extLst>
          </p:cNvPr>
          <p:cNvSpPr txBox="1"/>
          <p:nvPr/>
        </p:nvSpPr>
        <p:spPr>
          <a:xfrm>
            <a:off x="8089862" y="4567073"/>
            <a:ext cx="3441445" cy="119968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17475" marR="0" lvl="0" indent="-117475" algn="l" defTabSz="914400" rtl="0" eaLnBrk="1" fontAlgn="auto" latinLnBrk="0" hangingPunct="1">
              <a:lnSpc>
                <a:spcPct val="106000"/>
              </a:lnSpc>
              <a:spcBef>
                <a:spcPts val="30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Records of </a:t>
            </a:r>
            <a:r>
              <a:rPr kumimoji="0" lang="en-US" b="0" i="0" u="none" strike="noStrike" kern="1200" cap="none" spc="0" normalizeH="0" baseline="0" noProof="0" dirty="0" err="1">
                <a:ln>
                  <a:noFill/>
                </a:ln>
                <a:solidFill>
                  <a:srgbClr val="000000"/>
                </a:solidFill>
                <a:effectLst/>
                <a:uLnTx/>
                <a:uFillTx/>
                <a:ea typeface="Verdana" panose="020B0604030504040204" pitchFamily="34" charset="0"/>
                <a:cs typeface="Verdana" panose="020B0604030504040204" pitchFamily="34" charset="0"/>
              </a:rPr>
              <a:t>OutSystems</a:t>
            </a:r>
            <a:r>
              <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 support history for customers will be leveraged to identify  possible platform configuration</a:t>
            </a:r>
          </a:p>
          <a:p>
            <a:pPr marL="117475" marR="0" lvl="0" indent="-117475" algn="l" defTabSz="914400" rtl="0" eaLnBrk="1" fontAlgn="auto" latinLnBrk="0" hangingPunct="1">
              <a:lnSpc>
                <a:spcPct val="106000"/>
              </a:lnSpc>
              <a:spcBef>
                <a:spcPts val="300"/>
              </a:spcBef>
              <a:spcAft>
                <a:spcPts val="0"/>
              </a:spcAft>
              <a:buClrTx/>
              <a:buSzTx/>
              <a:buFont typeface="Wingdings" panose="05000000000000000000" pitchFamily="2" charset="2"/>
              <a:buChar char="§"/>
              <a:tabLst/>
              <a:defRPr/>
            </a:pPr>
            <a:r>
              <a:rPr lang="en-US" dirty="0">
                <a:solidFill>
                  <a:srgbClr val="000000"/>
                </a:solidFill>
                <a:ea typeface="Verdana" panose="020B0604030504040204" pitchFamily="34" charset="0"/>
                <a:cs typeface="Verdana" panose="020B0604030504040204" pitchFamily="34" charset="0"/>
              </a:rPr>
              <a:t>With Pre-Assessment Discovery, this will enable further effort estimation before high-touch activities are initiated</a:t>
            </a:r>
            <a:endPar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49" name="Curved Down Arrow 61">
            <a:extLst>
              <a:ext uri="{FF2B5EF4-FFF2-40B4-BE49-F238E27FC236}">
                <a16:creationId xmlns:a16="http://schemas.microsoft.com/office/drawing/2014/main" id="{CD18668E-8700-4C74-B4E2-0A149C856885}"/>
              </a:ext>
            </a:extLst>
          </p:cNvPr>
          <p:cNvSpPr/>
          <p:nvPr/>
        </p:nvSpPr>
        <p:spPr bwMode="gray">
          <a:xfrm rot="19990881">
            <a:off x="3491510" y="3687694"/>
            <a:ext cx="1751959" cy="525322"/>
          </a:xfrm>
          <a:prstGeom prst="curvedDownArrow">
            <a:avLst>
              <a:gd name="adj1" fmla="val 25000"/>
              <a:gd name="adj2" fmla="val 63705"/>
              <a:gd name="adj3" fmla="val 30133"/>
            </a:avLst>
          </a:prstGeom>
          <a:solidFill>
            <a:schemeClr val="tx1"/>
          </a:solidFill>
          <a:ln w="190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50" name="Oval 49">
            <a:extLst>
              <a:ext uri="{FF2B5EF4-FFF2-40B4-BE49-F238E27FC236}">
                <a16:creationId xmlns:a16="http://schemas.microsoft.com/office/drawing/2014/main" id="{949D4C99-F9C8-4707-B9C5-5B431F9CD07A}"/>
              </a:ext>
            </a:extLst>
          </p:cNvPr>
          <p:cNvSpPr/>
          <p:nvPr/>
        </p:nvSpPr>
        <p:spPr bwMode="gray">
          <a:xfrm>
            <a:off x="758368" y="3050575"/>
            <a:ext cx="300583" cy="301752"/>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100" b="1" dirty="0">
                <a:solidFill>
                  <a:prstClr val="white"/>
                </a:solidFill>
                <a:ea typeface="Verdana" panose="020B0604030504040204" pitchFamily="34" charset="0"/>
                <a:cs typeface="Verdana" panose="020B0604030504040204" pitchFamily="34" charset="0"/>
              </a:rPr>
              <a:t>3</a:t>
            </a:r>
            <a:endParaRPr kumimoji="0" lang="en-US" sz="1100" b="1"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endParaRPr>
          </a:p>
        </p:txBody>
      </p:sp>
      <p:sp>
        <p:nvSpPr>
          <p:cNvPr id="51" name="TextBox 50">
            <a:extLst>
              <a:ext uri="{FF2B5EF4-FFF2-40B4-BE49-F238E27FC236}">
                <a16:creationId xmlns:a16="http://schemas.microsoft.com/office/drawing/2014/main" id="{685E79EB-E9B3-48CB-B646-F771C8CD973E}"/>
              </a:ext>
            </a:extLst>
          </p:cNvPr>
          <p:cNvSpPr txBox="1"/>
          <p:nvPr/>
        </p:nvSpPr>
        <p:spPr>
          <a:xfrm>
            <a:off x="3015908" y="4556622"/>
            <a:ext cx="1215076" cy="169277"/>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100" b="1" i="1" dirty="0">
                <a:solidFill>
                  <a:srgbClr val="000000"/>
                </a:solidFill>
                <a:ea typeface="Verdana" panose="020B0604030504040204" pitchFamily="34" charset="0"/>
                <a:cs typeface="Verdana" panose="020B0604030504040204" pitchFamily="34" charset="0"/>
              </a:rPr>
              <a:t>Customer Telemetry</a:t>
            </a:r>
            <a:endPar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52" name="TextBox 202">
            <a:extLst>
              <a:ext uri="{FF2B5EF4-FFF2-40B4-BE49-F238E27FC236}">
                <a16:creationId xmlns:a16="http://schemas.microsoft.com/office/drawing/2014/main" id="{3EA607BE-E4D7-4EB1-8085-D9A16A7229F9}"/>
              </a:ext>
            </a:extLst>
          </p:cNvPr>
          <p:cNvSpPr txBox="1"/>
          <p:nvPr/>
        </p:nvSpPr>
        <p:spPr>
          <a:xfrm>
            <a:off x="2698602" y="4775881"/>
            <a:ext cx="2853520" cy="123815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17475" marR="0" lvl="0" indent="-117475" algn="l" defTabSz="914400" rtl="0" eaLnBrk="1" fontAlgn="auto" latinLnBrk="0" hangingPunct="1">
              <a:lnSpc>
                <a:spcPct val="106000"/>
              </a:lnSpc>
              <a:spcBef>
                <a:spcPts val="300"/>
              </a:spcBef>
              <a:spcAft>
                <a:spcPts val="0"/>
              </a:spcAft>
              <a:buClrTx/>
              <a:buSzTx/>
              <a:buFont typeface="Wingdings" panose="05000000000000000000" pitchFamily="2" charset="2"/>
              <a:buChar char="§"/>
              <a:tabLst/>
              <a:defRPr/>
            </a:pPr>
            <a:r>
              <a:rPr lang="en-US" dirty="0">
                <a:solidFill>
                  <a:srgbClr val="000000"/>
                </a:solidFill>
                <a:ea typeface="Verdana" panose="020B0604030504040204" pitchFamily="34" charset="0"/>
                <a:cs typeface="Verdana" panose="020B0604030504040204" pitchFamily="34" charset="0"/>
              </a:rPr>
              <a:t>Details from telemetry along with account input will be leveraged to develop a qualification process</a:t>
            </a:r>
            <a:endPar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17475" marR="0" lvl="0" indent="-117475" algn="l" defTabSz="914400" rtl="0" eaLnBrk="1" fontAlgn="auto" latinLnBrk="0" hangingPunct="1">
              <a:lnSpc>
                <a:spcPct val="106000"/>
              </a:lnSpc>
              <a:spcBef>
                <a:spcPts val="30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Facilitates planning and prioritization </a:t>
            </a:r>
            <a:r>
              <a:rPr lang="en-US" dirty="0">
                <a:solidFill>
                  <a:srgbClr val="000000"/>
                </a:solidFill>
                <a:ea typeface="Verdana" panose="020B0604030504040204" pitchFamily="34" charset="0"/>
                <a:cs typeface="Verdana" panose="020B0604030504040204" pitchFamily="34" charset="0"/>
              </a:rPr>
              <a:t>for program engagement </a:t>
            </a:r>
            <a:r>
              <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rPr>
              <a:t>with zero-touch</a:t>
            </a:r>
            <a:endParaRPr lang="en-US" dirty="0">
              <a:solidFill>
                <a:srgbClr val="000000"/>
              </a:solidFill>
              <a:ea typeface="Verdana" panose="020B0604030504040204" pitchFamily="34" charset="0"/>
              <a:cs typeface="Verdana" panose="020B0604030504040204" pitchFamily="34" charset="0"/>
            </a:endParaRPr>
          </a:p>
          <a:p>
            <a:pPr marL="117475" marR="0" lvl="0" indent="-117475" algn="l" defTabSz="914400" rtl="0" eaLnBrk="1" fontAlgn="auto" latinLnBrk="0" hangingPunct="1">
              <a:lnSpc>
                <a:spcPct val="106000"/>
              </a:lnSpc>
              <a:spcBef>
                <a:spcPts val="300"/>
              </a:spcBef>
              <a:spcAft>
                <a:spcPts val="0"/>
              </a:spcAft>
              <a:buClrTx/>
              <a:buSzTx/>
              <a:buFont typeface="Wingdings" panose="05000000000000000000" pitchFamily="2" charset="2"/>
              <a:buChar char="§"/>
              <a:tabLst/>
              <a:defRPr/>
            </a:pPr>
            <a:endParaRPr kumimoji="0" lang="en-US"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53" name="Down Arrow 65">
            <a:extLst>
              <a:ext uri="{FF2B5EF4-FFF2-40B4-BE49-F238E27FC236}">
                <a16:creationId xmlns:a16="http://schemas.microsoft.com/office/drawing/2014/main" id="{C648EFC5-E2CB-475B-8620-BC3439D21544}"/>
              </a:ext>
            </a:extLst>
          </p:cNvPr>
          <p:cNvSpPr/>
          <p:nvPr/>
        </p:nvSpPr>
        <p:spPr>
          <a:xfrm>
            <a:off x="5680423" y="5475501"/>
            <a:ext cx="400801" cy="3812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rved Down Arrow 17">
            <a:extLst>
              <a:ext uri="{FF2B5EF4-FFF2-40B4-BE49-F238E27FC236}">
                <a16:creationId xmlns:a16="http://schemas.microsoft.com/office/drawing/2014/main" id="{0DECA2B4-25A4-4E0D-932D-D7C35D188BBC}"/>
              </a:ext>
            </a:extLst>
          </p:cNvPr>
          <p:cNvSpPr/>
          <p:nvPr/>
        </p:nvSpPr>
        <p:spPr bwMode="gray">
          <a:xfrm rot="21065210">
            <a:off x="3006206" y="2544769"/>
            <a:ext cx="1924751" cy="619410"/>
          </a:xfrm>
          <a:prstGeom prst="curvedDownArrow">
            <a:avLst/>
          </a:prstGeom>
          <a:solidFill>
            <a:schemeClr val="tx1"/>
          </a:solidFill>
          <a:ln w="190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0" name="TextBox 79">
            <a:extLst>
              <a:ext uri="{FF2B5EF4-FFF2-40B4-BE49-F238E27FC236}">
                <a16:creationId xmlns:a16="http://schemas.microsoft.com/office/drawing/2014/main" id="{210F0BEC-815D-408A-9399-BEADE15F4060}"/>
              </a:ext>
            </a:extLst>
          </p:cNvPr>
          <p:cNvSpPr txBox="1"/>
          <p:nvPr/>
        </p:nvSpPr>
        <p:spPr>
          <a:xfrm>
            <a:off x="1110268" y="3126537"/>
            <a:ext cx="1514838" cy="169277"/>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100" b="1" i="1" dirty="0">
                <a:solidFill>
                  <a:srgbClr val="000000"/>
                </a:solidFill>
                <a:ea typeface="Verdana" panose="020B0604030504040204" pitchFamily="34" charset="0"/>
                <a:cs typeface="Verdana" panose="020B0604030504040204" pitchFamily="34" charset="0"/>
              </a:rPr>
              <a:t>Pre-Assessment Discovery</a:t>
            </a:r>
            <a:endPar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1" name="Rectangle 18">
            <a:extLst>
              <a:ext uri="{FF2B5EF4-FFF2-40B4-BE49-F238E27FC236}">
                <a16:creationId xmlns:a16="http://schemas.microsoft.com/office/drawing/2014/main" id="{D1EE63A3-9F2E-4449-B866-0937E59C3C2F}"/>
              </a:ext>
            </a:extLst>
          </p:cNvPr>
          <p:cNvSpPr>
            <a:spLocks noChangeArrowheads="1"/>
          </p:cNvSpPr>
          <p:nvPr/>
        </p:nvSpPr>
        <p:spPr bwMode="gray">
          <a:xfrm>
            <a:off x="5046409" y="5930064"/>
            <a:ext cx="1691640" cy="764000"/>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Migration at Scale</a:t>
            </a:r>
          </a:p>
        </p:txBody>
      </p:sp>
      <p:sp>
        <p:nvSpPr>
          <p:cNvPr id="82" name="Oval 81">
            <a:extLst>
              <a:ext uri="{FF2B5EF4-FFF2-40B4-BE49-F238E27FC236}">
                <a16:creationId xmlns:a16="http://schemas.microsoft.com/office/drawing/2014/main" id="{3CE4F3E1-92F8-4F9F-A7E5-372AB81E8B71}"/>
              </a:ext>
            </a:extLst>
          </p:cNvPr>
          <p:cNvSpPr/>
          <p:nvPr/>
        </p:nvSpPr>
        <p:spPr bwMode="gray">
          <a:xfrm>
            <a:off x="2667473" y="4474129"/>
            <a:ext cx="300583" cy="301752"/>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100" b="1" dirty="0">
                <a:solidFill>
                  <a:prstClr val="white"/>
                </a:solidFill>
                <a:ea typeface="Verdana" panose="020B0604030504040204" pitchFamily="34" charset="0"/>
                <a:cs typeface="Verdana" panose="020B0604030504040204" pitchFamily="34" charset="0"/>
              </a:rPr>
              <a:t>5</a:t>
            </a:r>
            <a:endParaRPr kumimoji="0" lang="en-US" sz="1100" b="1" i="0" u="none" strike="noStrike" kern="1200" cap="none" spc="0" normalizeH="0" baseline="0" noProof="0" dirty="0">
              <a:ln>
                <a:noFill/>
              </a:ln>
              <a:solidFill>
                <a:prstClr val="white"/>
              </a:solidFill>
              <a:effectLst/>
              <a:uLnTx/>
              <a:uFillTx/>
              <a:ea typeface="Verdana" panose="020B0604030504040204" pitchFamily="34" charset="0"/>
              <a:cs typeface="Verdana" panose="020B0604030504040204" pitchFamily="34" charset="0"/>
            </a:endParaRPr>
          </a:p>
        </p:txBody>
      </p:sp>
      <p:sp>
        <p:nvSpPr>
          <p:cNvPr id="83" name="TextBox 202">
            <a:extLst>
              <a:ext uri="{FF2B5EF4-FFF2-40B4-BE49-F238E27FC236}">
                <a16:creationId xmlns:a16="http://schemas.microsoft.com/office/drawing/2014/main" id="{E91E7139-8EFE-4873-809D-8E6156724386}"/>
              </a:ext>
            </a:extLst>
          </p:cNvPr>
          <p:cNvSpPr txBox="1"/>
          <p:nvPr/>
        </p:nvSpPr>
        <p:spPr>
          <a:xfrm>
            <a:off x="831317" y="1746713"/>
            <a:ext cx="3951263" cy="84087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Key documentation for PaaS migration to be used in order to determine technical migration requirements</a:t>
            </a:r>
          </a:p>
          <a:p>
            <a:pPr marL="117475" lvl="0" indent="-117475">
              <a:lnSpc>
                <a:spcPct val="106000"/>
              </a:lnSpc>
              <a:spcBef>
                <a:spcPts val="300"/>
              </a:spcBef>
              <a:buFont typeface="Wingdings" panose="05000000000000000000" pitchFamily="2" charset="2"/>
              <a:buChar char="§"/>
              <a:defRPr/>
            </a:pPr>
            <a:r>
              <a:rPr lang="en-US" dirty="0">
                <a:solidFill>
                  <a:srgbClr val="000000"/>
                </a:solidFill>
                <a:ea typeface="Verdana" panose="020B0604030504040204" pitchFamily="34" charset="0"/>
                <a:cs typeface="Verdana" panose="020B0604030504040204" pitchFamily="34" charset="0"/>
              </a:rPr>
              <a:t>Processes and procedures for database transformation and migration will be refined, enhanced and automated</a:t>
            </a:r>
          </a:p>
        </p:txBody>
      </p:sp>
      <p:sp>
        <p:nvSpPr>
          <p:cNvPr id="84" name="TextBox 83">
            <a:extLst>
              <a:ext uri="{FF2B5EF4-FFF2-40B4-BE49-F238E27FC236}">
                <a16:creationId xmlns:a16="http://schemas.microsoft.com/office/drawing/2014/main" id="{C1E6B7BD-CED2-4E87-B8BC-B7985954B24E}"/>
              </a:ext>
            </a:extLst>
          </p:cNvPr>
          <p:cNvSpPr txBox="1"/>
          <p:nvPr/>
        </p:nvSpPr>
        <p:spPr>
          <a:xfrm>
            <a:off x="1106990" y="1558967"/>
            <a:ext cx="2319084" cy="16927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100" b="1" i="1" dirty="0">
                <a:solidFill>
                  <a:srgbClr val="000000"/>
                </a:solidFill>
                <a:ea typeface="Verdana" panose="020B0604030504040204" pitchFamily="34" charset="0"/>
                <a:cs typeface="Verdana" panose="020B0604030504040204" pitchFamily="34" charset="0"/>
              </a:rPr>
              <a:t>Architecture &amp; Process Documentation</a:t>
            </a:r>
            <a:endParaRPr kumimoji="0" lang="en-US" sz="1100" b="1" i="1"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5" name="Oval 84">
            <a:extLst>
              <a:ext uri="{FF2B5EF4-FFF2-40B4-BE49-F238E27FC236}">
                <a16:creationId xmlns:a16="http://schemas.microsoft.com/office/drawing/2014/main" id="{C888F952-E317-4FDE-B810-D239531C9A9F}"/>
              </a:ext>
            </a:extLst>
          </p:cNvPr>
          <p:cNvSpPr/>
          <p:nvPr/>
        </p:nvSpPr>
        <p:spPr bwMode="gray">
          <a:xfrm>
            <a:off x="4913886" y="2044675"/>
            <a:ext cx="880758" cy="895608"/>
          </a:xfrm>
          <a:prstGeom prst="ellipse">
            <a:avLst/>
          </a:prstGeom>
          <a:solidFill>
            <a:srgbClr val="00206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89" name="Curved Down Arrow 17">
            <a:extLst>
              <a:ext uri="{FF2B5EF4-FFF2-40B4-BE49-F238E27FC236}">
                <a16:creationId xmlns:a16="http://schemas.microsoft.com/office/drawing/2014/main" id="{49BB3472-2C1E-4D5F-A6C9-862023EFE50C}"/>
              </a:ext>
            </a:extLst>
          </p:cNvPr>
          <p:cNvSpPr/>
          <p:nvPr/>
        </p:nvSpPr>
        <p:spPr bwMode="gray">
          <a:xfrm rot="598801">
            <a:off x="3563124" y="1371710"/>
            <a:ext cx="2030233" cy="499772"/>
          </a:xfrm>
          <a:prstGeom prst="curvedDownArrow">
            <a:avLst/>
          </a:prstGeom>
          <a:solidFill>
            <a:schemeClr val="tx1"/>
          </a:solidFill>
          <a:ln w="190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90" name="TextBox 89">
            <a:extLst>
              <a:ext uri="{FF2B5EF4-FFF2-40B4-BE49-F238E27FC236}">
                <a16:creationId xmlns:a16="http://schemas.microsoft.com/office/drawing/2014/main" id="{92990033-EA0A-4791-AD5E-6826583A5E0E}"/>
              </a:ext>
            </a:extLst>
          </p:cNvPr>
          <p:cNvSpPr txBox="1"/>
          <p:nvPr/>
        </p:nvSpPr>
        <p:spPr>
          <a:xfrm>
            <a:off x="5833573" y="3536669"/>
            <a:ext cx="855552" cy="50783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lang="en-US" sz="1100" i="1" dirty="0">
                <a:solidFill>
                  <a:schemeClr val="bg1"/>
                </a:solidFill>
                <a:ea typeface="Verdana" panose="020B0604030504040204" pitchFamily="34" charset="0"/>
                <a:cs typeface="Verdana" panose="020B0604030504040204" pitchFamily="34" charset="0"/>
              </a:rPr>
              <a:t>Customization &amp; Support Insights</a:t>
            </a:r>
            <a:endParaRPr kumimoji="0" lang="en-US" sz="1100" b="0" i="1" u="none" strike="noStrike" kern="1200" cap="none" spc="0" normalizeH="0" baseline="-25000" noProof="0" dirty="0">
              <a:ln>
                <a:noFill/>
              </a:ln>
              <a:solidFill>
                <a:schemeClr val="bg1"/>
              </a:solidFill>
              <a:effectLst/>
              <a:uLnTx/>
              <a:uFillTx/>
              <a:ea typeface="Verdana" panose="020B0604030504040204" pitchFamily="34" charset="0"/>
              <a:cs typeface="Verdana" panose="020B0604030504040204" pitchFamily="34" charset="0"/>
            </a:endParaRPr>
          </a:p>
        </p:txBody>
      </p:sp>
      <p:sp>
        <p:nvSpPr>
          <p:cNvPr id="91" name="TextBox 90">
            <a:extLst>
              <a:ext uri="{FF2B5EF4-FFF2-40B4-BE49-F238E27FC236}">
                <a16:creationId xmlns:a16="http://schemas.microsoft.com/office/drawing/2014/main" id="{7CEF36CC-8EB2-4BF6-BC88-B50E5FACCB03}"/>
              </a:ext>
            </a:extLst>
          </p:cNvPr>
          <p:cNvSpPr txBox="1"/>
          <p:nvPr/>
        </p:nvSpPr>
        <p:spPr>
          <a:xfrm>
            <a:off x="4937846" y="2340191"/>
            <a:ext cx="855552" cy="338554"/>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lang="en-US" sz="1100" i="1" dirty="0">
                <a:solidFill>
                  <a:schemeClr val="bg1"/>
                </a:solidFill>
                <a:ea typeface="Verdana" panose="020B0604030504040204" pitchFamily="34" charset="0"/>
                <a:cs typeface="Verdana" panose="020B0604030504040204" pitchFamily="34" charset="0"/>
              </a:rPr>
              <a:t>Requirements Baseline</a:t>
            </a:r>
            <a:endParaRPr kumimoji="0" lang="en-US" sz="1100" b="0" i="1" u="none" strike="noStrike" kern="1200" cap="none" spc="0" normalizeH="0" baseline="-25000" noProof="0" dirty="0">
              <a:ln>
                <a:noFill/>
              </a:ln>
              <a:solidFill>
                <a:schemeClr val="bg1"/>
              </a:solidFill>
              <a:effectLst/>
              <a:uLnTx/>
              <a:uFillTx/>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781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07160-A089-40DB-BD6A-34FFDC893916}"/>
              </a:ext>
            </a:extLst>
          </p:cNvPr>
          <p:cNvSpPr>
            <a:spLocks noGrp="1"/>
          </p:cNvSpPr>
          <p:nvPr>
            <p:ph type="body" sz="quarter" idx="14"/>
          </p:nvPr>
        </p:nvSpPr>
        <p:spPr/>
        <p:txBody>
          <a:bodyPr/>
          <a:lstStyle/>
          <a:p>
            <a:r>
              <a:rPr lang="en-US" dirty="0"/>
              <a:t>Leveraging existing data, tools and processes augmented with additional automation for collection of data and analysis, migration candidates will be identified and classified based on heuristics aligning to relative estimated migration effort </a:t>
            </a:r>
          </a:p>
        </p:txBody>
      </p:sp>
      <p:sp>
        <p:nvSpPr>
          <p:cNvPr id="3" name="Title 2">
            <a:extLst>
              <a:ext uri="{FF2B5EF4-FFF2-40B4-BE49-F238E27FC236}">
                <a16:creationId xmlns:a16="http://schemas.microsoft.com/office/drawing/2014/main" id="{E30917BF-40C2-4295-9642-B7D598F96F4D}"/>
              </a:ext>
            </a:extLst>
          </p:cNvPr>
          <p:cNvSpPr>
            <a:spLocks noGrp="1"/>
          </p:cNvSpPr>
          <p:nvPr>
            <p:ph type="title"/>
          </p:nvPr>
        </p:nvSpPr>
        <p:spPr/>
        <p:txBody>
          <a:bodyPr/>
          <a:lstStyle/>
          <a:p>
            <a:r>
              <a:rPr lang="en-US" dirty="0"/>
              <a:t>Candidate Prioritization Approach</a:t>
            </a:r>
          </a:p>
        </p:txBody>
      </p:sp>
      <p:sp>
        <p:nvSpPr>
          <p:cNvPr id="5" name="AutoShape 83" descr="Large grid">
            <a:extLst>
              <a:ext uri="{FF2B5EF4-FFF2-40B4-BE49-F238E27FC236}">
                <a16:creationId xmlns:a16="http://schemas.microsoft.com/office/drawing/2014/main" id="{C586633C-C2DA-41B6-800E-4B84CF60A8FB}"/>
              </a:ext>
            </a:extLst>
          </p:cNvPr>
          <p:cNvSpPr>
            <a:spLocks noChangeArrowheads="1"/>
          </p:cNvSpPr>
          <p:nvPr/>
        </p:nvSpPr>
        <p:spPr bwMode="auto">
          <a:xfrm rot="16200000">
            <a:off x="2919057" y="2172285"/>
            <a:ext cx="1043769" cy="543576"/>
          </a:xfrm>
          <a:prstGeom prst="flowChartInputOutput">
            <a:avLst/>
          </a:prstGeom>
          <a:pattFill prst="lgGrid">
            <a:fgClr>
              <a:srgbClr val="C3CFE7"/>
            </a:fgClr>
            <a:bgClr>
              <a:srgbClr val="FFFFFF"/>
            </a:bgClr>
          </a:pattFill>
          <a:ln w="9525" algn="ctr">
            <a:solidFill>
              <a:schemeClr val="accent4"/>
            </a:solidFill>
            <a:miter lim="800000"/>
            <a:headEnd/>
            <a:tailEnd/>
          </a:ln>
        </p:spPr>
        <p:txBody>
          <a:bodyPr vert="eaVert" lIns="112215" tIns="56108" rIns="112215" bIns="56108" anchor="ctr"/>
          <a:lstStyle/>
          <a:p>
            <a:pPr defTabSz="1122363">
              <a:defRPr/>
            </a:pPr>
            <a:endParaRPr lang="en-US" sz="1800" kern="0" dirty="0">
              <a:solidFill>
                <a:srgbClr val="000000"/>
              </a:solidFill>
              <a:latin typeface="Arial"/>
            </a:endParaRPr>
          </a:p>
        </p:txBody>
      </p:sp>
      <p:grpSp>
        <p:nvGrpSpPr>
          <p:cNvPr id="6" name="Group 219">
            <a:extLst>
              <a:ext uri="{FF2B5EF4-FFF2-40B4-BE49-F238E27FC236}">
                <a16:creationId xmlns:a16="http://schemas.microsoft.com/office/drawing/2014/main" id="{B0CE483B-9699-43FD-B87C-16DEB15EC5DE}"/>
              </a:ext>
            </a:extLst>
          </p:cNvPr>
          <p:cNvGrpSpPr>
            <a:grpSpLocks noChangeAspect="1"/>
          </p:cNvGrpSpPr>
          <p:nvPr/>
        </p:nvGrpSpPr>
        <p:grpSpPr>
          <a:xfrm>
            <a:off x="9808678" y="2178782"/>
            <a:ext cx="671626" cy="530495"/>
            <a:chOff x="920996" y="2532528"/>
            <a:chExt cx="477940" cy="403989"/>
          </a:xfrm>
          <a:solidFill>
            <a:schemeClr val="accent6"/>
          </a:solidFill>
        </p:grpSpPr>
        <p:sp>
          <p:nvSpPr>
            <p:cNvPr id="7" name="Oval 84">
              <a:extLst>
                <a:ext uri="{FF2B5EF4-FFF2-40B4-BE49-F238E27FC236}">
                  <a16:creationId xmlns:a16="http://schemas.microsoft.com/office/drawing/2014/main" id="{7690AF3F-E46F-40F2-AF6C-B2974E5F11F8}"/>
                </a:ext>
              </a:extLst>
            </p:cNvPr>
            <p:cNvSpPr>
              <a:spLocks noChangeArrowheads="1"/>
            </p:cNvSpPr>
            <p:nvPr/>
          </p:nvSpPr>
          <p:spPr bwMode="auto">
            <a:xfrm rot="2616916">
              <a:off x="1123976"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8" name="Oval 84">
              <a:extLst>
                <a:ext uri="{FF2B5EF4-FFF2-40B4-BE49-F238E27FC236}">
                  <a16:creationId xmlns:a16="http://schemas.microsoft.com/office/drawing/2014/main" id="{4FAD85D8-6FE7-4C8A-8950-02B99C029193}"/>
                </a:ext>
              </a:extLst>
            </p:cNvPr>
            <p:cNvSpPr>
              <a:spLocks noChangeArrowheads="1"/>
            </p:cNvSpPr>
            <p:nvPr/>
          </p:nvSpPr>
          <p:spPr bwMode="auto">
            <a:xfrm rot="2616916">
              <a:off x="1025771"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9" name="Oval 84">
              <a:extLst>
                <a:ext uri="{FF2B5EF4-FFF2-40B4-BE49-F238E27FC236}">
                  <a16:creationId xmlns:a16="http://schemas.microsoft.com/office/drawing/2014/main" id="{D1DD31BF-06F3-49DE-BDE7-A56AB9C11A58}"/>
                </a:ext>
              </a:extLst>
            </p:cNvPr>
            <p:cNvSpPr>
              <a:spLocks noChangeArrowheads="1"/>
            </p:cNvSpPr>
            <p:nvPr/>
          </p:nvSpPr>
          <p:spPr bwMode="auto">
            <a:xfrm rot="2616916">
              <a:off x="1195380"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10" name="Oval 84">
              <a:extLst>
                <a:ext uri="{FF2B5EF4-FFF2-40B4-BE49-F238E27FC236}">
                  <a16:creationId xmlns:a16="http://schemas.microsoft.com/office/drawing/2014/main" id="{D95908C9-9E14-4338-A812-23D9EE579857}"/>
                </a:ext>
              </a:extLst>
            </p:cNvPr>
            <p:cNvSpPr>
              <a:spLocks noChangeArrowheads="1"/>
            </p:cNvSpPr>
            <p:nvPr/>
          </p:nvSpPr>
          <p:spPr bwMode="auto">
            <a:xfrm rot="2616916">
              <a:off x="1289208"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11" name="Oval 84">
              <a:extLst>
                <a:ext uri="{FF2B5EF4-FFF2-40B4-BE49-F238E27FC236}">
                  <a16:creationId xmlns:a16="http://schemas.microsoft.com/office/drawing/2014/main" id="{525DBD67-F37D-4CA1-B223-EC71F8D4416C}"/>
                </a:ext>
              </a:extLst>
            </p:cNvPr>
            <p:cNvSpPr>
              <a:spLocks noChangeArrowheads="1"/>
            </p:cNvSpPr>
            <p:nvPr/>
          </p:nvSpPr>
          <p:spPr bwMode="auto">
            <a:xfrm rot="2616916">
              <a:off x="920996"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12" name="Oval 84">
              <a:extLst>
                <a:ext uri="{FF2B5EF4-FFF2-40B4-BE49-F238E27FC236}">
                  <a16:creationId xmlns:a16="http://schemas.microsoft.com/office/drawing/2014/main" id="{ED7A1240-9126-4B02-A15D-53F7B3C089D6}"/>
                </a:ext>
              </a:extLst>
            </p:cNvPr>
            <p:cNvSpPr>
              <a:spLocks noChangeArrowheads="1"/>
            </p:cNvSpPr>
            <p:nvPr/>
          </p:nvSpPr>
          <p:spPr bwMode="auto">
            <a:xfrm rot="2616916">
              <a:off x="1090605"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grpSp>
      <p:grpSp>
        <p:nvGrpSpPr>
          <p:cNvPr id="13" name="Group 416">
            <a:extLst>
              <a:ext uri="{FF2B5EF4-FFF2-40B4-BE49-F238E27FC236}">
                <a16:creationId xmlns:a16="http://schemas.microsoft.com/office/drawing/2014/main" id="{6EDA5DDB-344F-4F76-AA07-68272A9EEA8E}"/>
              </a:ext>
            </a:extLst>
          </p:cNvPr>
          <p:cNvGrpSpPr/>
          <p:nvPr/>
        </p:nvGrpSpPr>
        <p:grpSpPr>
          <a:xfrm rot="16200000">
            <a:off x="2513845" y="1915033"/>
            <a:ext cx="235176" cy="1049785"/>
            <a:chOff x="2541182" y="3691740"/>
            <a:chExt cx="235176" cy="273349"/>
          </a:xfrm>
        </p:grpSpPr>
        <p:sp>
          <p:nvSpPr>
            <p:cNvPr id="14" name="Line 59">
              <a:extLst>
                <a:ext uri="{FF2B5EF4-FFF2-40B4-BE49-F238E27FC236}">
                  <a16:creationId xmlns:a16="http://schemas.microsoft.com/office/drawing/2014/main" id="{14C46A0F-E799-4D6F-977E-BBA50C536779}"/>
                </a:ext>
              </a:extLst>
            </p:cNvPr>
            <p:cNvSpPr>
              <a:spLocks noChangeAspect="1" noChangeShapeType="1"/>
            </p:cNvSpPr>
            <p:nvPr/>
          </p:nvSpPr>
          <p:spPr bwMode="gray">
            <a:xfrm rot="5400000">
              <a:off x="2639684" y="3828415"/>
              <a:ext cx="273348"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15" name="Line 60">
              <a:extLst>
                <a:ext uri="{FF2B5EF4-FFF2-40B4-BE49-F238E27FC236}">
                  <a16:creationId xmlns:a16="http://schemas.microsoft.com/office/drawing/2014/main" id="{45A58908-A083-4A59-A596-5B36E66DF153}"/>
                </a:ext>
              </a:extLst>
            </p:cNvPr>
            <p:cNvSpPr>
              <a:spLocks noChangeAspect="1" noChangeShapeType="1"/>
            </p:cNvSpPr>
            <p:nvPr/>
          </p:nvSpPr>
          <p:spPr bwMode="gray">
            <a:xfrm rot="5400000">
              <a:off x="2523495" y="3828414"/>
              <a:ext cx="273348"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16" name="Line 61">
              <a:extLst>
                <a:ext uri="{FF2B5EF4-FFF2-40B4-BE49-F238E27FC236}">
                  <a16:creationId xmlns:a16="http://schemas.microsoft.com/office/drawing/2014/main" id="{8D7B6EB0-2017-439C-A7AF-7E90A705D1D1}"/>
                </a:ext>
              </a:extLst>
            </p:cNvPr>
            <p:cNvSpPr>
              <a:spLocks noChangeAspect="1" noChangeShapeType="1"/>
            </p:cNvSpPr>
            <p:nvPr/>
          </p:nvSpPr>
          <p:spPr bwMode="gray">
            <a:xfrm rot="5400000">
              <a:off x="2404508" y="3828415"/>
              <a:ext cx="273348"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grpSp>
      <p:sp>
        <p:nvSpPr>
          <p:cNvPr id="17" name="AutoShape 83" descr="Large grid">
            <a:extLst>
              <a:ext uri="{FF2B5EF4-FFF2-40B4-BE49-F238E27FC236}">
                <a16:creationId xmlns:a16="http://schemas.microsoft.com/office/drawing/2014/main" id="{3F1C52BE-C26C-4FA0-B9CC-10770616666D}"/>
              </a:ext>
            </a:extLst>
          </p:cNvPr>
          <p:cNvSpPr>
            <a:spLocks noChangeArrowheads="1"/>
          </p:cNvSpPr>
          <p:nvPr/>
        </p:nvSpPr>
        <p:spPr bwMode="auto">
          <a:xfrm rot="16200000">
            <a:off x="5767304" y="2164018"/>
            <a:ext cx="1043769" cy="543576"/>
          </a:xfrm>
          <a:prstGeom prst="flowChartInputOutput">
            <a:avLst/>
          </a:prstGeom>
          <a:pattFill prst="lgGrid">
            <a:fgClr>
              <a:srgbClr val="C3CFE7"/>
            </a:fgClr>
            <a:bgClr>
              <a:srgbClr val="FFFFFF"/>
            </a:bgClr>
          </a:pattFill>
          <a:ln w="9525" algn="ctr">
            <a:solidFill>
              <a:srgbClr val="003399"/>
            </a:solidFill>
            <a:miter lim="800000"/>
            <a:headEnd/>
            <a:tailEnd/>
          </a:ln>
        </p:spPr>
        <p:txBody>
          <a:bodyPr vert="eaVert" lIns="112215" tIns="56108" rIns="112215" bIns="56108" anchor="ctr"/>
          <a:lstStyle/>
          <a:p>
            <a:pPr defTabSz="1122363">
              <a:defRPr/>
            </a:pPr>
            <a:endParaRPr lang="en-US" sz="1800" kern="0" dirty="0">
              <a:solidFill>
                <a:srgbClr val="000000"/>
              </a:solidFill>
              <a:latin typeface="Arial"/>
            </a:endParaRPr>
          </a:p>
        </p:txBody>
      </p:sp>
      <p:grpSp>
        <p:nvGrpSpPr>
          <p:cNvPr id="18" name="Group 219">
            <a:extLst>
              <a:ext uri="{FF2B5EF4-FFF2-40B4-BE49-F238E27FC236}">
                <a16:creationId xmlns:a16="http://schemas.microsoft.com/office/drawing/2014/main" id="{AAB23383-6E05-411E-8B65-1D1FC32E4116}"/>
              </a:ext>
            </a:extLst>
          </p:cNvPr>
          <p:cNvGrpSpPr>
            <a:grpSpLocks noChangeAspect="1"/>
          </p:cNvGrpSpPr>
          <p:nvPr/>
        </p:nvGrpSpPr>
        <p:grpSpPr>
          <a:xfrm>
            <a:off x="3923989" y="2198066"/>
            <a:ext cx="1102422" cy="562897"/>
            <a:chOff x="751387" y="2532527"/>
            <a:chExt cx="847943" cy="404058"/>
          </a:xfrm>
          <a:solidFill>
            <a:schemeClr val="accent6"/>
          </a:solidFill>
        </p:grpSpPr>
        <p:sp>
          <p:nvSpPr>
            <p:cNvPr id="19" name="Oval 84">
              <a:extLst>
                <a:ext uri="{FF2B5EF4-FFF2-40B4-BE49-F238E27FC236}">
                  <a16:creationId xmlns:a16="http://schemas.microsoft.com/office/drawing/2014/main" id="{59B54E3D-E69A-4749-B8CC-0B7B46FD2E99}"/>
                </a:ext>
              </a:extLst>
            </p:cNvPr>
            <p:cNvSpPr>
              <a:spLocks noChangeArrowheads="1"/>
            </p:cNvSpPr>
            <p:nvPr/>
          </p:nvSpPr>
          <p:spPr bwMode="auto">
            <a:xfrm rot="2616916">
              <a:off x="1123976"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0" name="Oval 84">
              <a:extLst>
                <a:ext uri="{FF2B5EF4-FFF2-40B4-BE49-F238E27FC236}">
                  <a16:creationId xmlns:a16="http://schemas.microsoft.com/office/drawing/2014/main" id="{CF736111-3914-4F06-9DB4-E1AE59AD72F4}"/>
                </a:ext>
              </a:extLst>
            </p:cNvPr>
            <p:cNvSpPr>
              <a:spLocks noChangeArrowheads="1"/>
            </p:cNvSpPr>
            <p:nvPr/>
          </p:nvSpPr>
          <p:spPr bwMode="auto">
            <a:xfrm rot="2616916">
              <a:off x="1025771"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1" name="Oval 84">
              <a:extLst>
                <a:ext uri="{FF2B5EF4-FFF2-40B4-BE49-F238E27FC236}">
                  <a16:creationId xmlns:a16="http://schemas.microsoft.com/office/drawing/2014/main" id="{59A3553E-D706-4F7D-84AB-2CC688CAEAA5}"/>
                </a:ext>
              </a:extLst>
            </p:cNvPr>
            <p:cNvSpPr>
              <a:spLocks noChangeArrowheads="1"/>
            </p:cNvSpPr>
            <p:nvPr/>
          </p:nvSpPr>
          <p:spPr bwMode="auto">
            <a:xfrm rot="2616916">
              <a:off x="1489602" y="2532528"/>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2" name="Oval 84">
              <a:extLst>
                <a:ext uri="{FF2B5EF4-FFF2-40B4-BE49-F238E27FC236}">
                  <a16:creationId xmlns:a16="http://schemas.microsoft.com/office/drawing/2014/main" id="{6BBB6D7C-5D5C-4D6C-885C-D2122E8688DF}"/>
                </a:ext>
              </a:extLst>
            </p:cNvPr>
            <p:cNvSpPr>
              <a:spLocks noChangeArrowheads="1"/>
            </p:cNvSpPr>
            <p:nvPr/>
          </p:nvSpPr>
          <p:spPr bwMode="auto">
            <a:xfrm rot="2616916">
              <a:off x="958744"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3" name="Oval 84">
              <a:extLst>
                <a:ext uri="{FF2B5EF4-FFF2-40B4-BE49-F238E27FC236}">
                  <a16:creationId xmlns:a16="http://schemas.microsoft.com/office/drawing/2014/main" id="{89D581E9-8ECA-4716-8DA4-3151A2B5FF4D}"/>
                </a:ext>
              </a:extLst>
            </p:cNvPr>
            <p:cNvSpPr>
              <a:spLocks noChangeArrowheads="1"/>
            </p:cNvSpPr>
            <p:nvPr/>
          </p:nvSpPr>
          <p:spPr bwMode="auto">
            <a:xfrm rot="2616916">
              <a:off x="1315618" y="2532527"/>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4" name="Oval 84">
              <a:extLst>
                <a:ext uri="{FF2B5EF4-FFF2-40B4-BE49-F238E27FC236}">
                  <a16:creationId xmlns:a16="http://schemas.microsoft.com/office/drawing/2014/main" id="{9AFAED41-9F7D-4526-8CF1-AE0D4344CCF1}"/>
                </a:ext>
              </a:extLst>
            </p:cNvPr>
            <p:cNvSpPr>
              <a:spLocks noChangeArrowheads="1"/>
            </p:cNvSpPr>
            <p:nvPr/>
          </p:nvSpPr>
          <p:spPr bwMode="auto">
            <a:xfrm rot="2616916">
              <a:off x="1195380" y="26743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5" name="Oval 84">
              <a:extLst>
                <a:ext uri="{FF2B5EF4-FFF2-40B4-BE49-F238E27FC236}">
                  <a16:creationId xmlns:a16="http://schemas.microsoft.com/office/drawing/2014/main" id="{EDFDA825-635C-4A80-807A-833C709E8674}"/>
                </a:ext>
              </a:extLst>
            </p:cNvPr>
            <p:cNvSpPr>
              <a:spLocks noChangeArrowheads="1"/>
            </p:cNvSpPr>
            <p:nvPr/>
          </p:nvSpPr>
          <p:spPr bwMode="auto">
            <a:xfrm rot="2616916">
              <a:off x="920996" y="28267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6" name="Oval 84">
              <a:extLst>
                <a:ext uri="{FF2B5EF4-FFF2-40B4-BE49-F238E27FC236}">
                  <a16:creationId xmlns:a16="http://schemas.microsoft.com/office/drawing/2014/main" id="{3B706021-79B8-4CC3-8B11-4BD2516C44E7}"/>
                </a:ext>
              </a:extLst>
            </p:cNvPr>
            <p:cNvSpPr>
              <a:spLocks noChangeArrowheads="1"/>
            </p:cNvSpPr>
            <p:nvPr/>
          </p:nvSpPr>
          <p:spPr bwMode="auto">
            <a:xfrm rot="2616916">
              <a:off x="1438959" y="28267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7" name="Oval 80">
              <a:extLst>
                <a:ext uri="{FF2B5EF4-FFF2-40B4-BE49-F238E27FC236}">
                  <a16:creationId xmlns:a16="http://schemas.microsoft.com/office/drawing/2014/main" id="{592DB19F-4B3C-415E-9E0A-66181AD6A12C}"/>
                </a:ext>
              </a:extLst>
            </p:cNvPr>
            <p:cNvSpPr>
              <a:spLocks noChangeArrowheads="1"/>
            </p:cNvSpPr>
            <p:nvPr/>
          </p:nvSpPr>
          <p:spPr bwMode="auto">
            <a:xfrm rot="2533882">
              <a:off x="751387" y="2826857"/>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8" name="Oval 84">
              <a:extLst>
                <a:ext uri="{FF2B5EF4-FFF2-40B4-BE49-F238E27FC236}">
                  <a16:creationId xmlns:a16="http://schemas.microsoft.com/office/drawing/2014/main" id="{B173F65D-ECA8-47CF-8671-06907C570FC6}"/>
                </a:ext>
              </a:extLst>
            </p:cNvPr>
            <p:cNvSpPr>
              <a:spLocks noChangeArrowheads="1"/>
            </p:cNvSpPr>
            <p:nvPr/>
          </p:nvSpPr>
          <p:spPr bwMode="auto">
            <a:xfrm rot="2616916">
              <a:off x="1260598"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29" name="Oval 84">
              <a:extLst>
                <a:ext uri="{FF2B5EF4-FFF2-40B4-BE49-F238E27FC236}">
                  <a16:creationId xmlns:a16="http://schemas.microsoft.com/office/drawing/2014/main" id="{E98D3086-BBAC-4181-BD98-8B06A20EAF30}"/>
                </a:ext>
              </a:extLst>
            </p:cNvPr>
            <p:cNvSpPr>
              <a:spLocks noChangeArrowheads="1"/>
            </p:cNvSpPr>
            <p:nvPr/>
          </p:nvSpPr>
          <p:spPr bwMode="auto">
            <a:xfrm rot="2616916">
              <a:off x="1090605"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grpSp>
      <p:grpSp>
        <p:nvGrpSpPr>
          <p:cNvPr id="30" name="Group 29">
            <a:extLst>
              <a:ext uri="{FF2B5EF4-FFF2-40B4-BE49-F238E27FC236}">
                <a16:creationId xmlns:a16="http://schemas.microsoft.com/office/drawing/2014/main" id="{5657B05C-276E-46F3-AF04-D2BF8D4A788B}"/>
              </a:ext>
            </a:extLst>
          </p:cNvPr>
          <p:cNvGrpSpPr/>
          <p:nvPr/>
        </p:nvGrpSpPr>
        <p:grpSpPr>
          <a:xfrm>
            <a:off x="5162490" y="2335846"/>
            <a:ext cx="862636" cy="208158"/>
            <a:chOff x="5278133" y="2184681"/>
            <a:chExt cx="281280" cy="208158"/>
          </a:xfrm>
        </p:grpSpPr>
        <p:sp>
          <p:nvSpPr>
            <p:cNvPr id="31" name="Line 59">
              <a:extLst>
                <a:ext uri="{FF2B5EF4-FFF2-40B4-BE49-F238E27FC236}">
                  <a16:creationId xmlns:a16="http://schemas.microsoft.com/office/drawing/2014/main" id="{E482AF7F-53CA-4499-8BCD-3D8688541FA9}"/>
                </a:ext>
              </a:extLst>
            </p:cNvPr>
            <p:cNvSpPr>
              <a:spLocks noChangeAspect="1" noChangeShapeType="1"/>
            </p:cNvSpPr>
            <p:nvPr/>
          </p:nvSpPr>
          <p:spPr bwMode="gray">
            <a:xfrm>
              <a:off x="5278133" y="2184681"/>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2" name="Line 60">
              <a:extLst>
                <a:ext uri="{FF2B5EF4-FFF2-40B4-BE49-F238E27FC236}">
                  <a16:creationId xmlns:a16="http://schemas.microsoft.com/office/drawing/2014/main" id="{261EB6AC-2108-4D78-A6B4-459096B82E38}"/>
                </a:ext>
              </a:extLst>
            </p:cNvPr>
            <p:cNvSpPr>
              <a:spLocks noChangeAspect="1" noChangeShapeType="1"/>
            </p:cNvSpPr>
            <p:nvPr/>
          </p:nvSpPr>
          <p:spPr bwMode="gray">
            <a:xfrm>
              <a:off x="5278133" y="2287522"/>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3" name="Line 61">
              <a:extLst>
                <a:ext uri="{FF2B5EF4-FFF2-40B4-BE49-F238E27FC236}">
                  <a16:creationId xmlns:a16="http://schemas.microsoft.com/office/drawing/2014/main" id="{DC96A302-4CD7-4DA1-BC9F-0D7A815E1563}"/>
                </a:ext>
              </a:extLst>
            </p:cNvPr>
            <p:cNvSpPr>
              <a:spLocks noChangeAspect="1" noChangeShapeType="1"/>
            </p:cNvSpPr>
            <p:nvPr/>
          </p:nvSpPr>
          <p:spPr bwMode="gray">
            <a:xfrm>
              <a:off x="5278133" y="2392839"/>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grpSp>
      <p:grpSp>
        <p:nvGrpSpPr>
          <p:cNvPr id="34" name="Group 33">
            <a:extLst>
              <a:ext uri="{FF2B5EF4-FFF2-40B4-BE49-F238E27FC236}">
                <a16:creationId xmlns:a16="http://schemas.microsoft.com/office/drawing/2014/main" id="{8D502355-3E25-4C6C-BE2D-6F011E7A0FCA}"/>
              </a:ext>
            </a:extLst>
          </p:cNvPr>
          <p:cNvGrpSpPr/>
          <p:nvPr/>
        </p:nvGrpSpPr>
        <p:grpSpPr>
          <a:xfrm>
            <a:off x="9049360" y="2240672"/>
            <a:ext cx="643822" cy="398507"/>
            <a:chOff x="7922854" y="2104340"/>
            <a:chExt cx="548142" cy="398507"/>
          </a:xfrm>
        </p:grpSpPr>
        <p:sp>
          <p:nvSpPr>
            <p:cNvPr id="35" name="Line 59">
              <a:extLst>
                <a:ext uri="{FF2B5EF4-FFF2-40B4-BE49-F238E27FC236}">
                  <a16:creationId xmlns:a16="http://schemas.microsoft.com/office/drawing/2014/main" id="{FFA09069-215E-4D38-801F-99381A372B21}"/>
                </a:ext>
              </a:extLst>
            </p:cNvPr>
            <p:cNvSpPr>
              <a:spLocks noChangeAspect="1" noChangeShapeType="1"/>
            </p:cNvSpPr>
            <p:nvPr/>
          </p:nvSpPr>
          <p:spPr bwMode="gray">
            <a:xfrm>
              <a:off x="7922857" y="2104340"/>
              <a:ext cx="548133"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6" name="Line 60">
              <a:extLst>
                <a:ext uri="{FF2B5EF4-FFF2-40B4-BE49-F238E27FC236}">
                  <a16:creationId xmlns:a16="http://schemas.microsoft.com/office/drawing/2014/main" id="{9025758B-4590-4CB9-A472-2BCF7CDB4062}"/>
                </a:ext>
              </a:extLst>
            </p:cNvPr>
            <p:cNvSpPr>
              <a:spLocks noChangeAspect="1" noChangeShapeType="1"/>
            </p:cNvSpPr>
            <p:nvPr/>
          </p:nvSpPr>
          <p:spPr bwMode="gray">
            <a:xfrm>
              <a:off x="7922859" y="2207181"/>
              <a:ext cx="548137"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7" name="Line 61">
              <a:extLst>
                <a:ext uri="{FF2B5EF4-FFF2-40B4-BE49-F238E27FC236}">
                  <a16:creationId xmlns:a16="http://schemas.microsoft.com/office/drawing/2014/main" id="{56035FC8-38AA-413F-885D-8D092953E7D9}"/>
                </a:ext>
              </a:extLst>
            </p:cNvPr>
            <p:cNvSpPr>
              <a:spLocks noChangeAspect="1" noChangeShapeType="1"/>
            </p:cNvSpPr>
            <p:nvPr/>
          </p:nvSpPr>
          <p:spPr bwMode="gray">
            <a:xfrm>
              <a:off x="7922861" y="2312498"/>
              <a:ext cx="548133"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8" name="Line 60">
              <a:extLst>
                <a:ext uri="{FF2B5EF4-FFF2-40B4-BE49-F238E27FC236}">
                  <a16:creationId xmlns:a16="http://schemas.microsoft.com/office/drawing/2014/main" id="{49010AB4-8002-4D1E-A748-71BE28FC547D}"/>
                </a:ext>
              </a:extLst>
            </p:cNvPr>
            <p:cNvSpPr>
              <a:spLocks noChangeAspect="1" noChangeShapeType="1"/>
            </p:cNvSpPr>
            <p:nvPr/>
          </p:nvSpPr>
          <p:spPr bwMode="gray">
            <a:xfrm>
              <a:off x="7922854" y="2397527"/>
              <a:ext cx="548133"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39" name="Line 61">
              <a:extLst>
                <a:ext uri="{FF2B5EF4-FFF2-40B4-BE49-F238E27FC236}">
                  <a16:creationId xmlns:a16="http://schemas.microsoft.com/office/drawing/2014/main" id="{A512A9DE-6B88-4351-A675-7E31B4D897F4}"/>
                </a:ext>
              </a:extLst>
            </p:cNvPr>
            <p:cNvSpPr>
              <a:spLocks noChangeAspect="1" noChangeShapeType="1"/>
            </p:cNvSpPr>
            <p:nvPr/>
          </p:nvSpPr>
          <p:spPr bwMode="gray">
            <a:xfrm>
              <a:off x="7922856" y="2502847"/>
              <a:ext cx="548133"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grpSp>
      <p:grpSp>
        <p:nvGrpSpPr>
          <p:cNvPr id="40" name="Group 219">
            <a:extLst>
              <a:ext uri="{FF2B5EF4-FFF2-40B4-BE49-F238E27FC236}">
                <a16:creationId xmlns:a16="http://schemas.microsoft.com/office/drawing/2014/main" id="{B6A77BB2-4124-4B19-ABE0-1093834AE3EA}"/>
              </a:ext>
            </a:extLst>
          </p:cNvPr>
          <p:cNvGrpSpPr>
            <a:grpSpLocks noChangeAspect="1"/>
          </p:cNvGrpSpPr>
          <p:nvPr/>
        </p:nvGrpSpPr>
        <p:grpSpPr>
          <a:xfrm>
            <a:off x="6721197" y="2181487"/>
            <a:ext cx="671316" cy="551882"/>
            <a:chOff x="920996" y="2532528"/>
            <a:chExt cx="485058" cy="403989"/>
          </a:xfrm>
          <a:solidFill>
            <a:schemeClr val="accent6"/>
          </a:solidFill>
        </p:grpSpPr>
        <p:sp>
          <p:nvSpPr>
            <p:cNvPr id="41" name="Oval 40">
              <a:extLst>
                <a:ext uri="{FF2B5EF4-FFF2-40B4-BE49-F238E27FC236}">
                  <a16:creationId xmlns:a16="http://schemas.microsoft.com/office/drawing/2014/main" id="{11640803-3EF0-47F3-B380-FDD70BC7B722}"/>
                </a:ext>
              </a:extLst>
            </p:cNvPr>
            <p:cNvSpPr>
              <a:spLocks noChangeArrowheads="1"/>
            </p:cNvSpPr>
            <p:nvPr/>
          </p:nvSpPr>
          <p:spPr bwMode="auto">
            <a:xfrm rot="2616916">
              <a:off x="1123976"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2" name="Oval 84">
              <a:extLst>
                <a:ext uri="{FF2B5EF4-FFF2-40B4-BE49-F238E27FC236}">
                  <a16:creationId xmlns:a16="http://schemas.microsoft.com/office/drawing/2014/main" id="{D467982D-EA42-435E-A46B-A088F75DBD9A}"/>
                </a:ext>
              </a:extLst>
            </p:cNvPr>
            <p:cNvSpPr>
              <a:spLocks noChangeArrowheads="1"/>
            </p:cNvSpPr>
            <p:nvPr/>
          </p:nvSpPr>
          <p:spPr bwMode="auto">
            <a:xfrm rot="2616916">
              <a:off x="1025771"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3" name="Oval 84">
              <a:extLst>
                <a:ext uri="{FF2B5EF4-FFF2-40B4-BE49-F238E27FC236}">
                  <a16:creationId xmlns:a16="http://schemas.microsoft.com/office/drawing/2014/main" id="{B90DD9A6-5B83-443D-9486-A14640F664E0}"/>
                </a:ext>
              </a:extLst>
            </p:cNvPr>
            <p:cNvSpPr>
              <a:spLocks noChangeArrowheads="1"/>
            </p:cNvSpPr>
            <p:nvPr/>
          </p:nvSpPr>
          <p:spPr bwMode="auto">
            <a:xfrm rot="2616916">
              <a:off x="1186549" y="2688052"/>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4" name="Oval 84">
              <a:extLst>
                <a:ext uri="{FF2B5EF4-FFF2-40B4-BE49-F238E27FC236}">
                  <a16:creationId xmlns:a16="http://schemas.microsoft.com/office/drawing/2014/main" id="{CE4024CD-FD32-4976-9C2C-4DCAD42483B0}"/>
                </a:ext>
              </a:extLst>
            </p:cNvPr>
            <p:cNvSpPr>
              <a:spLocks noChangeArrowheads="1"/>
            </p:cNvSpPr>
            <p:nvPr/>
          </p:nvSpPr>
          <p:spPr bwMode="auto">
            <a:xfrm rot="2616916">
              <a:off x="958744" y="2532528"/>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5" name="Oval 84">
              <a:extLst>
                <a:ext uri="{FF2B5EF4-FFF2-40B4-BE49-F238E27FC236}">
                  <a16:creationId xmlns:a16="http://schemas.microsoft.com/office/drawing/2014/main" id="{F3A906E3-6E03-4A75-A26E-780516C57AC8}"/>
                </a:ext>
              </a:extLst>
            </p:cNvPr>
            <p:cNvSpPr>
              <a:spLocks noChangeArrowheads="1"/>
            </p:cNvSpPr>
            <p:nvPr/>
          </p:nvSpPr>
          <p:spPr bwMode="auto">
            <a:xfrm rot="2616916">
              <a:off x="1296326"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6" name="Oval 84">
              <a:extLst>
                <a:ext uri="{FF2B5EF4-FFF2-40B4-BE49-F238E27FC236}">
                  <a16:creationId xmlns:a16="http://schemas.microsoft.com/office/drawing/2014/main" id="{7C747EAD-DFFB-48FC-BA5C-C1DB376896A6}"/>
                </a:ext>
              </a:extLst>
            </p:cNvPr>
            <p:cNvSpPr>
              <a:spLocks noChangeArrowheads="1"/>
            </p:cNvSpPr>
            <p:nvPr/>
          </p:nvSpPr>
          <p:spPr bwMode="auto">
            <a:xfrm rot="2616916">
              <a:off x="920996"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7" name="Oval 84">
              <a:extLst>
                <a:ext uri="{FF2B5EF4-FFF2-40B4-BE49-F238E27FC236}">
                  <a16:creationId xmlns:a16="http://schemas.microsoft.com/office/drawing/2014/main" id="{0A354641-76D5-429F-A3FA-990C8184642D}"/>
                </a:ext>
              </a:extLst>
            </p:cNvPr>
            <p:cNvSpPr>
              <a:spLocks noChangeArrowheads="1"/>
            </p:cNvSpPr>
            <p:nvPr/>
          </p:nvSpPr>
          <p:spPr bwMode="auto">
            <a:xfrm rot="2616916">
              <a:off x="1260598"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48" name="Oval 84">
              <a:extLst>
                <a:ext uri="{FF2B5EF4-FFF2-40B4-BE49-F238E27FC236}">
                  <a16:creationId xmlns:a16="http://schemas.microsoft.com/office/drawing/2014/main" id="{59B087DF-8AFE-42C1-AB30-B5C255E02B2E}"/>
                </a:ext>
              </a:extLst>
            </p:cNvPr>
            <p:cNvSpPr>
              <a:spLocks noChangeArrowheads="1"/>
            </p:cNvSpPr>
            <p:nvPr/>
          </p:nvSpPr>
          <p:spPr bwMode="auto">
            <a:xfrm rot="2616916">
              <a:off x="1090605" y="28267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grpSp>
      <p:grpSp>
        <p:nvGrpSpPr>
          <p:cNvPr id="49" name="Group 219">
            <a:extLst>
              <a:ext uri="{FF2B5EF4-FFF2-40B4-BE49-F238E27FC236}">
                <a16:creationId xmlns:a16="http://schemas.microsoft.com/office/drawing/2014/main" id="{8B8EFD42-4256-414B-AC40-9E6349F8EB0F}"/>
              </a:ext>
            </a:extLst>
          </p:cNvPr>
          <p:cNvGrpSpPr>
            <a:grpSpLocks noChangeAspect="1"/>
          </p:cNvGrpSpPr>
          <p:nvPr/>
        </p:nvGrpSpPr>
        <p:grpSpPr>
          <a:xfrm>
            <a:off x="716446" y="2175322"/>
            <a:ext cx="1319577" cy="593608"/>
            <a:chOff x="751387" y="2532528"/>
            <a:chExt cx="1000281" cy="404057"/>
          </a:xfrm>
          <a:solidFill>
            <a:schemeClr val="accent6"/>
          </a:solidFill>
        </p:grpSpPr>
        <p:sp>
          <p:nvSpPr>
            <p:cNvPr id="50" name="Oval 84">
              <a:extLst>
                <a:ext uri="{FF2B5EF4-FFF2-40B4-BE49-F238E27FC236}">
                  <a16:creationId xmlns:a16="http://schemas.microsoft.com/office/drawing/2014/main" id="{A6E9E53B-3A67-4F56-BC37-1E61FB1AA1B7}"/>
                </a:ext>
              </a:extLst>
            </p:cNvPr>
            <p:cNvSpPr>
              <a:spLocks noChangeArrowheads="1"/>
            </p:cNvSpPr>
            <p:nvPr/>
          </p:nvSpPr>
          <p:spPr bwMode="auto">
            <a:xfrm rot="2616916">
              <a:off x="1123976" y="2532528"/>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1" name="Oval 84">
              <a:extLst>
                <a:ext uri="{FF2B5EF4-FFF2-40B4-BE49-F238E27FC236}">
                  <a16:creationId xmlns:a16="http://schemas.microsoft.com/office/drawing/2014/main" id="{B9EDB03B-56F2-42FC-A8CE-F295E6D72EF0}"/>
                </a:ext>
              </a:extLst>
            </p:cNvPr>
            <p:cNvSpPr>
              <a:spLocks noChangeArrowheads="1"/>
            </p:cNvSpPr>
            <p:nvPr/>
          </p:nvSpPr>
          <p:spPr bwMode="auto">
            <a:xfrm rot="2616916">
              <a:off x="1025771"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2" name="Oval 84">
              <a:extLst>
                <a:ext uri="{FF2B5EF4-FFF2-40B4-BE49-F238E27FC236}">
                  <a16:creationId xmlns:a16="http://schemas.microsoft.com/office/drawing/2014/main" id="{253AA029-710C-46E2-B42D-145C1EDB6EBD}"/>
                </a:ext>
              </a:extLst>
            </p:cNvPr>
            <p:cNvSpPr>
              <a:spLocks noChangeArrowheads="1"/>
            </p:cNvSpPr>
            <p:nvPr/>
          </p:nvSpPr>
          <p:spPr bwMode="auto">
            <a:xfrm rot="2616916">
              <a:off x="1641940" y="2532528"/>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3" name="Oval 84">
              <a:extLst>
                <a:ext uri="{FF2B5EF4-FFF2-40B4-BE49-F238E27FC236}">
                  <a16:creationId xmlns:a16="http://schemas.microsoft.com/office/drawing/2014/main" id="{69ABF199-3D26-44A8-A2BE-2E362FA4D78C}"/>
                </a:ext>
              </a:extLst>
            </p:cNvPr>
            <p:cNvSpPr>
              <a:spLocks noChangeArrowheads="1"/>
            </p:cNvSpPr>
            <p:nvPr/>
          </p:nvSpPr>
          <p:spPr bwMode="auto">
            <a:xfrm rot="2616916">
              <a:off x="1543734"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4" name="Oval 84">
              <a:extLst>
                <a:ext uri="{FF2B5EF4-FFF2-40B4-BE49-F238E27FC236}">
                  <a16:creationId xmlns:a16="http://schemas.microsoft.com/office/drawing/2014/main" id="{7E2B555C-690D-4511-9A38-10DFCD36C436}"/>
                </a:ext>
              </a:extLst>
            </p:cNvPr>
            <p:cNvSpPr>
              <a:spLocks noChangeArrowheads="1"/>
            </p:cNvSpPr>
            <p:nvPr/>
          </p:nvSpPr>
          <p:spPr bwMode="auto">
            <a:xfrm rot="2616916">
              <a:off x="958744"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5" name="Oval 80">
              <a:extLst>
                <a:ext uri="{FF2B5EF4-FFF2-40B4-BE49-F238E27FC236}">
                  <a16:creationId xmlns:a16="http://schemas.microsoft.com/office/drawing/2014/main" id="{9F39BF87-2CC0-4490-B00B-585BE487B09E}"/>
                </a:ext>
              </a:extLst>
            </p:cNvPr>
            <p:cNvSpPr>
              <a:spLocks noChangeArrowheads="1"/>
            </p:cNvSpPr>
            <p:nvPr/>
          </p:nvSpPr>
          <p:spPr bwMode="auto">
            <a:xfrm rot="2533882">
              <a:off x="856162" y="2674457"/>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6" name="Oval 84">
              <a:extLst>
                <a:ext uri="{FF2B5EF4-FFF2-40B4-BE49-F238E27FC236}">
                  <a16:creationId xmlns:a16="http://schemas.microsoft.com/office/drawing/2014/main" id="{BCE8B4C7-759E-458F-B098-6A6428490F42}"/>
                </a:ext>
              </a:extLst>
            </p:cNvPr>
            <p:cNvSpPr>
              <a:spLocks noChangeArrowheads="1"/>
            </p:cNvSpPr>
            <p:nvPr/>
          </p:nvSpPr>
          <p:spPr bwMode="auto">
            <a:xfrm rot="2616916">
              <a:off x="1467955"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7" name="Oval 84">
              <a:extLst>
                <a:ext uri="{FF2B5EF4-FFF2-40B4-BE49-F238E27FC236}">
                  <a16:creationId xmlns:a16="http://schemas.microsoft.com/office/drawing/2014/main" id="{41FD333D-0559-49C1-9329-AC57AF390121}"/>
                </a:ext>
              </a:extLst>
            </p:cNvPr>
            <p:cNvSpPr>
              <a:spLocks noChangeArrowheads="1"/>
            </p:cNvSpPr>
            <p:nvPr/>
          </p:nvSpPr>
          <p:spPr bwMode="auto">
            <a:xfrm rot="2616916">
              <a:off x="1365373" y="26743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8" name="Oval 84">
              <a:extLst>
                <a:ext uri="{FF2B5EF4-FFF2-40B4-BE49-F238E27FC236}">
                  <a16:creationId xmlns:a16="http://schemas.microsoft.com/office/drawing/2014/main" id="{2D894D0E-41B6-427C-873A-5E5E5913D54D}"/>
                </a:ext>
              </a:extLst>
            </p:cNvPr>
            <p:cNvSpPr>
              <a:spLocks noChangeArrowheads="1"/>
            </p:cNvSpPr>
            <p:nvPr/>
          </p:nvSpPr>
          <p:spPr bwMode="auto">
            <a:xfrm rot="2616916">
              <a:off x="1195380" y="26743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59" name="Oval 84">
              <a:extLst>
                <a:ext uri="{FF2B5EF4-FFF2-40B4-BE49-F238E27FC236}">
                  <a16:creationId xmlns:a16="http://schemas.microsoft.com/office/drawing/2014/main" id="{AA1614C9-4659-4D0C-809C-E9E02724FEF1}"/>
                </a:ext>
              </a:extLst>
            </p:cNvPr>
            <p:cNvSpPr>
              <a:spLocks noChangeArrowheads="1"/>
            </p:cNvSpPr>
            <p:nvPr/>
          </p:nvSpPr>
          <p:spPr bwMode="auto">
            <a:xfrm rot="2616916">
              <a:off x="1289208" y="2532528"/>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60" name="Oval 84">
              <a:extLst>
                <a:ext uri="{FF2B5EF4-FFF2-40B4-BE49-F238E27FC236}">
                  <a16:creationId xmlns:a16="http://schemas.microsoft.com/office/drawing/2014/main" id="{690CA343-4483-4E6E-BB8F-AB2B16A0AF9F}"/>
                </a:ext>
              </a:extLst>
            </p:cNvPr>
            <p:cNvSpPr>
              <a:spLocks noChangeArrowheads="1"/>
            </p:cNvSpPr>
            <p:nvPr/>
          </p:nvSpPr>
          <p:spPr bwMode="auto">
            <a:xfrm rot="2616916">
              <a:off x="920996"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61" name="Oval 84">
              <a:extLst>
                <a:ext uri="{FF2B5EF4-FFF2-40B4-BE49-F238E27FC236}">
                  <a16:creationId xmlns:a16="http://schemas.microsoft.com/office/drawing/2014/main" id="{BEA3470F-8C61-4A43-A42D-DC655106F1AD}"/>
                </a:ext>
              </a:extLst>
            </p:cNvPr>
            <p:cNvSpPr>
              <a:spLocks noChangeArrowheads="1"/>
            </p:cNvSpPr>
            <p:nvPr/>
          </p:nvSpPr>
          <p:spPr bwMode="auto">
            <a:xfrm rot="2616916">
              <a:off x="1438959"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62" name="Oval 80">
              <a:extLst>
                <a:ext uri="{FF2B5EF4-FFF2-40B4-BE49-F238E27FC236}">
                  <a16:creationId xmlns:a16="http://schemas.microsoft.com/office/drawing/2014/main" id="{680E3D97-8535-4467-99F4-2B7DFF535B71}"/>
                </a:ext>
              </a:extLst>
            </p:cNvPr>
            <p:cNvSpPr>
              <a:spLocks noChangeArrowheads="1"/>
            </p:cNvSpPr>
            <p:nvPr/>
          </p:nvSpPr>
          <p:spPr bwMode="auto">
            <a:xfrm rot="2533882">
              <a:off x="751387" y="2826857"/>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63" name="Oval 84">
              <a:extLst>
                <a:ext uri="{FF2B5EF4-FFF2-40B4-BE49-F238E27FC236}">
                  <a16:creationId xmlns:a16="http://schemas.microsoft.com/office/drawing/2014/main" id="{D38008E0-7222-4825-BBA0-CCABEBE6ABE8}"/>
                </a:ext>
              </a:extLst>
            </p:cNvPr>
            <p:cNvSpPr>
              <a:spLocks noChangeArrowheads="1"/>
            </p:cNvSpPr>
            <p:nvPr/>
          </p:nvSpPr>
          <p:spPr bwMode="auto">
            <a:xfrm rot="2616916">
              <a:off x="1260598" y="2826789"/>
              <a:ext cx="109728" cy="109728"/>
            </a:xfrm>
            <a:prstGeom prst="ellipse">
              <a:avLst/>
            </a:prstGeom>
            <a:grp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sp>
          <p:nvSpPr>
            <p:cNvPr id="64" name="Oval 84">
              <a:extLst>
                <a:ext uri="{FF2B5EF4-FFF2-40B4-BE49-F238E27FC236}">
                  <a16:creationId xmlns:a16="http://schemas.microsoft.com/office/drawing/2014/main" id="{336665A4-6F95-4D33-89AC-EA0386DAAB39}"/>
                </a:ext>
              </a:extLst>
            </p:cNvPr>
            <p:cNvSpPr>
              <a:spLocks noChangeArrowheads="1"/>
            </p:cNvSpPr>
            <p:nvPr/>
          </p:nvSpPr>
          <p:spPr bwMode="auto">
            <a:xfrm rot="2616916">
              <a:off x="1090605" y="2826789"/>
              <a:ext cx="109728" cy="109728"/>
            </a:xfrm>
            <a:prstGeom prst="ellipse">
              <a:avLst/>
            </a:prstGeom>
            <a:solidFill>
              <a:srgbClr val="0070C0"/>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grpSp>
      <p:sp>
        <p:nvSpPr>
          <p:cNvPr id="65" name="Rectangle 64">
            <a:extLst>
              <a:ext uri="{FF2B5EF4-FFF2-40B4-BE49-F238E27FC236}">
                <a16:creationId xmlns:a16="http://schemas.microsoft.com/office/drawing/2014/main" id="{6360FE6B-A625-474D-83C7-2375F32463F4}"/>
              </a:ext>
            </a:extLst>
          </p:cNvPr>
          <p:cNvSpPr/>
          <p:nvPr/>
        </p:nvSpPr>
        <p:spPr bwMode="gray">
          <a:xfrm>
            <a:off x="8836447" y="1939067"/>
            <a:ext cx="1865717" cy="811736"/>
          </a:xfrm>
          <a:prstGeom prst="rect">
            <a:avLst/>
          </a:prstGeom>
          <a:noFill/>
          <a:ln w="19050" algn="ctr">
            <a:no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US" sz="1600" b="1" dirty="0">
              <a:solidFill>
                <a:prstClr val="white"/>
              </a:solidFill>
            </a:endParaRPr>
          </a:p>
        </p:txBody>
      </p:sp>
      <p:sp>
        <p:nvSpPr>
          <p:cNvPr id="66" name="TextBox 65">
            <a:extLst>
              <a:ext uri="{FF2B5EF4-FFF2-40B4-BE49-F238E27FC236}">
                <a16:creationId xmlns:a16="http://schemas.microsoft.com/office/drawing/2014/main" id="{AC6C17FD-594B-43A5-BF32-1C1EE1DB0EDE}"/>
              </a:ext>
            </a:extLst>
          </p:cNvPr>
          <p:cNvSpPr txBox="1"/>
          <p:nvPr/>
        </p:nvSpPr>
        <p:spPr>
          <a:xfrm>
            <a:off x="9482989" y="1438193"/>
            <a:ext cx="2007027" cy="584775"/>
          </a:xfrm>
          <a:prstGeom prst="rect">
            <a:avLst/>
          </a:prstGeom>
          <a:noFill/>
          <a:ln>
            <a:noFill/>
          </a:ln>
        </p:spPr>
        <p:txBody>
          <a:bodyPr vert="horz" wrap="square" lIns="0" tIns="0" rIns="0" bIns="0" rtlCol="0">
            <a:spAutoFit/>
          </a:bodyPr>
          <a:lstStyle/>
          <a:p>
            <a:pPr algn="ctr" defTabSz="914400">
              <a:spcBef>
                <a:spcPts val="200"/>
              </a:spcBef>
              <a:buSzPct val="100000"/>
            </a:pPr>
            <a:r>
              <a:rPr lang="en-US" sz="1400" b="1" dirty="0">
                <a:solidFill>
                  <a:prstClr val="black"/>
                </a:solidFill>
              </a:rPr>
              <a:t>Refined Pool</a:t>
            </a:r>
            <a:br>
              <a:rPr lang="en-US" sz="1200" dirty="0">
                <a:solidFill>
                  <a:prstClr val="black"/>
                </a:solidFill>
              </a:rPr>
            </a:br>
            <a:r>
              <a:rPr lang="en-US" sz="1200" dirty="0">
                <a:solidFill>
                  <a:prstClr val="black"/>
                </a:solidFill>
              </a:rPr>
              <a:t>Candidates for Near-Term Migration Engagement</a:t>
            </a:r>
          </a:p>
        </p:txBody>
      </p:sp>
      <p:sp>
        <p:nvSpPr>
          <p:cNvPr id="67" name="TextBox 66">
            <a:extLst>
              <a:ext uri="{FF2B5EF4-FFF2-40B4-BE49-F238E27FC236}">
                <a16:creationId xmlns:a16="http://schemas.microsoft.com/office/drawing/2014/main" id="{E4BF2C1C-E258-4D38-BF31-5DB762A8159A}"/>
              </a:ext>
            </a:extLst>
          </p:cNvPr>
          <p:cNvSpPr txBox="1"/>
          <p:nvPr/>
        </p:nvSpPr>
        <p:spPr>
          <a:xfrm>
            <a:off x="584795" y="1526138"/>
            <a:ext cx="1692420" cy="425758"/>
          </a:xfrm>
          <a:prstGeom prst="rect">
            <a:avLst/>
          </a:prstGeom>
          <a:noFill/>
        </p:spPr>
        <p:txBody>
          <a:bodyPr vert="horz" wrap="square" lIns="0" tIns="0" rIns="0" bIns="0" rtlCol="0">
            <a:spAutoFit/>
          </a:bodyPr>
          <a:lstStyle/>
          <a:p>
            <a:pPr algn="ctr" defTabSz="914400">
              <a:spcBef>
                <a:spcPts val="200"/>
              </a:spcBef>
              <a:buSzPct val="100000"/>
            </a:pPr>
            <a:r>
              <a:rPr lang="en-US" sz="1400" b="1" dirty="0">
                <a:solidFill>
                  <a:prstClr val="black"/>
                </a:solidFill>
              </a:rPr>
              <a:t>1000+</a:t>
            </a:r>
            <a:endParaRPr lang="en-US" sz="1200" b="1" dirty="0">
              <a:solidFill>
                <a:prstClr val="black"/>
              </a:solidFill>
            </a:endParaRPr>
          </a:p>
          <a:p>
            <a:pPr algn="ctr" defTabSz="914400">
              <a:spcBef>
                <a:spcPts val="200"/>
              </a:spcBef>
              <a:buSzPct val="100000"/>
            </a:pPr>
            <a:r>
              <a:rPr lang="en-US" sz="1200" dirty="0">
                <a:solidFill>
                  <a:prstClr val="black"/>
                </a:solidFill>
              </a:rPr>
              <a:t>On-Premise Candidates</a:t>
            </a:r>
          </a:p>
        </p:txBody>
      </p:sp>
      <p:sp>
        <p:nvSpPr>
          <p:cNvPr id="68" name="TextBox 67">
            <a:extLst>
              <a:ext uri="{FF2B5EF4-FFF2-40B4-BE49-F238E27FC236}">
                <a16:creationId xmlns:a16="http://schemas.microsoft.com/office/drawing/2014/main" id="{C044EB3C-C301-419A-9B77-CFE798A79E8C}"/>
              </a:ext>
            </a:extLst>
          </p:cNvPr>
          <p:cNvSpPr txBox="1"/>
          <p:nvPr/>
        </p:nvSpPr>
        <p:spPr>
          <a:xfrm>
            <a:off x="2836882" y="1527764"/>
            <a:ext cx="1065997" cy="333425"/>
          </a:xfrm>
          <a:prstGeom prst="rect">
            <a:avLst/>
          </a:prstGeom>
          <a:noFill/>
        </p:spPr>
        <p:txBody>
          <a:bodyPr vert="horz" wrap="none" lIns="0" tIns="0" rIns="0" bIns="0" rtlCol="0">
            <a:spAutoFit/>
          </a:bodyPr>
          <a:lstStyle/>
          <a:p>
            <a:pPr algn="ctr" defTabSz="914400">
              <a:spcBef>
                <a:spcPts val="200"/>
              </a:spcBef>
              <a:buSzPct val="100000"/>
            </a:pPr>
            <a:r>
              <a:rPr lang="en-US" sz="1000" b="1" dirty="0">
                <a:solidFill>
                  <a:prstClr val="black"/>
                </a:solidFill>
              </a:rPr>
              <a:t>Zero-Touch Analysis</a:t>
            </a:r>
          </a:p>
          <a:p>
            <a:pPr algn="ctr" defTabSz="914400">
              <a:spcBef>
                <a:spcPts val="200"/>
              </a:spcBef>
              <a:buSzPct val="100000"/>
            </a:pPr>
            <a:r>
              <a:rPr lang="en-US" sz="1000" i="1" dirty="0">
                <a:solidFill>
                  <a:prstClr val="black"/>
                </a:solidFill>
              </a:rPr>
              <a:t>Customer &amp; Account</a:t>
            </a:r>
          </a:p>
        </p:txBody>
      </p:sp>
      <p:sp>
        <p:nvSpPr>
          <p:cNvPr id="69" name="TextBox 68">
            <a:extLst>
              <a:ext uri="{FF2B5EF4-FFF2-40B4-BE49-F238E27FC236}">
                <a16:creationId xmlns:a16="http://schemas.microsoft.com/office/drawing/2014/main" id="{50E7E5E6-1B1D-47F5-8986-41CD439D4918}"/>
              </a:ext>
            </a:extLst>
          </p:cNvPr>
          <p:cNvSpPr txBox="1"/>
          <p:nvPr/>
        </p:nvSpPr>
        <p:spPr>
          <a:xfrm>
            <a:off x="5653357" y="1521423"/>
            <a:ext cx="1022717" cy="333425"/>
          </a:xfrm>
          <a:prstGeom prst="rect">
            <a:avLst/>
          </a:prstGeom>
          <a:noFill/>
        </p:spPr>
        <p:txBody>
          <a:bodyPr vert="horz" wrap="none" lIns="0" tIns="0" rIns="0" bIns="0" rtlCol="0">
            <a:spAutoFit/>
          </a:bodyPr>
          <a:lstStyle/>
          <a:p>
            <a:pPr algn="ctr" defTabSz="914400">
              <a:spcBef>
                <a:spcPts val="200"/>
              </a:spcBef>
              <a:buSzPct val="100000"/>
            </a:pPr>
            <a:r>
              <a:rPr lang="en-US" sz="1000" b="1" dirty="0">
                <a:solidFill>
                  <a:prstClr val="black"/>
                </a:solidFill>
              </a:rPr>
              <a:t>Lite-Touch Analysis</a:t>
            </a:r>
          </a:p>
          <a:p>
            <a:pPr algn="ctr" defTabSz="914400">
              <a:spcBef>
                <a:spcPts val="200"/>
              </a:spcBef>
              <a:buSzPct val="100000"/>
            </a:pPr>
            <a:r>
              <a:rPr lang="en-US" sz="1000" i="1" dirty="0">
                <a:solidFill>
                  <a:prstClr val="black"/>
                </a:solidFill>
              </a:rPr>
              <a:t>Discovery Tools</a:t>
            </a:r>
          </a:p>
        </p:txBody>
      </p:sp>
      <p:sp>
        <p:nvSpPr>
          <p:cNvPr id="70" name="TextBox 69">
            <a:extLst>
              <a:ext uri="{FF2B5EF4-FFF2-40B4-BE49-F238E27FC236}">
                <a16:creationId xmlns:a16="http://schemas.microsoft.com/office/drawing/2014/main" id="{AAF315C6-007C-4058-8D30-F0DE3015F305}"/>
              </a:ext>
            </a:extLst>
          </p:cNvPr>
          <p:cNvSpPr txBox="1"/>
          <p:nvPr/>
        </p:nvSpPr>
        <p:spPr>
          <a:xfrm>
            <a:off x="2702608" y="3018278"/>
            <a:ext cx="1463542" cy="153888"/>
          </a:xfrm>
          <a:prstGeom prst="rect">
            <a:avLst/>
          </a:prstGeom>
          <a:noFill/>
        </p:spPr>
        <p:txBody>
          <a:bodyPr vert="horz" wrap="none" lIns="0" tIns="0" rIns="0" bIns="0" rtlCol="0">
            <a:spAutoFit/>
          </a:bodyPr>
          <a:lstStyle/>
          <a:p>
            <a:pPr algn="ctr" defTabSz="914400">
              <a:spcBef>
                <a:spcPts val="200"/>
              </a:spcBef>
              <a:buSzPct val="100000"/>
            </a:pPr>
            <a:r>
              <a:rPr lang="en-US" sz="1000" i="1" dirty="0">
                <a:solidFill>
                  <a:srgbClr val="C00000"/>
                </a:solidFill>
              </a:rPr>
              <a:t>Establish Lite-Touch Backlog</a:t>
            </a:r>
          </a:p>
        </p:txBody>
      </p:sp>
      <p:sp>
        <p:nvSpPr>
          <p:cNvPr id="71" name="TextBox 70">
            <a:extLst>
              <a:ext uri="{FF2B5EF4-FFF2-40B4-BE49-F238E27FC236}">
                <a16:creationId xmlns:a16="http://schemas.microsoft.com/office/drawing/2014/main" id="{1277FD61-F57D-4B27-9112-D4053E5B3604}"/>
              </a:ext>
            </a:extLst>
          </p:cNvPr>
          <p:cNvSpPr txBox="1"/>
          <p:nvPr/>
        </p:nvSpPr>
        <p:spPr>
          <a:xfrm>
            <a:off x="5270119" y="3028992"/>
            <a:ext cx="1974900" cy="153888"/>
          </a:xfrm>
          <a:prstGeom prst="rect">
            <a:avLst/>
          </a:prstGeom>
          <a:noFill/>
        </p:spPr>
        <p:txBody>
          <a:bodyPr vert="horz" wrap="none" lIns="0" tIns="0" rIns="0" bIns="0" rtlCol="0">
            <a:spAutoFit/>
          </a:bodyPr>
          <a:lstStyle/>
          <a:p>
            <a:pPr algn="ctr" defTabSz="914400">
              <a:spcBef>
                <a:spcPts val="200"/>
              </a:spcBef>
              <a:buSzPct val="100000"/>
            </a:pPr>
            <a:r>
              <a:rPr lang="en-US" sz="1000" i="1" dirty="0">
                <a:solidFill>
                  <a:srgbClr val="C00000"/>
                </a:solidFill>
              </a:rPr>
              <a:t>Bucket 1, 2 &amp; 3 Candidates Identified</a:t>
            </a:r>
          </a:p>
        </p:txBody>
      </p:sp>
      <p:cxnSp>
        <p:nvCxnSpPr>
          <p:cNvPr id="75" name="Straight Connector 74">
            <a:extLst>
              <a:ext uri="{FF2B5EF4-FFF2-40B4-BE49-F238E27FC236}">
                <a16:creationId xmlns:a16="http://schemas.microsoft.com/office/drawing/2014/main" id="{37081F97-D982-4D66-9F2B-F0381CB62EA6}"/>
              </a:ext>
            </a:extLst>
          </p:cNvPr>
          <p:cNvCxnSpPr/>
          <p:nvPr/>
        </p:nvCxnSpPr>
        <p:spPr>
          <a:xfrm>
            <a:off x="3332661" y="3294578"/>
            <a:ext cx="0" cy="1246192"/>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CA2A76C-5D39-4B49-B8E4-2AF858F78304}"/>
              </a:ext>
            </a:extLst>
          </p:cNvPr>
          <p:cNvCxnSpPr/>
          <p:nvPr/>
        </p:nvCxnSpPr>
        <p:spPr>
          <a:xfrm>
            <a:off x="6322360" y="3294578"/>
            <a:ext cx="0" cy="1246192"/>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8" name="AutoShape 83" descr="Large grid">
            <a:extLst>
              <a:ext uri="{FF2B5EF4-FFF2-40B4-BE49-F238E27FC236}">
                <a16:creationId xmlns:a16="http://schemas.microsoft.com/office/drawing/2014/main" id="{02137B86-4C5D-49A0-B81E-1D87A612AFA4}"/>
              </a:ext>
            </a:extLst>
          </p:cNvPr>
          <p:cNvSpPr>
            <a:spLocks noChangeArrowheads="1"/>
          </p:cNvSpPr>
          <p:nvPr/>
        </p:nvSpPr>
        <p:spPr bwMode="auto">
          <a:xfrm rot="16200000">
            <a:off x="7969675" y="2172286"/>
            <a:ext cx="1043769" cy="543576"/>
          </a:xfrm>
          <a:prstGeom prst="flowChartInputOutput">
            <a:avLst/>
          </a:prstGeom>
          <a:pattFill prst="lgGrid">
            <a:fgClr>
              <a:srgbClr val="C3CFE7"/>
            </a:fgClr>
            <a:bgClr>
              <a:srgbClr val="FFFFFF"/>
            </a:bgClr>
          </a:pattFill>
          <a:ln w="9525" algn="ctr">
            <a:solidFill>
              <a:srgbClr val="003399"/>
            </a:solidFill>
            <a:miter lim="800000"/>
            <a:headEnd/>
            <a:tailEnd/>
          </a:ln>
        </p:spPr>
        <p:txBody>
          <a:bodyPr vert="eaVert" lIns="112215" tIns="56108" rIns="112215" bIns="56108" anchor="ctr"/>
          <a:lstStyle/>
          <a:p>
            <a:pPr defTabSz="1122363">
              <a:defRPr/>
            </a:pPr>
            <a:endParaRPr lang="en-US" sz="1800" kern="0" dirty="0">
              <a:solidFill>
                <a:srgbClr val="000000"/>
              </a:solidFill>
              <a:latin typeface="Arial"/>
            </a:endParaRPr>
          </a:p>
        </p:txBody>
      </p:sp>
      <p:sp>
        <p:nvSpPr>
          <p:cNvPr id="79" name="TextBox 78">
            <a:extLst>
              <a:ext uri="{FF2B5EF4-FFF2-40B4-BE49-F238E27FC236}">
                <a16:creationId xmlns:a16="http://schemas.microsoft.com/office/drawing/2014/main" id="{F789CA28-78FD-47B8-889C-9EB3D0979610}"/>
              </a:ext>
            </a:extLst>
          </p:cNvPr>
          <p:cNvSpPr txBox="1"/>
          <p:nvPr/>
        </p:nvSpPr>
        <p:spPr>
          <a:xfrm>
            <a:off x="7933234" y="3018278"/>
            <a:ext cx="2092957" cy="307777"/>
          </a:xfrm>
          <a:prstGeom prst="rect">
            <a:avLst/>
          </a:prstGeom>
          <a:noFill/>
        </p:spPr>
        <p:txBody>
          <a:bodyPr vert="horz" wrap="square" lIns="0" tIns="0" rIns="0" bIns="0" rtlCol="0">
            <a:spAutoFit/>
          </a:bodyPr>
          <a:lstStyle/>
          <a:p>
            <a:pPr algn="ctr" defTabSz="914400">
              <a:spcBef>
                <a:spcPts val="200"/>
              </a:spcBef>
              <a:buSzPct val="100000"/>
            </a:pPr>
            <a:r>
              <a:rPr lang="en-US" sz="1000" i="1" dirty="0">
                <a:solidFill>
                  <a:srgbClr val="C00000"/>
                </a:solidFill>
              </a:rPr>
              <a:t>Bucket 1 &amp; 2 Candidates Reclassified</a:t>
            </a:r>
          </a:p>
        </p:txBody>
      </p:sp>
      <p:sp>
        <p:nvSpPr>
          <p:cNvPr id="80" name="TextBox 79">
            <a:extLst>
              <a:ext uri="{FF2B5EF4-FFF2-40B4-BE49-F238E27FC236}">
                <a16:creationId xmlns:a16="http://schemas.microsoft.com/office/drawing/2014/main" id="{F156A2FD-F9E8-4144-82EF-AF201DB7B40A}"/>
              </a:ext>
            </a:extLst>
          </p:cNvPr>
          <p:cNvSpPr txBox="1"/>
          <p:nvPr/>
        </p:nvSpPr>
        <p:spPr>
          <a:xfrm>
            <a:off x="7750634" y="1521626"/>
            <a:ext cx="1401026" cy="333425"/>
          </a:xfrm>
          <a:prstGeom prst="rect">
            <a:avLst/>
          </a:prstGeom>
          <a:noFill/>
        </p:spPr>
        <p:txBody>
          <a:bodyPr vert="horz" wrap="none" lIns="0" tIns="0" rIns="0" bIns="0" rtlCol="0">
            <a:spAutoFit/>
          </a:bodyPr>
          <a:lstStyle/>
          <a:p>
            <a:pPr algn="ctr" defTabSz="914400">
              <a:spcBef>
                <a:spcPts val="200"/>
              </a:spcBef>
              <a:buSzPct val="100000"/>
            </a:pPr>
            <a:r>
              <a:rPr lang="en-US" sz="1000" b="1" dirty="0">
                <a:solidFill>
                  <a:prstClr val="black"/>
                </a:solidFill>
              </a:rPr>
              <a:t>High-Touch Analysis</a:t>
            </a:r>
          </a:p>
          <a:p>
            <a:pPr algn="ctr" defTabSz="914400">
              <a:spcBef>
                <a:spcPts val="200"/>
              </a:spcBef>
              <a:buSzPct val="100000"/>
            </a:pPr>
            <a:r>
              <a:rPr lang="en-US" sz="1000" i="1" dirty="0">
                <a:solidFill>
                  <a:prstClr val="black"/>
                </a:solidFill>
              </a:rPr>
              <a:t>Workshops &amp; Commitment</a:t>
            </a:r>
          </a:p>
        </p:txBody>
      </p:sp>
      <p:sp>
        <p:nvSpPr>
          <p:cNvPr id="81" name="TextBox 80">
            <a:extLst>
              <a:ext uri="{FF2B5EF4-FFF2-40B4-BE49-F238E27FC236}">
                <a16:creationId xmlns:a16="http://schemas.microsoft.com/office/drawing/2014/main" id="{7EF1B59C-124C-44E0-94C4-D9C775A5EB09}"/>
              </a:ext>
            </a:extLst>
          </p:cNvPr>
          <p:cNvSpPr txBox="1"/>
          <p:nvPr/>
        </p:nvSpPr>
        <p:spPr>
          <a:xfrm>
            <a:off x="1970475" y="3230579"/>
            <a:ext cx="2895542" cy="769441"/>
          </a:xfrm>
          <a:prstGeom prst="rect">
            <a:avLst/>
          </a:prstGeom>
          <a:solidFill>
            <a:schemeClr val="bg1"/>
          </a:solidFill>
        </p:spPr>
        <p:txBody>
          <a:bodyPr vert="horz" wrap="square" lIns="0" tIns="0" rIns="0" bIns="0" rtlCol="0">
            <a:spAutoFit/>
          </a:bodyPr>
          <a:lstStyle/>
          <a:p>
            <a:pPr defTabSz="914400">
              <a:spcBef>
                <a:spcPts val="200"/>
              </a:spcBef>
              <a:buSzPct val="100000"/>
            </a:pPr>
            <a:r>
              <a:rPr lang="en-US" sz="1000" i="1" dirty="0">
                <a:solidFill>
                  <a:prstClr val="black"/>
                </a:solidFill>
              </a:rPr>
              <a:t>Customers identified as Lite-Touch Candidates by:</a:t>
            </a:r>
          </a:p>
          <a:p>
            <a:pPr marL="171450" indent="-171450" defTabSz="914400">
              <a:buSzPct val="100000"/>
              <a:buFont typeface="Wingdings" panose="05000000000000000000" pitchFamily="2" charset="2"/>
              <a:buChar char="§"/>
            </a:pPr>
            <a:r>
              <a:rPr lang="en-US" sz="1000" i="1" dirty="0">
                <a:solidFill>
                  <a:prstClr val="black"/>
                </a:solidFill>
              </a:rPr>
              <a:t>Customer Account Tier</a:t>
            </a:r>
          </a:p>
          <a:p>
            <a:pPr marL="171450" indent="-171450" defTabSz="914400">
              <a:buSzPct val="100000"/>
              <a:buFont typeface="Wingdings" panose="05000000000000000000" pitchFamily="2" charset="2"/>
              <a:buChar char="§"/>
            </a:pPr>
            <a:r>
              <a:rPr lang="en-US" sz="1000" i="1" dirty="0">
                <a:solidFill>
                  <a:prstClr val="black"/>
                </a:solidFill>
              </a:rPr>
              <a:t>Customer known as white glove or has special relationship requirements</a:t>
            </a:r>
          </a:p>
          <a:p>
            <a:pPr marL="171450" indent="-171450" defTabSz="914400">
              <a:buSzPct val="100000"/>
              <a:buFont typeface="Wingdings" panose="05000000000000000000" pitchFamily="2" charset="2"/>
              <a:buChar char="§"/>
            </a:pPr>
            <a:r>
              <a:rPr lang="en-US" sz="1000" i="1" dirty="0">
                <a:solidFill>
                  <a:prstClr val="black"/>
                </a:solidFill>
              </a:rPr>
              <a:t>Customer requests migration enablement</a:t>
            </a:r>
          </a:p>
        </p:txBody>
      </p:sp>
      <p:sp>
        <p:nvSpPr>
          <p:cNvPr id="82" name="TextBox 81">
            <a:extLst>
              <a:ext uri="{FF2B5EF4-FFF2-40B4-BE49-F238E27FC236}">
                <a16:creationId xmlns:a16="http://schemas.microsoft.com/office/drawing/2014/main" id="{820D0482-3A99-4E06-B198-3DCF22C7E182}"/>
              </a:ext>
            </a:extLst>
          </p:cNvPr>
          <p:cNvSpPr txBox="1"/>
          <p:nvPr/>
        </p:nvSpPr>
        <p:spPr>
          <a:xfrm>
            <a:off x="4984584" y="3250552"/>
            <a:ext cx="2225324" cy="846386"/>
          </a:xfrm>
          <a:prstGeom prst="rect">
            <a:avLst/>
          </a:prstGeom>
          <a:solidFill>
            <a:schemeClr val="bg1"/>
          </a:solidFill>
        </p:spPr>
        <p:txBody>
          <a:bodyPr vert="horz" wrap="square" lIns="0" tIns="0" rIns="0" bIns="0" rtlCol="0">
            <a:spAutoFit/>
          </a:bodyPr>
          <a:lstStyle/>
          <a:p>
            <a:pPr>
              <a:spcBef>
                <a:spcPts val="200"/>
              </a:spcBef>
              <a:buSzPct val="100000"/>
            </a:pPr>
            <a:r>
              <a:rPr lang="en-US" sz="1000" i="1" dirty="0">
                <a:solidFill>
                  <a:prstClr val="black"/>
                </a:solidFill>
              </a:rPr>
              <a:t>Candidates vetted on the following criteria based on diagnostic data:</a:t>
            </a:r>
          </a:p>
          <a:p>
            <a:pPr marL="171450" indent="-171450">
              <a:spcBef>
                <a:spcPts val="200"/>
              </a:spcBef>
              <a:buSzPct val="100000"/>
              <a:buFont typeface="Wingdings" panose="05000000000000000000" pitchFamily="2" charset="2"/>
              <a:buChar char="§"/>
            </a:pPr>
            <a:r>
              <a:rPr lang="en-US" sz="1000" i="1" dirty="0">
                <a:solidFill>
                  <a:prstClr val="black"/>
                </a:solidFill>
              </a:rPr>
              <a:t>Ersatz configuration</a:t>
            </a:r>
          </a:p>
          <a:p>
            <a:pPr marL="171450" indent="-171450">
              <a:spcBef>
                <a:spcPts val="200"/>
              </a:spcBef>
              <a:buSzPct val="100000"/>
              <a:buFont typeface="Wingdings" panose="05000000000000000000" pitchFamily="2" charset="2"/>
              <a:buChar char="§"/>
            </a:pPr>
            <a:r>
              <a:rPr lang="en-US" sz="1000" i="1" dirty="0">
                <a:solidFill>
                  <a:prstClr val="black"/>
                </a:solidFill>
              </a:rPr>
              <a:t>High-touch manual effort</a:t>
            </a:r>
          </a:p>
          <a:p>
            <a:pPr marL="171450" indent="-171450">
              <a:spcBef>
                <a:spcPts val="200"/>
              </a:spcBef>
              <a:buSzPct val="100000"/>
              <a:buFont typeface="Wingdings" panose="05000000000000000000" pitchFamily="2" charset="2"/>
              <a:buChar char="§"/>
            </a:pPr>
            <a:r>
              <a:rPr lang="en-US" sz="1000" i="1" dirty="0">
                <a:solidFill>
                  <a:prstClr val="black"/>
                </a:solidFill>
              </a:rPr>
              <a:t>Excessive complexity</a:t>
            </a:r>
          </a:p>
        </p:txBody>
      </p:sp>
      <p:cxnSp>
        <p:nvCxnSpPr>
          <p:cNvPr id="83" name="Straight Connector 82">
            <a:extLst>
              <a:ext uri="{FF2B5EF4-FFF2-40B4-BE49-F238E27FC236}">
                <a16:creationId xmlns:a16="http://schemas.microsoft.com/office/drawing/2014/main" id="{8FC9E6FD-7E1D-4A2B-B22A-E9113B1534B0}"/>
              </a:ext>
            </a:extLst>
          </p:cNvPr>
          <p:cNvCxnSpPr/>
          <p:nvPr/>
        </p:nvCxnSpPr>
        <p:spPr>
          <a:xfrm>
            <a:off x="9096524" y="3307307"/>
            <a:ext cx="0" cy="1246192"/>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9BE23E7D-15EA-41FA-BDA2-3126EE3EA38A}"/>
              </a:ext>
            </a:extLst>
          </p:cNvPr>
          <p:cNvSpPr txBox="1"/>
          <p:nvPr/>
        </p:nvSpPr>
        <p:spPr>
          <a:xfrm>
            <a:off x="7788284" y="3243593"/>
            <a:ext cx="2407550" cy="1000274"/>
          </a:xfrm>
          <a:prstGeom prst="rect">
            <a:avLst/>
          </a:prstGeom>
          <a:solidFill>
            <a:schemeClr val="bg1"/>
          </a:solidFill>
        </p:spPr>
        <p:txBody>
          <a:bodyPr vert="horz" wrap="square" lIns="0" tIns="0" rIns="0" bIns="0" rtlCol="0">
            <a:spAutoFit/>
          </a:bodyPr>
          <a:lstStyle/>
          <a:p>
            <a:pPr>
              <a:spcBef>
                <a:spcPts val="200"/>
              </a:spcBef>
              <a:buSzPct val="100000"/>
            </a:pPr>
            <a:r>
              <a:rPr lang="en-US" sz="1000" i="1" dirty="0">
                <a:solidFill>
                  <a:prstClr val="black"/>
                </a:solidFill>
              </a:rPr>
              <a:t>Candidates engaged and triaged based on direct findings and stakeholder feedback for reasons such as:</a:t>
            </a:r>
          </a:p>
          <a:p>
            <a:pPr marL="171450" indent="-171450">
              <a:spcBef>
                <a:spcPts val="200"/>
              </a:spcBef>
              <a:buSzPct val="100000"/>
              <a:buFont typeface="Arial" panose="020B0604020202020204" pitchFamily="34" charset="0"/>
              <a:buChar char="•"/>
            </a:pPr>
            <a:r>
              <a:rPr lang="en-US" sz="1000" i="1" dirty="0">
                <a:solidFill>
                  <a:prstClr val="black"/>
                </a:solidFill>
              </a:rPr>
              <a:t>Candidate Preparedness</a:t>
            </a:r>
          </a:p>
          <a:p>
            <a:pPr marL="171450" indent="-171450">
              <a:spcBef>
                <a:spcPts val="200"/>
              </a:spcBef>
              <a:buSzPct val="100000"/>
              <a:buFont typeface="Arial" panose="020B0604020202020204" pitchFamily="34" charset="0"/>
              <a:buChar char="•"/>
            </a:pPr>
            <a:r>
              <a:rPr lang="en-US" sz="1000" i="1" dirty="0">
                <a:solidFill>
                  <a:prstClr val="black"/>
                </a:solidFill>
              </a:rPr>
              <a:t>Excessive lead time</a:t>
            </a:r>
          </a:p>
          <a:p>
            <a:pPr marL="171450" indent="-171450">
              <a:spcBef>
                <a:spcPts val="200"/>
              </a:spcBef>
              <a:buSzPct val="100000"/>
              <a:buFont typeface="Arial" panose="020B0604020202020204" pitchFamily="34" charset="0"/>
              <a:buChar char="•"/>
            </a:pPr>
            <a:r>
              <a:rPr lang="en-US" sz="1000" i="1" dirty="0">
                <a:solidFill>
                  <a:prstClr val="black"/>
                </a:solidFill>
              </a:rPr>
              <a:t>Undocumented environment complexity</a:t>
            </a:r>
          </a:p>
        </p:txBody>
      </p:sp>
      <p:sp>
        <p:nvSpPr>
          <p:cNvPr id="85" name="Rectangle 84">
            <a:extLst>
              <a:ext uri="{FF2B5EF4-FFF2-40B4-BE49-F238E27FC236}">
                <a16:creationId xmlns:a16="http://schemas.microsoft.com/office/drawing/2014/main" id="{EA8DEC4D-74FF-41FB-9633-A605D39BA22C}"/>
              </a:ext>
            </a:extLst>
          </p:cNvPr>
          <p:cNvSpPr/>
          <p:nvPr/>
        </p:nvSpPr>
        <p:spPr>
          <a:xfrm>
            <a:off x="584795" y="1397603"/>
            <a:ext cx="1711327" cy="69141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90A0E5D5-A6CF-46BD-BE54-08CCC9C8BD5C}"/>
              </a:ext>
            </a:extLst>
          </p:cNvPr>
          <p:cNvSpPr/>
          <p:nvPr/>
        </p:nvSpPr>
        <p:spPr>
          <a:xfrm>
            <a:off x="9481329" y="1397604"/>
            <a:ext cx="2054786" cy="691414"/>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4">
            <a:extLst>
              <a:ext uri="{FF2B5EF4-FFF2-40B4-BE49-F238E27FC236}">
                <a16:creationId xmlns:a16="http://schemas.microsoft.com/office/drawing/2014/main" id="{8E6C029D-0717-4DBE-AD56-6F3208C90394}"/>
              </a:ext>
            </a:extLst>
          </p:cNvPr>
          <p:cNvSpPr>
            <a:spLocks noChangeArrowheads="1"/>
          </p:cNvSpPr>
          <p:nvPr/>
        </p:nvSpPr>
        <p:spPr bwMode="auto">
          <a:xfrm rot="2616916">
            <a:off x="4744211" y="2386506"/>
            <a:ext cx="142659" cy="152863"/>
          </a:xfrm>
          <a:prstGeom prst="ellipse">
            <a:avLst/>
          </a:prstGeom>
          <a:solidFill>
            <a:schemeClr val="accent6"/>
          </a:solidFill>
          <a:ln w="6350" cap="rnd">
            <a:noFill/>
            <a:round/>
            <a:headEnd/>
            <a:tailEnd/>
          </a:ln>
        </p:spPr>
        <p:txBody>
          <a:bodyPr/>
          <a:lstStyle/>
          <a:p>
            <a:pPr defTabSz="914400"/>
            <a:endParaRPr lang="en-CA" sz="1200" dirty="0">
              <a:solidFill>
                <a:srgbClr val="000000"/>
              </a:solidFill>
              <a:latin typeface="Arial"/>
              <a:ea typeface="MS PGothic" pitchFamily="34" charset="-128"/>
            </a:endParaRPr>
          </a:p>
        </p:txBody>
      </p:sp>
      <p:graphicFrame>
        <p:nvGraphicFramePr>
          <p:cNvPr id="88" name="Table 87">
            <a:extLst>
              <a:ext uri="{FF2B5EF4-FFF2-40B4-BE49-F238E27FC236}">
                <a16:creationId xmlns:a16="http://schemas.microsoft.com/office/drawing/2014/main" id="{457D22A2-A8F0-42E9-A58B-4FB504E29394}"/>
              </a:ext>
            </a:extLst>
          </p:cNvPr>
          <p:cNvGraphicFramePr>
            <a:graphicFrameLocks noGrp="1"/>
          </p:cNvGraphicFramePr>
          <p:nvPr/>
        </p:nvGraphicFramePr>
        <p:xfrm>
          <a:off x="1202036" y="4533923"/>
          <a:ext cx="9739386" cy="1798298"/>
        </p:xfrm>
        <a:graphic>
          <a:graphicData uri="http://schemas.openxmlformats.org/drawingml/2006/table">
            <a:tbl>
              <a:tblPr firstRow="1" firstCol="1" bandRow="1">
                <a:tableStyleId>{5C22544A-7EE6-4342-B048-85BDC9FD1C3A}</a:tableStyleId>
              </a:tblPr>
              <a:tblGrid>
                <a:gridCol w="1639409">
                  <a:extLst>
                    <a:ext uri="{9D8B030D-6E8A-4147-A177-3AD203B41FA5}">
                      <a16:colId xmlns:a16="http://schemas.microsoft.com/office/drawing/2014/main" val="3157160101"/>
                    </a:ext>
                  </a:extLst>
                </a:gridCol>
                <a:gridCol w="3840480">
                  <a:extLst>
                    <a:ext uri="{9D8B030D-6E8A-4147-A177-3AD203B41FA5}">
                      <a16:colId xmlns:a16="http://schemas.microsoft.com/office/drawing/2014/main" val="980672060"/>
                    </a:ext>
                  </a:extLst>
                </a:gridCol>
                <a:gridCol w="1851573">
                  <a:extLst>
                    <a:ext uri="{9D8B030D-6E8A-4147-A177-3AD203B41FA5}">
                      <a16:colId xmlns:a16="http://schemas.microsoft.com/office/drawing/2014/main" val="3930161116"/>
                    </a:ext>
                  </a:extLst>
                </a:gridCol>
                <a:gridCol w="2407924">
                  <a:extLst>
                    <a:ext uri="{9D8B030D-6E8A-4147-A177-3AD203B41FA5}">
                      <a16:colId xmlns:a16="http://schemas.microsoft.com/office/drawing/2014/main" val="1985260572"/>
                    </a:ext>
                  </a:extLst>
                </a:gridCol>
              </a:tblGrid>
              <a:tr h="20762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Candidate Bucket</a:t>
                      </a:r>
                    </a:p>
                  </a:txBody>
                  <a:tcPr marL="74313" marR="74313" marT="0" marB="0" anchor="ctr">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Description</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Relative Migration Effort</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Example Criteria</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2212458848"/>
                  </a:ext>
                </a:extLst>
              </a:tr>
              <a:tr h="450057">
                <a:tc>
                  <a:txBody>
                    <a:bodyPr/>
                    <a:lstStyle/>
                    <a:p>
                      <a:pPr marL="0" marR="0" lvl="0" algn="ctr">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Bucket 1</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Bucket 1 includes Candidates that have low degree of customization and few external dependencies in their OutSystems footprint</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Low-Medium</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Few platform customizations</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Lower database volume</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Asynchronous dependencies</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06177863"/>
                  </a:ext>
                </a:extLst>
              </a:tr>
              <a:tr h="450057">
                <a:tc>
                  <a:txBody>
                    <a:bodyPr/>
                    <a:lstStyle/>
                    <a:p>
                      <a:pPr marL="0" marR="0" lvl="0" algn="ctr">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Bucket 2</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Bucket 2 Candidates have more complex OutSystems self-managed deployments, requiring a greater degree of migration and refactor effort</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Medium-High</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Some synchronous dependencies</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Unique platform configuration</a:t>
                      </a:r>
                    </a:p>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Significant database volume</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94792770"/>
                  </a:ext>
                </a:extLst>
              </a:tr>
              <a:tr h="450057">
                <a:tc>
                  <a:txBody>
                    <a:bodyPr/>
                    <a:lstStyle/>
                    <a:p>
                      <a:pPr marL="0" marR="0" lvl="0" algn="ctr">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Bucket 3</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Bucket 3 includes Candidates that will require significant long-term planning or the account relationship requires special attention</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High-Very High/White Glove</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100" b="0" dirty="0"/>
                        <a:t>Critical dependencies on-premise</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6775504"/>
                  </a:ext>
                </a:extLst>
              </a:tr>
            </a:tbl>
          </a:graphicData>
        </a:graphic>
      </p:graphicFrame>
      <p:grpSp>
        <p:nvGrpSpPr>
          <p:cNvPr id="90" name="Group 89">
            <a:extLst>
              <a:ext uri="{FF2B5EF4-FFF2-40B4-BE49-F238E27FC236}">
                <a16:creationId xmlns:a16="http://schemas.microsoft.com/office/drawing/2014/main" id="{E62D4286-2E20-46C1-8713-7B4A591F5E83}"/>
              </a:ext>
            </a:extLst>
          </p:cNvPr>
          <p:cNvGrpSpPr/>
          <p:nvPr/>
        </p:nvGrpSpPr>
        <p:grpSpPr>
          <a:xfrm>
            <a:off x="7546361" y="2335846"/>
            <a:ext cx="674309" cy="208158"/>
            <a:chOff x="5278133" y="2184681"/>
            <a:chExt cx="281280" cy="208158"/>
          </a:xfrm>
        </p:grpSpPr>
        <p:sp>
          <p:nvSpPr>
            <p:cNvPr id="91" name="Line 59">
              <a:extLst>
                <a:ext uri="{FF2B5EF4-FFF2-40B4-BE49-F238E27FC236}">
                  <a16:creationId xmlns:a16="http://schemas.microsoft.com/office/drawing/2014/main" id="{46A07E36-0929-4D95-9605-83B0F654751F}"/>
                </a:ext>
              </a:extLst>
            </p:cNvPr>
            <p:cNvSpPr>
              <a:spLocks noChangeAspect="1" noChangeShapeType="1"/>
            </p:cNvSpPr>
            <p:nvPr/>
          </p:nvSpPr>
          <p:spPr bwMode="gray">
            <a:xfrm>
              <a:off x="5278133" y="2184681"/>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92" name="Line 60">
              <a:extLst>
                <a:ext uri="{FF2B5EF4-FFF2-40B4-BE49-F238E27FC236}">
                  <a16:creationId xmlns:a16="http://schemas.microsoft.com/office/drawing/2014/main" id="{531F95EE-2CF7-45AE-813B-019BA740F4D9}"/>
                </a:ext>
              </a:extLst>
            </p:cNvPr>
            <p:cNvSpPr>
              <a:spLocks noChangeAspect="1" noChangeShapeType="1"/>
            </p:cNvSpPr>
            <p:nvPr/>
          </p:nvSpPr>
          <p:spPr bwMode="gray">
            <a:xfrm>
              <a:off x="5278133" y="2287522"/>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sp>
          <p:nvSpPr>
            <p:cNvPr id="93" name="Line 61">
              <a:extLst>
                <a:ext uri="{FF2B5EF4-FFF2-40B4-BE49-F238E27FC236}">
                  <a16:creationId xmlns:a16="http://schemas.microsoft.com/office/drawing/2014/main" id="{A2528641-8078-47A6-9D57-4367E455C622}"/>
                </a:ext>
              </a:extLst>
            </p:cNvPr>
            <p:cNvSpPr>
              <a:spLocks noChangeAspect="1" noChangeShapeType="1"/>
            </p:cNvSpPr>
            <p:nvPr/>
          </p:nvSpPr>
          <p:spPr bwMode="gray">
            <a:xfrm>
              <a:off x="5278133" y="2392839"/>
              <a:ext cx="281280" cy="0"/>
            </a:xfrm>
            <a:prstGeom prst="line">
              <a:avLst/>
            </a:prstGeom>
            <a:noFill/>
            <a:ln w="12700">
              <a:solidFill>
                <a:schemeClr val="accent4"/>
              </a:solidFill>
              <a:round/>
              <a:headEnd/>
              <a:tailEnd type="triangle" w="med" len="med"/>
            </a:ln>
            <a:effectLst/>
          </p:spPr>
          <p:txBody>
            <a:bodyPr lIns="36000" tIns="36000" rIns="36000" bIns="36000"/>
            <a:lstStyle/>
            <a:p>
              <a:pPr algn="ctr" defTabSz="914400" eaLnBrk="0" hangingPunct="0">
                <a:lnSpc>
                  <a:spcPct val="106000"/>
                </a:lnSpc>
                <a:defRPr/>
              </a:pPr>
              <a:endParaRPr lang="en-US" sz="1100" kern="0" dirty="0">
                <a:solidFill>
                  <a:srgbClr val="000000"/>
                </a:solidFill>
                <a:latin typeface="Arial" pitchFamily="34" charset="0"/>
              </a:endParaRPr>
            </a:p>
          </p:txBody>
        </p:sp>
      </p:grpSp>
      <p:grpSp>
        <p:nvGrpSpPr>
          <p:cNvPr id="94" name="Group 93">
            <a:extLst>
              <a:ext uri="{FF2B5EF4-FFF2-40B4-BE49-F238E27FC236}">
                <a16:creationId xmlns:a16="http://schemas.microsoft.com/office/drawing/2014/main" id="{261ACE7B-DC37-4287-ABE3-1E0222ADF0B9}"/>
              </a:ext>
            </a:extLst>
          </p:cNvPr>
          <p:cNvGrpSpPr/>
          <p:nvPr/>
        </p:nvGrpSpPr>
        <p:grpSpPr>
          <a:xfrm>
            <a:off x="10560874" y="2156175"/>
            <a:ext cx="728736" cy="698508"/>
            <a:chOff x="4264763" y="4357903"/>
            <a:chExt cx="1161369" cy="1113195"/>
          </a:xfrm>
        </p:grpSpPr>
        <p:sp>
          <p:nvSpPr>
            <p:cNvPr id="95" name="Arc 94">
              <a:extLst>
                <a:ext uri="{FF2B5EF4-FFF2-40B4-BE49-F238E27FC236}">
                  <a16:creationId xmlns:a16="http://schemas.microsoft.com/office/drawing/2014/main" id="{0DE0DD8B-61B9-4E0B-8ECB-0A596CA0B816}"/>
                </a:ext>
              </a:extLst>
            </p:cNvPr>
            <p:cNvSpPr/>
            <p:nvPr/>
          </p:nvSpPr>
          <p:spPr>
            <a:xfrm>
              <a:off x="4415888" y="4522773"/>
              <a:ext cx="979958" cy="948325"/>
            </a:xfrm>
            <a:prstGeom prst="arc">
              <a:avLst>
                <a:gd name="adj1" fmla="val 8557205"/>
                <a:gd name="adj2" fmla="val 5416305"/>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dirty="0">
                <a:latin typeface="Verdana" charset="0"/>
                <a:ea typeface="Verdana" charset="0"/>
                <a:cs typeface="Verdana" charset="0"/>
              </a:endParaRPr>
            </a:p>
          </p:txBody>
        </p:sp>
        <p:sp>
          <p:nvSpPr>
            <p:cNvPr id="96" name="Arc 95">
              <a:extLst>
                <a:ext uri="{FF2B5EF4-FFF2-40B4-BE49-F238E27FC236}">
                  <a16:creationId xmlns:a16="http://schemas.microsoft.com/office/drawing/2014/main" id="{5D39B738-3337-464A-B221-4F2E26BAD114}"/>
                </a:ext>
              </a:extLst>
            </p:cNvPr>
            <p:cNvSpPr/>
            <p:nvPr/>
          </p:nvSpPr>
          <p:spPr>
            <a:xfrm flipH="1">
              <a:off x="5038741" y="4357903"/>
              <a:ext cx="387391" cy="396042"/>
            </a:xfrm>
            <a:prstGeom prst="arc">
              <a:avLst>
                <a:gd name="adj1" fmla="val 7891310"/>
                <a:gd name="adj2" fmla="val 21449620"/>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dirty="0">
                <a:latin typeface="Verdana" charset="0"/>
                <a:ea typeface="Verdana" charset="0"/>
                <a:cs typeface="Verdana" charset="0"/>
              </a:endParaRPr>
            </a:p>
          </p:txBody>
        </p:sp>
        <p:cxnSp>
          <p:nvCxnSpPr>
            <p:cNvPr id="97" name="Straight Connector 96">
              <a:extLst>
                <a:ext uri="{FF2B5EF4-FFF2-40B4-BE49-F238E27FC236}">
                  <a16:creationId xmlns:a16="http://schemas.microsoft.com/office/drawing/2014/main" id="{95A7039B-6540-43FA-ADBE-EA8C89490B05}"/>
                </a:ext>
              </a:extLst>
            </p:cNvPr>
            <p:cNvCxnSpPr>
              <a:cxnSpLocks/>
            </p:cNvCxnSpPr>
            <p:nvPr/>
          </p:nvCxnSpPr>
          <p:spPr>
            <a:xfrm flipH="1">
              <a:off x="4264763" y="5471098"/>
              <a:ext cx="6455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264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B53FA-269A-4138-BF2C-312370B9AC20}"/>
              </a:ext>
            </a:extLst>
          </p:cNvPr>
          <p:cNvSpPr>
            <a:spLocks noGrp="1"/>
          </p:cNvSpPr>
          <p:nvPr>
            <p:ph type="body" sz="quarter" idx="14"/>
          </p:nvPr>
        </p:nvSpPr>
        <p:spPr>
          <a:xfrm>
            <a:off x="469900" y="1020129"/>
            <a:ext cx="11252200" cy="392111"/>
          </a:xfrm>
        </p:spPr>
        <p:txBody>
          <a:bodyPr/>
          <a:lstStyle/>
          <a:p>
            <a:r>
              <a:rPr lang="en-US"/>
              <a:t>Each phase of data collection will follow a series of steps, including automated processes, customer engagement and manual data collection.</a:t>
            </a:r>
          </a:p>
        </p:txBody>
      </p:sp>
      <p:sp>
        <p:nvSpPr>
          <p:cNvPr id="3" name="Title 2">
            <a:extLst>
              <a:ext uri="{FF2B5EF4-FFF2-40B4-BE49-F238E27FC236}">
                <a16:creationId xmlns:a16="http://schemas.microsoft.com/office/drawing/2014/main" id="{9F2358DC-4810-4D21-ACB5-C500F2A6E1F9}"/>
              </a:ext>
            </a:extLst>
          </p:cNvPr>
          <p:cNvSpPr>
            <a:spLocks noGrp="1"/>
          </p:cNvSpPr>
          <p:nvPr>
            <p:ph type="title"/>
          </p:nvPr>
        </p:nvSpPr>
        <p:spPr/>
        <p:txBody>
          <a:bodyPr/>
          <a:lstStyle/>
          <a:p>
            <a:r>
              <a:rPr lang="en-US"/>
              <a:t>Process for Data Collection</a:t>
            </a:r>
          </a:p>
        </p:txBody>
      </p:sp>
      <p:grpSp>
        <p:nvGrpSpPr>
          <p:cNvPr id="21" name="Group 20">
            <a:extLst>
              <a:ext uri="{FF2B5EF4-FFF2-40B4-BE49-F238E27FC236}">
                <a16:creationId xmlns:a16="http://schemas.microsoft.com/office/drawing/2014/main" id="{F6C742A7-AD65-44F5-8E1B-BB2C8C879FA0}"/>
              </a:ext>
            </a:extLst>
          </p:cNvPr>
          <p:cNvGrpSpPr/>
          <p:nvPr/>
        </p:nvGrpSpPr>
        <p:grpSpPr>
          <a:xfrm>
            <a:off x="469901" y="1676769"/>
            <a:ext cx="3378882" cy="4452570"/>
            <a:chOff x="469900" y="1676769"/>
            <a:chExt cx="4734783" cy="4452570"/>
          </a:xfrm>
        </p:grpSpPr>
        <p:grpSp>
          <p:nvGrpSpPr>
            <p:cNvPr id="13" name="Group 12">
              <a:extLst>
                <a:ext uri="{FF2B5EF4-FFF2-40B4-BE49-F238E27FC236}">
                  <a16:creationId xmlns:a16="http://schemas.microsoft.com/office/drawing/2014/main" id="{9C3EE36B-546F-425E-9C47-BB5C1556110B}"/>
                </a:ext>
              </a:extLst>
            </p:cNvPr>
            <p:cNvGrpSpPr/>
            <p:nvPr/>
          </p:nvGrpSpPr>
          <p:grpSpPr>
            <a:xfrm>
              <a:off x="469900" y="1676769"/>
              <a:ext cx="4734783" cy="4452570"/>
              <a:chOff x="469900" y="1676769"/>
              <a:chExt cx="4734783" cy="4452570"/>
            </a:xfrm>
          </p:grpSpPr>
          <p:grpSp>
            <p:nvGrpSpPr>
              <p:cNvPr id="6" name="Group 5">
                <a:extLst>
                  <a:ext uri="{FF2B5EF4-FFF2-40B4-BE49-F238E27FC236}">
                    <a16:creationId xmlns:a16="http://schemas.microsoft.com/office/drawing/2014/main" id="{ADB8118A-DF2F-4F63-B443-56AF062A96FA}"/>
                  </a:ext>
                </a:extLst>
              </p:cNvPr>
              <p:cNvGrpSpPr/>
              <p:nvPr/>
            </p:nvGrpSpPr>
            <p:grpSpPr>
              <a:xfrm>
                <a:off x="469900" y="1676769"/>
                <a:ext cx="4734783" cy="4452570"/>
                <a:chOff x="458107" y="1676769"/>
                <a:chExt cx="4734783" cy="4452570"/>
              </a:xfrm>
            </p:grpSpPr>
            <p:sp>
              <p:nvSpPr>
                <p:cNvPr id="7" name="Rectangle 6">
                  <a:extLst>
                    <a:ext uri="{FF2B5EF4-FFF2-40B4-BE49-F238E27FC236}">
                      <a16:creationId xmlns:a16="http://schemas.microsoft.com/office/drawing/2014/main" id="{E22C4A41-6DB2-4CCC-823E-C42F5E0C42B1}"/>
                    </a:ext>
                  </a:extLst>
                </p:cNvPr>
                <p:cNvSpPr/>
                <p:nvPr/>
              </p:nvSpPr>
              <p:spPr>
                <a:xfrm>
                  <a:off x="458108" y="2435427"/>
                  <a:ext cx="4734782" cy="3693912"/>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 name="Straight Connector 7">
                  <a:extLst>
                    <a:ext uri="{FF2B5EF4-FFF2-40B4-BE49-F238E27FC236}">
                      <a16:creationId xmlns:a16="http://schemas.microsoft.com/office/drawing/2014/main" id="{BADCD8D2-97CD-4CA5-B197-8305D1464D90}"/>
                    </a:ext>
                  </a:extLst>
                </p:cNvPr>
                <p:cNvCxnSpPr>
                  <a:cxnSpLocks/>
                </p:cNvCxnSpPr>
                <p:nvPr/>
              </p:nvCxnSpPr>
              <p:spPr>
                <a:xfrm>
                  <a:off x="458107" y="2406499"/>
                  <a:ext cx="4734782" cy="0"/>
                </a:xfrm>
                <a:prstGeom prst="line">
                  <a:avLst/>
                </a:prstGeom>
                <a:ln w="50800">
                  <a:solidFill>
                    <a:srgbClr val="00A3E0"/>
                  </a:solidFill>
                </a:ln>
              </p:spPr>
              <p:style>
                <a:lnRef idx="1">
                  <a:schemeClr val="accent1"/>
                </a:lnRef>
                <a:fillRef idx="0">
                  <a:schemeClr val="accent1"/>
                </a:fillRef>
                <a:effectRef idx="0">
                  <a:schemeClr val="accent1"/>
                </a:effectRef>
                <a:fontRef idx="minor">
                  <a:schemeClr val="tx1"/>
                </a:fontRef>
              </p:style>
            </p:cxnSp>
            <p:sp>
              <p:nvSpPr>
                <p:cNvPr id="9" name="Google Shape;22515;p994">
                  <a:extLst>
                    <a:ext uri="{FF2B5EF4-FFF2-40B4-BE49-F238E27FC236}">
                      <a16:creationId xmlns:a16="http://schemas.microsoft.com/office/drawing/2014/main" id="{D39E6643-7B80-4EFC-BE53-E2421E3428BE}"/>
                    </a:ext>
                  </a:extLst>
                </p:cNvPr>
                <p:cNvSpPr txBox="1"/>
                <p:nvPr/>
              </p:nvSpPr>
              <p:spPr>
                <a:xfrm>
                  <a:off x="675107" y="1856942"/>
                  <a:ext cx="2297368" cy="520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US" sz="1800" b="0"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Zero-Touch</a:t>
                  </a:r>
                </a:p>
              </p:txBody>
            </p:sp>
            <p:cxnSp>
              <p:nvCxnSpPr>
                <p:cNvPr id="10" name="Straight Connector 9">
                  <a:extLst>
                    <a:ext uri="{FF2B5EF4-FFF2-40B4-BE49-F238E27FC236}">
                      <a16:creationId xmlns:a16="http://schemas.microsoft.com/office/drawing/2014/main" id="{6EC92F44-0432-417A-B5E0-9FBF0C7CF727}"/>
                    </a:ext>
                  </a:extLst>
                </p:cNvPr>
                <p:cNvCxnSpPr>
                  <a:cxnSpLocks/>
                </p:cNvCxnSpPr>
                <p:nvPr/>
              </p:nvCxnSpPr>
              <p:spPr>
                <a:xfrm>
                  <a:off x="458107" y="167676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826A78AB-A4C4-4F7B-A447-15F359BF5F5D}"/>
                  </a:ext>
                </a:extLst>
              </p:cNvPr>
              <p:cNvSpPr txBox="1"/>
              <p:nvPr/>
            </p:nvSpPr>
            <p:spPr>
              <a:xfrm>
                <a:off x="583836" y="2572882"/>
                <a:ext cx="4537223" cy="2077492"/>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Identify candidates pool of customers for migration</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Provision access to required </a:t>
                </a:r>
                <a:r>
                  <a:rPr kumimoji="0" lang="en-US" sz="1100" b="0" i="0" u="none" strike="noStrike" kern="1200" cap="none" spc="-10" normalizeH="0" baseline="0" noProof="0" err="1">
                    <a:ln>
                      <a:noFill/>
                    </a:ln>
                    <a:solidFill>
                      <a:srgbClr val="000000"/>
                    </a:solidFill>
                    <a:effectLst/>
                    <a:uLnTx/>
                    <a:uFillTx/>
                    <a:latin typeface="Open Sans"/>
                    <a:ea typeface="+mn-ea"/>
                    <a:cs typeface="+mn-cs"/>
                  </a:rPr>
                  <a:t>OutSystems</a:t>
                </a:r>
                <a:r>
                  <a:rPr kumimoji="0" lang="en-US" sz="1100" b="0" i="0" u="none" strike="noStrike" kern="1200" cap="none" spc="-10" normalizeH="0" baseline="0" noProof="0">
                    <a:ln>
                      <a:noFill/>
                    </a:ln>
                    <a:solidFill>
                      <a:srgbClr val="000000"/>
                    </a:solidFill>
                    <a:effectLst/>
                    <a:uLnTx/>
                    <a:uFillTx/>
                    <a:latin typeface="Open Sans"/>
                    <a:ea typeface="+mn-ea"/>
                    <a:cs typeface="+mn-cs"/>
                  </a:rPr>
                  <a:t> data sources</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lang="en-US" sz="1100" spc="-10">
                    <a:solidFill>
                      <a:srgbClr val="000000"/>
                    </a:solidFill>
                    <a:latin typeface="Open Sans"/>
                  </a:rPr>
                  <a:t>Run macro against data source to gather defined attributes for candidate pool</a:t>
                </a:r>
              </a:p>
              <a:p>
                <a:pPr marL="228600" lvl="0" indent="-228600">
                  <a:spcAft>
                    <a:spcPts val="1200"/>
                  </a:spcAft>
                  <a:buFont typeface="+mj-lt"/>
                  <a:buAutoNum type="arabicPeriod"/>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Identify clear high-effort migration candidates and appropriate candidates for Lite-Touch analysis</a:t>
                </a: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2" name="Straight Connector 11">
              <a:extLst>
                <a:ext uri="{FF2B5EF4-FFF2-40B4-BE49-F238E27FC236}">
                  <a16:creationId xmlns:a16="http://schemas.microsoft.com/office/drawing/2014/main" id="{4CDD4B45-A66D-4C04-AFD1-76EC81AC7621}"/>
                </a:ext>
              </a:extLst>
            </p:cNvPr>
            <p:cNvCxnSpPr>
              <a:cxnSpLocks/>
            </p:cNvCxnSpPr>
            <p:nvPr/>
          </p:nvCxnSpPr>
          <p:spPr>
            <a:xfrm>
              <a:off x="469900" y="612933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688D38F-618F-4DD0-A1AC-C152ED3DEAE8}"/>
              </a:ext>
            </a:extLst>
          </p:cNvPr>
          <p:cNvGrpSpPr/>
          <p:nvPr/>
        </p:nvGrpSpPr>
        <p:grpSpPr>
          <a:xfrm>
            <a:off x="4406560" y="1676769"/>
            <a:ext cx="3378882" cy="4452570"/>
            <a:chOff x="469900" y="1676769"/>
            <a:chExt cx="4734783" cy="4452570"/>
          </a:xfrm>
        </p:grpSpPr>
        <p:grpSp>
          <p:nvGrpSpPr>
            <p:cNvPr id="23" name="Group 22">
              <a:extLst>
                <a:ext uri="{FF2B5EF4-FFF2-40B4-BE49-F238E27FC236}">
                  <a16:creationId xmlns:a16="http://schemas.microsoft.com/office/drawing/2014/main" id="{B57ECF00-FA8B-4B02-838C-124227E55618}"/>
                </a:ext>
              </a:extLst>
            </p:cNvPr>
            <p:cNvGrpSpPr/>
            <p:nvPr/>
          </p:nvGrpSpPr>
          <p:grpSpPr>
            <a:xfrm>
              <a:off x="469900" y="1676769"/>
              <a:ext cx="4734783" cy="4452570"/>
              <a:chOff x="469900" y="1676769"/>
              <a:chExt cx="4734783" cy="4452570"/>
            </a:xfrm>
          </p:grpSpPr>
          <p:grpSp>
            <p:nvGrpSpPr>
              <p:cNvPr id="25" name="Group 24">
                <a:extLst>
                  <a:ext uri="{FF2B5EF4-FFF2-40B4-BE49-F238E27FC236}">
                    <a16:creationId xmlns:a16="http://schemas.microsoft.com/office/drawing/2014/main" id="{308970E7-172A-479E-861E-01076BA23125}"/>
                  </a:ext>
                </a:extLst>
              </p:cNvPr>
              <p:cNvGrpSpPr/>
              <p:nvPr/>
            </p:nvGrpSpPr>
            <p:grpSpPr>
              <a:xfrm>
                <a:off x="469900" y="1676769"/>
                <a:ext cx="4734783" cy="4452570"/>
                <a:chOff x="458107" y="1676769"/>
                <a:chExt cx="4734783" cy="4452570"/>
              </a:xfrm>
            </p:grpSpPr>
            <p:sp>
              <p:nvSpPr>
                <p:cNvPr id="27" name="Rectangle 26">
                  <a:extLst>
                    <a:ext uri="{FF2B5EF4-FFF2-40B4-BE49-F238E27FC236}">
                      <a16:creationId xmlns:a16="http://schemas.microsoft.com/office/drawing/2014/main" id="{C8FDF698-2839-46E8-98E2-67F071506CDC}"/>
                    </a:ext>
                  </a:extLst>
                </p:cNvPr>
                <p:cNvSpPr/>
                <p:nvPr/>
              </p:nvSpPr>
              <p:spPr>
                <a:xfrm>
                  <a:off x="458108" y="2435427"/>
                  <a:ext cx="4734782" cy="3693912"/>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28" name="Straight Connector 27">
                  <a:extLst>
                    <a:ext uri="{FF2B5EF4-FFF2-40B4-BE49-F238E27FC236}">
                      <a16:creationId xmlns:a16="http://schemas.microsoft.com/office/drawing/2014/main" id="{A1C35047-89AA-4EB8-91A8-492DA1E7F01F}"/>
                    </a:ext>
                  </a:extLst>
                </p:cNvPr>
                <p:cNvCxnSpPr>
                  <a:cxnSpLocks/>
                </p:cNvCxnSpPr>
                <p:nvPr/>
              </p:nvCxnSpPr>
              <p:spPr>
                <a:xfrm>
                  <a:off x="458107" y="2406499"/>
                  <a:ext cx="4734782" cy="0"/>
                </a:xfrm>
                <a:prstGeom prst="line">
                  <a:avLst/>
                </a:prstGeom>
                <a:ln w="50800">
                  <a:solidFill>
                    <a:srgbClr val="00A3E0"/>
                  </a:solidFill>
                </a:ln>
              </p:spPr>
              <p:style>
                <a:lnRef idx="1">
                  <a:schemeClr val="accent1"/>
                </a:lnRef>
                <a:fillRef idx="0">
                  <a:schemeClr val="accent1"/>
                </a:fillRef>
                <a:effectRef idx="0">
                  <a:schemeClr val="accent1"/>
                </a:effectRef>
                <a:fontRef idx="minor">
                  <a:schemeClr val="tx1"/>
                </a:fontRef>
              </p:style>
            </p:cxnSp>
            <p:sp>
              <p:nvSpPr>
                <p:cNvPr id="29" name="Google Shape;22515;p994">
                  <a:extLst>
                    <a:ext uri="{FF2B5EF4-FFF2-40B4-BE49-F238E27FC236}">
                      <a16:creationId xmlns:a16="http://schemas.microsoft.com/office/drawing/2014/main" id="{64F45EE5-042B-4F0F-824B-7F7B6CF6B4F8}"/>
                    </a:ext>
                  </a:extLst>
                </p:cNvPr>
                <p:cNvSpPr txBox="1"/>
                <p:nvPr/>
              </p:nvSpPr>
              <p:spPr>
                <a:xfrm>
                  <a:off x="675107" y="1856942"/>
                  <a:ext cx="2150390" cy="520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US" sz="1800" b="0"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Lite-Touch</a:t>
                  </a:r>
                </a:p>
              </p:txBody>
            </p:sp>
            <p:cxnSp>
              <p:nvCxnSpPr>
                <p:cNvPr id="30" name="Straight Connector 29">
                  <a:extLst>
                    <a:ext uri="{FF2B5EF4-FFF2-40B4-BE49-F238E27FC236}">
                      <a16:creationId xmlns:a16="http://schemas.microsoft.com/office/drawing/2014/main" id="{52372AD7-D9C7-4584-9169-ED0D89B88CE7}"/>
                    </a:ext>
                  </a:extLst>
                </p:cNvPr>
                <p:cNvCxnSpPr>
                  <a:cxnSpLocks/>
                </p:cNvCxnSpPr>
                <p:nvPr/>
              </p:nvCxnSpPr>
              <p:spPr>
                <a:xfrm>
                  <a:off x="458107" y="167676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995929F5-BEE3-454A-9774-177D18C402CE}"/>
                  </a:ext>
                </a:extLst>
              </p:cNvPr>
              <p:cNvSpPr txBox="1"/>
              <p:nvPr/>
            </p:nvSpPr>
            <p:spPr>
              <a:xfrm>
                <a:off x="583836" y="2572882"/>
                <a:ext cx="4537223" cy="3216265"/>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Identify appropriate remaining customers for lite-touch analysis based on zero-touch analysis</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lang="en-US" sz="1100" spc="-10">
                    <a:solidFill>
                      <a:srgbClr val="000000"/>
                    </a:solidFill>
                    <a:latin typeface="Open Sans"/>
                  </a:rPr>
                  <a:t>Work with Customer Success Managers to engage customers</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lang="en-US" sz="1100" spc="-10">
                    <a:solidFill>
                      <a:srgbClr val="000000"/>
                    </a:solidFill>
                    <a:latin typeface="Open Sans"/>
                  </a:rPr>
                  <a:t>Provision Customer S3 Folder &amp; Assets</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Send Web Form &amp; Download </a:t>
                </a:r>
                <a:r>
                  <a:rPr lang="en-US" sz="1100" spc="-10">
                    <a:solidFill>
                      <a:srgbClr val="000000"/>
                    </a:solidFill>
                    <a:latin typeface="Open Sans"/>
                  </a:rPr>
                  <a:t>link</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lang="en-US" sz="1100" spc="-10">
                    <a:solidFill>
                      <a:srgbClr val="000000"/>
                    </a:solidFill>
                    <a:latin typeface="Open Sans"/>
                  </a:rPr>
                  <a:t>Customer to complete Web Form</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Run Discovery Tools to gather required details</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rPr>
                  <a:t>Analyze data collected to </a:t>
                </a:r>
                <a:r>
                  <a:rPr lang="en-US" sz="1100" spc="-10">
                    <a:solidFill>
                      <a:srgbClr val="000000"/>
                    </a:solidFill>
                    <a:latin typeface="Open Sans"/>
                    <a:ea typeface="Open Sans" panose="020B0606030504020204" pitchFamily="34" charset="0"/>
                    <a:cs typeface="Open Sans" panose="020B0606030504020204" pitchFamily="34" charset="0"/>
                  </a:rPr>
                  <a:t>refine prioritization backlog, including candidates for High-Touch </a:t>
                </a: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24" name="Straight Connector 23">
              <a:extLst>
                <a:ext uri="{FF2B5EF4-FFF2-40B4-BE49-F238E27FC236}">
                  <a16:creationId xmlns:a16="http://schemas.microsoft.com/office/drawing/2014/main" id="{14A35847-AEC5-4CB6-A948-E4973484AFBD}"/>
                </a:ext>
              </a:extLst>
            </p:cNvPr>
            <p:cNvCxnSpPr>
              <a:cxnSpLocks/>
            </p:cNvCxnSpPr>
            <p:nvPr/>
          </p:nvCxnSpPr>
          <p:spPr>
            <a:xfrm>
              <a:off x="469900" y="612933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9446721B-D632-4D93-AB1B-AFA27575C37C}"/>
              </a:ext>
            </a:extLst>
          </p:cNvPr>
          <p:cNvGrpSpPr/>
          <p:nvPr/>
        </p:nvGrpSpPr>
        <p:grpSpPr>
          <a:xfrm>
            <a:off x="8343218" y="1676769"/>
            <a:ext cx="3378882" cy="4452570"/>
            <a:chOff x="469900" y="1676769"/>
            <a:chExt cx="4734783" cy="4452570"/>
          </a:xfrm>
        </p:grpSpPr>
        <p:grpSp>
          <p:nvGrpSpPr>
            <p:cNvPr id="32" name="Group 31">
              <a:extLst>
                <a:ext uri="{FF2B5EF4-FFF2-40B4-BE49-F238E27FC236}">
                  <a16:creationId xmlns:a16="http://schemas.microsoft.com/office/drawing/2014/main" id="{7FC506A3-ACE2-4E50-9B8B-06EEF8971E14}"/>
                </a:ext>
              </a:extLst>
            </p:cNvPr>
            <p:cNvGrpSpPr/>
            <p:nvPr/>
          </p:nvGrpSpPr>
          <p:grpSpPr>
            <a:xfrm>
              <a:off x="469900" y="1676769"/>
              <a:ext cx="4734783" cy="4452570"/>
              <a:chOff x="469900" y="1676769"/>
              <a:chExt cx="4734783" cy="4452570"/>
            </a:xfrm>
          </p:grpSpPr>
          <p:grpSp>
            <p:nvGrpSpPr>
              <p:cNvPr id="34" name="Group 33">
                <a:extLst>
                  <a:ext uri="{FF2B5EF4-FFF2-40B4-BE49-F238E27FC236}">
                    <a16:creationId xmlns:a16="http://schemas.microsoft.com/office/drawing/2014/main" id="{D096B092-D3FA-4C28-A274-B3942CD48A5D}"/>
                  </a:ext>
                </a:extLst>
              </p:cNvPr>
              <p:cNvGrpSpPr/>
              <p:nvPr/>
            </p:nvGrpSpPr>
            <p:grpSpPr>
              <a:xfrm>
                <a:off x="469900" y="1676769"/>
                <a:ext cx="4734783" cy="4452570"/>
                <a:chOff x="458107" y="1676769"/>
                <a:chExt cx="4734783" cy="4452570"/>
              </a:xfrm>
            </p:grpSpPr>
            <p:sp>
              <p:nvSpPr>
                <p:cNvPr id="36" name="Rectangle 35">
                  <a:extLst>
                    <a:ext uri="{FF2B5EF4-FFF2-40B4-BE49-F238E27FC236}">
                      <a16:creationId xmlns:a16="http://schemas.microsoft.com/office/drawing/2014/main" id="{E08E64EB-A5BA-41F6-A28C-A7B69188C594}"/>
                    </a:ext>
                  </a:extLst>
                </p:cNvPr>
                <p:cNvSpPr/>
                <p:nvPr/>
              </p:nvSpPr>
              <p:spPr>
                <a:xfrm>
                  <a:off x="458108" y="2435427"/>
                  <a:ext cx="4734782" cy="3693912"/>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37" name="Straight Connector 36">
                  <a:extLst>
                    <a:ext uri="{FF2B5EF4-FFF2-40B4-BE49-F238E27FC236}">
                      <a16:creationId xmlns:a16="http://schemas.microsoft.com/office/drawing/2014/main" id="{341FF199-5276-4AC8-ABF5-2F601B48E1BE}"/>
                    </a:ext>
                  </a:extLst>
                </p:cNvPr>
                <p:cNvCxnSpPr>
                  <a:cxnSpLocks/>
                </p:cNvCxnSpPr>
                <p:nvPr/>
              </p:nvCxnSpPr>
              <p:spPr>
                <a:xfrm>
                  <a:off x="458107" y="2406499"/>
                  <a:ext cx="4734782" cy="0"/>
                </a:xfrm>
                <a:prstGeom prst="line">
                  <a:avLst/>
                </a:prstGeom>
                <a:ln w="50800">
                  <a:solidFill>
                    <a:srgbClr val="00A3E0"/>
                  </a:solidFill>
                </a:ln>
              </p:spPr>
              <p:style>
                <a:lnRef idx="1">
                  <a:schemeClr val="accent1"/>
                </a:lnRef>
                <a:fillRef idx="0">
                  <a:schemeClr val="accent1"/>
                </a:fillRef>
                <a:effectRef idx="0">
                  <a:schemeClr val="accent1"/>
                </a:effectRef>
                <a:fontRef idx="minor">
                  <a:schemeClr val="tx1"/>
                </a:fontRef>
              </p:style>
            </p:cxnSp>
            <p:sp>
              <p:nvSpPr>
                <p:cNvPr id="38" name="Google Shape;22515;p994">
                  <a:extLst>
                    <a:ext uri="{FF2B5EF4-FFF2-40B4-BE49-F238E27FC236}">
                      <a16:creationId xmlns:a16="http://schemas.microsoft.com/office/drawing/2014/main" id="{09E5F569-0D38-40F1-9AB5-0E875FD061EE}"/>
                    </a:ext>
                  </a:extLst>
                </p:cNvPr>
                <p:cNvSpPr txBox="1"/>
                <p:nvPr/>
              </p:nvSpPr>
              <p:spPr>
                <a:xfrm>
                  <a:off x="675107" y="1856942"/>
                  <a:ext cx="1927144" cy="520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US" sz="1800" b="0"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High-Touch</a:t>
                  </a:r>
                </a:p>
              </p:txBody>
            </p:sp>
            <p:cxnSp>
              <p:nvCxnSpPr>
                <p:cNvPr id="39" name="Straight Connector 38">
                  <a:extLst>
                    <a:ext uri="{FF2B5EF4-FFF2-40B4-BE49-F238E27FC236}">
                      <a16:creationId xmlns:a16="http://schemas.microsoft.com/office/drawing/2014/main" id="{8EF6020F-4170-4639-A15A-90ADC4638D91}"/>
                    </a:ext>
                  </a:extLst>
                </p:cNvPr>
                <p:cNvCxnSpPr>
                  <a:cxnSpLocks/>
                </p:cNvCxnSpPr>
                <p:nvPr/>
              </p:nvCxnSpPr>
              <p:spPr>
                <a:xfrm>
                  <a:off x="458107" y="167676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FC814063-0BD5-45A1-A01F-2C6F76FA4C4D}"/>
                  </a:ext>
                </a:extLst>
              </p:cNvPr>
              <p:cNvSpPr txBox="1"/>
              <p:nvPr/>
            </p:nvSpPr>
            <p:spPr>
              <a:xfrm>
                <a:off x="583836" y="2572882"/>
                <a:ext cx="4537223" cy="1754326"/>
              </a:xfrm>
              <a:prstGeom prst="rect">
                <a:avLst/>
              </a:prstGeom>
              <a:noFill/>
            </p:spPr>
            <p:txBody>
              <a:bodyPr wrap="square" rtlCol="0">
                <a:spAutoFit/>
              </a:bodyPr>
              <a:lstStyle/>
              <a:p>
                <a:pPr marL="228600" lvl="0" indent="-228600">
                  <a:spcAft>
                    <a:spcPts val="1200"/>
                  </a:spcAft>
                  <a:buFont typeface="+mj-lt"/>
                  <a:buAutoNum type="arabicPeriod"/>
                  <a:defRPr/>
                </a:pPr>
                <a:r>
                  <a:rPr lang="en-US" sz="1100" spc="-10">
                    <a:solidFill>
                      <a:srgbClr val="000000"/>
                    </a:solidFill>
                    <a:latin typeface="Open Sans"/>
                  </a:rPr>
                  <a:t>Identify appropriate remaining customers for high-touch analysis based on lite-touch analysis</a:t>
                </a:r>
              </a:p>
              <a:p>
                <a:pPr marL="228600" indent="-228600">
                  <a:spcAft>
                    <a:spcPts val="1200"/>
                  </a:spcAft>
                  <a:buFont typeface="+mj-lt"/>
                  <a:buAutoNum type="arabicPeriod"/>
                  <a:defRPr/>
                </a:pPr>
                <a:r>
                  <a:rPr lang="en-US" sz="1100" spc="-10">
                    <a:solidFill>
                      <a:srgbClr val="000000"/>
                    </a:solidFill>
                    <a:latin typeface="Open Sans"/>
                  </a:rPr>
                  <a:t>Work with Customer Success Managers to engage customers</a:t>
                </a:r>
              </a:p>
              <a:p>
                <a:pPr marL="228600" lvl="0" indent="-228600">
                  <a:spcAft>
                    <a:spcPts val="1200"/>
                  </a:spcAft>
                  <a:buFont typeface="+mj-lt"/>
                  <a:buAutoNum type="arabicPeriod"/>
                  <a:defRPr/>
                </a:pPr>
                <a:r>
                  <a:rPr lang="en-US" sz="1100" spc="-10">
                    <a:solidFill>
                      <a:srgbClr val="000000"/>
                    </a:solidFill>
                    <a:latin typeface="Open Sans"/>
                  </a:rPr>
                  <a:t>Conduct customer workshop to determine migration commitment and initiate bespoke discovery and planning activities</a:t>
                </a: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33" name="Straight Connector 32">
              <a:extLst>
                <a:ext uri="{FF2B5EF4-FFF2-40B4-BE49-F238E27FC236}">
                  <a16:creationId xmlns:a16="http://schemas.microsoft.com/office/drawing/2014/main" id="{16455CBE-8B25-4E29-8C9E-CD560237B01A}"/>
                </a:ext>
              </a:extLst>
            </p:cNvPr>
            <p:cNvCxnSpPr>
              <a:cxnSpLocks/>
            </p:cNvCxnSpPr>
            <p:nvPr/>
          </p:nvCxnSpPr>
          <p:spPr>
            <a:xfrm>
              <a:off x="469900" y="612933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214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BE50AE-AE85-4A5C-AD45-6E6BBB301DAB}"/>
              </a:ext>
            </a:extLst>
          </p:cNvPr>
          <p:cNvSpPr>
            <a:spLocks noGrp="1"/>
          </p:cNvSpPr>
          <p:nvPr>
            <p:ph type="body" sz="quarter" idx="14"/>
          </p:nvPr>
        </p:nvSpPr>
        <p:spPr/>
        <p:txBody>
          <a:bodyPr/>
          <a:lstStyle/>
          <a:p>
            <a:r>
              <a:rPr lang="en-US"/>
              <a:t>The below criteria will be obtained from the respective data sources to be used for Customer assessment </a:t>
            </a:r>
          </a:p>
          <a:p>
            <a:endParaRPr lang="en-US"/>
          </a:p>
        </p:txBody>
      </p:sp>
      <p:sp>
        <p:nvSpPr>
          <p:cNvPr id="3" name="Title 2">
            <a:extLst>
              <a:ext uri="{FF2B5EF4-FFF2-40B4-BE49-F238E27FC236}">
                <a16:creationId xmlns:a16="http://schemas.microsoft.com/office/drawing/2014/main" id="{07B48D61-D3C4-46BE-AA48-131E08C44EA9}"/>
              </a:ext>
            </a:extLst>
          </p:cNvPr>
          <p:cNvSpPr>
            <a:spLocks noGrp="1"/>
          </p:cNvSpPr>
          <p:nvPr>
            <p:ph type="title"/>
          </p:nvPr>
        </p:nvSpPr>
        <p:spPr/>
        <p:txBody>
          <a:bodyPr/>
          <a:lstStyle/>
          <a:p>
            <a:r>
              <a:rPr lang="en-US"/>
              <a:t>Migration Criteria Data Source</a:t>
            </a:r>
          </a:p>
        </p:txBody>
      </p:sp>
      <p:graphicFrame>
        <p:nvGraphicFramePr>
          <p:cNvPr id="4" name="Table 3">
            <a:extLst>
              <a:ext uri="{FF2B5EF4-FFF2-40B4-BE49-F238E27FC236}">
                <a16:creationId xmlns:a16="http://schemas.microsoft.com/office/drawing/2014/main" id="{E6187259-BBD8-4970-AF2A-A05F49D3AF52}"/>
              </a:ext>
            </a:extLst>
          </p:cNvPr>
          <p:cNvGraphicFramePr>
            <a:graphicFrameLocks noGrp="1"/>
          </p:cNvGraphicFramePr>
          <p:nvPr/>
        </p:nvGraphicFramePr>
        <p:xfrm>
          <a:off x="5919078" y="1322736"/>
          <a:ext cx="5625222" cy="4626864"/>
        </p:xfrm>
        <a:graphic>
          <a:graphicData uri="http://schemas.openxmlformats.org/drawingml/2006/table">
            <a:tbl>
              <a:tblPr>
                <a:tableStyleId>{5C22544A-7EE6-4342-B048-85BDC9FD1C3A}</a:tableStyleId>
              </a:tblPr>
              <a:tblGrid>
                <a:gridCol w="763555">
                  <a:extLst>
                    <a:ext uri="{9D8B030D-6E8A-4147-A177-3AD203B41FA5}">
                      <a16:colId xmlns:a16="http://schemas.microsoft.com/office/drawing/2014/main" val="132178981"/>
                    </a:ext>
                  </a:extLst>
                </a:gridCol>
                <a:gridCol w="2519733">
                  <a:extLst>
                    <a:ext uri="{9D8B030D-6E8A-4147-A177-3AD203B41FA5}">
                      <a16:colId xmlns:a16="http://schemas.microsoft.com/office/drawing/2014/main" val="2468948448"/>
                    </a:ext>
                  </a:extLst>
                </a:gridCol>
                <a:gridCol w="2341934">
                  <a:extLst>
                    <a:ext uri="{9D8B030D-6E8A-4147-A177-3AD203B41FA5}">
                      <a16:colId xmlns:a16="http://schemas.microsoft.com/office/drawing/2014/main" val="209161487"/>
                    </a:ext>
                  </a:extLst>
                </a:gridCol>
              </a:tblGrid>
              <a:tr h="457200">
                <a:tc>
                  <a:txBody>
                    <a:bodyPr/>
                    <a:lstStyle/>
                    <a:p>
                      <a:pPr algn="ctr" fontAlgn="ctr"/>
                      <a:endParaRPr lang="en-US" sz="2400" b="1" i="0" u="none" strike="noStrike">
                        <a:solidFill>
                          <a:schemeClr val="bg1"/>
                        </a:solidFill>
                        <a:effectLst/>
                        <a:latin typeface="Calibri" panose="020F0502020204030204" pitchFamily="34" charset="0"/>
                      </a:endParaRPr>
                    </a:p>
                  </a:txBody>
                  <a:tcPr marL="60853" marR="60853" anchor="ctr">
                    <a:lnL w="12700" cmpd="sng">
                      <a:noFill/>
                    </a:lnL>
                    <a:lnR w="12700" cmpd="sng">
                      <a:noFill/>
                    </a:lnR>
                    <a:lnT w="12700" cap="flat" cmpd="sng" algn="ctr">
                      <a:no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1400" b="0" i="0" u="none" strike="noStrike">
                          <a:solidFill>
                            <a:schemeClr val="bg1"/>
                          </a:solidFill>
                          <a:effectLst/>
                          <a:latin typeface="Calibri" panose="020F0502020204030204" pitchFamily="34" charset="0"/>
                        </a:rPr>
                        <a:t>Criteria</a:t>
                      </a:r>
                    </a:p>
                  </a:txBody>
                  <a:tcPr marL="121706" marR="121706" anchor="ctr">
                    <a:lnL w="12700" cmpd="sng">
                      <a:noFill/>
                    </a:lnL>
                    <a:lnR w="12700" cmpd="sng">
                      <a:noFill/>
                    </a:lnR>
                    <a:lnT w="12700" cap="flat" cmpd="sng" algn="ctr">
                      <a:no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1400" b="0" i="0" u="none" strike="noStrike">
                          <a:solidFill>
                            <a:schemeClr val="bg1"/>
                          </a:solidFill>
                          <a:effectLst/>
                          <a:latin typeface="Calibri" panose="020F0502020204030204" pitchFamily="34" charset="0"/>
                        </a:rPr>
                        <a:t>Data Source</a:t>
                      </a:r>
                    </a:p>
                  </a:txBody>
                  <a:tcPr marL="121706" marR="121706" anchor="ctr">
                    <a:lnL w="12700" cmpd="sng">
                      <a:noFill/>
                    </a:lnL>
                    <a:lnR w="12700" cmpd="sng">
                      <a:noFill/>
                    </a:lnR>
                    <a:lnT w="12700" cap="flat" cmpd="sng" algn="ctr">
                      <a:no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27419330"/>
                  </a:ext>
                </a:extLst>
              </a:tr>
              <a:tr h="521208">
                <a:tc>
                  <a:txBody>
                    <a:bodyPr/>
                    <a:lstStyle/>
                    <a:p>
                      <a:pPr algn="ctr" fontAlgn="ctr"/>
                      <a:r>
                        <a:rPr lang="en-US" sz="2400" b="1" i="0" u="none" strike="noStrike">
                          <a:solidFill>
                            <a:srgbClr val="0076A8"/>
                          </a:solidFill>
                          <a:effectLst/>
                          <a:latin typeface="Calibri" panose="020F0502020204030204" pitchFamily="34" charset="0"/>
                        </a:rPr>
                        <a:t>9</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ctr" latinLnBrk="0" hangingPunct="1"/>
                      <a:r>
                        <a:rPr lang="en-US" sz="1400" u="none" strike="noStrike" kern="1200">
                          <a:solidFill>
                            <a:schemeClr val="dk1"/>
                          </a:solidFill>
                          <a:effectLst/>
                          <a:latin typeface="+mn-lt"/>
                          <a:ea typeface="+mn-ea"/>
                          <a:cs typeface="+mn-cs"/>
                        </a:rPr>
                        <a:t>Application Pools</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752597"/>
                  </a:ext>
                </a:extLst>
              </a:tr>
              <a:tr h="521208">
                <a:tc>
                  <a:txBody>
                    <a:bodyPr/>
                    <a:lstStyle/>
                    <a:p>
                      <a:pPr algn="ctr" fontAlgn="ctr"/>
                      <a:r>
                        <a:rPr lang="en-US" sz="2400" b="1" i="0" u="none" strike="noStrike">
                          <a:solidFill>
                            <a:srgbClr val="0076A8"/>
                          </a:solidFill>
                          <a:effectLst/>
                          <a:latin typeface="Calibri" panose="020F0502020204030204" pitchFamily="34" charset="0"/>
                        </a:rPr>
                        <a:t>10</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Application Pool Default Config</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kern="1200">
                          <a:solidFill>
                            <a:schemeClr val="dk1"/>
                          </a:solidFill>
                          <a:effectLst/>
                          <a:latin typeface="+mn-lt"/>
                          <a:ea typeface="+mn-ea"/>
                          <a:cs typeface="+mn-cs"/>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266218"/>
                  </a:ext>
                </a:extLst>
              </a:tr>
              <a:tr h="521208">
                <a:tc>
                  <a:txBody>
                    <a:bodyPr/>
                    <a:lstStyle/>
                    <a:p>
                      <a:pPr algn="ctr" fontAlgn="ctr"/>
                      <a:r>
                        <a:rPr lang="en-US" sz="2400" b="1" i="0" u="none" strike="noStrike">
                          <a:solidFill>
                            <a:srgbClr val="0076A8"/>
                          </a:solidFill>
                          <a:effectLst/>
                          <a:latin typeface="Calibri" panose="020F0502020204030204" pitchFamily="34" charset="0"/>
                        </a:rPr>
                        <a:t>11</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Mobile Integration</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098561"/>
                  </a:ext>
                </a:extLst>
              </a:tr>
              <a:tr h="521208">
                <a:tc>
                  <a:txBody>
                    <a:bodyPr/>
                    <a:lstStyle/>
                    <a:p>
                      <a:pPr algn="ctr" fontAlgn="ctr"/>
                      <a:r>
                        <a:rPr lang="en-US" sz="2400" b="1" i="0" u="none" strike="noStrike">
                          <a:solidFill>
                            <a:srgbClr val="0076A8"/>
                          </a:solidFill>
                          <a:effectLst/>
                          <a:latin typeface="Calibri" panose="020F0502020204030204" pitchFamily="34" charset="0"/>
                        </a:rPr>
                        <a:t>12</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Number/Names of Environments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2215462"/>
                  </a:ext>
                </a:extLst>
              </a:tr>
              <a:tr h="521208">
                <a:tc>
                  <a:txBody>
                    <a:bodyPr/>
                    <a:lstStyle/>
                    <a:p>
                      <a:pPr algn="ctr" fontAlgn="ctr"/>
                      <a:r>
                        <a:rPr lang="en-US" sz="2400" b="1" i="0" u="none" strike="noStrike">
                          <a:solidFill>
                            <a:srgbClr val="0076A8"/>
                          </a:solidFill>
                          <a:effectLst/>
                          <a:latin typeface="Calibri" panose="020F0502020204030204" pitchFamily="34" charset="0"/>
                        </a:rPr>
                        <a:t>13</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SSL Certificates/Environment</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 </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9986220"/>
                  </a:ext>
                </a:extLst>
              </a:tr>
              <a:tr h="521208">
                <a:tc>
                  <a:txBody>
                    <a:bodyPr/>
                    <a:lstStyle/>
                    <a:p>
                      <a:pPr algn="ctr" fontAlgn="ctr"/>
                      <a:r>
                        <a:rPr lang="en-US" sz="2400" b="1" i="0" u="none" strike="noStrike">
                          <a:solidFill>
                            <a:srgbClr val="0076A8"/>
                          </a:solidFill>
                          <a:effectLst/>
                          <a:latin typeface="Calibri" panose="020F0502020204030204" pitchFamily="34" charset="0"/>
                        </a:rPr>
                        <a:t>14</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Identity Provider</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3372965"/>
                  </a:ext>
                </a:extLst>
              </a:tr>
              <a:tr h="521208">
                <a:tc>
                  <a:txBody>
                    <a:bodyPr/>
                    <a:lstStyle/>
                    <a:p>
                      <a:pPr algn="ctr" fontAlgn="ctr"/>
                      <a:r>
                        <a:rPr lang="en-US" sz="2400" b="1" i="0" u="none" strike="noStrike">
                          <a:solidFill>
                            <a:srgbClr val="0076A8"/>
                          </a:solidFill>
                          <a:effectLst/>
                          <a:latin typeface="Calibri" panose="020F0502020204030204" pitchFamily="34" charset="0"/>
                        </a:rPr>
                        <a:t>15</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External DB Connections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358778"/>
                  </a:ext>
                </a:extLst>
              </a:tr>
              <a:tr h="521208">
                <a:tc>
                  <a:txBody>
                    <a:bodyPr/>
                    <a:lstStyle/>
                    <a:p>
                      <a:pPr algn="ctr" fontAlgn="ctr"/>
                      <a:r>
                        <a:rPr lang="en-US" sz="2400" b="1" i="0" u="none" strike="noStrike">
                          <a:solidFill>
                            <a:srgbClr val="0076A8"/>
                          </a:solidFill>
                          <a:effectLst/>
                          <a:latin typeface="Calibri" panose="020F0502020204030204" pitchFamily="34" charset="0"/>
                        </a:rPr>
                        <a:t>16</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Incompatible Forge Modules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2135666"/>
                  </a:ext>
                </a:extLst>
              </a:tr>
            </a:tbl>
          </a:graphicData>
        </a:graphic>
      </p:graphicFrame>
      <p:graphicFrame>
        <p:nvGraphicFramePr>
          <p:cNvPr id="5" name="Table 4">
            <a:extLst>
              <a:ext uri="{FF2B5EF4-FFF2-40B4-BE49-F238E27FC236}">
                <a16:creationId xmlns:a16="http://schemas.microsoft.com/office/drawing/2014/main" id="{B5550CEC-94FB-42DB-AF53-151CA7A7BCE5}"/>
              </a:ext>
            </a:extLst>
          </p:cNvPr>
          <p:cNvGraphicFramePr>
            <a:graphicFrameLocks noGrp="1"/>
          </p:cNvGraphicFramePr>
          <p:nvPr/>
        </p:nvGraphicFramePr>
        <p:xfrm>
          <a:off x="469901" y="1322736"/>
          <a:ext cx="5178424" cy="4626864"/>
        </p:xfrm>
        <a:graphic>
          <a:graphicData uri="http://schemas.openxmlformats.org/drawingml/2006/table">
            <a:tbl>
              <a:tblPr>
                <a:tableStyleId>{5C22544A-7EE6-4342-B048-85BDC9FD1C3A}</a:tableStyleId>
              </a:tblPr>
              <a:tblGrid>
                <a:gridCol w="714023">
                  <a:extLst>
                    <a:ext uri="{9D8B030D-6E8A-4147-A177-3AD203B41FA5}">
                      <a16:colId xmlns:a16="http://schemas.microsoft.com/office/drawing/2014/main" val="4108734680"/>
                    </a:ext>
                  </a:extLst>
                </a:gridCol>
                <a:gridCol w="2356277">
                  <a:extLst>
                    <a:ext uri="{9D8B030D-6E8A-4147-A177-3AD203B41FA5}">
                      <a16:colId xmlns:a16="http://schemas.microsoft.com/office/drawing/2014/main" val="2468948448"/>
                    </a:ext>
                  </a:extLst>
                </a:gridCol>
                <a:gridCol w="2108124">
                  <a:extLst>
                    <a:ext uri="{9D8B030D-6E8A-4147-A177-3AD203B41FA5}">
                      <a16:colId xmlns:a16="http://schemas.microsoft.com/office/drawing/2014/main" val="2270890592"/>
                    </a:ext>
                  </a:extLst>
                </a:gridCol>
              </a:tblGrid>
              <a:tr h="440076">
                <a:tc>
                  <a:txBody>
                    <a:bodyPr/>
                    <a:lstStyle/>
                    <a:p>
                      <a:pPr algn="ctr" fontAlgn="ctr"/>
                      <a:endParaRPr lang="en-US" sz="2400" b="1" i="0" u="none" strike="noStrike">
                        <a:solidFill>
                          <a:schemeClr val="bg1"/>
                        </a:solidFill>
                        <a:effectLst/>
                        <a:latin typeface="Calibri" panose="020F0502020204030204" pitchFamily="34" charset="0"/>
                      </a:endParaRPr>
                    </a:p>
                  </a:txBody>
                  <a:tcPr marL="60853" marR="60853" anchor="ctr">
                    <a:lnL w="12700" cmpd="sng">
                      <a:noFill/>
                    </a:lnL>
                    <a:lnR w="12700" cmpd="sng">
                      <a:noFill/>
                    </a:lnR>
                    <a:lnT w="12700" cmpd="sng">
                      <a:noFill/>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1400" b="0" i="0" u="none" strike="noStrike">
                          <a:solidFill>
                            <a:schemeClr val="bg1"/>
                          </a:solidFill>
                          <a:effectLst/>
                          <a:latin typeface="Calibri" panose="020F0502020204030204" pitchFamily="34" charset="0"/>
                        </a:rPr>
                        <a:t>Criteria</a:t>
                      </a:r>
                    </a:p>
                  </a:txBody>
                  <a:tcPr marL="121706" marR="121706" anchor="ctr">
                    <a:lnL w="12700" cmpd="sng">
                      <a:noFill/>
                    </a:lnL>
                    <a:lnR w="12700" cmpd="sng">
                      <a:noFill/>
                    </a:lnR>
                    <a:lnT w="12700" cmpd="sng">
                      <a:noFill/>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1400" b="0" i="0" u="none" strike="noStrike">
                          <a:solidFill>
                            <a:schemeClr val="bg1"/>
                          </a:solidFill>
                          <a:effectLst/>
                          <a:latin typeface="Calibri" panose="020F0502020204030204" pitchFamily="34" charset="0"/>
                        </a:rPr>
                        <a:t>Data Source</a:t>
                      </a:r>
                    </a:p>
                  </a:txBody>
                  <a:tcPr marL="121706" marR="121706" anchor="ctr">
                    <a:lnL w="12700" cmpd="sng">
                      <a:noFill/>
                    </a:lnL>
                    <a:lnR w="12700" cmpd="sng">
                      <a:noFill/>
                    </a:lnR>
                    <a:lnT w="12700" cmpd="sng">
                      <a:noFill/>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13950872"/>
                  </a:ext>
                </a:extLst>
              </a:tr>
              <a:tr h="521208">
                <a:tc>
                  <a:txBody>
                    <a:bodyPr/>
                    <a:lstStyle/>
                    <a:p>
                      <a:pPr algn="ctr" fontAlgn="ctr"/>
                      <a:r>
                        <a:rPr lang="en-US" sz="2400" b="1" i="0" u="none" strike="noStrike">
                          <a:solidFill>
                            <a:srgbClr val="0076A8"/>
                          </a:solidFill>
                          <a:effectLst/>
                          <a:latin typeface="Calibri" panose="020F0502020204030204" pitchFamily="34" charset="0"/>
                        </a:rPr>
                        <a:t>1</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OutSystems Stack</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2099137"/>
                  </a:ext>
                </a:extLst>
              </a:tr>
              <a:tr h="521208">
                <a:tc>
                  <a:txBody>
                    <a:bodyPr/>
                    <a:lstStyle/>
                    <a:p>
                      <a:pPr algn="ctr" fontAlgn="ctr"/>
                      <a:r>
                        <a:rPr lang="en-US" sz="2400" b="1" i="0" u="none" strike="noStrike">
                          <a:solidFill>
                            <a:srgbClr val="0076A8"/>
                          </a:solidFill>
                          <a:effectLst/>
                          <a:latin typeface="Calibri" panose="020F0502020204030204" pitchFamily="34" charset="0"/>
                        </a:rPr>
                        <a:t>2</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OutSystems Version</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4990885"/>
                  </a:ext>
                </a:extLst>
              </a:tr>
              <a:tr h="521208">
                <a:tc>
                  <a:txBody>
                    <a:bodyPr/>
                    <a:lstStyle/>
                    <a:p>
                      <a:pPr algn="ctr" fontAlgn="ctr"/>
                      <a:r>
                        <a:rPr lang="en-US" sz="2400" b="1" i="0" u="none" strike="noStrike">
                          <a:solidFill>
                            <a:srgbClr val="0076A8"/>
                          </a:solidFill>
                          <a:effectLst/>
                          <a:latin typeface="Calibri" panose="020F0502020204030204" pitchFamily="34" charset="0"/>
                        </a:rPr>
                        <a:t>3</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Time Zone Configuration</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7977694"/>
                  </a:ext>
                </a:extLst>
              </a:tr>
              <a:tr h="521208">
                <a:tc>
                  <a:txBody>
                    <a:bodyPr/>
                    <a:lstStyle/>
                    <a:p>
                      <a:pPr algn="ctr" fontAlgn="ctr"/>
                      <a:r>
                        <a:rPr lang="en-US" sz="2400" b="1" i="0" u="none" strike="noStrike">
                          <a:solidFill>
                            <a:srgbClr val="0076A8"/>
                          </a:solidFill>
                          <a:effectLst/>
                          <a:latin typeface="Calibri" panose="020F0502020204030204" pitchFamily="34" charset="0"/>
                        </a:rPr>
                        <a:t>4</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err="1">
                          <a:effectLst/>
                        </a:rPr>
                        <a:t>Multidatabase</a:t>
                      </a:r>
                      <a:r>
                        <a:rPr lang="en-US" sz="1400" u="none" strike="noStrike">
                          <a:effectLst/>
                        </a:rPr>
                        <a:t> Catalogs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409487"/>
                  </a:ext>
                </a:extLst>
              </a:tr>
              <a:tr h="521208">
                <a:tc>
                  <a:txBody>
                    <a:bodyPr/>
                    <a:lstStyle/>
                    <a:p>
                      <a:pPr algn="ctr" fontAlgn="ctr"/>
                      <a:r>
                        <a:rPr lang="en-US" sz="2400" b="1" i="0" u="none" strike="noStrike">
                          <a:solidFill>
                            <a:srgbClr val="0076A8"/>
                          </a:solidFill>
                          <a:effectLst/>
                          <a:latin typeface="Calibri" panose="020F0502020204030204" pitchFamily="34" charset="0"/>
                        </a:rPr>
                        <a:t>5</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Source DBMS Version</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3708917"/>
                  </a:ext>
                </a:extLst>
              </a:tr>
              <a:tr h="521208">
                <a:tc>
                  <a:txBody>
                    <a:bodyPr/>
                    <a:lstStyle/>
                    <a:p>
                      <a:pPr algn="ctr" fontAlgn="ctr"/>
                      <a:r>
                        <a:rPr lang="en-US" sz="2400" b="1" i="0" u="none" strike="noStrike">
                          <a:solidFill>
                            <a:srgbClr val="0076A8"/>
                          </a:solidFill>
                          <a:effectLst/>
                          <a:latin typeface="Calibri" panose="020F0502020204030204" pitchFamily="34" charset="0"/>
                        </a:rPr>
                        <a:t>6</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err="1">
                          <a:effectLst/>
                        </a:rPr>
                        <a:t>ossys_parameter</a:t>
                      </a:r>
                      <a:r>
                        <a:rPr lang="en-US" sz="1400" u="none" strike="noStrike">
                          <a:effectLst/>
                        </a:rPr>
                        <a:t> Advanced Configuration</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panose="020F0502020204030204" pitchFamily="34" charset="0"/>
                        </a:rPr>
                        <a:t>Discovery Tool</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1243706"/>
                  </a:ext>
                </a:extLst>
              </a:tr>
              <a:tr h="521208">
                <a:tc>
                  <a:txBody>
                    <a:bodyPr/>
                    <a:lstStyle/>
                    <a:p>
                      <a:pPr algn="ctr" fontAlgn="ctr"/>
                      <a:r>
                        <a:rPr lang="en-US" sz="2400" b="1" i="0" u="none" strike="noStrike">
                          <a:solidFill>
                            <a:srgbClr val="0076A8"/>
                          </a:solidFill>
                          <a:effectLst/>
                          <a:latin typeface="Calibri" panose="020F0502020204030204" pitchFamily="34" charset="0"/>
                        </a:rPr>
                        <a:t>7</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Deployment Zones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8787142"/>
                  </a:ext>
                </a:extLst>
              </a:tr>
              <a:tr h="521208">
                <a:tc>
                  <a:txBody>
                    <a:bodyPr/>
                    <a:lstStyle/>
                    <a:p>
                      <a:pPr algn="ctr" fontAlgn="ctr"/>
                      <a:r>
                        <a:rPr lang="en-US" sz="2400" b="1" i="0" u="none" strike="noStrike">
                          <a:solidFill>
                            <a:srgbClr val="0076A8"/>
                          </a:solidFill>
                          <a:effectLst/>
                          <a:latin typeface="Calibri" panose="020F0502020204030204" pitchFamily="34" charset="0"/>
                        </a:rPr>
                        <a:t>8</a:t>
                      </a:r>
                    </a:p>
                  </a:txBody>
                  <a:tcPr marL="60853" marR="60853"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u="none" strike="noStrike">
                          <a:effectLst/>
                        </a:rPr>
                        <a:t>Regulatory/Compliance Requirements</a:t>
                      </a:r>
                      <a:endParaRPr lang="en-US" sz="1400" b="0" i="0" u="none" strike="noStrike">
                        <a:solidFill>
                          <a:srgbClr val="000000"/>
                        </a:solidFill>
                        <a:effectLst/>
                        <a:latin typeface="Calibri" panose="020F0502020204030204" pitchFamily="34" charset="0"/>
                      </a:endParaRP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rPr>
                        <a:t>Web Form</a:t>
                      </a:r>
                    </a:p>
                  </a:txBody>
                  <a:tcPr marL="121706" marR="121706" anchor="ctr">
                    <a:lnL w="12700" cmpd="sng">
                      <a:noFill/>
                    </a:lnL>
                    <a:lnR w="12700" cmpd="sng">
                      <a:noFill/>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518516"/>
                  </a:ext>
                </a:extLst>
              </a:tr>
            </a:tbl>
          </a:graphicData>
        </a:graphic>
      </p:graphicFrame>
    </p:spTree>
    <p:extLst>
      <p:ext uri="{BB962C8B-B14F-4D97-AF65-F5344CB8AC3E}">
        <p14:creationId xmlns:p14="http://schemas.microsoft.com/office/powerpoint/2010/main" val="246644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58DC-4810-4D21-ACB5-C500F2A6E1F9}"/>
              </a:ext>
            </a:extLst>
          </p:cNvPr>
          <p:cNvSpPr>
            <a:spLocks noGrp="1"/>
          </p:cNvSpPr>
          <p:nvPr>
            <p:ph type="title"/>
          </p:nvPr>
        </p:nvSpPr>
        <p:spPr/>
        <p:txBody>
          <a:bodyPr/>
          <a:lstStyle/>
          <a:p>
            <a:r>
              <a:rPr lang="en-US"/>
              <a:t>Assessment Automation – Architecture</a:t>
            </a:r>
          </a:p>
        </p:txBody>
      </p:sp>
      <p:sp>
        <p:nvSpPr>
          <p:cNvPr id="11" name="TextBox 10">
            <a:extLst>
              <a:ext uri="{FF2B5EF4-FFF2-40B4-BE49-F238E27FC236}">
                <a16:creationId xmlns:a16="http://schemas.microsoft.com/office/drawing/2014/main" id="{826A78AB-A4C4-4F7B-A447-15F359BF5F5D}"/>
              </a:ext>
            </a:extLst>
          </p:cNvPr>
          <p:cNvSpPr txBox="1"/>
          <p:nvPr/>
        </p:nvSpPr>
        <p:spPr>
          <a:xfrm>
            <a:off x="469900" y="1412240"/>
            <a:ext cx="10713131" cy="261610"/>
          </a:xfrm>
          <a:prstGeom prst="rect">
            <a:avLst/>
          </a:prstGeom>
          <a:noFill/>
        </p:spPr>
        <p:txBody>
          <a:bodyPr wrap="square" rtlCol="0">
            <a:spAutoFit/>
          </a:bodyPr>
          <a:lstStyle/>
          <a:p>
            <a:pPr marL="228600" lvl="0" indent="-228600">
              <a:spcAft>
                <a:spcPts val="1200"/>
              </a:spcAft>
              <a:buFont typeface="+mj-lt"/>
              <a:buAutoNum type="arabicPeriod"/>
              <a:defRPr/>
            </a:pP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37C4E702-B66A-4AD6-8F79-39E0EB95D2A8}"/>
              </a:ext>
            </a:extLst>
          </p:cNvPr>
          <p:cNvSpPr>
            <a:spLocks noGrp="1"/>
          </p:cNvSpPr>
          <p:nvPr>
            <p:ph type="body" sz="quarter" idx="14"/>
          </p:nvPr>
        </p:nvSpPr>
        <p:spPr/>
        <p:txBody>
          <a:bodyPr/>
          <a:lstStyle/>
          <a:p>
            <a:r>
              <a:rPr lang="en-US"/>
              <a:t>The Assessment Automation back-end solution leverages cloud-native serverless architecture</a:t>
            </a:r>
          </a:p>
        </p:txBody>
      </p:sp>
      <p:sp>
        <p:nvSpPr>
          <p:cNvPr id="8" name="Rectangle 7">
            <a:extLst>
              <a:ext uri="{FF2B5EF4-FFF2-40B4-BE49-F238E27FC236}">
                <a16:creationId xmlns:a16="http://schemas.microsoft.com/office/drawing/2014/main" id="{9658A548-F052-48D6-9C64-9AF73C5AA249}"/>
              </a:ext>
            </a:extLst>
          </p:cNvPr>
          <p:cNvSpPr/>
          <p:nvPr/>
        </p:nvSpPr>
        <p:spPr>
          <a:xfrm>
            <a:off x="8968110" y="1763436"/>
            <a:ext cx="2753990" cy="4401205"/>
          </a:xfrm>
          <a:prstGeom prst="rect">
            <a:avLst/>
          </a:prstGeom>
          <a:ln>
            <a:solidFill>
              <a:srgbClr val="86BC25"/>
            </a:solidFill>
          </a:ln>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customer receives the Discovery tool script and a pre-signed URL for the assessment web form from Deloitte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sz="1000" kern="0">
                <a:solidFill>
                  <a:prstClr val="black"/>
                </a:solidFill>
              </a:rPr>
              <a:t>The customer runs the Discovery tool against their self-managed </a:t>
            </a:r>
            <a:r>
              <a:rPr lang="en-US" sz="1000" kern="0" err="1">
                <a:solidFill>
                  <a:prstClr val="black"/>
                </a:solidFill>
              </a:rPr>
              <a:t>OutSystems</a:t>
            </a:r>
            <a:r>
              <a:rPr lang="en-US" sz="1000" kern="0">
                <a:solidFill>
                  <a:prstClr val="black"/>
                </a:solidFill>
              </a:rPr>
              <a:t> platform which generates the assessment csv file</a:t>
            </a:r>
            <a:endParaRPr kumimoji="0" lang="en-US" sz="1000" b="0" i="0" u="none" strike="noStrike" kern="0" cap="none" spc="0" normalizeH="0" baseline="0" noProof="0">
              <a:ln>
                <a:noFill/>
              </a:ln>
              <a:solidFill>
                <a:prstClr val="black"/>
              </a:solidFill>
              <a:effectLst/>
              <a:uLnTx/>
              <a:uFillTx/>
            </a:endParaRP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customer accesses the Assessment Web Form, attaches the assessment file, enters the other information requested in the form and submits form for processing </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Web Form connects to the API gateway to fetch pre-signed URL for assessment file upload</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Web Form connects to S3 to upload assessment file. If supplemental file is attached, steps 3 and 4 are repeated for uploading it to S3</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Web Form connects to the API gateway to upload form data</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API gateway invokes a Lambda function</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Lambda function adds the form data to DynamoDB</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assessment file upload to S3 triggers an additional Lambda function</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The Lambda function processes the assessment file, extracts the environment details and enters the data to DynamoDB </a:t>
            </a:r>
          </a:p>
        </p:txBody>
      </p:sp>
      <p:sp>
        <p:nvSpPr>
          <p:cNvPr id="9" name="TextBox 8">
            <a:extLst>
              <a:ext uri="{FF2B5EF4-FFF2-40B4-BE49-F238E27FC236}">
                <a16:creationId xmlns:a16="http://schemas.microsoft.com/office/drawing/2014/main" id="{EF6AC2EC-A7C5-48A5-8F9A-537DA0914AA8}"/>
              </a:ext>
            </a:extLst>
          </p:cNvPr>
          <p:cNvSpPr txBox="1"/>
          <p:nvPr/>
        </p:nvSpPr>
        <p:spPr>
          <a:xfrm>
            <a:off x="8968110" y="1581517"/>
            <a:ext cx="2753990" cy="184666"/>
          </a:xfrm>
          <a:prstGeom prst="rect">
            <a:avLst/>
          </a:prstGeom>
          <a:solidFill>
            <a:srgbClr val="86BC25"/>
          </a:solidFill>
          <a:ln>
            <a:solidFill>
              <a:srgbClr val="86BC25"/>
            </a:solidFill>
          </a:ln>
        </p:spPr>
        <p:txBody>
          <a:bodyPr wrap="square" lIns="0" tIns="0" rIns="0" bIns="0" rtlCol="0" anchor="ctr">
            <a:spAutoFit/>
          </a:bodyPr>
          <a:lstStyle/>
          <a:p>
            <a:pPr marL="0" marR="0" lvl="0" indent="0" algn="ctr" defTabSz="914400" eaLnBrk="1" fontAlgn="auto" latinLnBrk="0" hangingPunct="1">
              <a:lnSpc>
                <a:spcPct val="100000"/>
              </a:lnSpc>
              <a:spcBef>
                <a:spcPts val="600"/>
              </a:spcBef>
              <a:spcAft>
                <a:spcPts val="0"/>
              </a:spcAft>
              <a:buClrTx/>
              <a:buSzPct val="100000"/>
              <a:buFontTx/>
              <a:buNone/>
              <a:tabLst/>
              <a:defRPr/>
            </a:pPr>
            <a:r>
              <a:rPr lang="en-US" sz="1200" b="1" kern="0">
                <a:solidFill>
                  <a:prstClr val="white"/>
                </a:solidFill>
              </a:rPr>
              <a:t>Automation </a:t>
            </a:r>
            <a:r>
              <a:rPr kumimoji="0" lang="en-US" sz="1200" b="1" i="0" u="none" strike="noStrike" kern="0" cap="none" spc="0" normalizeH="0" baseline="0" noProof="0">
                <a:ln>
                  <a:noFill/>
                </a:ln>
                <a:solidFill>
                  <a:prstClr val="white"/>
                </a:solidFill>
                <a:effectLst/>
                <a:uLnTx/>
                <a:uFillTx/>
              </a:rPr>
              <a:t>Steps</a:t>
            </a:r>
          </a:p>
        </p:txBody>
      </p:sp>
      <p:pic>
        <p:nvPicPr>
          <p:cNvPr id="10" name="Picture 9" descr="Graphical user interface, application&#10;&#10;Description automatically generated">
            <a:extLst>
              <a:ext uri="{FF2B5EF4-FFF2-40B4-BE49-F238E27FC236}">
                <a16:creationId xmlns:a16="http://schemas.microsoft.com/office/drawing/2014/main" id="{0F2D85F1-B574-4DC7-9F98-0995DA7BFD37}"/>
              </a:ext>
            </a:extLst>
          </p:cNvPr>
          <p:cNvPicPr>
            <a:picLocks noChangeAspect="1"/>
          </p:cNvPicPr>
          <p:nvPr/>
        </p:nvPicPr>
        <p:blipFill>
          <a:blip r:embed="rId2"/>
          <a:stretch>
            <a:fillRect/>
          </a:stretch>
        </p:blipFill>
        <p:spPr>
          <a:xfrm>
            <a:off x="2498850" y="1581517"/>
            <a:ext cx="4440311" cy="4579312"/>
          </a:xfrm>
          <a:prstGeom prst="rect">
            <a:avLst/>
          </a:prstGeom>
        </p:spPr>
      </p:pic>
    </p:spTree>
    <p:extLst>
      <p:ext uri="{BB962C8B-B14F-4D97-AF65-F5344CB8AC3E}">
        <p14:creationId xmlns:p14="http://schemas.microsoft.com/office/powerpoint/2010/main" val="21598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58DC-4810-4D21-ACB5-C500F2A6E1F9}"/>
              </a:ext>
            </a:extLst>
          </p:cNvPr>
          <p:cNvSpPr>
            <a:spLocks noGrp="1"/>
          </p:cNvSpPr>
          <p:nvPr>
            <p:ph type="title"/>
          </p:nvPr>
        </p:nvSpPr>
        <p:spPr/>
        <p:txBody>
          <a:bodyPr/>
          <a:lstStyle/>
          <a:p>
            <a:r>
              <a:rPr lang="en-US"/>
              <a:t>Assessment Automation – Discovery Tool</a:t>
            </a:r>
          </a:p>
        </p:txBody>
      </p:sp>
      <p:grpSp>
        <p:nvGrpSpPr>
          <p:cNvPr id="21" name="Group 20">
            <a:extLst>
              <a:ext uri="{FF2B5EF4-FFF2-40B4-BE49-F238E27FC236}">
                <a16:creationId xmlns:a16="http://schemas.microsoft.com/office/drawing/2014/main" id="{F6C742A7-AD65-44F5-8E1B-BB2C8C879FA0}"/>
              </a:ext>
            </a:extLst>
          </p:cNvPr>
          <p:cNvGrpSpPr/>
          <p:nvPr/>
        </p:nvGrpSpPr>
        <p:grpSpPr>
          <a:xfrm>
            <a:off x="469900" y="1690033"/>
            <a:ext cx="10903588" cy="4439306"/>
            <a:chOff x="469900" y="1690033"/>
            <a:chExt cx="4734782" cy="4439306"/>
          </a:xfrm>
        </p:grpSpPr>
        <p:sp>
          <p:nvSpPr>
            <p:cNvPr id="11" name="TextBox 10">
              <a:extLst>
                <a:ext uri="{FF2B5EF4-FFF2-40B4-BE49-F238E27FC236}">
                  <a16:creationId xmlns:a16="http://schemas.microsoft.com/office/drawing/2014/main" id="{826A78AB-A4C4-4F7B-A447-15F359BF5F5D}"/>
                </a:ext>
              </a:extLst>
            </p:cNvPr>
            <p:cNvSpPr txBox="1"/>
            <p:nvPr/>
          </p:nvSpPr>
          <p:spPr>
            <a:xfrm>
              <a:off x="469900" y="1690033"/>
              <a:ext cx="1972294" cy="3570208"/>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Customer engaged by </a:t>
              </a:r>
              <a:r>
                <a:rPr kumimoji="0" lang="en-US" sz="1100" b="0" i="0" u="none" strike="noStrike" kern="1200" cap="none" spc="-10" normalizeH="0" baseline="0" noProof="0" err="1">
                  <a:ln>
                    <a:noFill/>
                  </a:ln>
                  <a:solidFill>
                    <a:srgbClr val="000000"/>
                  </a:solidFill>
                  <a:effectLst/>
                  <a:uLnTx/>
                  <a:uFillTx/>
                  <a:latin typeface="Open Sans"/>
                  <a:ea typeface="+mn-ea"/>
                  <a:cs typeface="+mn-cs"/>
                </a:rPr>
                <a:t>OutSystems</a:t>
              </a:r>
              <a:r>
                <a:rPr kumimoji="0" lang="en-US" sz="1100" b="0" i="0" u="none" strike="noStrike" kern="1200" cap="none" spc="-10" normalizeH="0" baseline="0" noProof="0">
                  <a:ln>
                    <a:noFill/>
                  </a:ln>
                  <a:solidFill>
                    <a:srgbClr val="000000"/>
                  </a:solidFill>
                  <a:effectLst/>
                  <a:uLnTx/>
                  <a:uFillTx/>
                  <a:latin typeface="Open Sans"/>
                  <a:ea typeface="+mn-ea"/>
                  <a:cs typeface="+mn-cs"/>
                </a:rPr>
                <a:t> account team</a:t>
              </a:r>
            </a:p>
            <a:p>
              <a:pPr marL="228600" marR="0" lvl="0" indent="-2286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1100" b="0" i="0" u="none" strike="noStrike" kern="1200" cap="none" spc="-10" normalizeH="0" baseline="0" noProof="0">
                  <a:ln>
                    <a:noFill/>
                  </a:ln>
                  <a:solidFill>
                    <a:srgbClr val="000000"/>
                  </a:solidFill>
                  <a:effectLst/>
                  <a:uLnTx/>
                  <a:uFillTx/>
                  <a:latin typeface="Open Sans"/>
                  <a:ea typeface="+mn-ea"/>
                  <a:cs typeface="+mn-cs"/>
                </a:rPr>
                <a:t>Customer receives link to download Discovery Tool package and Web Form</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100" spc="-10">
                  <a:solidFill>
                    <a:srgbClr val="000000"/>
                  </a:solidFill>
                  <a:latin typeface="Open Sans"/>
                </a:rPr>
                <a:t>Customer runs Deloitte provided script to gather defined attributes for candidate pool. </a:t>
              </a:r>
            </a:p>
            <a:p>
              <a:pPr marL="685800" lvl="1" indent="-228600">
                <a:spcAft>
                  <a:spcPts val="600"/>
                </a:spcAft>
                <a:buFont typeface="+mj-lt"/>
                <a:buAutoNum type="arabicPeriod"/>
                <a:defRPr/>
              </a:pPr>
              <a:r>
                <a:rPr lang="en-US" sz="1100" spc="-10">
                  <a:solidFill>
                    <a:srgbClr val="000000"/>
                  </a:solidFill>
                  <a:latin typeface="Open Sans"/>
                </a:rPr>
                <a:t>Select appropriate .exe based on </a:t>
              </a:r>
              <a:r>
                <a:rPr lang="en-US" sz="1100" spc="-10" err="1">
                  <a:solidFill>
                    <a:srgbClr val="000000"/>
                  </a:solidFill>
                  <a:latin typeface="Open Sans"/>
                </a:rPr>
                <a:t>OutSystems</a:t>
              </a:r>
              <a:r>
                <a:rPr lang="en-US" sz="1100" spc="-10">
                  <a:solidFill>
                    <a:srgbClr val="000000"/>
                  </a:solidFill>
                  <a:latin typeface="Open Sans"/>
                </a:rPr>
                <a:t> database environment, versions are included for both MSSQL and Oracle based environments</a:t>
              </a:r>
            </a:p>
            <a:p>
              <a:pPr marL="685800" lvl="1" indent="-228600">
                <a:spcAft>
                  <a:spcPts val="600"/>
                </a:spcAft>
                <a:buFont typeface="+mj-lt"/>
                <a:buAutoNum type="arabicPeriod"/>
                <a:defRPr/>
              </a:pPr>
              <a:r>
                <a:rPr lang="en-US" sz="1100" spc="-10">
                  <a:solidFill>
                    <a:srgbClr val="000000"/>
                  </a:solidFill>
                  <a:latin typeface="Open Sans"/>
                </a:rPr>
                <a:t>Review respective readme.txt and follow the steps accordingly</a:t>
              </a:r>
            </a:p>
            <a:p>
              <a:pPr marL="685800" lvl="1" indent="-228600">
                <a:spcAft>
                  <a:spcPts val="600"/>
                </a:spcAft>
                <a:buFont typeface="+mj-lt"/>
                <a:buAutoNum type="arabicPeriod"/>
                <a:defRPr/>
              </a:pPr>
              <a:r>
                <a:rPr lang="en-US" sz="1100" spc="-10">
                  <a:solidFill>
                    <a:srgbClr val="000000"/>
                  </a:solidFill>
                  <a:latin typeface="Open Sans"/>
                </a:rPr>
                <a:t>Analysis output files can be found in the “Output” folder created automatically upon tool completion</a:t>
              </a:r>
            </a:p>
            <a:p>
              <a:pPr marL="228600" indent="-228600">
                <a:spcAft>
                  <a:spcPts val="600"/>
                </a:spcAft>
                <a:buFont typeface="+mj-lt"/>
                <a:buAutoNum type="arabicPeriod"/>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Upload the .csv output and any other relevant files to provided Web Form</a:t>
              </a:r>
            </a:p>
            <a:p>
              <a:pPr marL="228600" indent="-228600">
                <a:spcAft>
                  <a:spcPts val="600"/>
                </a:spcAft>
                <a:buFont typeface="+mj-lt"/>
                <a:buAutoNum type="arabicPeriod"/>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Continue to completion of Discovery Web Form</a:t>
              </a:r>
            </a:p>
            <a:p>
              <a:pPr marL="228600" lvl="0" indent="-228600">
                <a:spcAft>
                  <a:spcPts val="1200"/>
                </a:spcAft>
                <a:buFont typeface="+mj-lt"/>
                <a:buAutoNum type="arabicPeriod"/>
                <a:defRPr/>
              </a:pP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 name="Straight Connector 11">
              <a:extLst>
                <a:ext uri="{FF2B5EF4-FFF2-40B4-BE49-F238E27FC236}">
                  <a16:creationId xmlns:a16="http://schemas.microsoft.com/office/drawing/2014/main" id="{4CDD4B45-A66D-4C04-AFD1-76EC81AC7621}"/>
                </a:ext>
              </a:extLst>
            </p:cNvPr>
            <p:cNvCxnSpPr>
              <a:cxnSpLocks/>
            </p:cNvCxnSpPr>
            <p:nvPr/>
          </p:nvCxnSpPr>
          <p:spPr>
            <a:xfrm>
              <a:off x="469900" y="612933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0" name="Text Placeholder 1">
            <a:extLst>
              <a:ext uri="{FF2B5EF4-FFF2-40B4-BE49-F238E27FC236}">
                <a16:creationId xmlns:a16="http://schemas.microsoft.com/office/drawing/2014/main" id="{4372C081-4A71-4F90-9BBF-3E3E9730064A}"/>
              </a:ext>
            </a:extLst>
          </p:cNvPr>
          <p:cNvSpPr>
            <a:spLocks noGrp="1"/>
          </p:cNvSpPr>
          <p:nvPr>
            <p:ph type="body" sz="quarter" idx="14"/>
          </p:nvPr>
        </p:nvSpPr>
        <p:spPr>
          <a:xfrm>
            <a:off x="469900" y="1020129"/>
            <a:ext cx="11252200" cy="392111"/>
          </a:xfrm>
        </p:spPr>
        <p:txBody>
          <a:bodyPr/>
          <a:lstStyle/>
          <a:p>
            <a:r>
              <a:rPr lang="en-US"/>
              <a:t>Discovery Tool will be used to fetch the infrastructure and database information.</a:t>
            </a:r>
          </a:p>
        </p:txBody>
      </p:sp>
    </p:spTree>
    <p:extLst>
      <p:ext uri="{BB962C8B-B14F-4D97-AF65-F5344CB8AC3E}">
        <p14:creationId xmlns:p14="http://schemas.microsoft.com/office/powerpoint/2010/main" val="263280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58DC-4810-4D21-ACB5-C500F2A6E1F9}"/>
              </a:ext>
            </a:extLst>
          </p:cNvPr>
          <p:cNvSpPr>
            <a:spLocks noGrp="1"/>
          </p:cNvSpPr>
          <p:nvPr>
            <p:ph type="title"/>
          </p:nvPr>
        </p:nvSpPr>
        <p:spPr/>
        <p:txBody>
          <a:bodyPr/>
          <a:lstStyle/>
          <a:p>
            <a:r>
              <a:rPr lang="en-US"/>
              <a:t>Assessment Automation – Web Form</a:t>
            </a:r>
          </a:p>
        </p:txBody>
      </p:sp>
      <p:sp>
        <p:nvSpPr>
          <p:cNvPr id="11" name="TextBox 10">
            <a:extLst>
              <a:ext uri="{FF2B5EF4-FFF2-40B4-BE49-F238E27FC236}">
                <a16:creationId xmlns:a16="http://schemas.microsoft.com/office/drawing/2014/main" id="{826A78AB-A4C4-4F7B-A447-15F359BF5F5D}"/>
              </a:ext>
            </a:extLst>
          </p:cNvPr>
          <p:cNvSpPr txBox="1"/>
          <p:nvPr/>
        </p:nvSpPr>
        <p:spPr>
          <a:xfrm>
            <a:off x="469901" y="1878609"/>
            <a:ext cx="5826727" cy="4185761"/>
          </a:xfrm>
          <a:prstGeom prst="rect">
            <a:avLst/>
          </a:prstGeom>
          <a:noFill/>
        </p:spPr>
        <p:txBody>
          <a:bodyPr wrap="square" rtlCol="0">
            <a:spAutoFit/>
          </a:bodyPr>
          <a:lstStyle/>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The customer will be provided a pre-signed URL for the assessment Web Form. The Web Form is hosted on AWS S3 and the URL is valid for 7 days</a:t>
            </a:r>
          </a:p>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The following information is obtained using the Web Form</a:t>
            </a:r>
          </a:p>
          <a:p>
            <a:pPr marL="685800" lvl="1" indent="-228600">
              <a:spcAft>
                <a:spcPts val="600"/>
              </a:spcAft>
              <a:buFont typeface="+mj-lt"/>
              <a:buAutoNum type="arabicPeriod"/>
              <a:defRPr/>
            </a:pPr>
            <a:r>
              <a:rPr lang="en-US" sz="1100" i="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Assessment File (mandatory) </a:t>
            </a:r>
          </a:p>
          <a:p>
            <a:pPr marL="685800" lvl="1" indent="-228600">
              <a:spcAft>
                <a:spcPts val="600"/>
              </a:spcAft>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Zipped Supplemental File  </a:t>
            </a:r>
          </a:p>
          <a:p>
            <a:pPr marL="685800" lvl="1"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Other Information</a:t>
            </a: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 </a:t>
            </a:r>
            <a:r>
              <a:rPr lang="en-US" sz="1100" u="none" strike="noStrike">
                <a:effectLst/>
                <a:latin typeface="Open Sans" panose="020B0606030504020204" pitchFamily="34" charset="0"/>
                <a:ea typeface="Open Sans" panose="020B0606030504020204" pitchFamily="34" charset="0"/>
                <a:cs typeface="Open Sans" panose="020B0606030504020204" pitchFamily="34" charset="0"/>
              </a:rPr>
              <a:t>OutSystems Stack</a:t>
            </a:r>
          </a:p>
          <a:p>
            <a:pPr marL="1143000" lvl="2" indent="-228600">
              <a:buFont typeface="+mj-lt"/>
              <a:buAutoNum type="arabicPeriod"/>
              <a:defRPr/>
            </a:pPr>
            <a:r>
              <a:rPr lang="en-US" sz="1100" u="none" strike="noStrike">
                <a:effectLst/>
                <a:latin typeface="Open Sans" panose="020B0606030504020204" pitchFamily="34" charset="0"/>
                <a:ea typeface="Open Sans" panose="020B0606030504020204" pitchFamily="34" charset="0"/>
                <a:cs typeface="Open Sans" panose="020B0606030504020204" pitchFamily="34" charset="0"/>
              </a:rPr>
              <a:t>Deployment Zones</a:t>
            </a:r>
            <a:endParaRPr lang="en-US" sz="11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External DB connections</a:t>
            </a: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Incompatible forge modules</a:t>
            </a: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Regulatory requirements</a:t>
            </a: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Number of environments</a:t>
            </a:r>
          </a:p>
          <a:p>
            <a:pPr marL="1143000" lvl="2" indent="-228600">
              <a:buFont typeface="+mj-lt"/>
              <a:buAutoNum type="arabicPeriod"/>
              <a:defRPr/>
            </a:pPr>
            <a:r>
              <a:rPr lang="en-US" sz="1100" spc="-10">
                <a:solidFill>
                  <a:srgbClr val="212529"/>
                </a:solidFill>
                <a:latin typeface="Open Sans" panose="020B0606030504020204" pitchFamily="34" charset="0"/>
                <a:ea typeface="Open Sans" panose="020B0606030504020204" pitchFamily="34" charset="0"/>
                <a:cs typeface="Open Sans" panose="020B0606030504020204" pitchFamily="34" charset="0"/>
              </a:rPr>
              <a:t>Additional comments </a:t>
            </a:r>
          </a:p>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After entering the information, the customer clicks submit button for upload of both responses and Assessment output files</a:t>
            </a:r>
          </a:p>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The assessment file is uploaded to &lt;Customer Name&gt;/&lt;Discovery&gt; folder and supplemental file is uploaded to &lt;Customer Name&gt;/&lt;</a:t>
            </a:r>
            <a:r>
              <a:rPr lang="en-US" sz="1100" spc="-10" err="1">
                <a:solidFill>
                  <a:srgbClr val="000000"/>
                </a:solidFill>
                <a:latin typeface="Open Sans" panose="020B0606030504020204" pitchFamily="34" charset="0"/>
                <a:ea typeface="Open Sans" panose="020B0606030504020204" pitchFamily="34" charset="0"/>
                <a:cs typeface="Open Sans" panose="020B0606030504020204" pitchFamily="34" charset="0"/>
              </a:rPr>
              <a:t>Misc</a:t>
            </a: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&gt; folder on S3</a:t>
            </a:r>
            <a:endParaRPr kumimoji="0" lang="en-US" sz="1100" b="0" i="0" u="none" strike="noStrike" kern="1200" cap="none" spc="-1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The other information is uploaded to  Dynamo DB with Customer name as Key and each item as attributes</a:t>
            </a:r>
          </a:p>
          <a:p>
            <a:pPr marL="228600" marR="0" lvl="0" indent="-228600" algn="l" defTabSz="914400" rtl="0" eaLnBrk="1" fontAlgn="auto" latinLnBrk="0" hangingPunct="1">
              <a:spcBef>
                <a:spcPts val="0"/>
              </a:spcBef>
              <a:spcAft>
                <a:spcPts val="600"/>
              </a:spcAft>
              <a:buClrTx/>
              <a:buSzTx/>
              <a:buFont typeface="+mj-lt"/>
              <a:buAutoNum type="arabicPeriod"/>
              <a:tabLst/>
              <a:defRPr/>
            </a:pPr>
            <a:r>
              <a:rPr lang="en-US" sz="1100" spc="-10">
                <a:solidFill>
                  <a:srgbClr val="000000"/>
                </a:solidFill>
                <a:latin typeface="Open Sans" panose="020B0606030504020204" pitchFamily="34" charset="0"/>
                <a:ea typeface="Open Sans" panose="020B0606030504020204" pitchFamily="34" charset="0"/>
                <a:cs typeface="Open Sans" panose="020B0606030504020204" pitchFamily="34" charset="0"/>
              </a:rPr>
              <a:t>The assessment file upload to S3 triggers a Lambda function which extracts the information from the output .csv and uploads it to DynamoDB </a:t>
            </a:r>
          </a:p>
        </p:txBody>
      </p:sp>
      <p:sp>
        <p:nvSpPr>
          <p:cNvPr id="40" name="Text Placeholder 1">
            <a:extLst>
              <a:ext uri="{FF2B5EF4-FFF2-40B4-BE49-F238E27FC236}">
                <a16:creationId xmlns:a16="http://schemas.microsoft.com/office/drawing/2014/main" id="{4372C081-4A71-4F90-9BBF-3E3E9730064A}"/>
              </a:ext>
            </a:extLst>
          </p:cNvPr>
          <p:cNvSpPr>
            <a:spLocks noGrp="1"/>
          </p:cNvSpPr>
          <p:nvPr>
            <p:ph type="body" sz="quarter" idx="14"/>
          </p:nvPr>
        </p:nvSpPr>
        <p:spPr>
          <a:xfrm>
            <a:off x="469900" y="1020129"/>
            <a:ext cx="11252200" cy="392111"/>
          </a:xfrm>
        </p:spPr>
        <p:txBody>
          <a:bodyPr/>
          <a:lstStyle/>
          <a:p>
            <a:r>
              <a:rPr lang="en-US"/>
              <a:t>A Web Form will be used to upload files and other information to S3 and DynamoDB for further processing</a:t>
            </a:r>
          </a:p>
        </p:txBody>
      </p:sp>
    </p:spTree>
    <p:extLst>
      <p:ext uri="{BB962C8B-B14F-4D97-AF65-F5344CB8AC3E}">
        <p14:creationId xmlns:p14="http://schemas.microsoft.com/office/powerpoint/2010/main" val="135779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9900" y="521118"/>
            <a:ext cx="11252200" cy="451866"/>
          </a:xfrm>
        </p:spPr>
        <p:txBody>
          <a:bodyPr/>
          <a:lstStyle/>
          <a:p>
            <a:r>
              <a:rPr lang="en-US" altLang="zh-CN" dirty="0"/>
              <a:t>Our Wave Planning Approach</a:t>
            </a:r>
            <a:endParaRPr lang="zh-CN" altLang="en-US" dirty="0"/>
          </a:p>
        </p:txBody>
      </p:sp>
      <p:pic>
        <p:nvPicPr>
          <p:cNvPr id="4" name="Picture 882"/>
          <p:cNvPicPr>
            <a:picLocks noChangeAspect="1"/>
          </p:cNvPicPr>
          <p:nvPr/>
        </p:nvPicPr>
        <p:blipFill rotWithShape="1">
          <a:blip r:embed="rId2" cstate="screen">
            <a:extLst>
              <a:ext uri="{28A0092B-C50C-407E-A947-70E740481C1C}">
                <a14:useLocalDpi xmlns:a14="http://schemas.microsoft.com/office/drawing/2010/main"/>
              </a:ext>
            </a:extLst>
          </a:blip>
          <a:srcRect l="4689" r="7368"/>
          <a:stretch/>
        </p:blipFill>
        <p:spPr>
          <a:xfrm>
            <a:off x="-14514" y="1360605"/>
            <a:ext cx="12221028" cy="5428456"/>
          </a:xfrm>
          <a:prstGeom prst="rect">
            <a:avLst/>
          </a:prstGeom>
        </p:spPr>
      </p:pic>
      <p:pic>
        <p:nvPicPr>
          <p:cNvPr id="6" name="Picture 145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23720" y="3424536"/>
            <a:ext cx="447955" cy="654015"/>
          </a:xfrm>
          <a:prstGeom prst="rect">
            <a:avLst/>
          </a:prstGeom>
        </p:spPr>
      </p:pic>
      <p:sp>
        <p:nvSpPr>
          <p:cNvPr id="10" name="Oval 869"/>
          <p:cNvSpPr/>
          <p:nvPr/>
        </p:nvSpPr>
        <p:spPr bwMode="gray">
          <a:xfrm>
            <a:off x="3596622" y="3489545"/>
            <a:ext cx="302150" cy="301752"/>
          </a:xfrm>
          <a:prstGeom prst="ellipse">
            <a:avLst/>
          </a:prstGeom>
          <a:solidFill>
            <a:schemeClr val="bg1"/>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normalizeH="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2</a:t>
            </a:r>
          </a:p>
        </p:txBody>
      </p:sp>
      <p:sp>
        <p:nvSpPr>
          <p:cNvPr id="13" name="Rectangle 14520"/>
          <p:cNvSpPr/>
          <p:nvPr/>
        </p:nvSpPr>
        <p:spPr>
          <a:xfrm>
            <a:off x="1055922" y="1234701"/>
            <a:ext cx="2709393" cy="338554"/>
          </a:xfrm>
          <a:prstGeom prst="rect">
            <a:avLst/>
          </a:prstGeom>
        </p:spPr>
        <p:txBody>
          <a:bodyPr wrap="squar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normalizeH="0" noProof="0" dirty="0">
                <a:ln>
                  <a:noFill/>
                </a:ln>
                <a:solidFill>
                  <a:schemeClr val="accent1"/>
                </a:solidFill>
                <a:effectLst/>
                <a:uLnTx/>
                <a:uFillTx/>
                <a:latin typeface="Open Sans" panose="020B0606030504020204" pitchFamily="34" charset="0"/>
                <a:ea typeface="Open Sans" panose="020B0606030504020204" pitchFamily="34" charset="0"/>
                <a:cs typeface="Open Sans" panose="020B0606030504020204" pitchFamily="34" charset="0"/>
              </a:rPr>
              <a:t>Capability Stand-up</a:t>
            </a:r>
          </a:p>
        </p:txBody>
      </p:sp>
      <p:sp>
        <p:nvSpPr>
          <p:cNvPr id="14" name="Rectangle 873"/>
          <p:cNvSpPr/>
          <p:nvPr/>
        </p:nvSpPr>
        <p:spPr>
          <a:xfrm>
            <a:off x="3112013" y="2819020"/>
            <a:ext cx="1326109" cy="584775"/>
          </a:xfrm>
          <a:prstGeom prst="rect">
            <a:avLst/>
          </a:prstGeom>
        </p:spPr>
        <p:txBody>
          <a:bodyPr wrap="squar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normalizeH="0" noProof="0" dirty="0">
                <a:ln>
                  <a:noFill/>
                </a:ln>
                <a:solidFill>
                  <a:srgbClr val="30B8BB"/>
                </a:solidFill>
                <a:effectLst/>
                <a:uLnTx/>
                <a:uFillTx/>
                <a:latin typeface="Open Sans" panose="020B0606030504020204" pitchFamily="34" charset="0"/>
                <a:ea typeface="Open Sans" panose="020B0606030504020204" pitchFamily="34" charset="0"/>
                <a:cs typeface="Open Sans" panose="020B0606030504020204" pitchFamily="34" charset="0"/>
              </a:rPr>
              <a:t>Knowledge Acquisition</a:t>
            </a:r>
          </a:p>
        </p:txBody>
      </p:sp>
      <p:sp>
        <p:nvSpPr>
          <p:cNvPr id="15" name="Rectangle 874"/>
          <p:cNvSpPr/>
          <p:nvPr/>
        </p:nvSpPr>
        <p:spPr>
          <a:xfrm>
            <a:off x="6106479" y="1913967"/>
            <a:ext cx="2057860" cy="584775"/>
          </a:xfrm>
          <a:prstGeom prst="rect">
            <a:avLst/>
          </a:prstGeom>
        </p:spPr>
        <p:txBody>
          <a:bodyPr wrap="squar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normalizeH="0" noProof="0" dirty="0">
                <a:ln>
                  <a:noFill/>
                </a:ln>
                <a:solidFill>
                  <a:schemeClr val="accent5"/>
                </a:solidFill>
                <a:effectLst/>
                <a:uLnTx/>
                <a:uFillTx/>
                <a:latin typeface="Open Sans" panose="020B0606030504020204" pitchFamily="34" charset="0"/>
                <a:ea typeface="Open Sans" panose="020B0606030504020204" pitchFamily="34" charset="0"/>
                <a:cs typeface="Open Sans" panose="020B0606030504020204" pitchFamily="34" charset="0"/>
              </a:rPr>
              <a:t>Shadow &amp; Reverse Shadow</a:t>
            </a:r>
          </a:p>
        </p:txBody>
      </p:sp>
      <p:sp>
        <p:nvSpPr>
          <p:cNvPr id="16" name="Rectangle 875"/>
          <p:cNvSpPr/>
          <p:nvPr/>
        </p:nvSpPr>
        <p:spPr>
          <a:xfrm>
            <a:off x="8760996" y="2855760"/>
            <a:ext cx="1814036" cy="584775"/>
          </a:xfrm>
          <a:prstGeom prst="rect">
            <a:avLst/>
          </a:prstGeom>
        </p:spPr>
        <p:txBody>
          <a:bodyPr wrap="squar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normalizeH="0" noProof="0" dirty="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Establish Steady-State</a:t>
            </a:r>
          </a:p>
        </p:txBody>
      </p:sp>
      <p:sp>
        <p:nvSpPr>
          <p:cNvPr id="17" name="Rectangle 14521"/>
          <p:cNvSpPr/>
          <p:nvPr/>
        </p:nvSpPr>
        <p:spPr>
          <a:xfrm>
            <a:off x="17453" y="2814561"/>
            <a:ext cx="1649124" cy="1172116"/>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Establish initial discovery backlog to support customer pipeline</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Stand-up Key Migration Capabilities</a:t>
            </a:r>
          </a:p>
        </p:txBody>
      </p:sp>
      <p:sp>
        <p:nvSpPr>
          <p:cNvPr id="18" name="Rectangle 877"/>
          <p:cNvSpPr/>
          <p:nvPr/>
        </p:nvSpPr>
        <p:spPr>
          <a:xfrm>
            <a:off x="382182" y="4758825"/>
            <a:ext cx="2811199" cy="664284"/>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Prepare Customer, project, and support teams for scale-up</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Perform ongoing customer discovery</a:t>
            </a:r>
          </a:p>
        </p:txBody>
      </p:sp>
      <p:sp>
        <p:nvSpPr>
          <p:cNvPr id="19" name="Rectangle 14523"/>
          <p:cNvSpPr/>
          <p:nvPr/>
        </p:nvSpPr>
        <p:spPr>
          <a:xfrm>
            <a:off x="3221944" y="4748886"/>
            <a:ext cx="2583547" cy="833562"/>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In-depth understanding of repeatable platform configuration</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 automated processes </a:t>
            </a:r>
            <a:b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b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and tools</a:t>
            </a:r>
          </a:p>
        </p:txBody>
      </p:sp>
      <p:sp>
        <p:nvSpPr>
          <p:cNvPr id="20" name="Rectangle 14525"/>
          <p:cNvSpPr/>
          <p:nvPr/>
        </p:nvSpPr>
        <p:spPr>
          <a:xfrm>
            <a:off x="5802227" y="4128318"/>
            <a:ext cx="1916887" cy="1510670"/>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Closely follow </a:t>
            </a:r>
            <a:r>
              <a:rPr lang="en-US"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OutSystems</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Customer, Platform &amp; R&amp;D teams on development and support activities</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Deloitte team performs independently specific to migration</a:t>
            </a:r>
          </a:p>
        </p:txBody>
      </p:sp>
      <p:sp>
        <p:nvSpPr>
          <p:cNvPr id="21" name="Rectangle 14526"/>
          <p:cNvSpPr/>
          <p:nvPr/>
        </p:nvSpPr>
        <p:spPr>
          <a:xfrm>
            <a:off x="8189263" y="4665801"/>
            <a:ext cx="2106892" cy="1172116"/>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Deloitte takes primary ownership of Customer activities</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Transition to Steady-State cadence and scalable Pod model</a:t>
            </a:r>
          </a:p>
        </p:txBody>
      </p:sp>
      <p:sp>
        <p:nvSpPr>
          <p:cNvPr id="22" name="Rectangle 831"/>
          <p:cNvSpPr/>
          <p:nvPr/>
        </p:nvSpPr>
        <p:spPr>
          <a:xfrm>
            <a:off x="8565377" y="1381023"/>
            <a:ext cx="2560169" cy="1244187"/>
          </a:xfrm>
          <a:prstGeom prst="rect">
            <a:avLst/>
          </a:prstGeom>
        </p:spPr>
        <p:txBody>
          <a:bodyPr wrap="square">
            <a:spAutoFit/>
          </a:bodyPr>
          <a:lstStyle/>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Determine steady-state capacity</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Expand customer engagement</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Maintain migration pipeline</a:t>
            </a:r>
          </a:p>
          <a:p>
            <a:pPr marL="171450" indent="-171450">
              <a:spcBef>
                <a:spcPts val="200"/>
              </a:spcBef>
              <a:spcAft>
                <a:spcPts val="300"/>
              </a:spcAft>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Scale capacity and augment capabilities as appropriate</a:t>
            </a:r>
          </a:p>
        </p:txBody>
      </p:sp>
      <p:graphicFrame>
        <p:nvGraphicFramePr>
          <p:cNvPr id="23" name="Table 832"/>
          <p:cNvGraphicFramePr>
            <a:graphicFrameLocks noGrp="1"/>
          </p:cNvGraphicFramePr>
          <p:nvPr/>
        </p:nvGraphicFramePr>
        <p:xfrm>
          <a:off x="1552835" y="6021790"/>
          <a:ext cx="7851515" cy="302634"/>
        </p:xfrm>
        <a:graphic>
          <a:graphicData uri="http://schemas.openxmlformats.org/drawingml/2006/table">
            <a:tbl>
              <a:tblPr firstRow="1" bandRow="1">
                <a:tableStyleId>{5C22544A-7EE6-4342-B048-85BDC9FD1C3A}</a:tableStyleId>
              </a:tblPr>
              <a:tblGrid>
                <a:gridCol w="2649886">
                  <a:extLst>
                    <a:ext uri="{9D8B030D-6E8A-4147-A177-3AD203B41FA5}">
                      <a16:colId xmlns:a16="http://schemas.microsoft.com/office/drawing/2014/main" val="20000"/>
                    </a:ext>
                  </a:extLst>
                </a:gridCol>
                <a:gridCol w="2887054">
                  <a:extLst>
                    <a:ext uri="{9D8B030D-6E8A-4147-A177-3AD203B41FA5}">
                      <a16:colId xmlns:a16="http://schemas.microsoft.com/office/drawing/2014/main" val="20002"/>
                    </a:ext>
                  </a:extLst>
                </a:gridCol>
                <a:gridCol w="2314575">
                  <a:extLst>
                    <a:ext uri="{9D8B030D-6E8A-4147-A177-3AD203B41FA5}">
                      <a16:colId xmlns:a16="http://schemas.microsoft.com/office/drawing/2014/main" val="20003"/>
                    </a:ext>
                  </a:extLst>
                </a:gridCol>
              </a:tblGrid>
              <a:tr h="302634">
                <a:tc>
                  <a:txBody>
                    <a:bodyPr/>
                    <a:lstStyle/>
                    <a:p>
                      <a:pPr algn="ctr"/>
                      <a:r>
                        <a:rPr lang="en-US" sz="1100" spc="0" baseline="0" dirty="0">
                          <a:solidFill>
                            <a:schemeClr val="tx1"/>
                          </a:solidFill>
                          <a:latin typeface="+mn-lt"/>
                          <a:ea typeface="Arial Unicode MS" panose="020B0604020202020204" pitchFamily="34" charset="-128"/>
                          <a:cs typeface="Arial Unicode MS" panose="020B0604020202020204" pitchFamily="34" charset="-128"/>
                        </a:rPr>
                        <a:t>Tools</a:t>
                      </a:r>
                    </a:p>
                  </a:txBody>
                  <a:tcPr marL="84406" marR="84406" marT="42203" marB="42203">
                    <a:lnL w="12700" cap="flat" cmpd="sng" algn="ctr">
                      <a:noFill/>
                      <a:prstDash val="solid"/>
                      <a:round/>
                      <a:headEnd type="none" w="med" len="med"/>
                      <a:tailEnd type="none" w="med" len="med"/>
                    </a:lnL>
                    <a:lnR w="381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spc="0" baseline="0" dirty="0">
                          <a:solidFill>
                            <a:schemeClr val="tx1"/>
                          </a:solidFill>
                          <a:latin typeface="+mn-lt"/>
                          <a:ea typeface="Arial Unicode MS" panose="020B0604020202020204" pitchFamily="34" charset="-128"/>
                          <a:cs typeface="Arial Unicode MS" panose="020B0604020202020204" pitchFamily="34" charset="-128"/>
                        </a:rPr>
                        <a:t>Templates &amp; Accelerators</a:t>
                      </a:r>
                    </a:p>
                  </a:txBody>
                  <a:tcPr marL="84406" marR="84406" marT="42203" marB="42203">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spc="0" baseline="0" dirty="0">
                          <a:solidFill>
                            <a:schemeClr val="tx1"/>
                          </a:solidFill>
                          <a:latin typeface="+mn-lt"/>
                          <a:ea typeface="Arial Unicode MS" panose="020B0604020202020204" pitchFamily="34" charset="-128"/>
                          <a:cs typeface="Arial Unicode MS" panose="020B0604020202020204" pitchFamily="34" charset="-128"/>
                        </a:rPr>
                        <a:t>Process Refinement</a:t>
                      </a:r>
                    </a:p>
                  </a:txBody>
                  <a:tcPr marL="84406" marR="84406" marT="42203" marB="42203">
                    <a:lnL w="381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pSp>
        <p:nvGrpSpPr>
          <p:cNvPr id="2" name="Group 4"/>
          <p:cNvGrpSpPr>
            <a:grpSpLocks noChangeAspect="1"/>
          </p:cNvGrpSpPr>
          <p:nvPr/>
        </p:nvGrpSpPr>
        <p:grpSpPr bwMode="auto">
          <a:xfrm>
            <a:off x="2184400" y="1586185"/>
            <a:ext cx="452438" cy="655638"/>
            <a:chOff x="1376" y="755"/>
            <a:chExt cx="285" cy="413"/>
          </a:xfrm>
        </p:grpSpPr>
        <p:sp>
          <p:nvSpPr>
            <p:cNvPr id="24" name="AutoShape 3"/>
            <p:cNvSpPr>
              <a:spLocks noChangeAspect="1" noChangeArrowheads="1" noTextEdit="1"/>
            </p:cNvSpPr>
            <p:nvPr/>
          </p:nvSpPr>
          <p:spPr bwMode="auto">
            <a:xfrm>
              <a:off x="1376" y="755"/>
              <a:ext cx="28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5"/>
            <p:cNvSpPr>
              <a:spLocks/>
            </p:cNvSpPr>
            <p:nvPr/>
          </p:nvSpPr>
          <p:spPr bwMode="auto">
            <a:xfrm>
              <a:off x="1377" y="756"/>
              <a:ext cx="283" cy="412"/>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9" name="Oval 14519"/>
          <p:cNvSpPr/>
          <p:nvPr/>
        </p:nvSpPr>
        <p:spPr bwMode="gray">
          <a:xfrm>
            <a:off x="2259796" y="1659146"/>
            <a:ext cx="302150" cy="301752"/>
          </a:xfrm>
          <a:prstGeom prst="ellipse">
            <a:avLst/>
          </a:prstGeom>
          <a:solidFill>
            <a:schemeClr val="bg1"/>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normalizeH="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1</a:t>
            </a:r>
          </a:p>
        </p:txBody>
      </p:sp>
      <p:grpSp>
        <p:nvGrpSpPr>
          <p:cNvPr id="26" name="Group 16"/>
          <p:cNvGrpSpPr>
            <a:grpSpLocks noChangeAspect="1"/>
          </p:cNvGrpSpPr>
          <p:nvPr/>
        </p:nvGrpSpPr>
        <p:grpSpPr bwMode="auto">
          <a:xfrm>
            <a:off x="6923095" y="2508523"/>
            <a:ext cx="449263" cy="655638"/>
            <a:chOff x="4361" y="1336"/>
            <a:chExt cx="283" cy="413"/>
          </a:xfrm>
        </p:grpSpPr>
        <p:sp>
          <p:nvSpPr>
            <p:cNvPr id="27" name="AutoShape 15"/>
            <p:cNvSpPr>
              <a:spLocks noChangeAspect="1" noChangeArrowheads="1" noTextEdit="1"/>
            </p:cNvSpPr>
            <p:nvPr/>
          </p:nvSpPr>
          <p:spPr bwMode="auto">
            <a:xfrm>
              <a:off x="4362" y="1337"/>
              <a:ext cx="28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17"/>
            <p:cNvSpPr>
              <a:spLocks/>
            </p:cNvSpPr>
            <p:nvPr/>
          </p:nvSpPr>
          <p:spPr bwMode="auto">
            <a:xfrm>
              <a:off x="4361" y="1336"/>
              <a:ext cx="283" cy="412"/>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Oval 870"/>
          <p:cNvSpPr/>
          <p:nvPr/>
        </p:nvSpPr>
        <p:spPr bwMode="gray">
          <a:xfrm>
            <a:off x="6997095" y="2580885"/>
            <a:ext cx="302150" cy="301752"/>
          </a:xfrm>
          <a:prstGeom prst="ellipse">
            <a:avLst/>
          </a:prstGeom>
          <a:solidFill>
            <a:schemeClr val="bg1"/>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normalizeH="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3</a:t>
            </a:r>
          </a:p>
        </p:txBody>
      </p:sp>
      <p:grpSp>
        <p:nvGrpSpPr>
          <p:cNvPr id="29" name="Group 20"/>
          <p:cNvGrpSpPr>
            <a:grpSpLocks noChangeAspect="1"/>
          </p:cNvGrpSpPr>
          <p:nvPr/>
        </p:nvGrpSpPr>
        <p:grpSpPr bwMode="auto">
          <a:xfrm>
            <a:off x="9404350" y="3424509"/>
            <a:ext cx="447675" cy="654050"/>
            <a:chOff x="5924" y="1913"/>
            <a:chExt cx="282" cy="412"/>
          </a:xfrm>
        </p:grpSpPr>
        <p:sp>
          <p:nvSpPr>
            <p:cNvPr id="30" name="AutoShape 19"/>
            <p:cNvSpPr>
              <a:spLocks noChangeAspect="1" noChangeArrowheads="1" noTextEdit="1"/>
            </p:cNvSpPr>
            <p:nvPr/>
          </p:nvSpPr>
          <p:spPr bwMode="auto">
            <a:xfrm>
              <a:off x="5924" y="1913"/>
              <a:ext cx="28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21"/>
            <p:cNvSpPr>
              <a:spLocks/>
            </p:cNvSpPr>
            <p:nvPr/>
          </p:nvSpPr>
          <p:spPr bwMode="auto">
            <a:xfrm>
              <a:off x="5924" y="1913"/>
              <a:ext cx="283" cy="412"/>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Oval 871"/>
          <p:cNvSpPr/>
          <p:nvPr/>
        </p:nvSpPr>
        <p:spPr bwMode="gray">
          <a:xfrm>
            <a:off x="9476613" y="3503513"/>
            <a:ext cx="302150" cy="301752"/>
          </a:xfrm>
          <a:prstGeom prst="ellipse">
            <a:avLst/>
          </a:prstGeom>
          <a:solidFill>
            <a:schemeClr val="bg1"/>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normalizeH="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4</a:t>
            </a:r>
          </a:p>
        </p:txBody>
      </p:sp>
      <p:sp>
        <p:nvSpPr>
          <p:cNvPr id="32" name="Text Placeholder 1">
            <a:extLst>
              <a:ext uri="{FF2B5EF4-FFF2-40B4-BE49-F238E27FC236}">
                <a16:creationId xmlns:a16="http://schemas.microsoft.com/office/drawing/2014/main" id="{CD9ED9EF-21E0-4770-8CF8-3FFAB5C3CB69}"/>
              </a:ext>
            </a:extLst>
          </p:cNvPr>
          <p:cNvSpPr>
            <a:spLocks noGrp="1"/>
          </p:cNvSpPr>
          <p:nvPr>
            <p:ph type="body" sz="quarter" idx="14"/>
          </p:nvPr>
        </p:nvSpPr>
        <p:spPr>
          <a:xfrm>
            <a:off x="469900" y="1020129"/>
            <a:ext cx="11252200" cy="392111"/>
          </a:xfrm>
        </p:spPr>
        <p:txBody>
          <a:bodyPr/>
          <a:lstStyle/>
          <a:p>
            <a:r>
              <a:rPr lang="en-US" dirty="0"/>
              <a:t>Considering four key themes, our wave plan approach will enable long-term success and achievement of Customer re:Stack Program Goals</a:t>
            </a:r>
          </a:p>
        </p:txBody>
      </p:sp>
    </p:spTree>
    <p:extLst>
      <p:ext uri="{BB962C8B-B14F-4D97-AF65-F5344CB8AC3E}">
        <p14:creationId xmlns:p14="http://schemas.microsoft.com/office/powerpoint/2010/main" val="1611439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1550F9-3264-4981-85B4-46038CFEFF54}"/>
              </a:ext>
            </a:extLst>
          </p:cNvPr>
          <p:cNvGraphicFramePr>
            <a:graphicFrameLocks noGrp="1"/>
          </p:cNvGraphicFramePr>
          <p:nvPr/>
        </p:nvGraphicFramePr>
        <p:xfrm>
          <a:off x="419097" y="1322458"/>
          <a:ext cx="11303004" cy="4754880"/>
        </p:xfrm>
        <a:graphic>
          <a:graphicData uri="http://schemas.openxmlformats.org/drawingml/2006/table">
            <a:tbl>
              <a:tblPr bandRow="1"/>
              <a:tblGrid>
                <a:gridCol w="1006932">
                  <a:extLst>
                    <a:ext uri="{9D8B030D-6E8A-4147-A177-3AD203B41FA5}">
                      <a16:colId xmlns:a16="http://schemas.microsoft.com/office/drawing/2014/main" val="20000"/>
                    </a:ext>
                  </a:extLst>
                </a:gridCol>
                <a:gridCol w="2574018">
                  <a:extLst>
                    <a:ext uri="{9D8B030D-6E8A-4147-A177-3AD203B41FA5}">
                      <a16:colId xmlns:a16="http://schemas.microsoft.com/office/drawing/2014/main" val="20001"/>
                    </a:ext>
                  </a:extLst>
                </a:gridCol>
                <a:gridCol w="2574018">
                  <a:extLst>
                    <a:ext uri="{9D8B030D-6E8A-4147-A177-3AD203B41FA5}">
                      <a16:colId xmlns:a16="http://schemas.microsoft.com/office/drawing/2014/main" val="20002"/>
                    </a:ext>
                  </a:extLst>
                </a:gridCol>
                <a:gridCol w="2574018">
                  <a:extLst>
                    <a:ext uri="{9D8B030D-6E8A-4147-A177-3AD203B41FA5}">
                      <a16:colId xmlns:a16="http://schemas.microsoft.com/office/drawing/2014/main" val="20003"/>
                    </a:ext>
                  </a:extLst>
                </a:gridCol>
                <a:gridCol w="2574018">
                  <a:extLst>
                    <a:ext uri="{9D8B030D-6E8A-4147-A177-3AD203B41FA5}">
                      <a16:colId xmlns:a16="http://schemas.microsoft.com/office/drawing/2014/main" val="20004"/>
                    </a:ext>
                  </a:extLst>
                </a:gridCol>
              </a:tblGrid>
              <a:tr h="365760">
                <a:tc>
                  <a:txBody>
                    <a:bodyPr/>
                    <a:lstStyle/>
                    <a:p>
                      <a:pPr marL="0" algn="ctr" defTabSz="914012" rtl="0" eaLnBrk="1" latinLnBrk="0" hangingPunct="1"/>
                      <a:endParaRPr lang="en-US" sz="700" b="1" kern="1200">
                        <a:solidFill>
                          <a:srgbClr val="FFFFFF"/>
                        </a:solidFill>
                        <a:latin typeface="AIG Futura Book"/>
                        <a:ea typeface="+mn-ea"/>
                        <a:cs typeface="+mn-cs"/>
                      </a:endParaRPr>
                    </a:p>
                  </a:txBody>
                  <a:tcPr marL="0" marR="0"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b="1">
                          <a:solidFill>
                            <a:schemeClr val="bg1"/>
                          </a:solidFill>
                          <a:latin typeface="+mj-lt"/>
                        </a:rPr>
                        <a:t>Month 1</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chemeClr val="bg1"/>
                          </a:solidFill>
                          <a:latin typeface="+mj-lt"/>
                        </a:rPr>
                        <a:t>Month 2</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chemeClr val="bg1"/>
                          </a:solidFill>
                          <a:latin typeface="+mj-lt"/>
                        </a:rPr>
                        <a:t>Month 3</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chemeClr val="bg1"/>
                          </a:solidFill>
                          <a:latin typeface="+mj-lt"/>
                        </a:rPr>
                        <a:t>Month 4</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extLst>
                  <a:ext uri="{0D108BD9-81ED-4DB2-BD59-A6C34878D82A}">
                    <a16:rowId xmlns:a16="http://schemas.microsoft.com/office/drawing/2014/main" val="10000"/>
                  </a:ext>
                </a:extLst>
              </a:tr>
              <a:tr h="731520">
                <a:tc>
                  <a:txBody>
                    <a:bodyPr/>
                    <a:lstStyle/>
                    <a:p>
                      <a:pPr marL="0" lvl="0" indent="0" algn="ctr">
                        <a:spcBef>
                          <a:spcPts val="0"/>
                        </a:spcBef>
                        <a:spcAft>
                          <a:spcPts val="0"/>
                        </a:spcAft>
                      </a:pPr>
                      <a:r>
                        <a:rPr lang="en-US" sz="1000" b="1" i="0" dirty="0"/>
                        <a:t>Planning</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9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1520">
                <a:tc>
                  <a:txBody>
                    <a:bodyPr/>
                    <a:lstStyle/>
                    <a:p>
                      <a:pPr marL="0" lvl="0" indent="0" algn="ctr" defTabSz="914400" rtl="0" eaLnBrk="1" latinLnBrk="0" hangingPunct="1">
                        <a:spcBef>
                          <a:spcPts val="0"/>
                        </a:spcBef>
                        <a:spcAft>
                          <a:spcPts val="0"/>
                        </a:spcAft>
                      </a:pPr>
                      <a:r>
                        <a:rPr lang="en-US" sz="1000" b="1" i="0" kern="1200">
                          <a:solidFill>
                            <a:schemeClr val="tx1"/>
                          </a:solidFill>
                          <a:latin typeface="+mn-lt"/>
                          <a:ea typeface="+mn-ea"/>
                          <a:cs typeface="+mn-cs"/>
                        </a:rPr>
                        <a:t>Migration Discovery</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953762"/>
                  </a:ext>
                </a:extLst>
              </a:tr>
              <a:tr h="731520">
                <a:tc>
                  <a:txBody>
                    <a:bodyPr/>
                    <a:lstStyle/>
                    <a:p>
                      <a:pPr marL="0" lvl="0" indent="0" algn="ctr" defTabSz="914400" rtl="0" eaLnBrk="1" latinLnBrk="0" hangingPunct="1">
                        <a:spcBef>
                          <a:spcPts val="0"/>
                        </a:spcBef>
                        <a:spcAft>
                          <a:spcPts val="0"/>
                        </a:spcAft>
                      </a:pPr>
                      <a:r>
                        <a:rPr lang="en-US" sz="1000" b="1" i="0" kern="1200" dirty="0">
                          <a:solidFill>
                            <a:schemeClr val="tx1"/>
                          </a:solidFill>
                          <a:latin typeface="+mn-lt"/>
                          <a:ea typeface="+mn-ea"/>
                          <a:cs typeface="+mn-cs"/>
                        </a:rPr>
                        <a:t>Data Migration &amp; Replication</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dirty="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1520">
                <a:tc>
                  <a:txBody>
                    <a:bodyPr/>
                    <a:lstStyle/>
                    <a:p>
                      <a:pPr marL="0" lvl="0" indent="0" algn="ctr" defTabSz="914400" rtl="0" eaLnBrk="1" latinLnBrk="0" hangingPunct="1">
                        <a:spcBef>
                          <a:spcPts val="0"/>
                        </a:spcBef>
                        <a:spcAft>
                          <a:spcPts val="0"/>
                        </a:spcAft>
                      </a:pPr>
                      <a:r>
                        <a:rPr lang="en-US" sz="1000" b="1" i="0" u="none" kern="1200" dirty="0">
                          <a:solidFill>
                            <a:schemeClr val="tx1"/>
                          </a:solidFill>
                          <a:latin typeface="+mn-lt"/>
                          <a:ea typeface="+mn-ea"/>
                          <a:cs typeface="+mn-cs"/>
                        </a:rPr>
                        <a:t>Platform Transformation</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dirty="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901245"/>
                  </a:ext>
                </a:extLst>
              </a:tr>
              <a:tr h="731520">
                <a:tc>
                  <a:txBody>
                    <a:bodyPr/>
                    <a:lstStyle/>
                    <a:p>
                      <a:pPr marL="0" lvl="0" indent="0" algn="ctr" defTabSz="914400" rtl="0" eaLnBrk="1" latinLnBrk="0" hangingPunct="1">
                        <a:spcBef>
                          <a:spcPts val="0"/>
                        </a:spcBef>
                        <a:spcAft>
                          <a:spcPts val="0"/>
                        </a:spcAft>
                      </a:pPr>
                      <a:r>
                        <a:rPr lang="en-US" sz="1000" b="1" i="0" u="none" kern="1200" dirty="0">
                          <a:solidFill>
                            <a:schemeClr val="tx1"/>
                          </a:solidFill>
                          <a:latin typeface="+mn-lt"/>
                          <a:ea typeface="+mn-ea"/>
                          <a:cs typeface="+mn-cs"/>
                        </a:rPr>
                        <a:t>Testing &amp; Validation (Incl. Remediation)</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dirty="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7384200"/>
                  </a:ext>
                </a:extLst>
              </a:tr>
              <a:tr h="731520">
                <a:tc>
                  <a:txBody>
                    <a:bodyPr/>
                    <a:lstStyle/>
                    <a:p>
                      <a:pPr marL="0" lvl="0" indent="0" algn="ctr" defTabSz="914400" rtl="0" eaLnBrk="1" latinLnBrk="0" hangingPunct="1">
                        <a:spcBef>
                          <a:spcPts val="0"/>
                        </a:spcBef>
                        <a:spcAft>
                          <a:spcPts val="0"/>
                        </a:spcAft>
                      </a:pPr>
                      <a:r>
                        <a:rPr lang="en-US" sz="1000" b="1" i="0" u="none" kern="1200">
                          <a:solidFill>
                            <a:schemeClr val="tx1"/>
                          </a:solidFill>
                          <a:latin typeface="+mn-lt"/>
                          <a:ea typeface="+mn-ea"/>
                          <a:cs typeface="+mn-cs"/>
                        </a:rPr>
                        <a:t>Final Cutover</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846808"/>
                  </a:ext>
                </a:extLst>
              </a:tr>
            </a:tbl>
          </a:graphicData>
        </a:graphic>
      </p:graphicFrame>
      <p:sp>
        <p:nvSpPr>
          <p:cNvPr id="178" name="Arrow: Chevron 177">
            <a:extLst>
              <a:ext uri="{FF2B5EF4-FFF2-40B4-BE49-F238E27FC236}">
                <a16:creationId xmlns:a16="http://schemas.microsoft.com/office/drawing/2014/main" id="{B3EF97F3-0DED-4CDF-ACB6-0CDA7B9FC3FD}"/>
              </a:ext>
            </a:extLst>
          </p:cNvPr>
          <p:cNvSpPr/>
          <p:nvPr/>
        </p:nvSpPr>
        <p:spPr bwMode="gray">
          <a:xfrm>
            <a:off x="3983243" y="3995204"/>
            <a:ext cx="5198402" cy="126378"/>
          </a:xfrm>
          <a:prstGeom prst="chevron">
            <a:avLst/>
          </a:prstGeom>
          <a:solidFill>
            <a:srgbClr val="96999E"/>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900" b="1" dirty="0">
                <a:solidFill>
                  <a:schemeClr val="bg1"/>
                </a:solidFill>
                <a:latin typeface="+mj-lt"/>
              </a:rPr>
              <a:t>Start Refactor</a:t>
            </a:r>
          </a:p>
        </p:txBody>
      </p:sp>
      <p:sp>
        <p:nvSpPr>
          <p:cNvPr id="173" name="Arrow: Chevron 172">
            <a:extLst>
              <a:ext uri="{FF2B5EF4-FFF2-40B4-BE49-F238E27FC236}">
                <a16:creationId xmlns:a16="http://schemas.microsoft.com/office/drawing/2014/main" id="{59646EA6-84C0-4E03-A681-4B9838ECA62B}"/>
              </a:ext>
            </a:extLst>
          </p:cNvPr>
          <p:cNvSpPr/>
          <p:nvPr/>
        </p:nvSpPr>
        <p:spPr bwMode="gray">
          <a:xfrm>
            <a:off x="6390148" y="5762732"/>
            <a:ext cx="5353407" cy="108622"/>
          </a:xfrm>
          <a:prstGeom prst="chevron">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172" name="Arrow: Chevron 171">
            <a:extLst>
              <a:ext uri="{FF2B5EF4-FFF2-40B4-BE49-F238E27FC236}">
                <a16:creationId xmlns:a16="http://schemas.microsoft.com/office/drawing/2014/main" id="{324C37BB-2DAC-4E11-B1C8-8A8CB80CE022}"/>
              </a:ext>
            </a:extLst>
          </p:cNvPr>
          <p:cNvSpPr/>
          <p:nvPr/>
        </p:nvSpPr>
        <p:spPr bwMode="gray">
          <a:xfrm>
            <a:off x="3971875" y="4378276"/>
            <a:ext cx="5204200" cy="134839"/>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2" name="Text Placeholder 1">
            <a:extLst>
              <a:ext uri="{FF2B5EF4-FFF2-40B4-BE49-F238E27FC236}">
                <a16:creationId xmlns:a16="http://schemas.microsoft.com/office/drawing/2014/main" id="{7CEAB159-B98E-41CB-8E11-E07927F77E2D}"/>
              </a:ext>
            </a:extLst>
          </p:cNvPr>
          <p:cNvSpPr>
            <a:spLocks noGrp="1"/>
          </p:cNvSpPr>
          <p:nvPr>
            <p:ph type="body" sz="quarter" idx="14"/>
          </p:nvPr>
        </p:nvSpPr>
        <p:spPr/>
        <p:txBody>
          <a:bodyPr/>
          <a:lstStyle/>
          <a:p>
            <a:r>
              <a:rPr lang="en-US" dirty="0"/>
              <a:t>Overview of Migration Wave Structure and Customer Workflow</a:t>
            </a:r>
          </a:p>
        </p:txBody>
      </p:sp>
      <p:sp>
        <p:nvSpPr>
          <p:cNvPr id="3" name="Title 2">
            <a:extLst>
              <a:ext uri="{FF2B5EF4-FFF2-40B4-BE49-F238E27FC236}">
                <a16:creationId xmlns:a16="http://schemas.microsoft.com/office/drawing/2014/main" id="{9ECD6913-7B64-44ED-972C-BCDA5BDFD4A9}"/>
              </a:ext>
            </a:extLst>
          </p:cNvPr>
          <p:cNvSpPr>
            <a:spLocks noGrp="1"/>
          </p:cNvSpPr>
          <p:nvPr>
            <p:ph type="title"/>
          </p:nvPr>
        </p:nvSpPr>
        <p:spPr/>
        <p:txBody>
          <a:bodyPr/>
          <a:lstStyle/>
          <a:p>
            <a:r>
              <a:rPr lang="en-US" dirty="0"/>
              <a:t>Proposed Migration Wave Plan</a:t>
            </a:r>
          </a:p>
        </p:txBody>
      </p:sp>
      <p:sp>
        <p:nvSpPr>
          <p:cNvPr id="6" name="Rectangle 5">
            <a:extLst>
              <a:ext uri="{FF2B5EF4-FFF2-40B4-BE49-F238E27FC236}">
                <a16:creationId xmlns:a16="http://schemas.microsoft.com/office/drawing/2014/main" id="{972ACB29-19BF-4963-9BE6-A20D449E1393}"/>
              </a:ext>
            </a:extLst>
          </p:cNvPr>
          <p:cNvSpPr/>
          <p:nvPr/>
        </p:nvSpPr>
        <p:spPr bwMode="gray">
          <a:xfrm>
            <a:off x="3714137" y="6202992"/>
            <a:ext cx="5267929" cy="426841"/>
          </a:xfrm>
          <a:prstGeom prst="rect">
            <a:avLst/>
          </a:prstGeom>
          <a:noFill/>
          <a:ln w="12700" algn="ctr">
            <a:solidFill>
              <a:schemeClr val="accent6">
                <a:lumMod val="20000"/>
                <a:lumOff val="8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solidFill>
                  <a:srgbClr val="0097A9"/>
                </a:solidFill>
              </a:ln>
              <a:noFill/>
              <a:effectLst/>
              <a:uLnTx/>
              <a:uFillTx/>
              <a:latin typeface="Open Sans"/>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C6733CA4-0A48-45C0-B58E-CE8609D7577F}"/>
              </a:ext>
            </a:extLst>
          </p:cNvPr>
          <p:cNvSpPr txBox="1"/>
          <p:nvPr/>
        </p:nvSpPr>
        <p:spPr>
          <a:xfrm>
            <a:off x="7100803" y="6280795"/>
            <a:ext cx="640080" cy="92333"/>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Discovery Team</a:t>
            </a:r>
          </a:p>
        </p:txBody>
      </p:sp>
      <p:sp>
        <p:nvSpPr>
          <p:cNvPr id="9" name="Rectangle 8">
            <a:extLst>
              <a:ext uri="{FF2B5EF4-FFF2-40B4-BE49-F238E27FC236}">
                <a16:creationId xmlns:a16="http://schemas.microsoft.com/office/drawing/2014/main" id="{7683F5F8-AA0C-4315-BCE1-7D8AF72E1EB2}"/>
              </a:ext>
            </a:extLst>
          </p:cNvPr>
          <p:cNvSpPr>
            <a:spLocks/>
          </p:cNvSpPr>
          <p:nvPr/>
        </p:nvSpPr>
        <p:spPr bwMode="gray">
          <a:xfrm>
            <a:off x="6984384" y="6271281"/>
            <a:ext cx="89329" cy="91440"/>
          </a:xfrm>
          <a:prstGeom prst="rect">
            <a:avLst/>
          </a:prstGeom>
          <a:solidFill>
            <a:schemeClr val="accent6"/>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0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E8417882-BABF-414A-BD2A-AC0C5D8DFCC8}"/>
              </a:ext>
            </a:extLst>
          </p:cNvPr>
          <p:cNvSpPr/>
          <p:nvPr/>
        </p:nvSpPr>
        <p:spPr bwMode="gray">
          <a:xfrm>
            <a:off x="6984648" y="6460871"/>
            <a:ext cx="91440" cy="91440"/>
          </a:xfrm>
          <a:prstGeom prst="rect">
            <a:avLst/>
          </a:prstGeom>
          <a:solidFill>
            <a:schemeClr val="accent3"/>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3" name="TextBox 22">
            <a:extLst>
              <a:ext uri="{FF2B5EF4-FFF2-40B4-BE49-F238E27FC236}">
                <a16:creationId xmlns:a16="http://schemas.microsoft.com/office/drawing/2014/main" id="{7C1ED065-B5DD-4C89-93BE-031979417784}"/>
              </a:ext>
            </a:extLst>
          </p:cNvPr>
          <p:cNvSpPr txBox="1"/>
          <p:nvPr/>
        </p:nvSpPr>
        <p:spPr>
          <a:xfrm>
            <a:off x="7113260" y="6459841"/>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Migration Team</a:t>
            </a:r>
          </a:p>
        </p:txBody>
      </p:sp>
      <p:sp>
        <p:nvSpPr>
          <p:cNvPr id="260" name="Diamond 259">
            <a:extLst>
              <a:ext uri="{FF2B5EF4-FFF2-40B4-BE49-F238E27FC236}">
                <a16:creationId xmlns:a16="http://schemas.microsoft.com/office/drawing/2014/main" id="{CFF96972-E70F-4646-9093-9DAA87DE8AEB}"/>
              </a:ext>
            </a:extLst>
          </p:cNvPr>
          <p:cNvSpPr/>
          <p:nvPr/>
        </p:nvSpPr>
        <p:spPr bwMode="gray">
          <a:xfrm>
            <a:off x="1495728" y="1984892"/>
            <a:ext cx="182882" cy="18288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mj-lt"/>
              <a:ea typeface="ＭＳ Ｐゴシック"/>
              <a:cs typeface="Arial"/>
            </a:endParaRPr>
          </a:p>
        </p:txBody>
      </p:sp>
      <p:sp>
        <p:nvSpPr>
          <p:cNvPr id="261" name="TextBox 260">
            <a:extLst>
              <a:ext uri="{FF2B5EF4-FFF2-40B4-BE49-F238E27FC236}">
                <a16:creationId xmlns:a16="http://schemas.microsoft.com/office/drawing/2014/main" id="{AC3E23FA-85EB-4311-9AD2-59BCDD8BD935}"/>
              </a:ext>
            </a:extLst>
          </p:cNvPr>
          <p:cNvSpPr txBox="1"/>
          <p:nvPr/>
        </p:nvSpPr>
        <p:spPr>
          <a:xfrm>
            <a:off x="1748565" y="2024717"/>
            <a:ext cx="914400" cy="119523"/>
          </a:xfrm>
          <a:prstGeom prst="rect">
            <a:avLst/>
          </a:prstGeom>
        </p:spPr>
        <p:txBody>
          <a:bodyPr wrap="square" lIns="0" tIns="0" rIns="0" bIns="0" rtlCol="0" anchor="ctr">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900" b="0" i="0" u="none" strike="noStrike" kern="1200" cap="none" spc="0" normalizeH="0" baseline="0" noProof="0" dirty="0">
                <a:ln>
                  <a:noFill/>
                </a:ln>
                <a:solidFill>
                  <a:prstClr val="black"/>
                </a:solidFill>
                <a:effectLst/>
                <a:uLnTx/>
                <a:uFillTx/>
                <a:latin typeface="+mj-lt"/>
                <a:ea typeface="ＭＳ Ｐゴシック"/>
                <a:cs typeface="Arial"/>
              </a:rPr>
              <a:t>Wave Planning Workshop</a:t>
            </a:r>
          </a:p>
        </p:txBody>
      </p:sp>
      <p:sp>
        <p:nvSpPr>
          <p:cNvPr id="262" name="Rectangle 261">
            <a:extLst>
              <a:ext uri="{FF2B5EF4-FFF2-40B4-BE49-F238E27FC236}">
                <a16:creationId xmlns:a16="http://schemas.microsoft.com/office/drawing/2014/main" id="{594A5BBB-2EAF-4533-9AC1-D0220B8FE75C}"/>
              </a:ext>
            </a:extLst>
          </p:cNvPr>
          <p:cNvSpPr/>
          <p:nvPr/>
        </p:nvSpPr>
        <p:spPr bwMode="gray">
          <a:xfrm>
            <a:off x="7945622" y="6273254"/>
            <a:ext cx="91440" cy="91440"/>
          </a:xfrm>
          <a:prstGeom prst="rect">
            <a:avLst/>
          </a:prstGeom>
          <a:solidFill>
            <a:srgbClr val="62B5E5"/>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63" name="TextBox 262">
            <a:extLst>
              <a:ext uri="{FF2B5EF4-FFF2-40B4-BE49-F238E27FC236}">
                <a16:creationId xmlns:a16="http://schemas.microsoft.com/office/drawing/2014/main" id="{7BE87006-1AA0-4B11-89F4-709402DD0720}"/>
              </a:ext>
            </a:extLst>
          </p:cNvPr>
          <p:cNvSpPr txBox="1"/>
          <p:nvPr/>
        </p:nvSpPr>
        <p:spPr>
          <a:xfrm>
            <a:off x="8074234" y="6272224"/>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Operations Team</a:t>
            </a:r>
          </a:p>
        </p:txBody>
      </p:sp>
      <p:sp>
        <p:nvSpPr>
          <p:cNvPr id="266" name="Rectangle 265">
            <a:extLst>
              <a:ext uri="{FF2B5EF4-FFF2-40B4-BE49-F238E27FC236}">
                <a16:creationId xmlns:a16="http://schemas.microsoft.com/office/drawing/2014/main" id="{4D24FD22-0D99-48FC-91B2-49F592D2F437}"/>
              </a:ext>
            </a:extLst>
          </p:cNvPr>
          <p:cNvSpPr/>
          <p:nvPr/>
        </p:nvSpPr>
        <p:spPr bwMode="gray">
          <a:xfrm>
            <a:off x="7945622" y="6441818"/>
            <a:ext cx="91440" cy="91440"/>
          </a:xfrm>
          <a:prstGeom prst="rect">
            <a:avLst/>
          </a:prstGeom>
          <a:solidFill>
            <a:schemeClr val="tx2">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67" name="TextBox 266">
            <a:extLst>
              <a:ext uri="{FF2B5EF4-FFF2-40B4-BE49-F238E27FC236}">
                <a16:creationId xmlns:a16="http://schemas.microsoft.com/office/drawing/2014/main" id="{F63B24BC-2CBB-4EAE-A678-085036C09264}"/>
              </a:ext>
            </a:extLst>
          </p:cNvPr>
          <p:cNvSpPr txBox="1"/>
          <p:nvPr/>
        </p:nvSpPr>
        <p:spPr>
          <a:xfrm>
            <a:off x="8074234" y="6440788"/>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Customer Team</a:t>
            </a:r>
          </a:p>
        </p:txBody>
      </p:sp>
      <p:sp>
        <p:nvSpPr>
          <p:cNvPr id="35" name="Arrow: Chevron 34">
            <a:extLst>
              <a:ext uri="{FF2B5EF4-FFF2-40B4-BE49-F238E27FC236}">
                <a16:creationId xmlns:a16="http://schemas.microsoft.com/office/drawing/2014/main" id="{12B5B136-3FB7-4A29-B080-7620CC2DBA6C}"/>
              </a:ext>
            </a:extLst>
          </p:cNvPr>
          <p:cNvSpPr/>
          <p:nvPr/>
        </p:nvSpPr>
        <p:spPr bwMode="gray">
          <a:xfrm>
            <a:off x="1504078" y="2700554"/>
            <a:ext cx="5130902" cy="118856"/>
          </a:xfrm>
          <a:prstGeom prst="chevron">
            <a:avLst/>
          </a:prstGeom>
          <a:solidFill>
            <a:srgbClr val="007CB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76" name="Arrow: Chevron 75">
            <a:extLst>
              <a:ext uri="{FF2B5EF4-FFF2-40B4-BE49-F238E27FC236}">
                <a16:creationId xmlns:a16="http://schemas.microsoft.com/office/drawing/2014/main" id="{1040D20F-3516-4EE1-908F-F124C230610F}"/>
              </a:ext>
            </a:extLst>
          </p:cNvPr>
          <p:cNvSpPr/>
          <p:nvPr/>
        </p:nvSpPr>
        <p:spPr bwMode="gray">
          <a:xfrm>
            <a:off x="2564671" y="3456087"/>
            <a:ext cx="5372935" cy="137686"/>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77" name="Arrow: Chevron 76">
            <a:extLst>
              <a:ext uri="{FF2B5EF4-FFF2-40B4-BE49-F238E27FC236}">
                <a16:creationId xmlns:a16="http://schemas.microsoft.com/office/drawing/2014/main" id="{B0966084-A757-44F8-97E9-231F1C60FBF6}"/>
              </a:ext>
            </a:extLst>
          </p:cNvPr>
          <p:cNvSpPr/>
          <p:nvPr/>
        </p:nvSpPr>
        <p:spPr bwMode="gray">
          <a:xfrm>
            <a:off x="3976334" y="4189568"/>
            <a:ext cx="5198402" cy="126378"/>
          </a:xfrm>
          <a:prstGeom prst="chevron">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37" name="Diamond 36">
            <a:extLst>
              <a:ext uri="{FF2B5EF4-FFF2-40B4-BE49-F238E27FC236}">
                <a16:creationId xmlns:a16="http://schemas.microsoft.com/office/drawing/2014/main" id="{0D862680-3D08-4BE2-A9B6-71C570107C66}"/>
              </a:ext>
            </a:extLst>
          </p:cNvPr>
          <p:cNvSpPr/>
          <p:nvPr/>
        </p:nvSpPr>
        <p:spPr bwMode="gray">
          <a:xfrm>
            <a:off x="2564673" y="2675342"/>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79" name="Diamond 78">
            <a:extLst>
              <a:ext uri="{FF2B5EF4-FFF2-40B4-BE49-F238E27FC236}">
                <a16:creationId xmlns:a16="http://schemas.microsoft.com/office/drawing/2014/main" id="{8D5935C2-88B2-46CB-B40F-DF22D14D605A}"/>
              </a:ext>
            </a:extLst>
          </p:cNvPr>
          <p:cNvSpPr/>
          <p:nvPr/>
        </p:nvSpPr>
        <p:spPr bwMode="gray">
          <a:xfrm>
            <a:off x="3899739" y="2676767"/>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82" name="Diamond 81">
            <a:extLst>
              <a:ext uri="{FF2B5EF4-FFF2-40B4-BE49-F238E27FC236}">
                <a16:creationId xmlns:a16="http://schemas.microsoft.com/office/drawing/2014/main" id="{0B12E120-9B19-488F-A83C-52F25105BB3C}"/>
              </a:ext>
            </a:extLst>
          </p:cNvPr>
          <p:cNvSpPr/>
          <p:nvPr/>
        </p:nvSpPr>
        <p:spPr bwMode="gray">
          <a:xfrm>
            <a:off x="3893777" y="3438060"/>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85" name="Diamond 84">
            <a:extLst>
              <a:ext uri="{FF2B5EF4-FFF2-40B4-BE49-F238E27FC236}">
                <a16:creationId xmlns:a16="http://schemas.microsoft.com/office/drawing/2014/main" id="{B3A4C429-7D73-4226-A4E2-1E768E9B1FF8}"/>
              </a:ext>
            </a:extLst>
          </p:cNvPr>
          <p:cNvSpPr/>
          <p:nvPr/>
        </p:nvSpPr>
        <p:spPr bwMode="gray">
          <a:xfrm>
            <a:off x="5179392" y="3439866"/>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88" name="Diamond 87">
            <a:extLst>
              <a:ext uri="{FF2B5EF4-FFF2-40B4-BE49-F238E27FC236}">
                <a16:creationId xmlns:a16="http://schemas.microsoft.com/office/drawing/2014/main" id="{FF5C4459-0CBA-4CCF-80AA-4EC462F0C4D8}"/>
              </a:ext>
            </a:extLst>
          </p:cNvPr>
          <p:cNvSpPr/>
          <p:nvPr/>
        </p:nvSpPr>
        <p:spPr bwMode="gray">
          <a:xfrm>
            <a:off x="5184609" y="2675342"/>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91" name="Diamond 90">
            <a:extLst>
              <a:ext uri="{FF2B5EF4-FFF2-40B4-BE49-F238E27FC236}">
                <a16:creationId xmlns:a16="http://schemas.microsoft.com/office/drawing/2014/main" id="{9AE3952D-11EC-4CF4-9021-035315708728}"/>
              </a:ext>
            </a:extLst>
          </p:cNvPr>
          <p:cNvSpPr/>
          <p:nvPr/>
        </p:nvSpPr>
        <p:spPr bwMode="gray">
          <a:xfrm>
            <a:off x="7828850" y="3429000"/>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94" name="Diamond 93">
            <a:extLst>
              <a:ext uri="{FF2B5EF4-FFF2-40B4-BE49-F238E27FC236}">
                <a16:creationId xmlns:a16="http://schemas.microsoft.com/office/drawing/2014/main" id="{78F07016-BE00-4610-9F88-F3CAF6054F19}"/>
              </a:ext>
            </a:extLst>
          </p:cNvPr>
          <p:cNvSpPr/>
          <p:nvPr/>
        </p:nvSpPr>
        <p:spPr bwMode="gray">
          <a:xfrm>
            <a:off x="6448825" y="3433882"/>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97" name="Diamond 96">
            <a:extLst>
              <a:ext uri="{FF2B5EF4-FFF2-40B4-BE49-F238E27FC236}">
                <a16:creationId xmlns:a16="http://schemas.microsoft.com/office/drawing/2014/main" id="{563BF715-C0F4-4B0D-87A4-EC730999223A}"/>
              </a:ext>
            </a:extLst>
          </p:cNvPr>
          <p:cNvSpPr/>
          <p:nvPr/>
        </p:nvSpPr>
        <p:spPr bwMode="gray">
          <a:xfrm>
            <a:off x="6443840" y="2675342"/>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05" name="Arrow: Chevron 104">
            <a:extLst>
              <a:ext uri="{FF2B5EF4-FFF2-40B4-BE49-F238E27FC236}">
                <a16:creationId xmlns:a16="http://schemas.microsoft.com/office/drawing/2014/main" id="{8126421F-A0F9-4213-B94D-A972EA63DE91}"/>
              </a:ext>
            </a:extLst>
          </p:cNvPr>
          <p:cNvSpPr/>
          <p:nvPr/>
        </p:nvSpPr>
        <p:spPr bwMode="gray">
          <a:xfrm>
            <a:off x="4004667" y="4906606"/>
            <a:ext cx="6486966" cy="105734"/>
          </a:xfrm>
          <a:prstGeom prst="chevron">
            <a:avLst/>
          </a:prstGeom>
          <a:solidFill>
            <a:srgbClr val="96999E"/>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900" b="1" dirty="0">
                <a:solidFill>
                  <a:schemeClr val="bg1"/>
                </a:solidFill>
                <a:latin typeface="+mj-lt"/>
              </a:rPr>
              <a:t>Final Refactor &amp; Remediation</a:t>
            </a:r>
          </a:p>
        </p:txBody>
      </p:sp>
      <p:sp>
        <p:nvSpPr>
          <p:cNvPr id="110" name="Diamond 109">
            <a:extLst>
              <a:ext uri="{FF2B5EF4-FFF2-40B4-BE49-F238E27FC236}">
                <a16:creationId xmlns:a16="http://schemas.microsoft.com/office/drawing/2014/main" id="{C55FEC05-A7AA-4F48-9452-A8F3114424A5}"/>
              </a:ext>
            </a:extLst>
          </p:cNvPr>
          <p:cNvSpPr/>
          <p:nvPr/>
        </p:nvSpPr>
        <p:spPr bwMode="gray">
          <a:xfrm>
            <a:off x="5177406" y="3976032"/>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13" name="Diamond 112">
            <a:extLst>
              <a:ext uri="{FF2B5EF4-FFF2-40B4-BE49-F238E27FC236}">
                <a16:creationId xmlns:a16="http://schemas.microsoft.com/office/drawing/2014/main" id="{ABE4B4C7-051D-4BC9-B924-8312DE7AAB73}"/>
              </a:ext>
            </a:extLst>
          </p:cNvPr>
          <p:cNvSpPr/>
          <p:nvPr/>
        </p:nvSpPr>
        <p:spPr bwMode="gray">
          <a:xfrm>
            <a:off x="6450841" y="3973878"/>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16" name="Diamond 115">
            <a:extLst>
              <a:ext uri="{FF2B5EF4-FFF2-40B4-BE49-F238E27FC236}">
                <a16:creationId xmlns:a16="http://schemas.microsoft.com/office/drawing/2014/main" id="{7D35AA90-77DC-49A7-924F-D6725FFAE8E4}"/>
              </a:ext>
            </a:extLst>
          </p:cNvPr>
          <p:cNvSpPr/>
          <p:nvPr/>
        </p:nvSpPr>
        <p:spPr bwMode="gray">
          <a:xfrm>
            <a:off x="7823371" y="3969105"/>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19" name="Diamond 118">
            <a:extLst>
              <a:ext uri="{FF2B5EF4-FFF2-40B4-BE49-F238E27FC236}">
                <a16:creationId xmlns:a16="http://schemas.microsoft.com/office/drawing/2014/main" id="{C5F1AF13-BD02-4288-BF0F-B38C1AE8D928}"/>
              </a:ext>
            </a:extLst>
          </p:cNvPr>
          <p:cNvSpPr/>
          <p:nvPr/>
        </p:nvSpPr>
        <p:spPr bwMode="gray">
          <a:xfrm>
            <a:off x="9069030" y="3969105"/>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37" name="Diamond 136">
            <a:extLst>
              <a:ext uri="{FF2B5EF4-FFF2-40B4-BE49-F238E27FC236}">
                <a16:creationId xmlns:a16="http://schemas.microsoft.com/office/drawing/2014/main" id="{785465FA-8783-4C59-9758-71E4BA64CAD6}"/>
              </a:ext>
            </a:extLst>
          </p:cNvPr>
          <p:cNvSpPr/>
          <p:nvPr/>
        </p:nvSpPr>
        <p:spPr bwMode="gray">
          <a:xfrm>
            <a:off x="6443840" y="4878606"/>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40" name="Diamond 139">
            <a:extLst>
              <a:ext uri="{FF2B5EF4-FFF2-40B4-BE49-F238E27FC236}">
                <a16:creationId xmlns:a16="http://schemas.microsoft.com/office/drawing/2014/main" id="{1F45B2A5-8C39-4CE6-B01E-069D66C2826E}"/>
              </a:ext>
            </a:extLst>
          </p:cNvPr>
          <p:cNvSpPr/>
          <p:nvPr/>
        </p:nvSpPr>
        <p:spPr bwMode="gray">
          <a:xfrm>
            <a:off x="7820537" y="4887346"/>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43" name="Diamond 142">
            <a:extLst>
              <a:ext uri="{FF2B5EF4-FFF2-40B4-BE49-F238E27FC236}">
                <a16:creationId xmlns:a16="http://schemas.microsoft.com/office/drawing/2014/main" id="{389012C8-7BFF-45E5-B7DD-15D5D8F3F25C}"/>
              </a:ext>
            </a:extLst>
          </p:cNvPr>
          <p:cNvSpPr/>
          <p:nvPr/>
        </p:nvSpPr>
        <p:spPr bwMode="gray">
          <a:xfrm>
            <a:off x="9072493" y="4887034"/>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46" name="Diamond 145">
            <a:extLst>
              <a:ext uri="{FF2B5EF4-FFF2-40B4-BE49-F238E27FC236}">
                <a16:creationId xmlns:a16="http://schemas.microsoft.com/office/drawing/2014/main" id="{E11700AF-B3C5-4211-AF55-D03851A90152}"/>
              </a:ext>
            </a:extLst>
          </p:cNvPr>
          <p:cNvSpPr/>
          <p:nvPr/>
        </p:nvSpPr>
        <p:spPr bwMode="gray">
          <a:xfrm>
            <a:off x="10297064" y="4878606"/>
            <a:ext cx="196585" cy="179285"/>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mj-lt"/>
            </a:endParaRPr>
          </a:p>
        </p:txBody>
      </p:sp>
      <p:sp>
        <p:nvSpPr>
          <p:cNvPr id="161" name="Arrow: Chevron 160">
            <a:extLst>
              <a:ext uri="{FF2B5EF4-FFF2-40B4-BE49-F238E27FC236}">
                <a16:creationId xmlns:a16="http://schemas.microsoft.com/office/drawing/2014/main" id="{AE309E7E-CCAB-4438-A0AA-1210986EB7B3}"/>
              </a:ext>
            </a:extLst>
          </p:cNvPr>
          <p:cNvSpPr/>
          <p:nvPr/>
        </p:nvSpPr>
        <p:spPr bwMode="gray">
          <a:xfrm>
            <a:off x="6390147" y="5610649"/>
            <a:ext cx="5363901" cy="108622"/>
          </a:xfrm>
          <a:prstGeom prst="chevron">
            <a:avLst/>
          </a:prstGeom>
          <a:solidFill>
            <a:srgbClr val="96999E"/>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mj-lt"/>
            </a:endParaRPr>
          </a:p>
        </p:txBody>
      </p:sp>
      <p:sp>
        <p:nvSpPr>
          <p:cNvPr id="163" name="Diamond 162">
            <a:extLst>
              <a:ext uri="{FF2B5EF4-FFF2-40B4-BE49-F238E27FC236}">
                <a16:creationId xmlns:a16="http://schemas.microsoft.com/office/drawing/2014/main" id="{F6330CC8-84C3-45A1-8FD7-2AFEB802C892}"/>
              </a:ext>
            </a:extLst>
          </p:cNvPr>
          <p:cNvSpPr/>
          <p:nvPr/>
        </p:nvSpPr>
        <p:spPr bwMode="gray">
          <a:xfrm>
            <a:off x="4935419" y="6234639"/>
            <a:ext cx="147697" cy="148169"/>
          </a:xfrm>
          <a:prstGeom prst="diamond">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66" name="TextBox 165">
            <a:extLst>
              <a:ext uri="{FF2B5EF4-FFF2-40B4-BE49-F238E27FC236}">
                <a16:creationId xmlns:a16="http://schemas.microsoft.com/office/drawing/2014/main" id="{1E367159-D286-4749-85DF-059CC688C5B6}"/>
              </a:ext>
            </a:extLst>
          </p:cNvPr>
          <p:cNvSpPr txBox="1"/>
          <p:nvPr/>
        </p:nvSpPr>
        <p:spPr>
          <a:xfrm>
            <a:off x="4004667" y="6450780"/>
            <a:ext cx="907831"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Customer Backlog</a:t>
            </a:r>
          </a:p>
        </p:txBody>
      </p:sp>
      <p:sp>
        <p:nvSpPr>
          <p:cNvPr id="167" name="TextBox 166">
            <a:extLst>
              <a:ext uri="{FF2B5EF4-FFF2-40B4-BE49-F238E27FC236}">
                <a16:creationId xmlns:a16="http://schemas.microsoft.com/office/drawing/2014/main" id="{3D048084-91C7-477A-B2AA-A55575085A36}"/>
              </a:ext>
            </a:extLst>
          </p:cNvPr>
          <p:cNvSpPr txBox="1"/>
          <p:nvPr/>
        </p:nvSpPr>
        <p:spPr>
          <a:xfrm>
            <a:off x="5185357" y="6450780"/>
            <a:ext cx="907831"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Customer Sprint</a:t>
            </a:r>
          </a:p>
        </p:txBody>
      </p:sp>
      <p:sp>
        <p:nvSpPr>
          <p:cNvPr id="168" name="Diamond 167">
            <a:extLst>
              <a:ext uri="{FF2B5EF4-FFF2-40B4-BE49-F238E27FC236}">
                <a16:creationId xmlns:a16="http://schemas.microsoft.com/office/drawing/2014/main" id="{C77D75C9-6229-4ADF-9D40-9DF8B1237130}"/>
              </a:ext>
            </a:extLst>
          </p:cNvPr>
          <p:cNvSpPr/>
          <p:nvPr/>
        </p:nvSpPr>
        <p:spPr bwMode="gray">
          <a:xfrm>
            <a:off x="11628637" y="1904958"/>
            <a:ext cx="182882" cy="18288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9" name="TextBox 168">
            <a:extLst>
              <a:ext uri="{FF2B5EF4-FFF2-40B4-BE49-F238E27FC236}">
                <a16:creationId xmlns:a16="http://schemas.microsoft.com/office/drawing/2014/main" id="{A102CFB4-AEBC-47D8-8E95-E0A6C2608519}"/>
              </a:ext>
            </a:extLst>
          </p:cNvPr>
          <p:cNvSpPr txBox="1"/>
          <p:nvPr/>
        </p:nvSpPr>
        <p:spPr>
          <a:xfrm>
            <a:off x="10884844" y="1920736"/>
            <a:ext cx="914400" cy="119523"/>
          </a:xfrm>
          <a:prstGeom prst="rect">
            <a:avLst/>
          </a:prstGeom>
        </p:spPr>
        <p:txBody>
          <a:bodyPr wrap="square" lIns="0" tIns="0" rIns="0" bIns="0" rtlCol="0" anchor="ctr">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900" b="0" i="0" u="none" strike="noStrike" kern="1200" cap="none" spc="0" normalizeH="0" baseline="0" noProof="0" dirty="0">
                <a:ln>
                  <a:noFill/>
                </a:ln>
                <a:solidFill>
                  <a:prstClr val="black"/>
                </a:solidFill>
                <a:effectLst/>
                <a:uLnTx/>
                <a:uFillTx/>
                <a:latin typeface="Open Sans"/>
                <a:ea typeface="ＭＳ Ｐゴシック"/>
                <a:cs typeface="Arial"/>
              </a:rPr>
              <a:t>Wave Debrief</a:t>
            </a:r>
          </a:p>
        </p:txBody>
      </p:sp>
      <p:sp>
        <p:nvSpPr>
          <p:cNvPr id="170" name="Diamond 169">
            <a:extLst>
              <a:ext uri="{FF2B5EF4-FFF2-40B4-BE49-F238E27FC236}">
                <a16:creationId xmlns:a16="http://schemas.microsoft.com/office/drawing/2014/main" id="{942D20A2-003D-4A0A-B492-116453E2BAE4}"/>
              </a:ext>
            </a:extLst>
          </p:cNvPr>
          <p:cNvSpPr/>
          <p:nvPr/>
        </p:nvSpPr>
        <p:spPr bwMode="gray">
          <a:xfrm>
            <a:off x="6088946" y="6417487"/>
            <a:ext cx="137402" cy="13740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1" name="TextBox 170">
            <a:extLst>
              <a:ext uri="{FF2B5EF4-FFF2-40B4-BE49-F238E27FC236}">
                <a16:creationId xmlns:a16="http://schemas.microsoft.com/office/drawing/2014/main" id="{7EB5411F-8CA1-4A0C-B9C7-655685B719D0}"/>
              </a:ext>
            </a:extLst>
          </p:cNvPr>
          <p:cNvSpPr txBox="1"/>
          <p:nvPr/>
        </p:nvSpPr>
        <p:spPr>
          <a:xfrm>
            <a:off x="6277582" y="6450780"/>
            <a:ext cx="54864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600" dirty="0">
                <a:solidFill>
                  <a:prstClr val="black"/>
                </a:solidFill>
                <a:latin typeface="Open Sans"/>
                <a:ea typeface="Open Sans" panose="020B0606030504020204" pitchFamily="34" charset="0"/>
                <a:cs typeface="Open Sans" panose="020B0606030504020204" pitchFamily="34" charset="0"/>
              </a:rPr>
              <a:t>Key Meeting</a:t>
            </a:r>
            <a:endPar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cxnSp>
        <p:nvCxnSpPr>
          <p:cNvPr id="10" name="Straight Arrow Connector 9">
            <a:extLst>
              <a:ext uri="{FF2B5EF4-FFF2-40B4-BE49-F238E27FC236}">
                <a16:creationId xmlns:a16="http://schemas.microsoft.com/office/drawing/2014/main" id="{CBB0C226-1AE5-49A5-B19A-65E6640C97F5}"/>
              </a:ext>
            </a:extLst>
          </p:cNvPr>
          <p:cNvCxnSpPr>
            <a:cxnSpLocks/>
          </p:cNvCxnSpPr>
          <p:nvPr/>
        </p:nvCxnSpPr>
        <p:spPr>
          <a:xfrm flipH="1">
            <a:off x="1572141" y="2167774"/>
            <a:ext cx="4518" cy="5486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9C4AAD3-603E-4BBB-872D-3DE21EE83F1A}"/>
              </a:ext>
            </a:extLst>
          </p:cNvPr>
          <p:cNvCxnSpPr>
            <a:cxnSpLocks/>
            <a:stCxn id="37" idx="2"/>
          </p:cNvCxnSpPr>
          <p:nvPr/>
        </p:nvCxnSpPr>
        <p:spPr>
          <a:xfrm>
            <a:off x="2662966" y="2854627"/>
            <a:ext cx="0" cy="5463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2D0A989-A023-4051-8A64-6183023882F6}"/>
              </a:ext>
            </a:extLst>
          </p:cNvPr>
          <p:cNvCxnSpPr>
            <a:cxnSpLocks/>
            <a:stCxn id="79" idx="2"/>
          </p:cNvCxnSpPr>
          <p:nvPr/>
        </p:nvCxnSpPr>
        <p:spPr>
          <a:xfrm>
            <a:off x="3998032" y="2856052"/>
            <a:ext cx="0"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A69758F-4A41-4952-AB30-6861A78D7310}"/>
              </a:ext>
            </a:extLst>
          </p:cNvPr>
          <p:cNvCxnSpPr>
            <a:cxnSpLocks/>
          </p:cNvCxnSpPr>
          <p:nvPr/>
        </p:nvCxnSpPr>
        <p:spPr>
          <a:xfrm flipH="1">
            <a:off x="5279194" y="2854627"/>
            <a:ext cx="0" cy="550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B2D6F8D-82E4-4C9E-B775-DDCF4E21A1A1}"/>
              </a:ext>
            </a:extLst>
          </p:cNvPr>
          <p:cNvCxnSpPr>
            <a:cxnSpLocks/>
          </p:cNvCxnSpPr>
          <p:nvPr/>
        </p:nvCxnSpPr>
        <p:spPr>
          <a:xfrm>
            <a:off x="6552643" y="2854627"/>
            <a:ext cx="4618" cy="550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82312E2-73CF-487F-A4CA-2AC46F8CEB3B}"/>
              </a:ext>
            </a:extLst>
          </p:cNvPr>
          <p:cNvCxnSpPr>
            <a:cxnSpLocks/>
          </p:cNvCxnSpPr>
          <p:nvPr/>
        </p:nvCxnSpPr>
        <p:spPr>
          <a:xfrm flipH="1">
            <a:off x="3902575" y="6293148"/>
            <a:ext cx="4518" cy="2815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918A38D-A55B-4EF6-A31A-FD17836626F6}"/>
              </a:ext>
            </a:extLst>
          </p:cNvPr>
          <p:cNvCxnSpPr>
            <a:cxnSpLocks/>
          </p:cNvCxnSpPr>
          <p:nvPr/>
        </p:nvCxnSpPr>
        <p:spPr>
          <a:xfrm>
            <a:off x="5009268" y="6382808"/>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B7E2FE0-71CD-42F9-BC2C-37FE50142E50}"/>
              </a:ext>
            </a:extLst>
          </p:cNvPr>
          <p:cNvCxnSpPr>
            <a:cxnSpLocks/>
          </p:cNvCxnSpPr>
          <p:nvPr/>
        </p:nvCxnSpPr>
        <p:spPr>
          <a:xfrm>
            <a:off x="3992070" y="3577479"/>
            <a:ext cx="0" cy="3735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C83C1B0-5E5B-4F88-8F09-E9B255CC0F3D}"/>
              </a:ext>
            </a:extLst>
          </p:cNvPr>
          <p:cNvCxnSpPr>
            <a:cxnSpLocks/>
          </p:cNvCxnSpPr>
          <p:nvPr/>
        </p:nvCxnSpPr>
        <p:spPr>
          <a:xfrm>
            <a:off x="5277685" y="3579589"/>
            <a:ext cx="0" cy="374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E6C74E8-D734-4FC1-AFA8-3394F80B1FA7}"/>
              </a:ext>
            </a:extLst>
          </p:cNvPr>
          <p:cNvCxnSpPr>
            <a:cxnSpLocks/>
          </p:cNvCxnSpPr>
          <p:nvPr/>
        </p:nvCxnSpPr>
        <p:spPr>
          <a:xfrm>
            <a:off x="6547118" y="3574549"/>
            <a:ext cx="0" cy="378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C11CA3F-0CA2-4BA7-AE22-6EFA18A1DC0F}"/>
              </a:ext>
            </a:extLst>
          </p:cNvPr>
          <p:cNvCxnSpPr>
            <a:cxnSpLocks/>
          </p:cNvCxnSpPr>
          <p:nvPr/>
        </p:nvCxnSpPr>
        <p:spPr>
          <a:xfrm>
            <a:off x="7927143" y="3570439"/>
            <a:ext cx="0" cy="382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7CD5345-3DC1-4E02-AEE5-3870168E41AD}"/>
              </a:ext>
            </a:extLst>
          </p:cNvPr>
          <p:cNvCxnSpPr>
            <a:cxnSpLocks/>
          </p:cNvCxnSpPr>
          <p:nvPr/>
        </p:nvCxnSpPr>
        <p:spPr>
          <a:xfrm>
            <a:off x="5275699" y="4176756"/>
            <a:ext cx="0" cy="6855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E0BB32B-9F60-45EC-8723-B74FAA01A612}"/>
              </a:ext>
            </a:extLst>
          </p:cNvPr>
          <p:cNvCxnSpPr>
            <a:cxnSpLocks/>
          </p:cNvCxnSpPr>
          <p:nvPr/>
        </p:nvCxnSpPr>
        <p:spPr>
          <a:xfrm>
            <a:off x="6543941" y="4171335"/>
            <a:ext cx="0" cy="7117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B3B6C84-CCFD-4856-81E2-17901A93EDE2}"/>
              </a:ext>
            </a:extLst>
          </p:cNvPr>
          <p:cNvCxnSpPr>
            <a:cxnSpLocks/>
          </p:cNvCxnSpPr>
          <p:nvPr/>
        </p:nvCxnSpPr>
        <p:spPr>
          <a:xfrm>
            <a:off x="7921664" y="4171939"/>
            <a:ext cx="0" cy="7117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2AB4A3C-2E57-43AC-A9ED-ED3331CBDC96}"/>
              </a:ext>
            </a:extLst>
          </p:cNvPr>
          <p:cNvCxnSpPr>
            <a:cxnSpLocks/>
          </p:cNvCxnSpPr>
          <p:nvPr/>
        </p:nvCxnSpPr>
        <p:spPr>
          <a:xfrm>
            <a:off x="9167323" y="4171939"/>
            <a:ext cx="0" cy="7117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790DFA7-9EC9-4143-8762-A71452F1FEF2}"/>
              </a:ext>
            </a:extLst>
          </p:cNvPr>
          <p:cNvCxnSpPr>
            <a:cxnSpLocks/>
            <a:stCxn id="137" idx="2"/>
          </p:cNvCxnSpPr>
          <p:nvPr/>
        </p:nvCxnSpPr>
        <p:spPr>
          <a:xfrm>
            <a:off x="6542133" y="5057891"/>
            <a:ext cx="0"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57B55B5-82FD-4008-9BCC-173370C5DFD2}"/>
              </a:ext>
            </a:extLst>
          </p:cNvPr>
          <p:cNvCxnSpPr>
            <a:cxnSpLocks/>
            <a:stCxn id="140" idx="2"/>
          </p:cNvCxnSpPr>
          <p:nvPr/>
        </p:nvCxnSpPr>
        <p:spPr>
          <a:xfrm>
            <a:off x="7918830" y="5066631"/>
            <a:ext cx="0"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6CD5DC0F-8C40-4909-8C35-AD42EF475AB9}"/>
              </a:ext>
            </a:extLst>
          </p:cNvPr>
          <p:cNvCxnSpPr>
            <a:cxnSpLocks/>
            <a:stCxn id="143" idx="2"/>
          </p:cNvCxnSpPr>
          <p:nvPr/>
        </p:nvCxnSpPr>
        <p:spPr>
          <a:xfrm>
            <a:off x="9170786" y="5066319"/>
            <a:ext cx="0"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AAD0BDC-FFDA-4468-9F8B-D59E11F7A840}"/>
              </a:ext>
            </a:extLst>
          </p:cNvPr>
          <p:cNvCxnSpPr>
            <a:cxnSpLocks/>
            <a:stCxn id="146" idx="2"/>
          </p:cNvCxnSpPr>
          <p:nvPr/>
        </p:nvCxnSpPr>
        <p:spPr>
          <a:xfrm>
            <a:off x="10395357" y="5057891"/>
            <a:ext cx="0"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7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1550F9-3264-4981-85B4-46038CFEFF54}"/>
              </a:ext>
            </a:extLst>
          </p:cNvPr>
          <p:cNvGraphicFramePr>
            <a:graphicFrameLocks noGrp="1"/>
          </p:cNvGraphicFramePr>
          <p:nvPr/>
        </p:nvGraphicFramePr>
        <p:xfrm>
          <a:off x="419097" y="1690201"/>
          <a:ext cx="11302998" cy="4430041"/>
        </p:xfrm>
        <a:graphic>
          <a:graphicData uri="http://schemas.openxmlformats.org/drawingml/2006/table">
            <a:tbl>
              <a:tblPr bandRow="1"/>
              <a:tblGrid>
                <a:gridCol w="809935">
                  <a:extLst>
                    <a:ext uri="{9D8B030D-6E8A-4147-A177-3AD203B41FA5}">
                      <a16:colId xmlns:a16="http://schemas.microsoft.com/office/drawing/2014/main" val="20000"/>
                    </a:ext>
                  </a:extLst>
                </a:gridCol>
                <a:gridCol w="1499009">
                  <a:extLst>
                    <a:ext uri="{9D8B030D-6E8A-4147-A177-3AD203B41FA5}">
                      <a16:colId xmlns:a16="http://schemas.microsoft.com/office/drawing/2014/main" val="20001"/>
                    </a:ext>
                  </a:extLst>
                </a:gridCol>
                <a:gridCol w="1499009">
                  <a:extLst>
                    <a:ext uri="{9D8B030D-6E8A-4147-A177-3AD203B41FA5}">
                      <a16:colId xmlns:a16="http://schemas.microsoft.com/office/drawing/2014/main" val="20002"/>
                    </a:ext>
                  </a:extLst>
                </a:gridCol>
                <a:gridCol w="1499009">
                  <a:extLst>
                    <a:ext uri="{9D8B030D-6E8A-4147-A177-3AD203B41FA5}">
                      <a16:colId xmlns:a16="http://schemas.microsoft.com/office/drawing/2014/main" val="20003"/>
                    </a:ext>
                  </a:extLst>
                </a:gridCol>
                <a:gridCol w="1499009">
                  <a:extLst>
                    <a:ext uri="{9D8B030D-6E8A-4147-A177-3AD203B41FA5}">
                      <a16:colId xmlns:a16="http://schemas.microsoft.com/office/drawing/2014/main" val="20004"/>
                    </a:ext>
                  </a:extLst>
                </a:gridCol>
                <a:gridCol w="1499009">
                  <a:extLst>
                    <a:ext uri="{9D8B030D-6E8A-4147-A177-3AD203B41FA5}">
                      <a16:colId xmlns:a16="http://schemas.microsoft.com/office/drawing/2014/main" val="1046616330"/>
                    </a:ext>
                  </a:extLst>
                </a:gridCol>
                <a:gridCol w="1499009">
                  <a:extLst>
                    <a:ext uri="{9D8B030D-6E8A-4147-A177-3AD203B41FA5}">
                      <a16:colId xmlns:a16="http://schemas.microsoft.com/office/drawing/2014/main" val="4173531495"/>
                    </a:ext>
                  </a:extLst>
                </a:gridCol>
                <a:gridCol w="1499009">
                  <a:extLst>
                    <a:ext uri="{9D8B030D-6E8A-4147-A177-3AD203B41FA5}">
                      <a16:colId xmlns:a16="http://schemas.microsoft.com/office/drawing/2014/main" val="860432281"/>
                    </a:ext>
                  </a:extLst>
                </a:gridCol>
              </a:tblGrid>
              <a:tr h="365760">
                <a:tc>
                  <a:txBody>
                    <a:bodyPr/>
                    <a:lstStyle/>
                    <a:p>
                      <a:pPr marL="0" algn="ctr" defTabSz="914012" rtl="0" eaLnBrk="1" latinLnBrk="0" hangingPunct="1"/>
                      <a:r>
                        <a:rPr lang="en-US" sz="1100" b="1" kern="1200" dirty="0">
                          <a:solidFill>
                            <a:srgbClr val="FFFFFF"/>
                          </a:solidFill>
                          <a:latin typeface="+mn-lt"/>
                          <a:ea typeface="+mn-ea"/>
                          <a:cs typeface="+mn-cs"/>
                        </a:rPr>
                        <a:t>CY22</a:t>
                      </a:r>
                    </a:p>
                  </a:txBody>
                  <a:tcPr marL="0" marR="0"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b="1" dirty="0">
                          <a:solidFill>
                            <a:schemeClr val="bg1"/>
                          </a:solidFill>
                          <a:latin typeface="+mn-lt"/>
                        </a:rPr>
                        <a:t>January</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February</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March</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April</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May</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June</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July</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extLst>
                  <a:ext uri="{0D108BD9-81ED-4DB2-BD59-A6C34878D82A}">
                    <a16:rowId xmlns:a16="http://schemas.microsoft.com/office/drawing/2014/main" val="10000"/>
                  </a:ext>
                </a:extLst>
              </a:tr>
              <a:tr h="782066">
                <a:tc>
                  <a:txBody>
                    <a:bodyPr/>
                    <a:lstStyle/>
                    <a:p>
                      <a:pPr marL="0" lvl="0" indent="0" algn="ctr">
                        <a:spcBef>
                          <a:spcPts val="0"/>
                        </a:spcBef>
                        <a:spcAft>
                          <a:spcPts val="0"/>
                        </a:spcAft>
                      </a:pPr>
                      <a:r>
                        <a:rPr lang="en-US" sz="800" b="1" dirty="0"/>
                        <a:t>Program Governance</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900" dirty="0"/>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12700" cap="flat" cmpd="sng" algn="ctr">
                      <a:solidFill>
                        <a:schemeClr val="bg2"/>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56648">
                <a:tc>
                  <a:txBody>
                    <a:bodyPr/>
                    <a:lstStyle/>
                    <a:p>
                      <a:pPr marL="0" lvl="0" indent="0" algn="ctr" defTabSz="914400" rtl="0" eaLnBrk="1" latinLnBrk="0" hangingPunct="1">
                        <a:spcBef>
                          <a:spcPts val="0"/>
                        </a:spcBef>
                        <a:spcAft>
                          <a:spcPts val="0"/>
                        </a:spcAft>
                      </a:pPr>
                      <a:r>
                        <a:rPr lang="en-US" sz="800" b="1" i="0" kern="1200" dirty="0">
                          <a:solidFill>
                            <a:schemeClr val="tx1"/>
                          </a:solidFill>
                          <a:latin typeface="+mn-lt"/>
                          <a:ea typeface="+mn-ea"/>
                          <a:cs typeface="+mn-cs"/>
                        </a:rPr>
                        <a:t>Program Development</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12700" cap="flat" cmpd="sng" algn="ctr">
                      <a:solidFill>
                        <a:schemeClr val="bg2"/>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953762"/>
                  </a:ext>
                </a:extLst>
              </a:tr>
              <a:tr h="1511167">
                <a:tc>
                  <a:txBody>
                    <a:bodyPr/>
                    <a:lstStyle/>
                    <a:p>
                      <a:pPr marL="0" lvl="0" indent="0" algn="ctr" defTabSz="914400" rtl="0" eaLnBrk="1" latinLnBrk="0" hangingPunct="1">
                        <a:spcBef>
                          <a:spcPts val="0"/>
                        </a:spcBef>
                        <a:spcAft>
                          <a:spcPts val="0"/>
                        </a:spcAft>
                      </a:pPr>
                      <a:r>
                        <a:rPr lang="en-US" sz="800" b="1" kern="1200" dirty="0">
                          <a:solidFill>
                            <a:schemeClr val="tx1"/>
                          </a:solidFill>
                          <a:latin typeface="+mn-lt"/>
                          <a:ea typeface="+mn-ea"/>
                          <a:cs typeface="+mn-cs"/>
                        </a:rPr>
                        <a:t>Migration Pod</a:t>
                      </a:r>
                      <a:endParaRPr lang="en-US" sz="600" b="0" i="1" kern="1200" dirty="0">
                        <a:solidFill>
                          <a:schemeClr val="tx1"/>
                        </a:solidFill>
                        <a:latin typeface="+mn-lt"/>
                        <a:ea typeface="+mn-ea"/>
                        <a:cs typeface="+mn-cs"/>
                      </a:endParaRP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dirty="0"/>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12700" cap="flat" cmpd="sng" algn="ctr">
                      <a:solidFill>
                        <a:schemeClr val="bg2"/>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60">
                <a:tc>
                  <a:txBody>
                    <a:bodyPr/>
                    <a:lstStyle/>
                    <a:p>
                      <a:pPr marL="0" lvl="0" indent="0" algn="ctr" defTabSz="914400" rtl="0" eaLnBrk="1" latinLnBrk="0" hangingPunct="1">
                        <a:spcBef>
                          <a:spcPts val="0"/>
                        </a:spcBef>
                        <a:spcAft>
                          <a:spcPts val="0"/>
                        </a:spcAft>
                      </a:pPr>
                      <a:r>
                        <a:rPr lang="en-US" sz="800" b="1" i="0" kern="1200" dirty="0">
                          <a:solidFill>
                            <a:schemeClr val="tx1"/>
                          </a:solidFill>
                          <a:latin typeface="+mn-lt"/>
                          <a:ea typeface="+mn-ea"/>
                          <a:cs typeface="+mn-cs"/>
                        </a:rPr>
                        <a:t>Customers Migrated (Monthly)</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a:t>3</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3</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3</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5</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5</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10</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b="1" dirty="0"/>
                        <a:t>10</a:t>
                      </a:r>
                    </a:p>
                  </a:txBody>
                  <a:tcPr anchor="ctr">
                    <a:lnL w="12700" cap="flat" cmpd="sng" algn="ctr">
                      <a:solidFill>
                        <a:schemeClr val="bg2"/>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27081661"/>
                  </a:ext>
                </a:extLst>
              </a:tr>
              <a:tr h="365760">
                <a:tc>
                  <a:txBody>
                    <a:bodyPr/>
                    <a:lstStyle/>
                    <a:p>
                      <a:pPr marL="0" lvl="0" indent="0" algn="ctr" defTabSz="914400" rtl="0" eaLnBrk="1" latinLnBrk="0" hangingPunct="1">
                        <a:spcBef>
                          <a:spcPts val="0"/>
                        </a:spcBef>
                        <a:spcAft>
                          <a:spcPts val="0"/>
                        </a:spcAft>
                      </a:pPr>
                      <a:r>
                        <a:rPr lang="en-US" sz="800" b="1" i="0" kern="1200" dirty="0">
                          <a:solidFill>
                            <a:schemeClr val="tx1"/>
                          </a:solidFill>
                          <a:latin typeface="+mn-lt"/>
                          <a:ea typeface="+mn-ea"/>
                          <a:cs typeface="+mn-cs"/>
                        </a:rPr>
                        <a:t>Total Customers Migrated</a:t>
                      </a:r>
                    </a:p>
                  </a:txBody>
                  <a:tcPr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5</a:t>
                      </a:r>
                    </a:p>
                  </a:txBody>
                  <a:tcPr marL="6350" marR="6350" marT="635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8</a:t>
                      </a:r>
                    </a:p>
                  </a:txBody>
                  <a:tcPr marL="6350" marR="6350" marT="635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11</a:t>
                      </a:r>
                    </a:p>
                  </a:txBody>
                  <a:tcPr marL="6350" marR="6350" marT="635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16</a:t>
                      </a:r>
                    </a:p>
                  </a:txBody>
                  <a:tcPr marL="6350" marR="6350" marT="635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21</a:t>
                      </a:r>
                    </a:p>
                  </a:txBody>
                  <a:tcPr marL="6350" marR="6350" marT="635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31</a:t>
                      </a:r>
                    </a:p>
                  </a:txBody>
                  <a:tcPr marL="6350" marR="6350" marT="635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41</a:t>
                      </a:r>
                    </a:p>
                  </a:txBody>
                  <a:tcPr marL="6350" marR="6350" marT="6350" marB="0" anchor="ctr">
                    <a:lnL w="12700" cap="flat" cmpd="sng" algn="ctr">
                      <a:solidFill>
                        <a:schemeClr val="bg2"/>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474646609"/>
                  </a:ext>
                </a:extLst>
              </a:tr>
            </a:tbl>
          </a:graphicData>
        </a:graphic>
      </p:graphicFrame>
      <p:sp>
        <p:nvSpPr>
          <p:cNvPr id="2" name="Text Placeholder 1">
            <a:extLst>
              <a:ext uri="{FF2B5EF4-FFF2-40B4-BE49-F238E27FC236}">
                <a16:creationId xmlns:a16="http://schemas.microsoft.com/office/drawing/2014/main" id="{7CEAB159-B98E-41CB-8E11-E07927F77E2D}"/>
              </a:ext>
            </a:extLst>
          </p:cNvPr>
          <p:cNvSpPr>
            <a:spLocks noGrp="1"/>
          </p:cNvSpPr>
          <p:nvPr>
            <p:ph type="body" sz="quarter" idx="14"/>
          </p:nvPr>
        </p:nvSpPr>
        <p:spPr/>
        <p:txBody>
          <a:bodyPr/>
          <a:lstStyle/>
          <a:p>
            <a:r>
              <a:rPr lang="en-US" dirty="0"/>
              <a:t>Enabling and maturing the Customer re:Stack program to execute migrations at scale</a:t>
            </a:r>
          </a:p>
        </p:txBody>
      </p:sp>
      <p:sp>
        <p:nvSpPr>
          <p:cNvPr id="3" name="Title 2">
            <a:extLst>
              <a:ext uri="{FF2B5EF4-FFF2-40B4-BE49-F238E27FC236}">
                <a16:creationId xmlns:a16="http://schemas.microsoft.com/office/drawing/2014/main" id="{9ECD6913-7B64-44ED-972C-BCDA5BDFD4A9}"/>
              </a:ext>
            </a:extLst>
          </p:cNvPr>
          <p:cNvSpPr>
            <a:spLocks noGrp="1"/>
          </p:cNvSpPr>
          <p:nvPr>
            <p:ph type="title"/>
          </p:nvPr>
        </p:nvSpPr>
        <p:spPr/>
        <p:txBody>
          <a:bodyPr/>
          <a:lstStyle/>
          <a:p>
            <a:r>
              <a:rPr lang="en-US" dirty="0"/>
              <a:t>Near-Term Roadmap &amp; Scale-Up Strategy</a:t>
            </a:r>
          </a:p>
        </p:txBody>
      </p:sp>
      <p:sp>
        <p:nvSpPr>
          <p:cNvPr id="6" name="Rectangle 5">
            <a:extLst>
              <a:ext uri="{FF2B5EF4-FFF2-40B4-BE49-F238E27FC236}">
                <a16:creationId xmlns:a16="http://schemas.microsoft.com/office/drawing/2014/main" id="{972ACB29-19BF-4963-9BE6-A20D449E1393}"/>
              </a:ext>
            </a:extLst>
          </p:cNvPr>
          <p:cNvSpPr/>
          <p:nvPr/>
        </p:nvSpPr>
        <p:spPr bwMode="gray">
          <a:xfrm>
            <a:off x="5231958" y="6181650"/>
            <a:ext cx="3750108" cy="469525"/>
          </a:xfrm>
          <a:prstGeom prst="rect">
            <a:avLst/>
          </a:prstGeom>
          <a:noFill/>
          <a:ln w="12700" algn="ctr">
            <a:solidFill>
              <a:schemeClr val="accent6">
                <a:lumMod val="20000"/>
                <a:lumOff val="8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solidFill>
                  <a:srgbClr val="0097A9"/>
                </a:solidFill>
              </a:ln>
              <a:noFill/>
              <a:effectLst/>
              <a:uLnTx/>
              <a:uFillTx/>
              <a:latin typeface="Open Sans"/>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C6733CA4-0A48-45C0-B58E-CE8609D7577F}"/>
              </a:ext>
            </a:extLst>
          </p:cNvPr>
          <p:cNvSpPr txBox="1"/>
          <p:nvPr/>
        </p:nvSpPr>
        <p:spPr>
          <a:xfrm>
            <a:off x="7100803" y="6280795"/>
            <a:ext cx="640080" cy="92333"/>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Discovery Team</a:t>
            </a:r>
          </a:p>
        </p:txBody>
      </p:sp>
      <p:sp>
        <p:nvSpPr>
          <p:cNvPr id="9" name="Rectangle 8">
            <a:extLst>
              <a:ext uri="{FF2B5EF4-FFF2-40B4-BE49-F238E27FC236}">
                <a16:creationId xmlns:a16="http://schemas.microsoft.com/office/drawing/2014/main" id="{7683F5F8-AA0C-4315-BCE1-7D8AF72E1EB2}"/>
              </a:ext>
            </a:extLst>
          </p:cNvPr>
          <p:cNvSpPr>
            <a:spLocks/>
          </p:cNvSpPr>
          <p:nvPr/>
        </p:nvSpPr>
        <p:spPr bwMode="gray">
          <a:xfrm>
            <a:off x="6984384" y="6271281"/>
            <a:ext cx="89329" cy="91440"/>
          </a:xfrm>
          <a:prstGeom prst="rect">
            <a:avLst/>
          </a:prstGeom>
          <a:solidFill>
            <a:schemeClr val="accent6"/>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0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E8417882-BABF-414A-BD2A-AC0C5D8DFCC8}"/>
              </a:ext>
            </a:extLst>
          </p:cNvPr>
          <p:cNvSpPr/>
          <p:nvPr/>
        </p:nvSpPr>
        <p:spPr bwMode="gray">
          <a:xfrm>
            <a:off x="6984648" y="6460871"/>
            <a:ext cx="91440" cy="91440"/>
          </a:xfrm>
          <a:prstGeom prst="rect">
            <a:avLst/>
          </a:prstGeom>
          <a:solidFill>
            <a:schemeClr val="accent3"/>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3" name="TextBox 22">
            <a:extLst>
              <a:ext uri="{FF2B5EF4-FFF2-40B4-BE49-F238E27FC236}">
                <a16:creationId xmlns:a16="http://schemas.microsoft.com/office/drawing/2014/main" id="{7C1ED065-B5DD-4C89-93BE-031979417784}"/>
              </a:ext>
            </a:extLst>
          </p:cNvPr>
          <p:cNvSpPr txBox="1"/>
          <p:nvPr/>
        </p:nvSpPr>
        <p:spPr>
          <a:xfrm>
            <a:off x="7113260" y="6459841"/>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Migration Team</a:t>
            </a:r>
          </a:p>
        </p:txBody>
      </p:sp>
      <p:sp>
        <p:nvSpPr>
          <p:cNvPr id="262" name="Rectangle 261">
            <a:extLst>
              <a:ext uri="{FF2B5EF4-FFF2-40B4-BE49-F238E27FC236}">
                <a16:creationId xmlns:a16="http://schemas.microsoft.com/office/drawing/2014/main" id="{594A5BBB-2EAF-4533-9AC1-D0220B8FE75C}"/>
              </a:ext>
            </a:extLst>
          </p:cNvPr>
          <p:cNvSpPr/>
          <p:nvPr/>
        </p:nvSpPr>
        <p:spPr bwMode="gray">
          <a:xfrm>
            <a:off x="7945622" y="6273254"/>
            <a:ext cx="91440" cy="91440"/>
          </a:xfrm>
          <a:prstGeom prst="rect">
            <a:avLst/>
          </a:prstGeom>
          <a:solidFill>
            <a:srgbClr val="62B5E5"/>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63" name="TextBox 262">
            <a:extLst>
              <a:ext uri="{FF2B5EF4-FFF2-40B4-BE49-F238E27FC236}">
                <a16:creationId xmlns:a16="http://schemas.microsoft.com/office/drawing/2014/main" id="{7BE87006-1AA0-4B11-89F4-709402DD0720}"/>
              </a:ext>
            </a:extLst>
          </p:cNvPr>
          <p:cNvSpPr txBox="1"/>
          <p:nvPr/>
        </p:nvSpPr>
        <p:spPr>
          <a:xfrm>
            <a:off x="8074234" y="6272224"/>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Operations Team</a:t>
            </a:r>
          </a:p>
        </p:txBody>
      </p:sp>
      <p:sp>
        <p:nvSpPr>
          <p:cNvPr id="266" name="Rectangle 265">
            <a:extLst>
              <a:ext uri="{FF2B5EF4-FFF2-40B4-BE49-F238E27FC236}">
                <a16:creationId xmlns:a16="http://schemas.microsoft.com/office/drawing/2014/main" id="{4D24FD22-0D99-48FC-91B2-49F592D2F437}"/>
              </a:ext>
            </a:extLst>
          </p:cNvPr>
          <p:cNvSpPr/>
          <p:nvPr/>
        </p:nvSpPr>
        <p:spPr bwMode="gray">
          <a:xfrm>
            <a:off x="7945622" y="6441818"/>
            <a:ext cx="91440" cy="91440"/>
          </a:xfrm>
          <a:prstGeom prst="rect">
            <a:avLst/>
          </a:prstGeom>
          <a:solidFill>
            <a:schemeClr val="tx2">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67" name="TextBox 266">
            <a:extLst>
              <a:ext uri="{FF2B5EF4-FFF2-40B4-BE49-F238E27FC236}">
                <a16:creationId xmlns:a16="http://schemas.microsoft.com/office/drawing/2014/main" id="{F63B24BC-2CBB-4EAE-A678-085036C09264}"/>
              </a:ext>
            </a:extLst>
          </p:cNvPr>
          <p:cNvSpPr txBox="1"/>
          <p:nvPr/>
        </p:nvSpPr>
        <p:spPr>
          <a:xfrm>
            <a:off x="8074234" y="6440788"/>
            <a:ext cx="64008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rPr>
              <a:t>Customer Team</a:t>
            </a:r>
          </a:p>
        </p:txBody>
      </p:sp>
      <p:sp>
        <p:nvSpPr>
          <p:cNvPr id="170" name="Diamond 169">
            <a:extLst>
              <a:ext uri="{FF2B5EF4-FFF2-40B4-BE49-F238E27FC236}">
                <a16:creationId xmlns:a16="http://schemas.microsoft.com/office/drawing/2014/main" id="{942D20A2-003D-4A0A-B492-116453E2BAE4}"/>
              </a:ext>
            </a:extLst>
          </p:cNvPr>
          <p:cNvSpPr/>
          <p:nvPr/>
        </p:nvSpPr>
        <p:spPr bwMode="gray">
          <a:xfrm>
            <a:off x="6088946" y="6245871"/>
            <a:ext cx="137402" cy="13740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1" name="TextBox 170">
            <a:extLst>
              <a:ext uri="{FF2B5EF4-FFF2-40B4-BE49-F238E27FC236}">
                <a16:creationId xmlns:a16="http://schemas.microsoft.com/office/drawing/2014/main" id="{7EB5411F-8CA1-4A0C-B9C7-655685B719D0}"/>
              </a:ext>
            </a:extLst>
          </p:cNvPr>
          <p:cNvSpPr txBox="1"/>
          <p:nvPr/>
        </p:nvSpPr>
        <p:spPr>
          <a:xfrm>
            <a:off x="6277582" y="6279166"/>
            <a:ext cx="54864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600" dirty="0">
                <a:solidFill>
                  <a:prstClr val="black"/>
                </a:solidFill>
                <a:latin typeface="Open Sans"/>
                <a:ea typeface="Open Sans" panose="020B0606030504020204" pitchFamily="34" charset="0"/>
                <a:cs typeface="Open Sans" panose="020B0606030504020204" pitchFamily="34" charset="0"/>
              </a:rPr>
              <a:t>Wave Planning</a:t>
            </a:r>
            <a:endPar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sp>
        <p:nvSpPr>
          <p:cNvPr id="66" name="Arrow: Chevron 65">
            <a:extLst>
              <a:ext uri="{FF2B5EF4-FFF2-40B4-BE49-F238E27FC236}">
                <a16:creationId xmlns:a16="http://schemas.microsoft.com/office/drawing/2014/main" id="{8EE3113D-BE12-42BE-B050-D0CB91CCDC87}"/>
              </a:ext>
            </a:extLst>
          </p:cNvPr>
          <p:cNvSpPr/>
          <p:nvPr/>
        </p:nvSpPr>
        <p:spPr bwMode="gray">
          <a:xfrm>
            <a:off x="1275865" y="3779328"/>
            <a:ext cx="4419814" cy="273197"/>
          </a:xfrm>
          <a:prstGeom prst="chevron">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Wave 1</a:t>
            </a:r>
          </a:p>
        </p:txBody>
      </p:sp>
      <p:sp>
        <p:nvSpPr>
          <p:cNvPr id="67" name="Arrow: Chevron 66">
            <a:extLst>
              <a:ext uri="{FF2B5EF4-FFF2-40B4-BE49-F238E27FC236}">
                <a16:creationId xmlns:a16="http://schemas.microsoft.com/office/drawing/2014/main" id="{35D7E544-412F-4B86-AFE3-51DA7FE5E24A}"/>
              </a:ext>
            </a:extLst>
          </p:cNvPr>
          <p:cNvSpPr/>
          <p:nvPr/>
        </p:nvSpPr>
        <p:spPr bwMode="gray">
          <a:xfrm>
            <a:off x="5740170" y="3779328"/>
            <a:ext cx="2939190" cy="273197"/>
          </a:xfrm>
          <a:prstGeom prst="chevron">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Wave 2</a:t>
            </a:r>
          </a:p>
        </p:txBody>
      </p:sp>
      <p:sp>
        <p:nvSpPr>
          <p:cNvPr id="68" name="Arrow: Chevron 67">
            <a:extLst>
              <a:ext uri="{FF2B5EF4-FFF2-40B4-BE49-F238E27FC236}">
                <a16:creationId xmlns:a16="http://schemas.microsoft.com/office/drawing/2014/main" id="{3F917FB4-1C32-49AC-B74A-A0D9159CF4EA}"/>
              </a:ext>
            </a:extLst>
          </p:cNvPr>
          <p:cNvSpPr/>
          <p:nvPr/>
        </p:nvSpPr>
        <p:spPr bwMode="gray">
          <a:xfrm>
            <a:off x="8738880" y="3779328"/>
            <a:ext cx="2939190" cy="273197"/>
          </a:xfrm>
          <a:prstGeom prst="chevron">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Wave 3</a:t>
            </a:r>
          </a:p>
        </p:txBody>
      </p:sp>
      <p:sp>
        <p:nvSpPr>
          <p:cNvPr id="69" name="Diamond 68">
            <a:extLst>
              <a:ext uri="{FF2B5EF4-FFF2-40B4-BE49-F238E27FC236}">
                <a16:creationId xmlns:a16="http://schemas.microsoft.com/office/drawing/2014/main" id="{5D6E3B38-DB29-4330-9A96-652F18D7266A}"/>
              </a:ext>
            </a:extLst>
          </p:cNvPr>
          <p:cNvSpPr/>
          <p:nvPr/>
        </p:nvSpPr>
        <p:spPr bwMode="gray">
          <a:xfrm>
            <a:off x="5660873" y="2361475"/>
            <a:ext cx="137402" cy="13740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0" name="Diamond 69">
            <a:extLst>
              <a:ext uri="{FF2B5EF4-FFF2-40B4-BE49-F238E27FC236}">
                <a16:creationId xmlns:a16="http://schemas.microsoft.com/office/drawing/2014/main" id="{BCEF9E49-607D-486E-9D82-6FC2EBAB0B1E}"/>
              </a:ext>
            </a:extLst>
          </p:cNvPr>
          <p:cNvSpPr/>
          <p:nvPr/>
        </p:nvSpPr>
        <p:spPr bwMode="gray">
          <a:xfrm>
            <a:off x="5445894" y="2361475"/>
            <a:ext cx="137402" cy="137402"/>
          </a:xfrm>
          <a:prstGeom prst="diamond">
            <a:avLst/>
          </a:prstGeom>
          <a:solidFill>
            <a:srgbClr val="75787B"/>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1" name="Diamond 70">
            <a:extLst>
              <a:ext uri="{FF2B5EF4-FFF2-40B4-BE49-F238E27FC236}">
                <a16:creationId xmlns:a16="http://schemas.microsoft.com/office/drawing/2014/main" id="{9B4AFFB3-E7CB-4512-804E-DF700545F66F}"/>
              </a:ext>
            </a:extLst>
          </p:cNvPr>
          <p:cNvSpPr/>
          <p:nvPr/>
        </p:nvSpPr>
        <p:spPr bwMode="gray">
          <a:xfrm>
            <a:off x="8660737" y="2361475"/>
            <a:ext cx="137402" cy="13740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2" name="Diamond 71">
            <a:extLst>
              <a:ext uri="{FF2B5EF4-FFF2-40B4-BE49-F238E27FC236}">
                <a16:creationId xmlns:a16="http://schemas.microsoft.com/office/drawing/2014/main" id="{946EBB19-9114-41AE-ACEF-207933BF0972}"/>
              </a:ext>
            </a:extLst>
          </p:cNvPr>
          <p:cNvSpPr/>
          <p:nvPr/>
        </p:nvSpPr>
        <p:spPr bwMode="gray">
          <a:xfrm>
            <a:off x="8438854" y="2361475"/>
            <a:ext cx="137402" cy="137402"/>
          </a:xfrm>
          <a:prstGeom prst="diamond">
            <a:avLst/>
          </a:prstGeom>
          <a:solidFill>
            <a:srgbClr val="75787B"/>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3" name="Diamond 72">
            <a:extLst>
              <a:ext uri="{FF2B5EF4-FFF2-40B4-BE49-F238E27FC236}">
                <a16:creationId xmlns:a16="http://schemas.microsoft.com/office/drawing/2014/main" id="{A9CCFD8E-E361-4726-B618-5D80C9B48C28}"/>
              </a:ext>
            </a:extLst>
          </p:cNvPr>
          <p:cNvSpPr/>
          <p:nvPr/>
        </p:nvSpPr>
        <p:spPr bwMode="gray">
          <a:xfrm>
            <a:off x="11652809" y="2349460"/>
            <a:ext cx="137402" cy="13740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4" name="Diamond 73">
            <a:extLst>
              <a:ext uri="{FF2B5EF4-FFF2-40B4-BE49-F238E27FC236}">
                <a16:creationId xmlns:a16="http://schemas.microsoft.com/office/drawing/2014/main" id="{856486A4-E642-43D5-BF89-4AB40A226932}"/>
              </a:ext>
            </a:extLst>
          </p:cNvPr>
          <p:cNvSpPr/>
          <p:nvPr/>
        </p:nvSpPr>
        <p:spPr bwMode="gray">
          <a:xfrm>
            <a:off x="11427891" y="2349460"/>
            <a:ext cx="137402" cy="137402"/>
          </a:xfrm>
          <a:prstGeom prst="diamond">
            <a:avLst/>
          </a:prstGeom>
          <a:solidFill>
            <a:srgbClr val="75787B"/>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5" name="Diamond 74">
            <a:extLst>
              <a:ext uri="{FF2B5EF4-FFF2-40B4-BE49-F238E27FC236}">
                <a16:creationId xmlns:a16="http://schemas.microsoft.com/office/drawing/2014/main" id="{8821B469-1053-47F3-9386-8219835F9E8D}"/>
              </a:ext>
            </a:extLst>
          </p:cNvPr>
          <p:cNvSpPr/>
          <p:nvPr/>
        </p:nvSpPr>
        <p:spPr bwMode="gray">
          <a:xfrm>
            <a:off x="6088946" y="6441731"/>
            <a:ext cx="137402" cy="137402"/>
          </a:xfrm>
          <a:prstGeom prst="diamond">
            <a:avLst/>
          </a:prstGeom>
          <a:solidFill>
            <a:srgbClr val="75787B"/>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78" name="TextBox 77">
            <a:extLst>
              <a:ext uri="{FF2B5EF4-FFF2-40B4-BE49-F238E27FC236}">
                <a16:creationId xmlns:a16="http://schemas.microsoft.com/office/drawing/2014/main" id="{60F622D1-389A-49C1-9CE1-289693DA2CD9}"/>
              </a:ext>
            </a:extLst>
          </p:cNvPr>
          <p:cNvSpPr txBox="1"/>
          <p:nvPr/>
        </p:nvSpPr>
        <p:spPr>
          <a:xfrm>
            <a:off x="6277582" y="6475026"/>
            <a:ext cx="54864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lang="en-US" sz="600" dirty="0">
                <a:solidFill>
                  <a:prstClr val="black"/>
                </a:solidFill>
                <a:latin typeface="Open Sans"/>
                <a:ea typeface="Open Sans" panose="020B0606030504020204" pitchFamily="34" charset="0"/>
                <a:cs typeface="Open Sans" panose="020B0606030504020204" pitchFamily="34" charset="0"/>
              </a:rPr>
              <a:t>Wave Debrief</a:t>
            </a:r>
            <a:endParaRPr kumimoji="0" lang="en-US" sz="600" b="0" i="0" u="none" strike="noStrike" kern="1200" cap="none" spc="0" normalizeH="0" baseline="0" noProof="0" dirty="0">
              <a:ln>
                <a:noFill/>
              </a:ln>
              <a:solidFill>
                <a:prstClr val="black"/>
              </a:solidFill>
              <a:effectLst/>
              <a:uLnTx/>
              <a:uFillTx/>
              <a:latin typeface="Open Sans"/>
              <a:ea typeface="Open Sans" panose="020B0606030504020204" pitchFamily="34" charset="0"/>
              <a:cs typeface="Open Sans" panose="020B0606030504020204" pitchFamily="34" charset="0"/>
            </a:endParaRPr>
          </a:p>
        </p:txBody>
      </p:sp>
      <p:sp>
        <p:nvSpPr>
          <p:cNvPr id="80" name="TextBox 79">
            <a:extLst>
              <a:ext uri="{FF2B5EF4-FFF2-40B4-BE49-F238E27FC236}">
                <a16:creationId xmlns:a16="http://schemas.microsoft.com/office/drawing/2014/main" id="{C0999C14-CDEE-48D5-BF4D-5FCAF53BBC13}"/>
              </a:ext>
            </a:extLst>
          </p:cNvPr>
          <p:cNvSpPr txBox="1"/>
          <p:nvPr/>
        </p:nvSpPr>
        <p:spPr>
          <a:xfrm>
            <a:off x="5551964" y="6340572"/>
            <a:ext cx="680132" cy="154135"/>
          </a:xfrm>
          <a:prstGeom prst="rect">
            <a:avLst/>
          </a:prstGeom>
        </p:spPr>
        <p:txBody>
          <a:bodyPr wrap="square" lIns="0" tIns="0" rIns="0" bIns="0" rtlCol="0" anchor="ctr">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600" b="0" i="0" u="none" strike="noStrike" kern="1200" cap="none" spc="0" normalizeH="0" baseline="0" noProof="0" dirty="0">
                <a:ln>
                  <a:noFill/>
                </a:ln>
                <a:solidFill>
                  <a:prstClr val="black"/>
                </a:solidFill>
                <a:effectLst/>
                <a:uLnTx/>
                <a:uFillTx/>
                <a:latin typeface="Open Sans"/>
                <a:ea typeface="ＭＳ Ｐゴシック"/>
                <a:cs typeface="Arial"/>
              </a:rPr>
              <a:t>Steer Co</a:t>
            </a:r>
          </a:p>
        </p:txBody>
      </p:sp>
      <p:sp>
        <p:nvSpPr>
          <p:cNvPr id="81" name="Diamond 80">
            <a:extLst>
              <a:ext uri="{FF2B5EF4-FFF2-40B4-BE49-F238E27FC236}">
                <a16:creationId xmlns:a16="http://schemas.microsoft.com/office/drawing/2014/main" id="{8C877996-FC01-4A97-8656-4D341588BBBE}"/>
              </a:ext>
            </a:extLst>
          </p:cNvPr>
          <p:cNvSpPr/>
          <p:nvPr/>
        </p:nvSpPr>
        <p:spPr bwMode="gray">
          <a:xfrm>
            <a:off x="1947674"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83" name="Diamond 82">
            <a:extLst>
              <a:ext uri="{FF2B5EF4-FFF2-40B4-BE49-F238E27FC236}">
                <a16:creationId xmlns:a16="http://schemas.microsoft.com/office/drawing/2014/main" id="{90B29B7F-68EA-4504-9C20-56375C776120}"/>
              </a:ext>
            </a:extLst>
          </p:cNvPr>
          <p:cNvSpPr/>
          <p:nvPr/>
        </p:nvSpPr>
        <p:spPr bwMode="gray">
          <a:xfrm>
            <a:off x="2663532"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84" name="Diamond 83">
            <a:extLst>
              <a:ext uri="{FF2B5EF4-FFF2-40B4-BE49-F238E27FC236}">
                <a16:creationId xmlns:a16="http://schemas.microsoft.com/office/drawing/2014/main" id="{B363FCF4-347D-4DA5-8BF5-888115D86D10}"/>
              </a:ext>
            </a:extLst>
          </p:cNvPr>
          <p:cNvSpPr/>
          <p:nvPr/>
        </p:nvSpPr>
        <p:spPr bwMode="gray">
          <a:xfrm>
            <a:off x="4164814"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86" name="Diamond 85">
            <a:extLst>
              <a:ext uri="{FF2B5EF4-FFF2-40B4-BE49-F238E27FC236}">
                <a16:creationId xmlns:a16="http://schemas.microsoft.com/office/drawing/2014/main" id="{C950962B-8B87-4517-BDFD-B867F2480BB8}"/>
              </a:ext>
            </a:extLst>
          </p:cNvPr>
          <p:cNvSpPr/>
          <p:nvPr/>
        </p:nvSpPr>
        <p:spPr bwMode="gray">
          <a:xfrm>
            <a:off x="3423317"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87" name="Diamond 86">
            <a:extLst>
              <a:ext uri="{FF2B5EF4-FFF2-40B4-BE49-F238E27FC236}">
                <a16:creationId xmlns:a16="http://schemas.microsoft.com/office/drawing/2014/main" id="{2987DB08-4EE4-438F-B36D-A7C3BCC3F7C1}"/>
              </a:ext>
            </a:extLst>
          </p:cNvPr>
          <p:cNvSpPr/>
          <p:nvPr/>
        </p:nvSpPr>
        <p:spPr bwMode="gray">
          <a:xfrm>
            <a:off x="5365151" y="6349196"/>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89" name="Diamond 88">
            <a:extLst>
              <a:ext uri="{FF2B5EF4-FFF2-40B4-BE49-F238E27FC236}">
                <a16:creationId xmlns:a16="http://schemas.microsoft.com/office/drawing/2014/main" id="{F09C34D6-A1E9-4917-B08E-9726E2E66274}"/>
              </a:ext>
            </a:extLst>
          </p:cNvPr>
          <p:cNvSpPr/>
          <p:nvPr/>
        </p:nvSpPr>
        <p:spPr bwMode="gray">
          <a:xfrm>
            <a:off x="4927834"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90" name="Diamond 89">
            <a:extLst>
              <a:ext uri="{FF2B5EF4-FFF2-40B4-BE49-F238E27FC236}">
                <a16:creationId xmlns:a16="http://schemas.microsoft.com/office/drawing/2014/main" id="{F1440523-5482-4353-9E79-DF99B7B7019C}"/>
              </a:ext>
            </a:extLst>
          </p:cNvPr>
          <p:cNvSpPr/>
          <p:nvPr/>
        </p:nvSpPr>
        <p:spPr bwMode="gray">
          <a:xfrm>
            <a:off x="5666842"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92" name="Diamond 91">
            <a:extLst>
              <a:ext uri="{FF2B5EF4-FFF2-40B4-BE49-F238E27FC236}">
                <a16:creationId xmlns:a16="http://schemas.microsoft.com/office/drawing/2014/main" id="{747A1634-A04E-4393-A961-6A57EAB5AD47}"/>
              </a:ext>
            </a:extLst>
          </p:cNvPr>
          <p:cNvSpPr/>
          <p:nvPr/>
        </p:nvSpPr>
        <p:spPr bwMode="gray">
          <a:xfrm>
            <a:off x="8667139"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93" name="Diamond 92">
            <a:extLst>
              <a:ext uri="{FF2B5EF4-FFF2-40B4-BE49-F238E27FC236}">
                <a16:creationId xmlns:a16="http://schemas.microsoft.com/office/drawing/2014/main" id="{506CCB67-6917-4129-A792-96CB92F7FE5E}"/>
              </a:ext>
            </a:extLst>
          </p:cNvPr>
          <p:cNvSpPr/>
          <p:nvPr/>
        </p:nvSpPr>
        <p:spPr bwMode="gray">
          <a:xfrm>
            <a:off x="7161511"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95" name="Diamond 94">
            <a:extLst>
              <a:ext uri="{FF2B5EF4-FFF2-40B4-BE49-F238E27FC236}">
                <a16:creationId xmlns:a16="http://schemas.microsoft.com/office/drawing/2014/main" id="{C6BD3309-08A9-460A-BCDF-5BB931F746AF}"/>
              </a:ext>
            </a:extLst>
          </p:cNvPr>
          <p:cNvSpPr/>
          <p:nvPr/>
        </p:nvSpPr>
        <p:spPr bwMode="gray">
          <a:xfrm>
            <a:off x="10163583"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96" name="Diamond 95">
            <a:extLst>
              <a:ext uri="{FF2B5EF4-FFF2-40B4-BE49-F238E27FC236}">
                <a16:creationId xmlns:a16="http://schemas.microsoft.com/office/drawing/2014/main" id="{ADF505D8-44D6-4191-8968-2E6B490A8D74}"/>
              </a:ext>
            </a:extLst>
          </p:cNvPr>
          <p:cNvSpPr/>
          <p:nvPr/>
        </p:nvSpPr>
        <p:spPr bwMode="gray">
          <a:xfrm>
            <a:off x="11653394" y="2179149"/>
            <a:ext cx="124910" cy="124910"/>
          </a:xfrm>
          <a:prstGeom prst="diamond">
            <a:avLst/>
          </a:prstGeom>
          <a:solidFill>
            <a:srgbClr val="C00000"/>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grpSp>
        <p:nvGrpSpPr>
          <p:cNvPr id="111" name="Group 110">
            <a:extLst>
              <a:ext uri="{FF2B5EF4-FFF2-40B4-BE49-F238E27FC236}">
                <a16:creationId xmlns:a16="http://schemas.microsoft.com/office/drawing/2014/main" id="{B724F623-E50F-4C2A-BA12-E1174800F2C9}"/>
              </a:ext>
            </a:extLst>
          </p:cNvPr>
          <p:cNvGrpSpPr/>
          <p:nvPr/>
        </p:nvGrpSpPr>
        <p:grpSpPr>
          <a:xfrm>
            <a:off x="2732240" y="3025776"/>
            <a:ext cx="470177" cy="438768"/>
            <a:chOff x="6387366" y="1598367"/>
            <a:chExt cx="2376488" cy="2217737"/>
          </a:xfrm>
          <a:solidFill>
            <a:srgbClr val="012169"/>
          </a:solidFill>
        </p:grpSpPr>
        <p:sp>
          <p:nvSpPr>
            <p:cNvPr id="112" name="Freeform 12">
              <a:extLst>
                <a:ext uri="{FF2B5EF4-FFF2-40B4-BE49-F238E27FC236}">
                  <a16:creationId xmlns:a16="http://schemas.microsoft.com/office/drawing/2014/main" id="{0E5ABA3C-622A-4865-97FF-E22753DFA034}"/>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14" name="Freeform 13">
              <a:extLst>
                <a:ext uri="{FF2B5EF4-FFF2-40B4-BE49-F238E27FC236}">
                  <a16:creationId xmlns:a16="http://schemas.microsoft.com/office/drawing/2014/main" id="{E3822D0E-4B62-4D87-8F25-BC1FE053DACB}"/>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15" name="Freeform 14">
              <a:extLst>
                <a:ext uri="{FF2B5EF4-FFF2-40B4-BE49-F238E27FC236}">
                  <a16:creationId xmlns:a16="http://schemas.microsoft.com/office/drawing/2014/main" id="{D83E2347-280C-4493-B59F-E36C439F60A3}"/>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31" name="Group 130">
            <a:extLst>
              <a:ext uri="{FF2B5EF4-FFF2-40B4-BE49-F238E27FC236}">
                <a16:creationId xmlns:a16="http://schemas.microsoft.com/office/drawing/2014/main" id="{8A814D2B-B987-46C7-B63D-B9AE993B5801}"/>
              </a:ext>
            </a:extLst>
          </p:cNvPr>
          <p:cNvGrpSpPr/>
          <p:nvPr/>
        </p:nvGrpSpPr>
        <p:grpSpPr>
          <a:xfrm>
            <a:off x="3921101" y="3025776"/>
            <a:ext cx="470177" cy="438768"/>
            <a:chOff x="6387366" y="1598367"/>
            <a:chExt cx="2376488" cy="2217737"/>
          </a:xfrm>
          <a:solidFill>
            <a:srgbClr val="012169"/>
          </a:solidFill>
        </p:grpSpPr>
        <p:sp>
          <p:nvSpPr>
            <p:cNvPr id="132" name="Freeform 12">
              <a:extLst>
                <a:ext uri="{FF2B5EF4-FFF2-40B4-BE49-F238E27FC236}">
                  <a16:creationId xmlns:a16="http://schemas.microsoft.com/office/drawing/2014/main" id="{669C93DC-42F0-4F85-B518-D919686D6921}"/>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33" name="Freeform 13">
              <a:extLst>
                <a:ext uri="{FF2B5EF4-FFF2-40B4-BE49-F238E27FC236}">
                  <a16:creationId xmlns:a16="http://schemas.microsoft.com/office/drawing/2014/main" id="{6292F3F6-6967-465E-9823-677C36E018F3}"/>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34" name="Freeform 14">
              <a:extLst>
                <a:ext uri="{FF2B5EF4-FFF2-40B4-BE49-F238E27FC236}">
                  <a16:creationId xmlns:a16="http://schemas.microsoft.com/office/drawing/2014/main" id="{A59EBDE0-BFD8-4AEA-91F2-C9F8F57814D8}"/>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35" name="Group 134">
            <a:extLst>
              <a:ext uri="{FF2B5EF4-FFF2-40B4-BE49-F238E27FC236}">
                <a16:creationId xmlns:a16="http://schemas.microsoft.com/office/drawing/2014/main" id="{3429CD2A-DBA6-44A6-80F2-8D9427949B4F}"/>
              </a:ext>
            </a:extLst>
          </p:cNvPr>
          <p:cNvGrpSpPr/>
          <p:nvPr/>
        </p:nvGrpSpPr>
        <p:grpSpPr>
          <a:xfrm>
            <a:off x="1543379" y="3025776"/>
            <a:ext cx="470177" cy="438768"/>
            <a:chOff x="6387366" y="1598367"/>
            <a:chExt cx="2376488" cy="2217737"/>
          </a:xfrm>
          <a:solidFill>
            <a:srgbClr val="012169"/>
          </a:solidFill>
        </p:grpSpPr>
        <p:sp>
          <p:nvSpPr>
            <p:cNvPr id="136" name="Freeform 12">
              <a:extLst>
                <a:ext uri="{FF2B5EF4-FFF2-40B4-BE49-F238E27FC236}">
                  <a16:creationId xmlns:a16="http://schemas.microsoft.com/office/drawing/2014/main" id="{E18E47A1-FB9F-4834-B73A-445EA768FA47}"/>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38" name="Freeform 13">
              <a:extLst>
                <a:ext uri="{FF2B5EF4-FFF2-40B4-BE49-F238E27FC236}">
                  <a16:creationId xmlns:a16="http://schemas.microsoft.com/office/drawing/2014/main" id="{CE2AAA6D-4E39-41CD-AC68-580321055BF2}"/>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39" name="Freeform 14">
              <a:extLst>
                <a:ext uri="{FF2B5EF4-FFF2-40B4-BE49-F238E27FC236}">
                  <a16:creationId xmlns:a16="http://schemas.microsoft.com/office/drawing/2014/main" id="{FC6D92F6-B344-4D5E-A9FF-6719525CFD62}"/>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41" name="Group 140">
            <a:extLst>
              <a:ext uri="{FF2B5EF4-FFF2-40B4-BE49-F238E27FC236}">
                <a16:creationId xmlns:a16="http://schemas.microsoft.com/office/drawing/2014/main" id="{9B4E6024-61B9-49E1-AE0E-EC092B4B6C1A}"/>
              </a:ext>
            </a:extLst>
          </p:cNvPr>
          <p:cNvGrpSpPr/>
          <p:nvPr/>
        </p:nvGrpSpPr>
        <p:grpSpPr>
          <a:xfrm>
            <a:off x="5109963" y="3025776"/>
            <a:ext cx="470177" cy="438768"/>
            <a:chOff x="6387366" y="1598367"/>
            <a:chExt cx="2376488" cy="2217737"/>
          </a:xfrm>
          <a:solidFill>
            <a:srgbClr val="012169"/>
          </a:solidFill>
        </p:grpSpPr>
        <p:sp>
          <p:nvSpPr>
            <p:cNvPr id="142" name="Freeform 12">
              <a:extLst>
                <a:ext uri="{FF2B5EF4-FFF2-40B4-BE49-F238E27FC236}">
                  <a16:creationId xmlns:a16="http://schemas.microsoft.com/office/drawing/2014/main" id="{E87FDA40-722D-44C5-9D67-FCFFE875830C}"/>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44" name="Freeform 13">
              <a:extLst>
                <a:ext uri="{FF2B5EF4-FFF2-40B4-BE49-F238E27FC236}">
                  <a16:creationId xmlns:a16="http://schemas.microsoft.com/office/drawing/2014/main" id="{0222A552-608A-45F0-B241-25340BDB5E82}"/>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45" name="Freeform 14">
              <a:extLst>
                <a:ext uri="{FF2B5EF4-FFF2-40B4-BE49-F238E27FC236}">
                  <a16:creationId xmlns:a16="http://schemas.microsoft.com/office/drawing/2014/main" id="{F8E3A609-9DFC-4F4D-B218-045A7B09372B}"/>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47" name="Group 146">
            <a:extLst>
              <a:ext uri="{FF2B5EF4-FFF2-40B4-BE49-F238E27FC236}">
                <a16:creationId xmlns:a16="http://schemas.microsoft.com/office/drawing/2014/main" id="{451563A8-5EF8-4724-8E53-B524356B1063}"/>
              </a:ext>
            </a:extLst>
          </p:cNvPr>
          <p:cNvGrpSpPr/>
          <p:nvPr/>
        </p:nvGrpSpPr>
        <p:grpSpPr>
          <a:xfrm>
            <a:off x="7222368" y="3025776"/>
            <a:ext cx="470177" cy="438768"/>
            <a:chOff x="6387366" y="1598367"/>
            <a:chExt cx="2376488" cy="2217737"/>
          </a:xfrm>
          <a:solidFill>
            <a:srgbClr val="012169"/>
          </a:solidFill>
        </p:grpSpPr>
        <p:sp>
          <p:nvSpPr>
            <p:cNvPr id="148" name="Freeform 12">
              <a:extLst>
                <a:ext uri="{FF2B5EF4-FFF2-40B4-BE49-F238E27FC236}">
                  <a16:creationId xmlns:a16="http://schemas.microsoft.com/office/drawing/2014/main" id="{2C9FD495-C717-4362-BBCE-770C791CAAA5}"/>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49" name="Freeform 13">
              <a:extLst>
                <a:ext uri="{FF2B5EF4-FFF2-40B4-BE49-F238E27FC236}">
                  <a16:creationId xmlns:a16="http://schemas.microsoft.com/office/drawing/2014/main" id="{B5C4D105-83EF-411B-9E31-B9A07F3158B1}"/>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50" name="Freeform 14">
              <a:extLst>
                <a:ext uri="{FF2B5EF4-FFF2-40B4-BE49-F238E27FC236}">
                  <a16:creationId xmlns:a16="http://schemas.microsoft.com/office/drawing/2014/main" id="{0BBFE347-670C-4E0A-99FA-6389F79C519B}"/>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51" name="Group 150">
            <a:extLst>
              <a:ext uri="{FF2B5EF4-FFF2-40B4-BE49-F238E27FC236}">
                <a16:creationId xmlns:a16="http://schemas.microsoft.com/office/drawing/2014/main" id="{04022905-5A33-4AB7-B3C5-3E002D1E7C9C}"/>
              </a:ext>
            </a:extLst>
          </p:cNvPr>
          <p:cNvGrpSpPr/>
          <p:nvPr/>
        </p:nvGrpSpPr>
        <p:grpSpPr>
          <a:xfrm>
            <a:off x="8411229" y="3025776"/>
            <a:ext cx="470177" cy="438768"/>
            <a:chOff x="6387366" y="1598367"/>
            <a:chExt cx="2376488" cy="2217737"/>
          </a:xfrm>
          <a:solidFill>
            <a:srgbClr val="012169"/>
          </a:solidFill>
        </p:grpSpPr>
        <p:sp>
          <p:nvSpPr>
            <p:cNvPr id="152" name="Freeform 12">
              <a:extLst>
                <a:ext uri="{FF2B5EF4-FFF2-40B4-BE49-F238E27FC236}">
                  <a16:creationId xmlns:a16="http://schemas.microsoft.com/office/drawing/2014/main" id="{B7FCC8EE-34AA-4666-9816-32E2699F9C54}"/>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53" name="Freeform 13">
              <a:extLst>
                <a:ext uri="{FF2B5EF4-FFF2-40B4-BE49-F238E27FC236}">
                  <a16:creationId xmlns:a16="http://schemas.microsoft.com/office/drawing/2014/main" id="{6C2A6A76-7145-40DB-B7AE-8498C9C89EDD}"/>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54" name="Freeform 14">
              <a:extLst>
                <a:ext uri="{FF2B5EF4-FFF2-40B4-BE49-F238E27FC236}">
                  <a16:creationId xmlns:a16="http://schemas.microsoft.com/office/drawing/2014/main" id="{7DFD7E0F-6093-4119-B641-C1A5025BC11E}"/>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55" name="Group 154">
            <a:extLst>
              <a:ext uri="{FF2B5EF4-FFF2-40B4-BE49-F238E27FC236}">
                <a16:creationId xmlns:a16="http://schemas.microsoft.com/office/drawing/2014/main" id="{4C9C2C62-CF29-40DD-BA5A-D26D79B00779}"/>
              </a:ext>
            </a:extLst>
          </p:cNvPr>
          <p:cNvGrpSpPr/>
          <p:nvPr/>
        </p:nvGrpSpPr>
        <p:grpSpPr>
          <a:xfrm>
            <a:off x="6033507" y="3025776"/>
            <a:ext cx="470177" cy="438768"/>
            <a:chOff x="6387366" y="1598367"/>
            <a:chExt cx="2376488" cy="2217737"/>
          </a:xfrm>
          <a:solidFill>
            <a:srgbClr val="012169"/>
          </a:solidFill>
        </p:grpSpPr>
        <p:sp>
          <p:nvSpPr>
            <p:cNvPr id="156" name="Freeform 12">
              <a:extLst>
                <a:ext uri="{FF2B5EF4-FFF2-40B4-BE49-F238E27FC236}">
                  <a16:creationId xmlns:a16="http://schemas.microsoft.com/office/drawing/2014/main" id="{9D29DC43-B77B-494D-BC20-4389D8215D00}"/>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57" name="Freeform 13">
              <a:extLst>
                <a:ext uri="{FF2B5EF4-FFF2-40B4-BE49-F238E27FC236}">
                  <a16:creationId xmlns:a16="http://schemas.microsoft.com/office/drawing/2014/main" id="{35FC45F6-F496-4F45-9B34-B47044B104EF}"/>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58" name="Freeform 14">
              <a:extLst>
                <a:ext uri="{FF2B5EF4-FFF2-40B4-BE49-F238E27FC236}">
                  <a16:creationId xmlns:a16="http://schemas.microsoft.com/office/drawing/2014/main" id="{9CF7BB19-435B-4789-9C79-7181DED8D25B}"/>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59" name="Group 158">
            <a:extLst>
              <a:ext uri="{FF2B5EF4-FFF2-40B4-BE49-F238E27FC236}">
                <a16:creationId xmlns:a16="http://schemas.microsoft.com/office/drawing/2014/main" id="{317359B5-EF4F-4B45-BB81-20443BDCE8E8}"/>
              </a:ext>
            </a:extLst>
          </p:cNvPr>
          <p:cNvGrpSpPr/>
          <p:nvPr/>
        </p:nvGrpSpPr>
        <p:grpSpPr>
          <a:xfrm>
            <a:off x="9600091" y="3025776"/>
            <a:ext cx="470177" cy="438768"/>
            <a:chOff x="6387366" y="1598367"/>
            <a:chExt cx="2376488" cy="2217737"/>
          </a:xfrm>
          <a:solidFill>
            <a:srgbClr val="012169"/>
          </a:solidFill>
        </p:grpSpPr>
        <p:sp>
          <p:nvSpPr>
            <p:cNvPr id="160" name="Freeform 12">
              <a:extLst>
                <a:ext uri="{FF2B5EF4-FFF2-40B4-BE49-F238E27FC236}">
                  <a16:creationId xmlns:a16="http://schemas.microsoft.com/office/drawing/2014/main" id="{37995F54-6546-434F-AE06-05FCDD8E7B07}"/>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62" name="Freeform 13">
              <a:extLst>
                <a:ext uri="{FF2B5EF4-FFF2-40B4-BE49-F238E27FC236}">
                  <a16:creationId xmlns:a16="http://schemas.microsoft.com/office/drawing/2014/main" id="{55E3F92E-15E8-4088-B6F2-89279F9A8EFA}"/>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64" name="Freeform 14">
              <a:extLst>
                <a:ext uri="{FF2B5EF4-FFF2-40B4-BE49-F238E27FC236}">
                  <a16:creationId xmlns:a16="http://schemas.microsoft.com/office/drawing/2014/main" id="{5BF3CB10-9313-49C6-8E94-D413DFDC42A0}"/>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65" name="Group 164">
            <a:extLst>
              <a:ext uri="{FF2B5EF4-FFF2-40B4-BE49-F238E27FC236}">
                <a16:creationId xmlns:a16="http://schemas.microsoft.com/office/drawing/2014/main" id="{61D69B1D-B864-4B63-B798-75EE8C4CF147}"/>
              </a:ext>
            </a:extLst>
          </p:cNvPr>
          <p:cNvGrpSpPr/>
          <p:nvPr/>
        </p:nvGrpSpPr>
        <p:grpSpPr>
          <a:xfrm>
            <a:off x="10327410" y="3025776"/>
            <a:ext cx="470177" cy="438768"/>
            <a:chOff x="6387366" y="1598367"/>
            <a:chExt cx="2376488" cy="2217737"/>
          </a:xfrm>
          <a:solidFill>
            <a:srgbClr val="012169"/>
          </a:solidFill>
        </p:grpSpPr>
        <p:sp>
          <p:nvSpPr>
            <p:cNvPr id="174" name="Freeform 12">
              <a:extLst>
                <a:ext uri="{FF2B5EF4-FFF2-40B4-BE49-F238E27FC236}">
                  <a16:creationId xmlns:a16="http://schemas.microsoft.com/office/drawing/2014/main" id="{FEFC5134-B3B2-40FB-A44C-697B9535B4CA}"/>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75" name="Freeform 13">
              <a:extLst>
                <a:ext uri="{FF2B5EF4-FFF2-40B4-BE49-F238E27FC236}">
                  <a16:creationId xmlns:a16="http://schemas.microsoft.com/office/drawing/2014/main" id="{46539C44-538C-49DD-8E39-027224B49E0B}"/>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76" name="Freeform 14">
              <a:extLst>
                <a:ext uri="{FF2B5EF4-FFF2-40B4-BE49-F238E27FC236}">
                  <a16:creationId xmlns:a16="http://schemas.microsoft.com/office/drawing/2014/main" id="{79C82F8D-1313-4612-BB8B-5F6569327AD0}"/>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grpSp>
        <p:nvGrpSpPr>
          <p:cNvPr id="177" name="Group 176">
            <a:extLst>
              <a:ext uri="{FF2B5EF4-FFF2-40B4-BE49-F238E27FC236}">
                <a16:creationId xmlns:a16="http://schemas.microsoft.com/office/drawing/2014/main" id="{C1F6CF37-7109-41F2-B332-CF174D299C99}"/>
              </a:ext>
            </a:extLst>
          </p:cNvPr>
          <p:cNvGrpSpPr/>
          <p:nvPr/>
        </p:nvGrpSpPr>
        <p:grpSpPr>
          <a:xfrm>
            <a:off x="11496189" y="3025776"/>
            <a:ext cx="470177" cy="438768"/>
            <a:chOff x="6387366" y="1598367"/>
            <a:chExt cx="2376488" cy="2217737"/>
          </a:xfrm>
          <a:solidFill>
            <a:srgbClr val="012169"/>
          </a:solidFill>
        </p:grpSpPr>
        <p:sp>
          <p:nvSpPr>
            <p:cNvPr id="179" name="Freeform 12">
              <a:extLst>
                <a:ext uri="{FF2B5EF4-FFF2-40B4-BE49-F238E27FC236}">
                  <a16:creationId xmlns:a16="http://schemas.microsoft.com/office/drawing/2014/main" id="{C8672A86-F2B4-489A-BC98-228C63502E14}"/>
                </a:ext>
              </a:extLst>
            </p:cNvPr>
            <p:cNvSpPr>
              <a:spLocks/>
            </p:cNvSpPr>
            <p:nvPr/>
          </p:nvSpPr>
          <p:spPr bwMode="blackWhite">
            <a:xfrm>
              <a:off x="6565166" y="1598367"/>
              <a:ext cx="1976438" cy="939800"/>
            </a:xfrm>
            <a:custGeom>
              <a:avLst/>
              <a:gdLst>
                <a:gd name="T0" fmla="*/ 2147483647 w 1553"/>
                <a:gd name="T1" fmla="*/ 2147483647 h 753"/>
                <a:gd name="T2" fmla="*/ 2147483647 w 1553"/>
                <a:gd name="T3" fmla="*/ 2147483647 h 753"/>
                <a:gd name="T4" fmla="*/ 2147483647 w 1553"/>
                <a:gd name="T5" fmla="*/ 2147483647 h 753"/>
                <a:gd name="T6" fmla="*/ 2147483647 w 1553"/>
                <a:gd name="T7" fmla="*/ 2147483647 h 753"/>
                <a:gd name="T8" fmla="*/ 2147483647 w 1553"/>
                <a:gd name="T9" fmla="*/ 2147483647 h 753"/>
                <a:gd name="T10" fmla="*/ 2147483647 w 1553"/>
                <a:gd name="T11" fmla="*/ 2147483647 h 753"/>
                <a:gd name="T12" fmla="*/ 2147483647 w 1553"/>
                <a:gd name="T13" fmla="*/ 2147483647 h 753"/>
                <a:gd name="T14" fmla="*/ 2147483647 w 1553"/>
                <a:gd name="T15" fmla="*/ 2147483647 h 753"/>
                <a:gd name="T16" fmla="*/ 2147483647 w 1553"/>
                <a:gd name="T17" fmla="*/ 2147483647 h 753"/>
                <a:gd name="T18" fmla="*/ 2147483647 w 1553"/>
                <a:gd name="T19" fmla="*/ 2147483647 h 753"/>
                <a:gd name="T20" fmla="*/ 2147483647 w 1553"/>
                <a:gd name="T21" fmla="*/ 2147483647 h 753"/>
                <a:gd name="T22" fmla="*/ 2147483647 w 1553"/>
                <a:gd name="T23" fmla="*/ 2147483647 h 753"/>
                <a:gd name="T24" fmla="*/ 2147483647 w 1553"/>
                <a:gd name="T25" fmla="*/ 2147483647 h 753"/>
                <a:gd name="T26" fmla="*/ 2147483647 w 1553"/>
                <a:gd name="T27" fmla="*/ 0 h 753"/>
                <a:gd name="T28" fmla="*/ 2147483647 w 1553"/>
                <a:gd name="T29" fmla="*/ 2147483647 h 753"/>
                <a:gd name="T30" fmla="*/ 2147483647 w 1553"/>
                <a:gd name="T31" fmla="*/ 2147483647 h 753"/>
                <a:gd name="T32" fmla="*/ 2147483647 w 1553"/>
                <a:gd name="T33" fmla="*/ 2147483647 h 753"/>
                <a:gd name="T34" fmla="*/ 2147483647 w 1553"/>
                <a:gd name="T35" fmla="*/ 2147483647 h 753"/>
                <a:gd name="T36" fmla="*/ 2147483647 w 1553"/>
                <a:gd name="T37" fmla="*/ 2147483647 h 753"/>
                <a:gd name="T38" fmla="*/ 2147483647 w 1553"/>
                <a:gd name="T39" fmla="*/ 2147483647 h 753"/>
                <a:gd name="T40" fmla="*/ 2147483647 w 1553"/>
                <a:gd name="T41" fmla="*/ 2147483647 h 753"/>
                <a:gd name="T42" fmla="*/ 2147483647 w 1553"/>
                <a:gd name="T43" fmla="*/ 2147483647 h 753"/>
                <a:gd name="T44" fmla="*/ 2147483647 w 1553"/>
                <a:gd name="T45" fmla="*/ 2147483647 h 753"/>
                <a:gd name="T46" fmla="*/ 2147483647 w 1553"/>
                <a:gd name="T47" fmla="*/ 2147483647 h 753"/>
                <a:gd name="T48" fmla="*/ 2147483647 w 1553"/>
                <a:gd name="T49" fmla="*/ 2147483647 h 753"/>
                <a:gd name="T50" fmla="*/ 2147483647 w 1553"/>
                <a:gd name="T51" fmla="*/ 2147483647 h 753"/>
                <a:gd name="T52" fmla="*/ 2147483647 w 1553"/>
                <a:gd name="T53" fmla="*/ 2147483647 h 753"/>
                <a:gd name="T54" fmla="*/ 2147483647 w 1553"/>
                <a:gd name="T55" fmla="*/ 2147483647 h 753"/>
                <a:gd name="T56" fmla="*/ 2147483647 w 1553"/>
                <a:gd name="T57" fmla="*/ 2147483647 h 753"/>
                <a:gd name="T58" fmla="*/ 2147483647 w 1553"/>
                <a:gd name="T59" fmla="*/ 2147483647 h 753"/>
                <a:gd name="T60" fmla="*/ 2147483647 w 1553"/>
                <a:gd name="T61" fmla="*/ 2147483647 h 753"/>
                <a:gd name="T62" fmla="*/ 2147483647 w 1553"/>
                <a:gd name="T63" fmla="*/ 2147483647 h 753"/>
                <a:gd name="T64" fmla="*/ 2147483647 w 1553"/>
                <a:gd name="T65" fmla="*/ 2147483647 h 753"/>
                <a:gd name="T66" fmla="*/ 0 w 1553"/>
                <a:gd name="T67" fmla="*/ 2147483647 h 753"/>
                <a:gd name="T68" fmla="*/ 2147483647 w 1553"/>
                <a:gd name="T69" fmla="*/ 2147483647 h 753"/>
                <a:gd name="T70" fmla="*/ 2147483647 w 1553"/>
                <a:gd name="T71" fmla="*/ 2147483647 h 753"/>
                <a:gd name="T72" fmla="*/ 2147483647 w 1553"/>
                <a:gd name="T73" fmla="*/ 2147483647 h 753"/>
                <a:gd name="T74" fmla="*/ 2147483647 w 1553"/>
                <a:gd name="T75" fmla="*/ 2147483647 h 753"/>
                <a:gd name="T76" fmla="*/ 2147483647 w 1553"/>
                <a:gd name="T77" fmla="*/ 2147483647 h 753"/>
                <a:gd name="T78" fmla="*/ 2147483647 w 1553"/>
                <a:gd name="T79" fmla="*/ 2147483647 h 753"/>
                <a:gd name="T80" fmla="*/ 2147483647 w 1553"/>
                <a:gd name="T81" fmla="*/ 2147483647 h 753"/>
                <a:gd name="T82" fmla="*/ 2147483647 w 1553"/>
                <a:gd name="T83" fmla="*/ 2147483647 h 753"/>
                <a:gd name="T84" fmla="*/ 2147483647 w 1553"/>
                <a:gd name="T85" fmla="*/ 2147483647 h 753"/>
                <a:gd name="T86" fmla="*/ 2147483647 w 1553"/>
                <a:gd name="T87" fmla="*/ 2147483647 h 753"/>
                <a:gd name="T88" fmla="*/ 2147483647 w 1553"/>
                <a:gd name="T89" fmla="*/ 2147483647 h 753"/>
                <a:gd name="T90" fmla="*/ 2147483647 w 1553"/>
                <a:gd name="T91" fmla="*/ 2147483647 h 753"/>
                <a:gd name="T92" fmla="*/ 2147483647 w 1553"/>
                <a:gd name="T93" fmla="*/ 2147483647 h 753"/>
                <a:gd name="T94" fmla="*/ 2147483647 w 1553"/>
                <a:gd name="T95" fmla="*/ 2147483647 h 753"/>
                <a:gd name="T96" fmla="*/ 2147483647 w 1553"/>
                <a:gd name="T97" fmla="*/ 2147483647 h 753"/>
                <a:gd name="T98" fmla="*/ 2147483647 w 1553"/>
                <a:gd name="T99" fmla="*/ 2147483647 h 753"/>
                <a:gd name="T100" fmla="*/ 2147483647 w 1553"/>
                <a:gd name="T101" fmla="*/ 2147483647 h 753"/>
                <a:gd name="T102" fmla="*/ 2147483647 w 1553"/>
                <a:gd name="T103" fmla="*/ 2147483647 h 753"/>
                <a:gd name="T104" fmla="*/ 2147483647 w 1553"/>
                <a:gd name="T105" fmla="*/ 2147483647 h 753"/>
                <a:gd name="T106" fmla="*/ 2147483647 w 1553"/>
                <a:gd name="T107" fmla="*/ 2147483647 h 753"/>
                <a:gd name="T108" fmla="*/ 2147483647 w 1553"/>
                <a:gd name="T109" fmla="*/ 2147483647 h 7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53"/>
                <a:gd name="T166" fmla="*/ 0 h 753"/>
                <a:gd name="T167" fmla="*/ 1553 w 1553"/>
                <a:gd name="T168" fmla="*/ 753 h 7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grpFill/>
            <a:ln w="6350" cap="rnd">
              <a:noFill/>
              <a:round/>
              <a:headEnd/>
              <a:tailEnd/>
            </a:ln>
          </p:spPr>
          <p:txBody>
            <a:bodyPr/>
            <a:lstStyle/>
            <a:p>
              <a:pPr>
                <a:buClr>
                  <a:schemeClr val="bg1"/>
                </a:buClr>
              </a:pPr>
              <a:endParaRPr lang="en-US" sz="1200" dirty="0">
                <a:solidFill>
                  <a:schemeClr val="bg1"/>
                </a:solidFill>
              </a:endParaRPr>
            </a:p>
          </p:txBody>
        </p:sp>
        <p:sp>
          <p:nvSpPr>
            <p:cNvPr id="180" name="Freeform 13">
              <a:extLst>
                <a:ext uri="{FF2B5EF4-FFF2-40B4-BE49-F238E27FC236}">
                  <a16:creationId xmlns:a16="http://schemas.microsoft.com/office/drawing/2014/main" id="{C26A12BC-CB9A-415E-92FD-BACC3136C636}"/>
                </a:ext>
              </a:extLst>
            </p:cNvPr>
            <p:cNvSpPr>
              <a:spLocks/>
            </p:cNvSpPr>
            <p:nvPr/>
          </p:nvSpPr>
          <p:spPr bwMode="blackWhite">
            <a:xfrm>
              <a:off x="6387366" y="2427042"/>
              <a:ext cx="1554163" cy="1336675"/>
            </a:xfrm>
            <a:custGeom>
              <a:avLst/>
              <a:gdLst>
                <a:gd name="T0" fmla="*/ 1552890 w 1221"/>
                <a:gd name="T1" fmla="*/ 1300481 h 1071"/>
                <a:gd name="T2" fmla="*/ 1275406 w 1221"/>
                <a:gd name="T3" fmla="*/ 1057109 h 1071"/>
                <a:gd name="T4" fmla="*/ 1375963 w 1221"/>
                <a:gd name="T5" fmla="*/ 786279 h 1071"/>
                <a:gd name="T6" fmla="*/ 1321230 w 1221"/>
                <a:gd name="T7" fmla="*/ 792520 h 1071"/>
                <a:gd name="T8" fmla="*/ 1265223 w 1221"/>
                <a:gd name="T9" fmla="*/ 793768 h 1071"/>
                <a:gd name="T10" fmla="*/ 1209218 w 1221"/>
                <a:gd name="T11" fmla="*/ 791272 h 1071"/>
                <a:gd name="T12" fmla="*/ 1153212 w 1221"/>
                <a:gd name="T13" fmla="*/ 781287 h 1071"/>
                <a:gd name="T14" fmla="*/ 1101024 w 1221"/>
                <a:gd name="T15" fmla="*/ 766310 h 1071"/>
                <a:gd name="T16" fmla="*/ 1047564 w 1221"/>
                <a:gd name="T17" fmla="*/ 747589 h 1071"/>
                <a:gd name="T18" fmla="*/ 997923 w 1221"/>
                <a:gd name="T19" fmla="*/ 722628 h 1071"/>
                <a:gd name="T20" fmla="*/ 950827 w 1221"/>
                <a:gd name="T21" fmla="*/ 693923 h 1071"/>
                <a:gd name="T22" fmla="*/ 907550 w 1221"/>
                <a:gd name="T23" fmla="*/ 658977 h 1071"/>
                <a:gd name="T24" fmla="*/ 868091 w 1221"/>
                <a:gd name="T25" fmla="*/ 619039 h 1071"/>
                <a:gd name="T26" fmla="*/ 831178 w 1221"/>
                <a:gd name="T27" fmla="*/ 577853 h 1071"/>
                <a:gd name="T28" fmla="*/ 800629 w 1221"/>
                <a:gd name="T29" fmla="*/ 532923 h 1071"/>
                <a:gd name="T30" fmla="*/ 775172 w 1221"/>
                <a:gd name="T31" fmla="*/ 486744 h 1071"/>
                <a:gd name="T32" fmla="*/ 756079 w 1221"/>
                <a:gd name="T33" fmla="*/ 439318 h 1071"/>
                <a:gd name="T34" fmla="*/ 739532 w 1221"/>
                <a:gd name="T35" fmla="*/ 391892 h 1071"/>
                <a:gd name="T36" fmla="*/ 729349 w 1221"/>
                <a:gd name="T37" fmla="*/ 340721 h 1071"/>
                <a:gd name="T38" fmla="*/ 722985 w 1221"/>
                <a:gd name="T39" fmla="*/ 289550 h 1071"/>
                <a:gd name="T40" fmla="*/ 906277 w 1221"/>
                <a:gd name="T41" fmla="*/ 289550 h 1071"/>
                <a:gd name="T42" fmla="*/ 468413 w 1221"/>
                <a:gd name="T43" fmla="*/ 0 h 1071"/>
                <a:gd name="T44" fmla="*/ 0 w 1221"/>
                <a:gd name="T45" fmla="*/ 293295 h 1071"/>
                <a:gd name="T46" fmla="*/ 170563 w 1221"/>
                <a:gd name="T47" fmla="*/ 292047 h 1071"/>
                <a:gd name="T48" fmla="*/ 176928 w 1221"/>
                <a:gd name="T49" fmla="*/ 369427 h 1071"/>
                <a:gd name="T50" fmla="*/ 188383 w 1221"/>
                <a:gd name="T51" fmla="*/ 446806 h 1071"/>
                <a:gd name="T52" fmla="*/ 204931 w 1221"/>
                <a:gd name="T53" fmla="*/ 522938 h 1071"/>
                <a:gd name="T54" fmla="*/ 226569 w 1221"/>
                <a:gd name="T55" fmla="*/ 597822 h 1071"/>
                <a:gd name="T56" fmla="*/ 254572 w 1221"/>
                <a:gd name="T57" fmla="*/ 671458 h 1071"/>
                <a:gd name="T58" fmla="*/ 288939 w 1221"/>
                <a:gd name="T59" fmla="*/ 742597 h 1071"/>
                <a:gd name="T60" fmla="*/ 327125 w 1221"/>
                <a:gd name="T61" fmla="*/ 811241 h 1071"/>
                <a:gd name="T62" fmla="*/ 370402 w 1221"/>
                <a:gd name="T63" fmla="*/ 876140 h 1071"/>
                <a:gd name="T64" fmla="*/ 417498 w 1221"/>
                <a:gd name="T65" fmla="*/ 937295 h 1071"/>
                <a:gd name="T66" fmla="*/ 469686 w 1221"/>
                <a:gd name="T67" fmla="*/ 994706 h 1071"/>
                <a:gd name="T68" fmla="*/ 525691 w 1221"/>
                <a:gd name="T69" fmla="*/ 1049620 h 1071"/>
                <a:gd name="T70" fmla="*/ 584243 w 1221"/>
                <a:gd name="T71" fmla="*/ 1100791 h 1071"/>
                <a:gd name="T72" fmla="*/ 647886 w 1221"/>
                <a:gd name="T73" fmla="*/ 1146969 h 1071"/>
                <a:gd name="T74" fmla="*/ 715348 w 1221"/>
                <a:gd name="T75" fmla="*/ 1186907 h 1071"/>
                <a:gd name="T76" fmla="*/ 785355 w 1221"/>
                <a:gd name="T77" fmla="*/ 1224349 h 1071"/>
                <a:gd name="T78" fmla="*/ 856635 w 1221"/>
                <a:gd name="T79" fmla="*/ 1256799 h 1071"/>
                <a:gd name="T80" fmla="*/ 931734 w 1221"/>
                <a:gd name="T81" fmla="*/ 1281760 h 1071"/>
                <a:gd name="T82" fmla="*/ 1006833 w 1221"/>
                <a:gd name="T83" fmla="*/ 1304225 h 1071"/>
                <a:gd name="T84" fmla="*/ 1084477 w 1221"/>
                <a:gd name="T85" fmla="*/ 1319202 h 1071"/>
                <a:gd name="T86" fmla="*/ 1162122 w 1221"/>
                <a:gd name="T87" fmla="*/ 1331683 h 1071"/>
                <a:gd name="T88" fmla="*/ 1241039 w 1221"/>
                <a:gd name="T89" fmla="*/ 1335427 h 1071"/>
                <a:gd name="T90" fmla="*/ 1319957 w 1221"/>
                <a:gd name="T91" fmla="*/ 1335427 h 1071"/>
                <a:gd name="T92" fmla="*/ 1397601 w 1221"/>
                <a:gd name="T93" fmla="*/ 1330435 h 1071"/>
                <a:gd name="T94" fmla="*/ 1476519 w 1221"/>
                <a:gd name="T95" fmla="*/ 1317954 h 1071"/>
                <a:gd name="T96" fmla="*/ 1552890 w 1221"/>
                <a:gd name="T97" fmla="*/ 1300481 h 10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1"/>
                <a:gd name="T148" fmla="*/ 0 h 1071"/>
                <a:gd name="T149" fmla="*/ 1221 w 1221"/>
                <a:gd name="T150" fmla="*/ 1071 h 10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grpFill/>
            <a:ln w="6350" cap="rnd">
              <a:noFill/>
              <a:round/>
              <a:headEnd/>
              <a:tailEnd/>
            </a:ln>
          </p:spPr>
          <p:txBody>
            <a:bodyPr/>
            <a:lstStyle/>
            <a:p>
              <a:pPr>
                <a:buClr>
                  <a:schemeClr val="bg1"/>
                </a:buClr>
                <a:defRPr/>
              </a:pPr>
              <a:endParaRPr lang="en-US" sz="1200" dirty="0">
                <a:solidFill>
                  <a:schemeClr val="bg1"/>
                </a:solidFill>
              </a:endParaRPr>
            </a:p>
          </p:txBody>
        </p:sp>
        <p:sp>
          <p:nvSpPr>
            <p:cNvPr id="181" name="Freeform 14">
              <a:extLst>
                <a:ext uri="{FF2B5EF4-FFF2-40B4-BE49-F238E27FC236}">
                  <a16:creationId xmlns:a16="http://schemas.microsoft.com/office/drawing/2014/main" id="{C5382AD2-28C3-4171-9A18-C53E2804E9F6}"/>
                </a:ext>
              </a:extLst>
            </p:cNvPr>
            <p:cNvSpPr>
              <a:spLocks/>
            </p:cNvSpPr>
            <p:nvPr/>
          </p:nvSpPr>
          <p:spPr bwMode="blackWhite">
            <a:xfrm>
              <a:off x="7754204" y="2019054"/>
              <a:ext cx="1009650" cy="1797050"/>
            </a:xfrm>
            <a:custGeom>
              <a:avLst/>
              <a:gdLst>
                <a:gd name="T0" fmla="*/ 2147483647 w 793"/>
                <a:gd name="T1" fmla="*/ 2147483647 h 1440"/>
                <a:gd name="T2" fmla="*/ 2147483647 w 793"/>
                <a:gd name="T3" fmla="*/ 2147483647 h 1440"/>
                <a:gd name="T4" fmla="*/ 2147483647 w 793"/>
                <a:gd name="T5" fmla="*/ 2147483647 h 1440"/>
                <a:gd name="T6" fmla="*/ 2147483647 w 793"/>
                <a:gd name="T7" fmla="*/ 2147483647 h 1440"/>
                <a:gd name="T8" fmla="*/ 2147483647 w 793"/>
                <a:gd name="T9" fmla="*/ 2147483647 h 1440"/>
                <a:gd name="T10" fmla="*/ 2147483647 w 793"/>
                <a:gd name="T11" fmla="*/ 2147483647 h 1440"/>
                <a:gd name="T12" fmla="*/ 2147483647 w 793"/>
                <a:gd name="T13" fmla="*/ 2147483647 h 1440"/>
                <a:gd name="T14" fmla="*/ 2147483647 w 793"/>
                <a:gd name="T15" fmla="*/ 2147483647 h 1440"/>
                <a:gd name="T16" fmla="*/ 2147483647 w 793"/>
                <a:gd name="T17" fmla="*/ 2147483647 h 1440"/>
                <a:gd name="T18" fmla="*/ 2147483647 w 793"/>
                <a:gd name="T19" fmla="*/ 2147483647 h 1440"/>
                <a:gd name="T20" fmla="*/ 2147483647 w 793"/>
                <a:gd name="T21" fmla="*/ 2147483647 h 1440"/>
                <a:gd name="T22" fmla="*/ 2147483647 w 793"/>
                <a:gd name="T23" fmla="*/ 2147483647 h 1440"/>
                <a:gd name="T24" fmla="*/ 2147483647 w 793"/>
                <a:gd name="T25" fmla="*/ 2147483647 h 1440"/>
                <a:gd name="T26" fmla="*/ 2147483647 w 793"/>
                <a:gd name="T27" fmla="*/ 2147483647 h 1440"/>
                <a:gd name="T28" fmla="*/ 2147483647 w 793"/>
                <a:gd name="T29" fmla="*/ 2147483647 h 1440"/>
                <a:gd name="T30" fmla="*/ 2147483647 w 793"/>
                <a:gd name="T31" fmla="*/ 2147483647 h 1440"/>
                <a:gd name="T32" fmla="*/ 2147483647 w 793"/>
                <a:gd name="T33" fmla="*/ 2147483647 h 1440"/>
                <a:gd name="T34" fmla="*/ 2147483647 w 793"/>
                <a:gd name="T35" fmla="*/ 2147483647 h 1440"/>
                <a:gd name="T36" fmla="*/ 2147483647 w 793"/>
                <a:gd name="T37" fmla="*/ 2147483647 h 1440"/>
                <a:gd name="T38" fmla="*/ 2147483647 w 793"/>
                <a:gd name="T39" fmla="*/ 2147483647 h 1440"/>
                <a:gd name="T40" fmla="*/ 2147483647 w 793"/>
                <a:gd name="T41" fmla="*/ 2147483647 h 1440"/>
                <a:gd name="T42" fmla="*/ 2147483647 w 793"/>
                <a:gd name="T43" fmla="*/ 2147483647 h 1440"/>
                <a:gd name="T44" fmla="*/ 2147483647 w 793"/>
                <a:gd name="T45" fmla="*/ 2147483647 h 1440"/>
                <a:gd name="T46" fmla="*/ 2147483647 w 793"/>
                <a:gd name="T47" fmla="*/ 2147483647 h 1440"/>
                <a:gd name="T48" fmla="*/ 2147483647 w 793"/>
                <a:gd name="T49" fmla="*/ 2147483647 h 1440"/>
                <a:gd name="T50" fmla="*/ 2147483647 w 793"/>
                <a:gd name="T51" fmla="*/ 2147483647 h 1440"/>
                <a:gd name="T52" fmla="*/ 2147483647 w 793"/>
                <a:gd name="T53" fmla="*/ 0 h 1440"/>
                <a:gd name="T54" fmla="*/ 2147483647 w 793"/>
                <a:gd name="T55" fmla="*/ 2147483647 h 1440"/>
                <a:gd name="T56" fmla="*/ 2147483647 w 793"/>
                <a:gd name="T57" fmla="*/ 2147483647 h 1440"/>
                <a:gd name="T58" fmla="*/ 2147483647 w 793"/>
                <a:gd name="T59" fmla="*/ 2147483647 h 1440"/>
                <a:gd name="T60" fmla="*/ 2147483647 w 793"/>
                <a:gd name="T61" fmla="*/ 2147483647 h 1440"/>
                <a:gd name="T62" fmla="*/ 2147483647 w 793"/>
                <a:gd name="T63" fmla="*/ 2147483647 h 1440"/>
                <a:gd name="T64" fmla="*/ 2147483647 w 793"/>
                <a:gd name="T65" fmla="*/ 2147483647 h 1440"/>
                <a:gd name="T66" fmla="*/ 2147483647 w 793"/>
                <a:gd name="T67" fmla="*/ 2147483647 h 1440"/>
                <a:gd name="T68" fmla="*/ 2147483647 w 793"/>
                <a:gd name="T69" fmla="*/ 2147483647 h 1440"/>
                <a:gd name="T70" fmla="*/ 2147483647 w 793"/>
                <a:gd name="T71" fmla="*/ 2147483647 h 1440"/>
                <a:gd name="T72" fmla="*/ 2147483647 w 793"/>
                <a:gd name="T73" fmla="*/ 2147483647 h 1440"/>
                <a:gd name="T74" fmla="*/ 2147483647 w 793"/>
                <a:gd name="T75" fmla="*/ 2147483647 h 1440"/>
                <a:gd name="T76" fmla="*/ 2147483647 w 793"/>
                <a:gd name="T77" fmla="*/ 2147483647 h 1440"/>
                <a:gd name="T78" fmla="*/ 2147483647 w 793"/>
                <a:gd name="T79" fmla="*/ 2147483647 h 1440"/>
                <a:gd name="T80" fmla="*/ 2147483647 w 793"/>
                <a:gd name="T81" fmla="*/ 2147483647 h 1440"/>
                <a:gd name="T82" fmla="*/ 2147483647 w 793"/>
                <a:gd name="T83" fmla="*/ 2147483647 h 1440"/>
                <a:gd name="T84" fmla="*/ 2147483647 w 793"/>
                <a:gd name="T85" fmla="*/ 2147483647 h 1440"/>
                <a:gd name="T86" fmla="*/ 2147483647 w 793"/>
                <a:gd name="T87" fmla="*/ 2147483647 h 1440"/>
                <a:gd name="T88" fmla="*/ 2147483647 w 793"/>
                <a:gd name="T89" fmla="*/ 2147483647 h 1440"/>
                <a:gd name="T90" fmla="*/ 2147483647 w 793"/>
                <a:gd name="T91" fmla="*/ 2147483647 h 1440"/>
                <a:gd name="T92" fmla="*/ 0 w 793"/>
                <a:gd name="T93" fmla="*/ 2147483647 h 1440"/>
                <a:gd name="T94" fmla="*/ 2147483647 w 793"/>
                <a:gd name="T95" fmla="*/ 2147483647 h 1440"/>
                <a:gd name="T96" fmla="*/ 2147483647 w 793"/>
                <a:gd name="T97" fmla="*/ 2147483647 h 1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93"/>
                <a:gd name="T148" fmla="*/ 0 h 1440"/>
                <a:gd name="T149" fmla="*/ 793 w 793"/>
                <a:gd name="T150" fmla="*/ 1440 h 1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grpFill/>
            <a:ln w="6350" cap="rnd">
              <a:noFill/>
              <a:round/>
              <a:headEnd/>
              <a:tailEnd/>
            </a:ln>
          </p:spPr>
          <p:txBody>
            <a:bodyPr/>
            <a:lstStyle/>
            <a:p>
              <a:pPr>
                <a:buClr>
                  <a:schemeClr val="bg1"/>
                </a:buClr>
              </a:pPr>
              <a:endParaRPr lang="en-US" sz="1200" dirty="0">
                <a:solidFill>
                  <a:schemeClr val="bg1"/>
                </a:solidFill>
              </a:endParaRPr>
            </a:p>
          </p:txBody>
        </p:sp>
      </p:grpSp>
      <p:sp>
        <p:nvSpPr>
          <p:cNvPr id="98" name="Arrow: Chevron 97">
            <a:extLst>
              <a:ext uri="{FF2B5EF4-FFF2-40B4-BE49-F238E27FC236}">
                <a16:creationId xmlns:a16="http://schemas.microsoft.com/office/drawing/2014/main" id="{51AF02DE-5B23-4AC5-8B00-3F53FCF8C641}"/>
              </a:ext>
            </a:extLst>
          </p:cNvPr>
          <p:cNvSpPr/>
          <p:nvPr/>
        </p:nvSpPr>
        <p:spPr bwMode="gray">
          <a:xfrm>
            <a:off x="1238176" y="3162033"/>
            <a:ext cx="4464012" cy="166255"/>
          </a:xfrm>
          <a:prstGeom prst="chevron">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Capability Stand-Up</a:t>
            </a:r>
          </a:p>
        </p:txBody>
      </p:sp>
      <p:sp>
        <p:nvSpPr>
          <p:cNvPr id="99" name="Arrow: Chevron 98">
            <a:extLst>
              <a:ext uri="{FF2B5EF4-FFF2-40B4-BE49-F238E27FC236}">
                <a16:creationId xmlns:a16="http://schemas.microsoft.com/office/drawing/2014/main" id="{A7AC131C-E373-485A-BF93-D3F522379942}"/>
              </a:ext>
            </a:extLst>
          </p:cNvPr>
          <p:cNvSpPr/>
          <p:nvPr/>
        </p:nvSpPr>
        <p:spPr bwMode="gray">
          <a:xfrm>
            <a:off x="5743769" y="3162033"/>
            <a:ext cx="4419814" cy="166255"/>
          </a:xfrm>
          <a:prstGeom prst="chevron">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Process Refinement</a:t>
            </a:r>
          </a:p>
        </p:txBody>
      </p:sp>
      <p:sp>
        <p:nvSpPr>
          <p:cNvPr id="109" name="Arrow: Chevron 108">
            <a:extLst>
              <a:ext uri="{FF2B5EF4-FFF2-40B4-BE49-F238E27FC236}">
                <a16:creationId xmlns:a16="http://schemas.microsoft.com/office/drawing/2014/main" id="{BF67CF7F-0A6A-4407-B62D-01F6A38766DB}"/>
              </a:ext>
            </a:extLst>
          </p:cNvPr>
          <p:cNvSpPr/>
          <p:nvPr/>
        </p:nvSpPr>
        <p:spPr bwMode="gray">
          <a:xfrm>
            <a:off x="10206800" y="3162033"/>
            <a:ext cx="1874433" cy="166255"/>
          </a:xfrm>
          <a:prstGeom prst="chevron">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Continuous Improvement</a:t>
            </a:r>
          </a:p>
        </p:txBody>
      </p:sp>
      <p:sp>
        <p:nvSpPr>
          <p:cNvPr id="182" name="Arrow: Chevron 181">
            <a:extLst>
              <a:ext uri="{FF2B5EF4-FFF2-40B4-BE49-F238E27FC236}">
                <a16:creationId xmlns:a16="http://schemas.microsoft.com/office/drawing/2014/main" id="{BB400E29-9409-479D-AB85-C41882FF76EE}"/>
              </a:ext>
            </a:extLst>
          </p:cNvPr>
          <p:cNvSpPr/>
          <p:nvPr/>
        </p:nvSpPr>
        <p:spPr bwMode="gray">
          <a:xfrm>
            <a:off x="1231119" y="2540912"/>
            <a:ext cx="10490975" cy="182880"/>
          </a:xfrm>
          <a:prstGeom prst="chevron">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Communications &amp; Issue Management</a:t>
            </a:r>
          </a:p>
        </p:txBody>
      </p:sp>
      <p:sp>
        <p:nvSpPr>
          <p:cNvPr id="5" name="Oval 4">
            <a:extLst>
              <a:ext uri="{FF2B5EF4-FFF2-40B4-BE49-F238E27FC236}">
                <a16:creationId xmlns:a16="http://schemas.microsoft.com/office/drawing/2014/main" id="{B277A7A6-EF01-4D7F-9F0E-016EAFFB2F84}"/>
              </a:ext>
            </a:extLst>
          </p:cNvPr>
          <p:cNvSpPr/>
          <p:nvPr/>
        </p:nvSpPr>
        <p:spPr bwMode="gray">
          <a:xfrm>
            <a:off x="1421760" y="44450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3" name="Oval 182">
            <a:extLst>
              <a:ext uri="{FF2B5EF4-FFF2-40B4-BE49-F238E27FC236}">
                <a16:creationId xmlns:a16="http://schemas.microsoft.com/office/drawing/2014/main" id="{1C605B95-B685-4ADA-B31E-5552806049E5}"/>
              </a:ext>
            </a:extLst>
          </p:cNvPr>
          <p:cNvSpPr/>
          <p:nvPr/>
        </p:nvSpPr>
        <p:spPr bwMode="gray">
          <a:xfrm>
            <a:off x="1574160" y="45974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4" name="Oval 183">
            <a:extLst>
              <a:ext uri="{FF2B5EF4-FFF2-40B4-BE49-F238E27FC236}">
                <a16:creationId xmlns:a16="http://schemas.microsoft.com/office/drawing/2014/main" id="{6144105C-38F5-446D-AB93-CABC55F3DDC7}"/>
              </a:ext>
            </a:extLst>
          </p:cNvPr>
          <p:cNvSpPr/>
          <p:nvPr/>
        </p:nvSpPr>
        <p:spPr bwMode="gray">
          <a:xfrm>
            <a:off x="1726560" y="47498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5" name="Oval 184">
            <a:extLst>
              <a:ext uri="{FF2B5EF4-FFF2-40B4-BE49-F238E27FC236}">
                <a16:creationId xmlns:a16="http://schemas.microsoft.com/office/drawing/2014/main" id="{AC0D49F2-279C-49B5-976E-B881B793208E}"/>
              </a:ext>
            </a:extLst>
          </p:cNvPr>
          <p:cNvSpPr/>
          <p:nvPr/>
        </p:nvSpPr>
        <p:spPr bwMode="gray">
          <a:xfrm>
            <a:off x="2962032" y="44450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6" name="Oval 185">
            <a:extLst>
              <a:ext uri="{FF2B5EF4-FFF2-40B4-BE49-F238E27FC236}">
                <a16:creationId xmlns:a16="http://schemas.microsoft.com/office/drawing/2014/main" id="{9EC9F052-0905-4A33-9AF9-EE7326647D36}"/>
              </a:ext>
            </a:extLst>
          </p:cNvPr>
          <p:cNvSpPr/>
          <p:nvPr/>
        </p:nvSpPr>
        <p:spPr bwMode="gray">
          <a:xfrm>
            <a:off x="3114432" y="45974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7" name="Oval 186">
            <a:extLst>
              <a:ext uri="{FF2B5EF4-FFF2-40B4-BE49-F238E27FC236}">
                <a16:creationId xmlns:a16="http://schemas.microsoft.com/office/drawing/2014/main" id="{06CB7246-CE81-40CB-8DB2-D7C9FD59D6D7}"/>
              </a:ext>
            </a:extLst>
          </p:cNvPr>
          <p:cNvSpPr/>
          <p:nvPr/>
        </p:nvSpPr>
        <p:spPr bwMode="gray">
          <a:xfrm>
            <a:off x="3266832" y="47498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8" name="Oval 187">
            <a:extLst>
              <a:ext uri="{FF2B5EF4-FFF2-40B4-BE49-F238E27FC236}">
                <a16:creationId xmlns:a16="http://schemas.microsoft.com/office/drawing/2014/main" id="{C01F3EEB-4BF8-4E14-A861-FE620C18CFA8}"/>
              </a:ext>
            </a:extLst>
          </p:cNvPr>
          <p:cNvSpPr/>
          <p:nvPr/>
        </p:nvSpPr>
        <p:spPr bwMode="gray">
          <a:xfrm>
            <a:off x="5973438" y="4579348"/>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89" name="Oval 188">
            <a:extLst>
              <a:ext uri="{FF2B5EF4-FFF2-40B4-BE49-F238E27FC236}">
                <a16:creationId xmlns:a16="http://schemas.microsoft.com/office/drawing/2014/main" id="{F4D9338D-9DF0-4E1E-9E62-5CBEE3A4ACBE}"/>
              </a:ext>
            </a:extLst>
          </p:cNvPr>
          <p:cNvSpPr/>
          <p:nvPr/>
        </p:nvSpPr>
        <p:spPr bwMode="gray">
          <a:xfrm>
            <a:off x="6125838" y="4731748"/>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1" name="Oval 190">
            <a:extLst>
              <a:ext uri="{FF2B5EF4-FFF2-40B4-BE49-F238E27FC236}">
                <a16:creationId xmlns:a16="http://schemas.microsoft.com/office/drawing/2014/main" id="{BBDB9DD8-1CE1-4782-B207-55180647A4E6}"/>
              </a:ext>
            </a:extLst>
          </p:cNvPr>
          <p:cNvSpPr/>
          <p:nvPr/>
        </p:nvSpPr>
        <p:spPr bwMode="gray">
          <a:xfrm>
            <a:off x="6237738" y="4540226"/>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2" name="Oval 191">
            <a:extLst>
              <a:ext uri="{FF2B5EF4-FFF2-40B4-BE49-F238E27FC236}">
                <a16:creationId xmlns:a16="http://schemas.microsoft.com/office/drawing/2014/main" id="{BC252750-8EB6-4154-BB35-123845684C17}"/>
              </a:ext>
            </a:extLst>
          </p:cNvPr>
          <p:cNvSpPr/>
          <p:nvPr/>
        </p:nvSpPr>
        <p:spPr bwMode="gray">
          <a:xfrm>
            <a:off x="6390138" y="4692626"/>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4" name="Oval 193">
            <a:extLst>
              <a:ext uri="{FF2B5EF4-FFF2-40B4-BE49-F238E27FC236}">
                <a16:creationId xmlns:a16="http://schemas.microsoft.com/office/drawing/2014/main" id="{B0FD46B8-A8CA-4A13-85E7-0364E84B7D67}"/>
              </a:ext>
            </a:extLst>
          </p:cNvPr>
          <p:cNvSpPr/>
          <p:nvPr/>
        </p:nvSpPr>
        <p:spPr bwMode="gray">
          <a:xfrm>
            <a:off x="7513434" y="459769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5" name="Oval 194">
            <a:extLst>
              <a:ext uri="{FF2B5EF4-FFF2-40B4-BE49-F238E27FC236}">
                <a16:creationId xmlns:a16="http://schemas.microsoft.com/office/drawing/2014/main" id="{22AD4A2D-B87C-4AB1-924D-4FC12942317C}"/>
              </a:ext>
            </a:extLst>
          </p:cNvPr>
          <p:cNvSpPr/>
          <p:nvPr/>
        </p:nvSpPr>
        <p:spPr bwMode="gray">
          <a:xfrm>
            <a:off x="7665834" y="475009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6" name="Oval 195">
            <a:extLst>
              <a:ext uri="{FF2B5EF4-FFF2-40B4-BE49-F238E27FC236}">
                <a16:creationId xmlns:a16="http://schemas.microsoft.com/office/drawing/2014/main" id="{02F15CFA-FAAA-472B-B4CE-D0D1F6673A1F}"/>
              </a:ext>
            </a:extLst>
          </p:cNvPr>
          <p:cNvSpPr/>
          <p:nvPr/>
        </p:nvSpPr>
        <p:spPr bwMode="gray">
          <a:xfrm>
            <a:off x="7818234" y="490249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7" name="Oval 196">
            <a:extLst>
              <a:ext uri="{FF2B5EF4-FFF2-40B4-BE49-F238E27FC236}">
                <a16:creationId xmlns:a16="http://schemas.microsoft.com/office/drawing/2014/main" id="{00B21A0E-A7FC-486F-8047-3E159DCA4990}"/>
              </a:ext>
            </a:extLst>
          </p:cNvPr>
          <p:cNvSpPr/>
          <p:nvPr/>
        </p:nvSpPr>
        <p:spPr bwMode="gray">
          <a:xfrm>
            <a:off x="7777734" y="4558568"/>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8" name="Oval 197">
            <a:extLst>
              <a:ext uri="{FF2B5EF4-FFF2-40B4-BE49-F238E27FC236}">
                <a16:creationId xmlns:a16="http://schemas.microsoft.com/office/drawing/2014/main" id="{6F920E99-F520-4E09-905A-54F4014B17C2}"/>
              </a:ext>
            </a:extLst>
          </p:cNvPr>
          <p:cNvSpPr/>
          <p:nvPr/>
        </p:nvSpPr>
        <p:spPr bwMode="gray">
          <a:xfrm>
            <a:off x="7930134" y="4710968"/>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99" name="Oval 198">
            <a:extLst>
              <a:ext uri="{FF2B5EF4-FFF2-40B4-BE49-F238E27FC236}">
                <a16:creationId xmlns:a16="http://schemas.microsoft.com/office/drawing/2014/main" id="{A66FFD01-9E57-4514-A8CB-6D1A36C4AB5F}"/>
              </a:ext>
            </a:extLst>
          </p:cNvPr>
          <p:cNvSpPr/>
          <p:nvPr/>
        </p:nvSpPr>
        <p:spPr bwMode="gray">
          <a:xfrm>
            <a:off x="8932821" y="452555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0" name="Oval 199">
            <a:extLst>
              <a:ext uri="{FF2B5EF4-FFF2-40B4-BE49-F238E27FC236}">
                <a16:creationId xmlns:a16="http://schemas.microsoft.com/office/drawing/2014/main" id="{DB86BF8C-93F8-48DA-BBF5-8ED8FD1D732A}"/>
              </a:ext>
            </a:extLst>
          </p:cNvPr>
          <p:cNvSpPr/>
          <p:nvPr/>
        </p:nvSpPr>
        <p:spPr bwMode="gray">
          <a:xfrm>
            <a:off x="9081817" y="4713192"/>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1" name="Oval 200">
            <a:extLst>
              <a:ext uri="{FF2B5EF4-FFF2-40B4-BE49-F238E27FC236}">
                <a16:creationId xmlns:a16="http://schemas.microsoft.com/office/drawing/2014/main" id="{77BBF924-001F-43CE-A1D3-CE90737159C7}"/>
              </a:ext>
            </a:extLst>
          </p:cNvPr>
          <p:cNvSpPr/>
          <p:nvPr/>
        </p:nvSpPr>
        <p:spPr bwMode="gray">
          <a:xfrm>
            <a:off x="9194970" y="488310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2" name="Oval 201">
            <a:extLst>
              <a:ext uri="{FF2B5EF4-FFF2-40B4-BE49-F238E27FC236}">
                <a16:creationId xmlns:a16="http://schemas.microsoft.com/office/drawing/2014/main" id="{F1847448-5B52-4B5B-81C3-C088764F3DAE}"/>
              </a:ext>
            </a:extLst>
          </p:cNvPr>
          <p:cNvSpPr/>
          <p:nvPr/>
        </p:nvSpPr>
        <p:spPr bwMode="gray">
          <a:xfrm>
            <a:off x="9189760" y="4532856"/>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3" name="Oval 202">
            <a:extLst>
              <a:ext uri="{FF2B5EF4-FFF2-40B4-BE49-F238E27FC236}">
                <a16:creationId xmlns:a16="http://schemas.microsoft.com/office/drawing/2014/main" id="{3027AF43-E32B-45B1-869F-B4E6C0D666A3}"/>
              </a:ext>
            </a:extLst>
          </p:cNvPr>
          <p:cNvSpPr/>
          <p:nvPr/>
        </p:nvSpPr>
        <p:spPr bwMode="gray">
          <a:xfrm>
            <a:off x="9342160" y="4713192"/>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4" name="Oval 203">
            <a:extLst>
              <a:ext uri="{FF2B5EF4-FFF2-40B4-BE49-F238E27FC236}">
                <a16:creationId xmlns:a16="http://schemas.microsoft.com/office/drawing/2014/main" id="{DC8F37C9-495B-4CB8-A42B-66D55A39513F}"/>
              </a:ext>
            </a:extLst>
          </p:cNvPr>
          <p:cNvSpPr/>
          <p:nvPr/>
        </p:nvSpPr>
        <p:spPr bwMode="gray">
          <a:xfrm>
            <a:off x="9446699" y="4528995"/>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5" name="Oval 204">
            <a:extLst>
              <a:ext uri="{FF2B5EF4-FFF2-40B4-BE49-F238E27FC236}">
                <a16:creationId xmlns:a16="http://schemas.microsoft.com/office/drawing/2014/main" id="{10891007-32B3-43E4-B554-BBE5B516FAAF}"/>
              </a:ext>
            </a:extLst>
          </p:cNvPr>
          <p:cNvSpPr/>
          <p:nvPr/>
        </p:nvSpPr>
        <p:spPr bwMode="gray">
          <a:xfrm>
            <a:off x="9604593" y="4717481"/>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6" name="Oval 205">
            <a:extLst>
              <a:ext uri="{FF2B5EF4-FFF2-40B4-BE49-F238E27FC236}">
                <a16:creationId xmlns:a16="http://schemas.microsoft.com/office/drawing/2014/main" id="{B374C08D-ED72-4E0E-A107-F865E1A09726}"/>
              </a:ext>
            </a:extLst>
          </p:cNvPr>
          <p:cNvSpPr/>
          <p:nvPr/>
        </p:nvSpPr>
        <p:spPr bwMode="gray">
          <a:xfrm>
            <a:off x="9473236" y="488310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7" name="Oval 206">
            <a:extLst>
              <a:ext uri="{FF2B5EF4-FFF2-40B4-BE49-F238E27FC236}">
                <a16:creationId xmlns:a16="http://schemas.microsoft.com/office/drawing/2014/main" id="{BCCC81CF-589F-4F8D-A27F-525477B2F778}"/>
              </a:ext>
            </a:extLst>
          </p:cNvPr>
          <p:cNvSpPr/>
          <p:nvPr/>
        </p:nvSpPr>
        <p:spPr bwMode="gray">
          <a:xfrm>
            <a:off x="8811785" y="4713192"/>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8" name="Oval 207">
            <a:extLst>
              <a:ext uri="{FF2B5EF4-FFF2-40B4-BE49-F238E27FC236}">
                <a16:creationId xmlns:a16="http://schemas.microsoft.com/office/drawing/2014/main" id="{84897138-3F4B-4033-A938-84006E6EED6B}"/>
              </a:ext>
            </a:extLst>
          </p:cNvPr>
          <p:cNvSpPr/>
          <p:nvPr/>
        </p:nvSpPr>
        <p:spPr bwMode="gray">
          <a:xfrm>
            <a:off x="8934627" y="488310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9" name="Oval 208">
            <a:extLst>
              <a:ext uri="{FF2B5EF4-FFF2-40B4-BE49-F238E27FC236}">
                <a16:creationId xmlns:a16="http://schemas.microsoft.com/office/drawing/2014/main" id="{0EBB79E7-AD65-46BF-AEDB-FE6BC10594DD}"/>
              </a:ext>
            </a:extLst>
          </p:cNvPr>
          <p:cNvSpPr/>
          <p:nvPr/>
        </p:nvSpPr>
        <p:spPr bwMode="gray">
          <a:xfrm>
            <a:off x="10370386" y="4542479"/>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0" name="Oval 209">
            <a:extLst>
              <a:ext uri="{FF2B5EF4-FFF2-40B4-BE49-F238E27FC236}">
                <a16:creationId xmlns:a16="http://schemas.microsoft.com/office/drawing/2014/main" id="{807A21B4-48B0-4713-837A-74CC8901D7A7}"/>
              </a:ext>
            </a:extLst>
          </p:cNvPr>
          <p:cNvSpPr/>
          <p:nvPr/>
        </p:nvSpPr>
        <p:spPr bwMode="gray">
          <a:xfrm>
            <a:off x="10519382" y="4730121"/>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1" name="Oval 210">
            <a:extLst>
              <a:ext uri="{FF2B5EF4-FFF2-40B4-BE49-F238E27FC236}">
                <a16:creationId xmlns:a16="http://schemas.microsoft.com/office/drawing/2014/main" id="{84F0B3D3-EFBB-4232-A575-4DF8B449E66E}"/>
              </a:ext>
            </a:extLst>
          </p:cNvPr>
          <p:cNvSpPr/>
          <p:nvPr/>
        </p:nvSpPr>
        <p:spPr bwMode="gray">
          <a:xfrm>
            <a:off x="10632535" y="4900029"/>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2" name="Oval 211">
            <a:extLst>
              <a:ext uri="{FF2B5EF4-FFF2-40B4-BE49-F238E27FC236}">
                <a16:creationId xmlns:a16="http://schemas.microsoft.com/office/drawing/2014/main" id="{A16D3162-5FA9-48A2-8745-1D03644941EB}"/>
              </a:ext>
            </a:extLst>
          </p:cNvPr>
          <p:cNvSpPr/>
          <p:nvPr/>
        </p:nvSpPr>
        <p:spPr bwMode="gray">
          <a:xfrm>
            <a:off x="10627325" y="4549785"/>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3" name="Oval 212">
            <a:extLst>
              <a:ext uri="{FF2B5EF4-FFF2-40B4-BE49-F238E27FC236}">
                <a16:creationId xmlns:a16="http://schemas.microsoft.com/office/drawing/2014/main" id="{9C2A28F4-B17B-44D2-8577-107018260697}"/>
              </a:ext>
            </a:extLst>
          </p:cNvPr>
          <p:cNvSpPr/>
          <p:nvPr/>
        </p:nvSpPr>
        <p:spPr bwMode="gray">
          <a:xfrm>
            <a:off x="10779725" y="4730121"/>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4" name="Oval 213">
            <a:extLst>
              <a:ext uri="{FF2B5EF4-FFF2-40B4-BE49-F238E27FC236}">
                <a16:creationId xmlns:a16="http://schemas.microsoft.com/office/drawing/2014/main" id="{C2B80A03-D2CB-4400-8E7B-3505BBF147D3}"/>
              </a:ext>
            </a:extLst>
          </p:cNvPr>
          <p:cNvSpPr/>
          <p:nvPr/>
        </p:nvSpPr>
        <p:spPr bwMode="gray">
          <a:xfrm>
            <a:off x="10884264" y="454592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5" name="Oval 214">
            <a:extLst>
              <a:ext uri="{FF2B5EF4-FFF2-40B4-BE49-F238E27FC236}">
                <a16:creationId xmlns:a16="http://schemas.microsoft.com/office/drawing/2014/main" id="{5EAAF51A-2E99-46EA-96A4-E6C05BDE7E1D}"/>
              </a:ext>
            </a:extLst>
          </p:cNvPr>
          <p:cNvSpPr/>
          <p:nvPr/>
        </p:nvSpPr>
        <p:spPr bwMode="gray">
          <a:xfrm>
            <a:off x="11042158" y="4734410"/>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6" name="Oval 215">
            <a:extLst>
              <a:ext uri="{FF2B5EF4-FFF2-40B4-BE49-F238E27FC236}">
                <a16:creationId xmlns:a16="http://schemas.microsoft.com/office/drawing/2014/main" id="{18EA1BDF-457B-4027-8F57-3FEB68B32C97}"/>
              </a:ext>
            </a:extLst>
          </p:cNvPr>
          <p:cNvSpPr/>
          <p:nvPr/>
        </p:nvSpPr>
        <p:spPr bwMode="gray">
          <a:xfrm>
            <a:off x="10910801" y="4900029"/>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7" name="Oval 216">
            <a:extLst>
              <a:ext uri="{FF2B5EF4-FFF2-40B4-BE49-F238E27FC236}">
                <a16:creationId xmlns:a16="http://schemas.microsoft.com/office/drawing/2014/main" id="{95B6D59A-7F5B-4409-8A77-F96D347B03F9}"/>
              </a:ext>
            </a:extLst>
          </p:cNvPr>
          <p:cNvSpPr/>
          <p:nvPr/>
        </p:nvSpPr>
        <p:spPr bwMode="gray">
          <a:xfrm>
            <a:off x="10249350" y="4730121"/>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8" name="Oval 217">
            <a:extLst>
              <a:ext uri="{FF2B5EF4-FFF2-40B4-BE49-F238E27FC236}">
                <a16:creationId xmlns:a16="http://schemas.microsoft.com/office/drawing/2014/main" id="{0EADE842-BC91-41A8-8A46-9577964B0182}"/>
              </a:ext>
            </a:extLst>
          </p:cNvPr>
          <p:cNvSpPr/>
          <p:nvPr/>
        </p:nvSpPr>
        <p:spPr bwMode="gray">
          <a:xfrm>
            <a:off x="10372192" y="4900029"/>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9" name="Oval 218">
            <a:extLst>
              <a:ext uri="{FF2B5EF4-FFF2-40B4-BE49-F238E27FC236}">
                <a16:creationId xmlns:a16="http://schemas.microsoft.com/office/drawing/2014/main" id="{ACDA3CC6-F10A-4CB8-A287-FF2B5A6F41EE}"/>
              </a:ext>
            </a:extLst>
          </p:cNvPr>
          <p:cNvSpPr/>
          <p:nvPr/>
        </p:nvSpPr>
        <p:spPr bwMode="gray">
          <a:xfrm>
            <a:off x="4414325" y="44450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20" name="Oval 219">
            <a:extLst>
              <a:ext uri="{FF2B5EF4-FFF2-40B4-BE49-F238E27FC236}">
                <a16:creationId xmlns:a16="http://schemas.microsoft.com/office/drawing/2014/main" id="{DAAA00E6-4259-465C-A5BC-77A9CCE4F51C}"/>
              </a:ext>
            </a:extLst>
          </p:cNvPr>
          <p:cNvSpPr/>
          <p:nvPr/>
        </p:nvSpPr>
        <p:spPr bwMode="gray">
          <a:xfrm>
            <a:off x="4566725" y="45974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21" name="Oval 220">
            <a:extLst>
              <a:ext uri="{FF2B5EF4-FFF2-40B4-BE49-F238E27FC236}">
                <a16:creationId xmlns:a16="http://schemas.microsoft.com/office/drawing/2014/main" id="{D075965D-6CF3-480F-9158-BD9EC4578E17}"/>
              </a:ext>
            </a:extLst>
          </p:cNvPr>
          <p:cNvSpPr/>
          <p:nvPr/>
        </p:nvSpPr>
        <p:spPr bwMode="gray">
          <a:xfrm>
            <a:off x="4719125" y="4749834"/>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22" name="Oval 221">
            <a:extLst>
              <a:ext uri="{FF2B5EF4-FFF2-40B4-BE49-F238E27FC236}">
                <a16:creationId xmlns:a16="http://schemas.microsoft.com/office/drawing/2014/main" id="{5312DB9B-265A-468A-8F1E-F7D6B91D4360}"/>
              </a:ext>
            </a:extLst>
          </p:cNvPr>
          <p:cNvSpPr/>
          <p:nvPr/>
        </p:nvSpPr>
        <p:spPr bwMode="gray">
          <a:xfrm>
            <a:off x="6266079" y="4895815"/>
            <a:ext cx="162693" cy="170742"/>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32" name="Freeform 8">
            <a:extLst>
              <a:ext uri="{FF2B5EF4-FFF2-40B4-BE49-F238E27FC236}">
                <a16:creationId xmlns:a16="http://schemas.microsoft.com/office/drawing/2014/main" id="{C8B261A0-9A2F-46E9-97A0-1CBD81C98469}"/>
              </a:ext>
            </a:extLst>
          </p:cNvPr>
          <p:cNvSpPr>
            <a:spLocks/>
          </p:cNvSpPr>
          <p:nvPr/>
        </p:nvSpPr>
        <p:spPr bwMode="blackWhite">
          <a:xfrm rot="13266081" flipH="1">
            <a:off x="2097987"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3" name="Freeform 8">
            <a:extLst>
              <a:ext uri="{FF2B5EF4-FFF2-40B4-BE49-F238E27FC236}">
                <a16:creationId xmlns:a16="http://schemas.microsoft.com/office/drawing/2014/main" id="{A6E89AC3-719E-4B69-8058-CA9B427CDFE9}"/>
              </a:ext>
            </a:extLst>
          </p:cNvPr>
          <p:cNvSpPr>
            <a:spLocks/>
          </p:cNvSpPr>
          <p:nvPr/>
        </p:nvSpPr>
        <p:spPr bwMode="blackWhite">
          <a:xfrm rot="13266081" flipH="1">
            <a:off x="3692677"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4" name="Freeform 8">
            <a:extLst>
              <a:ext uri="{FF2B5EF4-FFF2-40B4-BE49-F238E27FC236}">
                <a16:creationId xmlns:a16="http://schemas.microsoft.com/office/drawing/2014/main" id="{62AD753A-8B85-4ED7-B4F2-1EEE63E621C1}"/>
              </a:ext>
            </a:extLst>
          </p:cNvPr>
          <p:cNvSpPr>
            <a:spLocks/>
          </p:cNvSpPr>
          <p:nvPr/>
        </p:nvSpPr>
        <p:spPr bwMode="blackWhite">
          <a:xfrm rot="13266081" flipH="1">
            <a:off x="5270663"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5" name="Freeform 8">
            <a:extLst>
              <a:ext uri="{FF2B5EF4-FFF2-40B4-BE49-F238E27FC236}">
                <a16:creationId xmlns:a16="http://schemas.microsoft.com/office/drawing/2014/main" id="{7B3A0D96-8DDD-4C3E-A050-6382F81995D5}"/>
              </a:ext>
            </a:extLst>
          </p:cNvPr>
          <p:cNvSpPr>
            <a:spLocks/>
          </p:cNvSpPr>
          <p:nvPr/>
        </p:nvSpPr>
        <p:spPr bwMode="blackWhite">
          <a:xfrm rot="13266081" flipH="1">
            <a:off x="9770781"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6" name="Freeform 8">
            <a:extLst>
              <a:ext uri="{FF2B5EF4-FFF2-40B4-BE49-F238E27FC236}">
                <a16:creationId xmlns:a16="http://schemas.microsoft.com/office/drawing/2014/main" id="{4A2333B4-F7C7-427F-8815-57470D8E7F2E}"/>
              </a:ext>
            </a:extLst>
          </p:cNvPr>
          <p:cNvSpPr>
            <a:spLocks/>
          </p:cNvSpPr>
          <p:nvPr/>
        </p:nvSpPr>
        <p:spPr bwMode="blackWhite">
          <a:xfrm rot="13266081" flipH="1">
            <a:off x="11251532"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7" name="Freeform 8">
            <a:extLst>
              <a:ext uri="{FF2B5EF4-FFF2-40B4-BE49-F238E27FC236}">
                <a16:creationId xmlns:a16="http://schemas.microsoft.com/office/drawing/2014/main" id="{231B200F-EAD1-4210-BC92-521FEA282333}"/>
              </a:ext>
            </a:extLst>
          </p:cNvPr>
          <p:cNvSpPr>
            <a:spLocks/>
          </p:cNvSpPr>
          <p:nvPr/>
        </p:nvSpPr>
        <p:spPr bwMode="blackWhite">
          <a:xfrm rot="13266081" flipH="1">
            <a:off x="6765736"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8" name="Freeform 8">
            <a:extLst>
              <a:ext uri="{FF2B5EF4-FFF2-40B4-BE49-F238E27FC236}">
                <a16:creationId xmlns:a16="http://schemas.microsoft.com/office/drawing/2014/main" id="{EEF681C1-5F2D-4C92-8712-A55718AF3BEE}"/>
              </a:ext>
            </a:extLst>
          </p:cNvPr>
          <p:cNvSpPr>
            <a:spLocks/>
          </p:cNvSpPr>
          <p:nvPr/>
        </p:nvSpPr>
        <p:spPr bwMode="blackWhite">
          <a:xfrm rot="13266081" flipH="1">
            <a:off x="8246487" y="4456172"/>
            <a:ext cx="395030" cy="743403"/>
          </a:xfrm>
          <a:custGeom>
            <a:avLst/>
            <a:gdLst>
              <a:gd name="T0" fmla="*/ 2147483647 w 976"/>
              <a:gd name="T1" fmla="*/ 2147483647 h 1811"/>
              <a:gd name="T2" fmla="*/ 2147483647 w 976"/>
              <a:gd name="T3" fmla="*/ 2147483647 h 1811"/>
              <a:gd name="T4" fmla="*/ 2147483647 w 976"/>
              <a:gd name="T5" fmla="*/ 2147483647 h 1811"/>
              <a:gd name="T6" fmla="*/ 2147483647 w 976"/>
              <a:gd name="T7" fmla="*/ 2147483647 h 1811"/>
              <a:gd name="T8" fmla="*/ 2147483647 w 976"/>
              <a:gd name="T9" fmla="*/ 2147483647 h 1811"/>
              <a:gd name="T10" fmla="*/ 2147483647 w 976"/>
              <a:gd name="T11" fmla="*/ 2147483647 h 1811"/>
              <a:gd name="T12" fmla="*/ 2147483647 w 976"/>
              <a:gd name="T13" fmla="*/ 2147483647 h 1811"/>
              <a:gd name="T14" fmla="*/ 2147483647 w 976"/>
              <a:gd name="T15" fmla="*/ 2147483647 h 1811"/>
              <a:gd name="T16" fmla="*/ 2147483647 w 976"/>
              <a:gd name="T17" fmla="*/ 2147483647 h 1811"/>
              <a:gd name="T18" fmla="*/ 2147483647 w 976"/>
              <a:gd name="T19" fmla="*/ 2147483647 h 1811"/>
              <a:gd name="T20" fmla="*/ 2147483647 w 976"/>
              <a:gd name="T21" fmla="*/ 2147483647 h 1811"/>
              <a:gd name="T22" fmla="*/ 2147483647 w 976"/>
              <a:gd name="T23" fmla="*/ 2147483647 h 1811"/>
              <a:gd name="T24" fmla="*/ 2147483647 w 976"/>
              <a:gd name="T25" fmla="*/ 2147483647 h 1811"/>
              <a:gd name="T26" fmla="*/ 2147483647 w 976"/>
              <a:gd name="T27" fmla="*/ 2147483647 h 1811"/>
              <a:gd name="T28" fmla="*/ 2147483647 w 976"/>
              <a:gd name="T29" fmla="*/ 2147483647 h 1811"/>
              <a:gd name="T30" fmla="*/ 2147483647 w 976"/>
              <a:gd name="T31" fmla="*/ 2147483647 h 1811"/>
              <a:gd name="T32" fmla="*/ 2147483647 w 976"/>
              <a:gd name="T33" fmla="*/ 2147483647 h 1811"/>
              <a:gd name="T34" fmla="*/ 2147483647 w 976"/>
              <a:gd name="T35" fmla="*/ 2147483647 h 1811"/>
              <a:gd name="T36" fmla="*/ 2147483647 w 976"/>
              <a:gd name="T37" fmla="*/ 2147483647 h 1811"/>
              <a:gd name="T38" fmla="*/ 2147483647 w 976"/>
              <a:gd name="T39" fmla="*/ 2147483647 h 1811"/>
              <a:gd name="T40" fmla="*/ 2147483647 w 976"/>
              <a:gd name="T41" fmla="*/ 2147483647 h 1811"/>
              <a:gd name="T42" fmla="*/ 2147483647 w 976"/>
              <a:gd name="T43" fmla="*/ 2147483647 h 1811"/>
              <a:gd name="T44" fmla="*/ 2147483647 w 976"/>
              <a:gd name="T45" fmla="*/ 2147483647 h 1811"/>
              <a:gd name="T46" fmla="*/ 2147483647 w 976"/>
              <a:gd name="T47" fmla="*/ 2147483647 h 1811"/>
              <a:gd name="T48" fmla="*/ 2147483647 w 976"/>
              <a:gd name="T49" fmla="*/ 2147483647 h 1811"/>
              <a:gd name="T50" fmla="*/ 2147483647 w 976"/>
              <a:gd name="T51" fmla="*/ 2147483647 h 1811"/>
              <a:gd name="T52" fmla="*/ 2147483647 w 976"/>
              <a:gd name="T53" fmla="*/ 2147483647 h 1811"/>
              <a:gd name="T54" fmla="*/ 2147483647 w 976"/>
              <a:gd name="T55" fmla="*/ 2147483647 h 1811"/>
              <a:gd name="T56" fmla="*/ 2147483647 w 976"/>
              <a:gd name="T57" fmla="*/ 2147483647 h 1811"/>
              <a:gd name="T58" fmla="*/ 2147483647 w 976"/>
              <a:gd name="T59" fmla="*/ 2147483647 h 1811"/>
              <a:gd name="T60" fmla="*/ 2147483647 w 976"/>
              <a:gd name="T61" fmla="*/ 2147483647 h 1811"/>
              <a:gd name="T62" fmla="*/ 2147483647 w 976"/>
              <a:gd name="T63" fmla="*/ 2147483647 h 1811"/>
              <a:gd name="T64" fmla="*/ 2147483647 w 976"/>
              <a:gd name="T65" fmla="*/ 2147483647 h 1811"/>
              <a:gd name="T66" fmla="*/ 2147483647 w 976"/>
              <a:gd name="T67" fmla="*/ 2147483647 h 1811"/>
              <a:gd name="T68" fmla="*/ 2147483647 w 976"/>
              <a:gd name="T69" fmla="*/ 2147483647 h 1811"/>
              <a:gd name="T70" fmla="*/ 2147483647 w 976"/>
              <a:gd name="T71" fmla="*/ 2147483647 h 181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6"/>
              <a:gd name="T109" fmla="*/ 0 h 1811"/>
              <a:gd name="T110" fmla="*/ 976 w 976"/>
              <a:gd name="T111" fmla="*/ 1811 h 181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6" h="1811">
                <a:moveTo>
                  <a:pt x="279" y="1669"/>
                </a:moveTo>
                <a:lnTo>
                  <a:pt x="338" y="1654"/>
                </a:lnTo>
                <a:lnTo>
                  <a:pt x="394" y="1635"/>
                </a:lnTo>
                <a:lnTo>
                  <a:pt x="449" y="1612"/>
                </a:lnTo>
                <a:lnTo>
                  <a:pt x="502" y="1585"/>
                </a:lnTo>
                <a:lnTo>
                  <a:pt x="553" y="1555"/>
                </a:lnTo>
                <a:lnTo>
                  <a:pt x="601" y="1520"/>
                </a:lnTo>
                <a:lnTo>
                  <a:pt x="651" y="1485"/>
                </a:lnTo>
                <a:lnTo>
                  <a:pt x="697" y="1447"/>
                </a:lnTo>
                <a:lnTo>
                  <a:pt x="741" y="1405"/>
                </a:lnTo>
                <a:lnTo>
                  <a:pt x="782" y="1361"/>
                </a:lnTo>
                <a:lnTo>
                  <a:pt x="818" y="1313"/>
                </a:lnTo>
                <a:lnTo>
                  <a:pt x="851" y="1263"/>
                </a:lnTo>
                <a:lnTo>
                  <a:pt x="882" y="1210"/>
                </a:lnTo>
                <a:lnTo>
                  <a:pt x="908" y="1156"/>
                </a:lnTo>
                <a:lnTo>
                  <a:pt x="929" y="1100"/>
                </a:lnTo>
                <a:lnTo>
                  <a:pt x="947" y="1043"/>
                </a:lnTo>
                <a:lnTo>
                  <a:pt x="961" y="984"/>
                </a:lnTo>
                <a:lnTo>
                  <a:pt x="970" y="924"/>
                </a:lnTo>
                <a:lnTo>
                  <a:pt x="975" y="865"/>
                </a:lnTo>
                <a:lnTo>
                  <a:pt x="975" y="804"/>
                </a:lnTo>
                <a:lnTo>
                  <a:pt x="972" y="744"/>
                </a:lnTo>
                <a:lnTo>
                  <a:pt x="963" y="685"/>
                </a:lnTo>
                <a:lnTo>
                  <a:pt x="950" y="625"/>
                </a:lnTo>
                <a:lnTo>
                  <a:pt x="935" y="567"/>
                </a:lnTo>
                <a:lnTo>
                  <a:pt x="913" y="511"/>
                </a:lnTo>
                <a:lnTo>
                  <a:pt x="889" y="456"/>
                </a:lnTo>
                <a:lnTo>
                  <a:pt x="859" y="403"/>
                </a:lnTo>
                <a:lnTo>
                  <a:pt x="826" y="352"/>
                </a:lnTo>
                <a:lnTo>
                  <a:pt x="790" y="304"/>
                </a:lnTo>
                <a:lnTo>
                  <a:pt x="751" y="259"/>
                </a:lnTo>
                <a:lnTo>
                  <a:pt x="708" y="216"/>
                </a:lnTo>
                <a:lnTo>
                  <a:pt x="662" y="178"/>
                </a:lnTo>
                <a:lnTo>
                  <a:pt x="614" y="142"/>
                </a:lnTo>
                <a:lnTo>
                  <a:pt x="563" y="109"/>
                </a:lnTo>
                <a:lnTo>
                  <a:pt x="510" y="81"/>
                </a:lnTo>
                <a:lnTo>
                  <a:pt x="455" y="56"/>
                </a:lnTo>
                <a:lnTo>
                  <a:pt x="398" y="36"/>
                </a:lnTo>
                <a:lnTo>
                  <a:pt x="340" y="20"/>
                </a:lnTo>
                <a:lnTo>
                  <a:pt x="281" y="8"/>
                </a:lnTo>
                <a:lnTo>
                  <a:pt x="222" y="0"/>
                </a:lnTo>
                <a:lnTo>
                  <a:pt x="294" y="112"/>
                </a:lnTo>
                <a:lnTo>
                  <a:pt x="369" y="222"/>
                </a:lnTo>
                <a:lnTo>
                  <a:pt x="226" y="434"/>
                </a:lnTo>
                <a:lnTo>
                  <a:pt x="268" y="446"/>
                </a:lnTo>
                <a:lnTo>
                  <a:pt x="306" y="463"/>
                </a:lnTo>
                <a:lnTo>
                  <a:pt x="344" y="483"/>
                </a:lnTo>
                <a:lnTo>
                  <a:pt x="379" y="508"/>
                </a:lnTo>
                <a:lnTo>
                  <a:pt x="411" y="536"/>
                </a:lnTo>
                <a:lnTo>
                  <a:pt x="440" y="567"/>
                </a:lnTo>
                <a:lnTo>
                  <a:pt x="467" y="601"/>
                </a:lnTo>
                <a:lnTo>
                  <a:pt x="489" y="637"/>
                </a:lnTo>
                <a:lnTo>
                  <a:pt x="508" y="676"/>
                </a:lnTo>
                <a:lnTo>
                  <a:pt x="521" y="716"/>
                </a:lnTo>
                <a:lnTo>
                  <a:pt x="531" y="758"/>
                </a:lnTo>
                <a:lnTo>
                  <a:pt x="538" y="801"/>
                </a:lnTo>
                <a:lnTo>
                  <a:pt x="539" y="843"/>
                </a:lnTo>
                <a:lnTo>
                  <a:pt x="536" y="886"/>
                </a:lnTo>
                <a:lnTo>
                  <a:pt x="529" y="928"/>
                </a:lnTo>
                <a:lnTo>
                  <a:pt x="517" y="969"/>
                </a:lnTo>
                <a:lnTo>
                  <a:pt x="501" y="1009"/>
                </a:lnTo>
                <a:lnTo>
                  <a:pt x="482" y="1046"/>
                </a:lnTo>
                <a:lnTo>
                  <a:pt x="458" y="1082"/>
                </a:lnTo>
                <a:lnTo>
                  <a:pt x="431" y="1115"/>
                </a:lnTo>
                <a:lnTo>
                  <a:pt x="401" y="1145"/>
                </a:lnTo>
                <a:lnTo>
                  <a:pt x="367" y="1172"/>
                </a:lnTo>
                <a:lnTo>
                  <a:pt x="331" y="1196"/>
                </a:lnTo>
                <a:lnTo>
                  <a:pt x="293" y="1215"/>
                </a:lnTo>
                <a:lnTo>
                  <a:pt x="253" y="1230"/>
                </a:lnTo>
                <a:lnTo>
                  <a:pt x="253" y="1093"/>
                </a:lnTo>
                <a:lnTo>
                  <a:pt x="0" y="1420"/>
                </a:lnTo>
                <a:lnTo>
                  <a:pt x="279" y="1810"/>
                </a:lnTo>
                <a:lnTo>
                  <a:pt x="279" y="1669"/>
                </a:lnTo>
              </a:path>
            </a:pathLst>
          </a:custGeom>
          <a:solidFill>
            <a:schemeClr val="accent6"/>
          </a:solidFill>
          <a:ln w="6350" cap="rnd">
            <a:solidFill>
              <a:schemeClr val="bg1"/>
            </a:solidFill>
            <a:round/>
            <a:headEnd/>
            <a:tailEnd/>
          </a:ln>
        </p:spPr>
        <p:txBody>
          <a:bodyPr/>
          <a:lstStyle/>
          <a:p>
            <a:pPr>
              <a:buClr>
                <a:schemeClr val="bg1"/>
              </a:buClr>
            </a:pPr>
            <a:endParaRPr lang="en-US" sz="1200" dirty="0">
              <a:solidFill>
                <a:schemeClr val="bg1"/>
              </a:solidFill>
            </a:endParaRPr>
          </a:p>
        </p:txBody>
      </p:sp>
      <p:sp>
        <p:nvSpPr>
          <p:cNvPr id="239" name="Freeform 80">
            <a:extLst>
              <a:ext uri="{FF2B5EF4-FFF2-40B4-BE49-F238E27FC236}">
                <a16:creationId xmlns:a16="http://schemas.microsoft.com/office/drawing/2014/main" id="{AFFE6310-0925-4CEE-85CC-FC2C6025D764}"/>
              </a:ext>
            </a:extLst>
          </p:cNvPr>
          <p:cNvSpPr>
            <a:spLocks noChangeAspect="1"/>
          </p:cNvSpPr>
          <p:nvPr/>
        </p:nvSpPr>
        <p:spPr bwMode="auto">
          <a:xfrm>
            <a:off x="1899471"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0" name="Freeform 80">
            <a:extLst>
              <a:ext uri="{FF2B5EF4-FFF2-40B4-BE49-F238E27FC236}">
                <a16:creationId xmlns:a16="http://schemas.microsoft.com/office/drawing/2014/main" id="{06370916-11D3-4635-8BBA-BDDD3B0A5DCF}"/>
              </a:ext>
            </a:extLst>
          </p:cNvPr>
          <p:cNvSpPr>
            <a:spLocks noChangeAspect="1"/>
          </p:cNvSpPr>
          <p:nvPr/>
        </p:nvSpPr>
        <p:spPr bwMode="auto">
          <a:xfrm>
            <a:off x="3452741"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1" name="Freeform 80">
            <a:extLst>
              <a:ext uri="{FF2B5EF4-FFF2-40B4-BE49-F238E27FC236}">
                <a16:creationId xmlns:a16="http://schemas.microsoft.com/office/drawing/2014/main" id="{D835E610-A094-4CEA-AF20-C1F02DAA0E34}"/>
              </a:ext>
            </a:extLst>
          </p:cNvPr>
          <p:cNvSpPr>
            <a:spLocks noChangeAspect="1"/>
          </p:cNvSpPr>
          <p:nvPr/>
        </p:nvSpPr>
        <p:spPr bwMode="auto">
          <a:xfrm>
            <a:off x="5056044"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2" name="Freeform 80">
            <a:extLst>
              <a:ext uri="{FF2B5EF4-FFF2-40B4-BE49-F238E27FC236}">
                <a16:creationId xmlns:a16="http://schemas.microsoft.com/office/drawing/2014/main" id="{C2094AAC-6D59-4069-A431-A0B980F30ED0}"/>
              </a:ext>
            </a:extLst>
          </p:cNvPr>
          <p:cNvSpPr>
            <a:spLocks noChangeAspect="1"/>
          </p:cNvSpPr>
          <p:nvPr/>
        </p:nvSpPr>
        <p:spPr bwMode="auto">
          <a:xfrm>
            <a:off x="6518099"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3" name="Freeform 80">
            <a:extLst>
              <a:ext uri="{FF2B5EF4-FFF2-40B4-BE49-F238E27FC236}">
                <a16:creationId xmlns:a16="http://schemas.microsoft.com/office/drawing/2014/main" id="{5D101E0A-4500-4010-9C50-931BDE3A07E2}"/>
              </a:ext>
            </a:extLst>
          </p:cNvPr>
          <p:cNvSpPr>
            <a:spLocks noChangeAspect="1"/>
          </p:cNvSpPr>
          <p:nvPr/>
        </p:nvSpPr>
        <p:spPr bwMode="auto">
          <a:xfrm>
            <a:off x="8011480"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4" name="Freeform 80">
            <a:extLst>
              <a:ext uri="{FF2B5EF4-FFF2-40B4-BE49-F238E27FC236}">
                <a16:creationId xmlns:a16="http://schemas.microsoft.com/office/drawing/2014/main" id="{BB9FF754-BA1D-40CF-8A5F-0690C85A19BB}"/>
              </a:ext>
            </a:extLst>
          </p:cNvPr>
          <p:cNvSpPr>
            <a:spLocks noChangeAspect="1"/>
          </p:cNvSpPr>
          <p:nvPr/>
        </p:nvSpPr>
        <p:spPr bwMode="auto">
          <a:xfrm>
            <a:off x="9547880"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245" name="Freeform 80">
            <a:extLst>
              <a:ext uri="{FF2B5EF4-FFF2-40B4-BE49-F238E27FC236}">
                <a16:creationId xmlns:a16="http://schemas.microsoft.com/office/drawing/2014/main" id="{F529CB3A-239C-4985-AB64-86761F073CC6}"/>
              </a:ext>
            </a:extLst>
          </p:cNvPr>
          <p:cNvSpPr>
            <a:spLocks noChangeAspect="1"/>
          </p:cNvSpPr>
          <p:nvPr/>
        </p:nvSpPr>
        <p:spPr bwMode="auto">
          <a:xfrm>
            <a:off x="11016341" y="4201578"/>
            <a:ext cx="411906" cy="29071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rgbClr val="C00000"/>
          </a:solidFill>
          <a:ln w="19050">
            <a:solidFill>
              <a:sysClr val="window" lastClr="FFFFFF"/>
            </a:solidFill>
          </a:ln>
        </p:spPr>
        <p:txBody>
          <a:bodyPr vert="horz" wrap="square" lIns="0" tIns="45720" rIns="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5C5C5C"/>
              </a:solidFill>
              <a:effectLst/>
              <a:uLnTx/>
              <a:uFillTx/>
              <a:latin typeface="Open Sans"/>
              <a:ea typeface="+mn-ea"/>
              <a:cs typeface="+mn-cs"/>
            </a:endParaRPr>
          </a:p>
        </p:txBody>
      </p:sp>
      <p:sp>
        <p:nvSpPr>
          <p:cNvPr id="7" name="Isosceles Triangle 6">
            <a:extLst>
              <a:ext uri="{FF2B5EF4-FFF2-40B4-BE49-F238E27FC236}">
                <a16:creationId xmlns:a16="http://schemas.microsoft.com/office/drawing/2014/main" id="{D2CFBF5C-0DC8-411F-8C93-DA27E006A920}"/>
              </a:ext>
            </a:extLst>
          </p:cNvPr>
          <p:cNvSpPr/>
          <p:nvPr/>
        </p:nvSpPr>
        <p:spPr bwMode="gray">
          <a:xfrm>
            <a:off x="1231119" y="2162328"/>
            <a:ext cx="190641" cy="158552"/>
          </a:xfrm>
          <a:prstGeom prst="triangl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77023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C33590C1-1AC0-4576-BEB3-8F0232054340}"/>
              </a:ext>
            </a:extLst>
          </p:cNvPr>
          <p:cNvCxnSpPr/>
          <p:nvPr/>
        </p:nvCxnSpPr>
        <p:spPr>
          <a:xfrm>
            <a:off x="484878" y="1486965"/>
            <a:ext cx="5943600" cy="0"/>
          </a:xfrm>
          <a:prstGeom prst="line">
            <a:avLst/>
          </a:prstGeom>
          <a:noFill/>
          <a:ln w="9525" cap="flat" cmpd="sng" algn="ctr">
            <a:solidFill>
              <a:srgbClr val="012169"/>
            </a:solidFill>
            <a:prstDash val="solid"/>
          </a:ln>
          <a:effectLst/>
        </p:spPr>
      </p:cxnSp>
      <p:sp>
        <p:nvSpPr>
          <p:cNvPr id="39" name="Rectangle 38">
            <a:extLst>
              <a:ext uri="{FF2B5EF4-FFF2-40B4-BE49-F238E27FC236}">
                <a16:creationId xmlns:a16="http://schemas.microsoft.com/office/drawing/2014/main" id="{E3A16B3D-10AB-4392-9616-385FA9200F97}"/>
              </a:ext>
            </a:extLst>
          </p:cNvPr>
          <p:cNvSpPr/>
          <p:nvPr/>
        </p:nvSpPr>
        <p:spPr bwMode="gray">
          <a:xfrm>
            <a:off x="2312044" y="1352531"/>
            <a:ext cx="1813623" cy="268869"/>
          </a:xfrm>
          <a:prstGeom prst="rect">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0" cap="none" spc="0" normalizeH="0" baseline="0" noProof="0" dirty="0">
                <a:ln>
                  <a:noFill/>
                </a:ln>
                <a:effectLst/>
                <a:uLnTx/>
                <a:uFillTx/>
                <a:ea typeface="+mn-ea"/>
                <a:cs typeface="+mn-cs"/>
              </a:rPr>
              <a:t>We are here to…</a:t>
            </a:r>
          </a:p>
        </p:txBody>
      </p:sp>
      <p:grpSp>
        <p:nvGrpSpPr>
          <p:cNvPr id="46" name="Group 45">
            <a:extLst>
              <a:ext uri="{FF2B5EF4-FFF2-40B4-BE49-F238E27FC236}">
                <a16:creationId xmlns:a16="http://schemas.microsoft.com/office/drawing/2014/main" id="{CE205CD9-A287-420C-89D8-61B03BEE1DD6}"/>
              </a:ext>
            </a:extLst>
          </p:cNvPr>
          <p:cNvGrpSpPr/>
          <p:nvPr/>
        </p:nvGrpSpPr>
        <p:grpSpPr>
          <a:xfrm>
            <a:off x="831509" y="1765252"/>
            <a:ext cx="679883" cy="666645"/>
            <a:chOff x="2262188" y="2084388"/>
            <a:chExt cx="1143001" cy="1158875"/>
          </a:xfrm>
          <a:solidFill>
            <a:srgbClr val="0097A9"/>
          </a:solidFill>
        </p:grpSpPr>
        <p:sp>
          <p:nvSpPr>
            <p:cNvPr id="47" name="Freeform 48">
              <a:extLst>
                <a:ext uri="{FF2B5EF4-FFF2-40B4-BE49-F238E27FC236}">
                  <a16:creationId xmlns:a16="http://schemas.microsoft.com/office/drawing/2014/main" id="{8EE5B6DA-61E6-4BE0-8A70-A6463EB5A0F9}"/>
                </a:ext>
              </a:extLst>
            </p:cNvPr>
            <p:cNvSpPr>
              <a:spLocks noEditPoints="1"/>
            </p:cNvSpPr>
            <p:nvPr/>
          </p:nvSpPr>
          <p:spPr bwMode="auto">
            <a:xfrm>
              <a:off x="2262188" y="2478088"/>
              <a:ext cx="765175" cy="765175"/>
            </a:xfrm>
            <a:custGeom>
              <a:avLst/>
              <a:gdLst>
                <a:gd name="T0" fmla="*/ 196 w 204"/>
                <a:gd name="T1" fmla="*/ 118 h 204"/>
                <a:gd name="T2" fmla="*/ 181 w 204"/>
                <a:gd name="T3" fmla="*/ 113 h 204"/>
                <a:gd name="T4" fmla="*/ 181 w 204"/>
                <a:gd name="T5" fmla="*/ 87 h 204"/>
                <a:gd name="T6" fmla="*/ 195 w 204"/>
                <a:gd name="T7" fmla="*/ 80 h 204"/>
                <a:gd name="T8" fmla="*/ 200 w 204"/>
                <a:gd name="T9" fmla="*/ 66 h 204"/>
                <a:gd name="T10" fmla="*/ 194 w 204"/>
                <a:gd name="T11" fmla="*/ 53 h 204"/>
                <a:gd name="T12" fmla="*/ 180 w 204"/>
                <a:gd name="T13" fmla="*/ 47 h 204"/>
                <a:gd name="T14" fmla="*/ 166 w 204"/>
                <a:gd name="T15" fmla="*/ 54 h 204"/>
                <a:gd name="T16" fmla="*/ 147 w 204"/>
                <a:gd name="T17" fmla="*/ 35 h 204"/>
                <a:gd name="T18" fmla="*/ 152 w 204"/>
                <a:gd name="T19" fmla="*/ 21 h 204"/>
                <a:gd name="T20" fmla="*/ 146 w 204"/>
                <a:gd name="T21" fmla="*/ 7 h 204"/>
                <a:gd name="T22" fmla="*/ 133 w 204"/>
                <a:gd name="T23" fmla="*/ 2 h 204"/>
                <a:gd name="T24" fmla="*/ 119 w 204"/>
                <a:gd name="T25" fmla="*/ 8 h 204"/>
                <a:gd name="T26" fmla="*/ 113 w 204"/>
                <a:gd name="T27" fmla="*/ 23 h 204"/>
                <a:gd name="T28" fmla="*/ 87 w 204"/>
                <a:gd name="T29" fmla="*/ 23 h 204"/>
                <a:gd name="T30" fmla="*/ 81 w 204"/>
                <a:gd name="T31" fmla="*/ 9 h 204"/>
                <a:gd name="T32" fmla="*/ 66 w 204"/>
                <a:gd name="T33" fmla="*/ 4 h 204"/>
                <a:gd name="T34" fmla="*/ 53 w 204"/>
                <a:gd name="T35" fmla="*/ 10 h 204"/>
                <a:gd name="T36" fmla="*/ 48 w 204"/>
                <a:gd name="T37" fmla="*/ 24 h 204"/>
                <a:gd name="T38" fmla="*/ 54 w 204"/>
                <a:gd name="T39" fmla="*/ 38 h 204"/>
                <a:gd name="T40" fmla="*/ 36 w 204"/>
                <a:gd name="T41" fmla="*/ 57 h 204"/>
                <a:gd name="T42" fmla="*/ 21 w 204"/>
                <a:gd name="T43" fmla="*/ 52 h 204"/>
                <a:gd name="T44" fmla="*/ 7 w 204"/>
                <a:gd name="T45" fmla="*/ 58 h 204"/>
                <a:gd name="T46" fmla="*/ 2 w 204"/>
                <a:gd name="T47" fmla="*/ 71 h 204"/>
                <a:gd name="T48" fmla="*/ 9 w 204"/>
                <a:gd name="T49" fmla="*/ 85 h 204"/>
                <a:gd name="T50" fmla="*/ 23 w 204"/>
                <a:gd name="T51" fmla="*/ 91 h 204"/>
                <a:gd name="T52" fmla="*/ 23 w 204"/>
                <a:gd name="T53" fmla="*/ 117 h 204"/>
                <a:gd name="T54" fmla="*/ 10 w 204"/>
                <a:gd name="T55" fmla="*/ 123 h 204"/>
                <a:gd name="T56" fmla="*/ 4 w 204"/>
                <a:gd name="T57" fmla="*/ 138 h 204"/>
                <a:gd name="T58" fmla="*/ 10 w 204"/>
                <a:gd name="T59" fmla="*/ 151 h 204"/>
                <a:gd name="T60" fmla="*/ 24 w 204"/>
                <a:gd name="T61" fmla="*/ 156 h 204"/>
                <a:gd name="T62" fmla="*/ 38 w 204"/>
                <a:gd name="T63" fmla="*/ 150 h 204"/>
                <a:gd name="T64" fmla="*/ 57 w 204"/>
                <a:gd name="T65" fmla="*/ 168 h 204"/>
                <a:gd name="T66" fmla="*/ 52 w 204"/>
                <a:gd name="T67" fmla="*/ 183 h 204"/>
                <a:gd name="T68" fmla="*/ 58 w 204"/>
                <a:gd name="T69" fmla="*/ 197 h 204"/>
                <a:gd name="T70" fmla="*/ 72 w 204"/>
                <a:gd name="T71" fmla="*/ 202 h 204"/>
                <a:gd name="T72" fmla="*/ 86 w 204"/>
                <a:gd name="T73" fmla="*/ 195 h 204"/>
                <a:gd name="T74" fmla="*/ 91 w 204"/>
                <a:gd name="T75" fmla="*/ 181 h 204"/>
                <a:gd name="T76" fmla="*/ 117 w 204"/>
                <a:gd name="T77" fmla="*/ 181 h 204"/>
                <a:gd name="T78" fmla="*/ 124 w 204"/>
                <a:gd name="T79" fmla="*/ 194 h 204"/>
                <a:gd name="T80" fmla="*/ 138 w 204"/>
                <a:gd name="T81" fmla="*/ 200 h 204"/>
                <a:gd name="T82" fmla="*/ 151 w 204"/>
                <a:gd name="T83" fmla="*/ 194 h 204"/>
                <a:gd name="T84" fmla="*/ 157 w 204"/>
                <a:gd name="T85" fmla="*/ 180 h 204"/>
                <a:gd name="T86" fmla="*/ 150 w 204"/>
                <a:gd name="T87" fmla="*/ 166 h 204"/>
                <a:gd name="T88" fmla="*/ 169 w 204"/>
                <a:gd name="T89" fmla="*/ 147 h 204"/>
                <a:gd name="T90" fmla="*/ 183 w 204"/>
                <a:gd name="T91" fmla="*/ 152 h 204"/>
                <a:gd name="T92" fmla="*/ 197 w 204"/>
                <a:gd name="T93" fmla="*/ 146 h 204"/>
                <a:gd name="T94" fmla="*/ 202 w 204"/>
                <a:gd name="T95" fmla="*/ 132 h 204"/>
                <a:gd name="T96" fmla="*/ 196 w 204"/>
                <a:gd name="T97" fmla="*/ 118 h 204"/>
                <a:gd name="T98" fmla="*/ 122 w 204"/>
                <a:gd name="T99" fmla="*/ 147 h 204"/>
                <a:gd name="T100" fmla="*/ 57 w 204"/>
                <a:gd name="T101" fmla="*/ 122 h 204"/>
                <a:gd name="T102" fmla="*/ 82 w 204"/>
                <a:gd name="T103" fmla="*/ 57 h 204"/>
                <a:gd name="T104" fmla="*/ 148 w 204"/>
                <a:gd name="T105" fmla="*/ 82 h 204"/>
                <a:gd name="T106" fmla="*/ 122 w 204"/>
                <a:gd name="T107" fmla="*/ 147 h 204"/>
                <a:gd name="T108" fmla="*/ 118 w 204"/>
                <a:gd name="T109" fmla="*/ 104 h 204"/>
                <a:gd name="T110" fmla="*/ 111 w 204"/>
                <a:gd name="T111" fmla="*/ 89 h 204"/>
                <a:gd name="T112" fmla="*/ 125 w 204"/>
                <a:gd name="T113" fmla="*/ 83 h 204"/>
                <a:gd name="T114" fmla="*/ 102 w 204"/>
                <a:gd name="T115" fmla="*/ 72 h 204"/>
                <a:gd name="T116" fmla="*/ 72 w 204"/>
                <a:gd name="T117" fmla="*/ 102 h 204"/>
                <a:gd name="T118" fmla="*/ 102 w 204"/>
                <a:gd name="T119" fmla="*/ 132 h 204"/>
                <a:gd name="T120" fmla="*/ 132 w 204"/>
                <a:gd name="T121" fmla="*/ 102 h 204"/>
                <a:gd name="T122" fmla="*/ 132 w 204"/>
                <a:gd name="T123" fmla="*/ 98 h 204"/>
                <a:gd name="T124" fmla="*/ 118 w 204"/>
                <a:gd name="T125" fmla="*/ 1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 h="204">
                  <a:moveTo>
                    <a:pt x="196" y="118"/>
                  </a:moveTo>
                  <a:cubicBezTo>
                    <a:pt x="181" y="113"/>
                    <a:pt x="181" y="113"/>
                    <a:pt x="181" y="113"/>
                  </a:cubicBezTo>
                  <a:cubicBezTo>
                    <a:pt x="183" y="104"/>
                    <a:pt x="183" y="95"/>
                    <a:pt x="181" y="87"/>
                  </a:cubicBezTo>
                  <a:cubicBezTo>
                    <a:pt x="195" y="80"/>
                    <a:pt x="195" y="80"/>
                    <a:pt x="195" y="80"/>
                  </a:cubicBezTo>
                  <a:cubicBezTo>
                    <a:pt x="200" y="78"/>
                    <a:pt x="203" y="72"/>
                    <a:pt x="200" y="66"/>
                  </a:cubicBezTo>
                  <a:cubicBezTo>
                    <a:pt x="194" y="53"/>
                    <a:pt x="194" y="53"/>
                    <a:pt x="194" y="53"/>
                  </a:cubicBezTo>
                  <a:cubicBezTo>
                    <a:pt x="192" y="48"/>
                    <a:pt x="185" y="45"/>
                    <a:pt x="180" y="47"/>
                  </a:cubicBezTo>
                  <a:cubicBezTo>
                    <a:pt x="166" y="54"/>
                    <a:pt x="166" y="54"/>
                    <a:pt x="166" y="54"/>
                  </a:cubicBezTo>
                  <a:cubicBezTo>
                    <a:pt x="161" y="46"/>
                    <a:pt x="154" y="40"/>
                    <a:pt x="147" y="35"/>
                  </a:cubicBezTo>
                  <a:cubicBezTo>
                    <a:pt x="152" y="21"/>
                    <a:pt x="152" y="21"/>
                    <a:pt x="152" y="21"/>
                  </a:cubicBezTo>
                  <a:cubicBezTo>
                    <a:pt x="154" y="16"/>
                    <a:pt x="152" y="9"/>
                    <a:pt x="146" y="7"/>
                  </a:cubicBezTo>
                  <a:cubicBezTo>
                    <a:pt x="133" y="2"/>
                    <a:pt x="133" y="2"/>
                    <a:pt x="133" y="2"/>
                  </a:cubicBezTo>
                  <a:cubicBezTo>
                    <a:pt x="127" y="0"/>
                    <a:pt x="121" y="3"/>
                    <a:pt x="119" y="8"/>
                  </a:cubicBezTo>
                  <a:cubicBezTo>
                    <a:pt x="113" y="23"/>
                    <a:pt x="113" y="23"/>
                    <a:pt x="113" y="23"/>
                  </a:cubicBezTo>
                  <a:cubicBezTo>
                    <a:pt x="105" y="21"/>
                    <a:pt x="96" y="22"/>
                    <a:pt x="87" y="23"/>
                  </a:cubicBezTo>
                  <a:cubicBezTo>
                    <a:pt x="81" y="9"/>
                    <a:pt x="81" y="9"/>
                    <a:pt x="81" y="9"/>
                  </a:cubicBezTo>
                  <a:cubicBezTo>
                    <a:pt x="78" y="4"/>
                    <a:pt x="72" y="2"/>
                    <a:pt x="66" y="4"/>
                  </a:cubicBezTo>
                  <a:cubicBezTo>
                    <a:pt x="53" y="10"/>
                    <a:pt x="53" y="10"/>
                    <a:pt x="53" y="10"/>
                  </a:cubicBezTo>
                  <a:cubicBezTo>
                    <a:pt x="48" y="12"/>
                    <a:pt x="45" y="19"/>
                    <a:pt x="48" y="24"/>
                  </a:cubicBezTo>
                  <a:cubicBezTo>
                    <a:pt x="54" y="38"/>
                    <a:pt x="54" y="38"/>
                    <a:pt x="54" y="38"/>
                  </a:cubicBezTo>
                  <a:cubicBezTo>
                    <a:pt x="47" y="43"/>
                    <a:pt x="40" y="50"/>
                    <a:pt x="36" y="57"/>
                  </a:cubicBezTo>
                  <a:cubicBezTo>
                    <a:pt x="21" y="52"/>
                    <a:pt x="21" y="52"/>
                    <a:pt x="21" y="52"/>
                  </a:cubicBezTo>
                  <a:cubicBezTo>
                    <a:pt x="16" y="50"/>
                    <a:pt x="10" y="52"/>
                    <a:pt x="7" y="58"/>
                  </a:cubicBezTo>
                  <a:cubicBezTo>
                    <a:pt x="2" y="71"/>
                    <a:pt x="2" y="71"/>
                    <a:pt x="2" y="71"/>
                  </a:cubicBezTo>
                  <a:cubicBezTo>
                    <a:pt x="0" y="77"/>
                    <a:pt x="3" y="83"/>
                    <a:pt x="9" y="85"/>
                  </a:cubicBezTo>
                  <a:cubicBezTo>
                    <a:pt x="23" y="91"/>
                    <a:pt x="23" y="91"/>
                    <a:pt x="23" y="91"/>
                  </a:cubicBezTo>
                  <a:cubicBezTo>
                    <a:pt x="21" y="99"/>
                    <a:pt x="22" y="108"/>
                    <a:pt x="23" y="117"/>
                  </a:cubicBezTo>
                  <a:cubicBezTo>
                    <a:pt x="10" y="123"/>
                    <a:pt x="10" y="123"/>
                    <a:pt x="10" y="123"/>
                  </a:cubicBezTo>
                  <a:cubicBezTo>
                    <a:pt x="4" y="126"/>
                    <a:pt x="2" y="132"/>
                    <a:pt x="4" y="138"/>
                  </a:cubicBezTo>
                  <a:cubicBezTo>
                    <a:pt x="10" y="151"/>
                    <a:pt x="10" y="151"/>
                    <a:pt x="10" y="151"/>
                  </a:cubicBezTo>
                  <a:cubicBezTo>
                    <a:pt x="12" y="156"/>
                    <a:pt x="19" y="159"/>
                    <a:pt x="24" y="156"/>
                  </a:cubicBezTo>
                  <a:cubicBezTo>
                    <a:pt x="38" y="150"/>
                    <a:pt x="38" y="150"/>
                    <a:pt x="38" y="150"/>
                  </a:cubicBezTo>
                  <a:cubicBezTo>
                    <a:pt x="43" y="157"/>
                    <a:pt x="50" y="164"/>
                    <a:pt x="57" y="168"/>
                  </a:cubicBezTo>
                  <a:cubicBezTo>
                    <a:pt x="52" y="183"/>
                    <a:pt x="52" y="183"/>
                    <a:pt x="52" y="183"/>
                  </a:cubicBezTo>
                  <a:cubicBezTo>
                    <a:pt x="50" y="188"/>
                    <a:pt x="53" y="194"/>
                    <a:pt x="58" y="197"/>
                  </a:cubicBezTo>
                  <a:cubicBezTo>
                    <a:pt x="72" y="202"/>
                    <a:pt x="72" y="202"/>
                    <a:pt x="72" y="202"/>
                  </a:cubicBezTo>
                  <a:cubicBezTo>
                    <a:pt x="77" y="204"/>
                    <a:pt x="83" y="201"/>
                    <a:pt x="86" y="195"/>
                  </a:cubicBezTo>
                  <a:cubicBezTo>
                    <a:pt x="91" y="181"/>
                    <a:pt x="91" y="181"/>
                    <a:pt x="91" y="181"/>
                  </a:cubicBezTo>
                  <a:cubicBezTo>
                    <a:pt x="100" y="183"/>
                    <a:pt x="109" y="182"/>
                    <a:pt x="117" y="181"/>
                  </a:cubicBezTo>
                  <a:cubicBezTo>
                    <a:pt x="124" y="194"/>
                    <a:pt x="124" y="194"/>
                    <a:pt x="124" y="194"/>
                  </a:cubicBezTo>
                  <a:cubicBezTo>
                    <a:pt x="126" y="200"/>
                    <a:pt x="132" y="202"/>
                    <a:pt x="138" y="200"/>
                  </a:cubicBezTo>
                  <a:cubicBezTo>
                    <a:pt x="151" y="194"/>
                    <a:pt x="151" y="194"/>
                    <a:pt x="151" y="194"/>
                  </a:cubicBezTo>
                  <a:cubicBezTo>
                    <a:pt x="157" y="192"/>
                    <a:pt x="159" y="185"/>
                    <a:pt x="157" y="180"/>
                  </a:cubicBezTo>
                  <a:cubicBezTo>
                    <a:pt x="150" y="166"/>
                    <a:pt x="150" y="166"/>
                    <a:pt x="150" y="166"/>
                  </a:cubicBezTo>
                  <a:cubicBezTo>
                    <a:pt x="158" y="161"/>
                    <a:pt x="164" y="154"/>
                    <a:pt x="169" y="147"/>
                  </a:cubicBezTo>
                  <a:cubicBezTo>
                    <a:pt x="183" y="152"/>
                    <a:pt x="183" y="152"/>
                    <a:pt x="183" y="152"/>
                  </a:cubicBezTo>
                  <a:cubicBezTo>
                    <a:pt x="188" y="154"/>
                    <a:pt x="195" y="151"/>
                    <a:pt x="197" y="146"/>
                  </a:cubicBezTo>
                  <a:cubicBezTo>
                    <a:pt x="202" y="132"/>
                    <a:pt x="202" y="132"/>
                    <a:pt x="202" y="132"/>
                  </a:cubicBezTo>
                  <a:cubicBezTo>
                    <a:pt x="204" y="127"/>
                    <a:pt x="201" y="121"/>
                    <a:pt x="196" y="118"/>
                  </a:cubicBezTo>
                  <a:close/>
                  <a:moveTo>
                    <a:pt x="122" y="147"/>
                  </a:moveTo>
                  <a:cubicBezTo>
                    <a:pt x="97" y="159"/>
                    <a:pt x="68" y="147"/>
                    <a:pt x="57" y="122"/>
                  </a:cubicBezTo>
                  <a:cubicBezTo>
                    <a:pt x="45" y="97"/>
                    <a:pt x="57" y="68"/>
                    <a:pt x="82" y="57"/>
                  </a:cubicBezTo>
                  <a:cubicBezTo>
                    <a:pt x="107" y="45"/>
                    <a:pt x="136" y="57"/>
                    <a:pt x="148" y="82"/>
                  </a:cubicBezTo>
                  <a:cubicBezTo>
                    <a:pt x="159" y="107"/>
                    <a:pt x="147" y="136"/>
                    <a:pt x="122" y="147"/>
                  </a:cubicBezTo>
                  <a:close/>
                  <a:moveTo>
                    <a:pt x="118" y="104"/>
                  </a:moveTo>
                  <a:cubicBezTo>
                    <a:pt x="111" y="89"/>
                    <a:pt x="111" y="89"/>
                    <a:pt x="111" y="89"/>
                  </a:cubicBezTo>
                  <a:cubicBezTo>
                    <a:pt x="125" y="83"/>
                    <a:pt x="125" y="83"/>
                    <a:pt x="125" y="83"/>
                  </a:cubicBezTo>
                  <a:cubicBezTo>
                    <a:pt x="120" y="76"/>
                    <a:pt x="111" y="72"/>
                    <a:pt x="102" y="72"/>
                  </a:cubicBezTo>
                  <a:cubicBezTo>
                    <a:pt x="85" y="72"/>
                    <a:pt x="72" y="85"/>
                    <a:pt x="72" y="102"/>
                  </a:cubicBezTo>
                  <a:cubicBezTo>
                    <a:pt x="72" y="119"/>
                    <a:pt x="85" y="132"/>
                    <a:pt x="102" y="132"/>
                  </a:cubicBezTo>
                  <a:cubicBezTo>
                    <a:pt x="119" y="132"/>
                    <a:pt x="132" y="119"/>
                    <a:pt x="132" y="102"/>
                  </a:cubicBezTo>
                  <a:cubicBezTo>
                    <a:pt x="132" y="101"/>
                    <a:pt x="132" y="99"/>
                    <a:pt x="132" y="98"/>
                  </a:cubicBezTo>
                  <a:lnTo>
                    <a:pt x="11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48" name="Freeform 49">
              <a:extLst>
                <a:ext uri="{FF2B5EF4-FFF2-40B4-BE49-F238E27FC236}">
                  <a16:creationId xmlns:a16="http://schemas.microsoft.com/office/drawing/2014/main" id="{0D1BD12C-F980-4E3F-A4B6-F11CD85FFF48}"/>
                </a:ext>
              </a:extLst>
            </p:cNvPr>
            <p:cNvSpPr>
              <a:spLocks noEditPoints="1"/>
            </p:cNvSpPr>
            <p:nvPr/>
          </p:nvSpPr>
          <p:spPr bwMode="auto">
            <a:xfrm>
              <a:off x="2790826" y="2084388"/>
              <a:ext cx="614363" cy="619125"/>
            </a:xfrm>
            <a:custGeom>
              <a:avLst/>
              <a:gdLst>
                <a:gd name="T0" fmla="*/ 164 w 164"/>
                <a:gd name="T1" fmla="*/ 79 h 165"/>
                <a:gd name="T2" fmla="*/ 157 w 164"/>
                <a:gd name="T3" fmla="*/ 71 h 165"/>
                <a:gd name="T4" fmla="*/ 145 w 164"/>
                <a:gd name="T5" fmla="*/ 71 h 165"/>
                <a:gd name="T6" fmla="*/ 135 w 164"/>
                <a:gd name="T7" fmla="*/ 46 h 165"/>
                <a:gd name="T8" fmla="*/ 143 w 164"/>
                <a:gd name="T9" fmla="*/ 38 h 165"/>
                <a:gd name="T10" fmla="*/ 143 w 164"/>
                <a:gd name="T11" fmla="*/ 27 h 165"/>
                <a:gd name="T12" fmla="*/ 137 w 164"/>
                <a:gd name="T13" fmla="*/ 22 h 165"/>
                <a:gd name="T14" fmla="*/ 127 w 164"/>
                <a:gd name="T15" fmla="*/ 22 h 165"/>
                <a:gd name="T16" fmla="*/ 119 w 164"/>
                <a:gd name="T17" fmla="*/ 30 h 165"/>
                <a:gd name="T18" fmla="*/ 94 w 164"/>
                <a:gd name="T19" fmla="*/ 19 h 165"/>
                <a:gd name="T20" fmla="*/ 94 w 164"/>
                <a:gd name="T21" fmla="*/ 8 h 165"/>
                <a:gd name="T22" fmla="*/ 86 w 164"/>
                <a:gd name="T23" fmla="*/ 0 h 165"/>
                <a:gd name="T24" fmla="*/ 78 w 164"/>
                <a:gd name="T25" fmla="*/ 0 h 165"/>
                <a:gd name="T26" fmla="*/ 71 w 164"/>
                <a:gd name="T27" fmla="*/ 8 h 165"/>
                <a:gd name="T28" fmla="*/ 71 w 164"/>
                <a:gd name="T29" fmla="*/ 19 h 165"/>
                <a:gd name="T30" fmla="*/ 45 w 164"/>
                <a:gd name="T31" fmla="*/ 30 h 165"/>
                <a:gd name="T32" fmla="*/ 37 w 164"/>
                <a:gd name="T33" fmla="*/ 22 h 165"/>
                <a:gd name="T34" fmla="*/ 27 w 164"/>
                <a:gd name="T35" fmla="*/ 22 h 165"/>
                <a:gd name="T36" fmla="*/ 21 w 164"/>
                <a:gd name="T37" fmla="*/ 27 h 165"/>
                <a:gd name="T38" fmla="*/ 21 w 164"/>
                <a:gd name="T39" fmla="*/ 38 h 165"/>
                <a:gd name="T40" fmla="*/ 29 w 164"/>
                <a:gd name="T41" fmla="*/ 46 h 165"/>
                <a:gd name="T42" fmla="*/ 19 w 164"/>
                <a:gd name="T43" fmla="*/ 71 h 165"/>
                <a:gd name="T44" fmla="*/ 7 w 164"/>
                <a:gd name="T45" fmla="*/ 71 h 165"/>
                <a:gd name="T46" fmla="*/ 0 w 164"/>
                <a:gd name="T47" fmla="*/ 79 h 165"/>
                <a:gd name="T48" fmla="*/ 0 w 164"/>
                <a:gd name="T49" fmla="*/ 87 h 165"/>
                <a:gd name="T50" fmla="*/ 7 w 164"/>
                <a:gd name="T51" fmla="*/ 94 h 165"/>
                <a:gd name="T52" fmla="*/ 19 w 164"/>
                <a:gd name="T53" fmla="*/ 94 h 165"/>
                <a:gd name="T54" fmla="*/ 29 w 164"/>
                <a:gd name="T55" fmla="*/ 119 h 165"/>
                <a:gd name="T56" fmla="*/ 21 w 164"/>
                <a:gd name="T57" fmla="*/ 127 h 165"/>
                <a:gd name="T58" fmla="*/ 21 w 164"/>
                <a:gd name="T59" fmla="*/ 138 h 165"/>
                <a:gd name="T60" fmla="*/ 27 w 164"/>
                <a:gd name="T61" fmla="*/ 144 h 165"/>
                <a:gd name="T62" fmla="*/ 37 w 164"/>
                <a:gd name="T63" fmla="*/ 144 h 165"/>
                <a:gd name="T64" fmla="*/ 45 w 164"/>
                <a:gd name="T65" fmla="*/ 135 h 165"/>
                <a:gd name="T66" fmla="*/ 71 w 164"/>
                <a:gd name="T67" fmla="*/ 146 h 165"/>
                <a:gd name="T68" fmla="*/ 71 w 164"/>
                <a:gd name="T69" fmla="*/ 157 h 165"/>
                <a:gd name="T70" fmla="*/ 78 w 164"/>
                <a:gd name="T71" fmla="*/ 165 h 165"/>
                <a:gd name="T72" fmla="*/ 86 w 164"/>
                <a:gd name="T73" fmla="*/ 165 h 165"/>
                <a:gd name="T74" fmla="*/ 94 w 164"/>
                <a:gd name="T75" fmla="*/ 157 h 165"/>
                <a:gd name="T76" fmla="*/ 94 w 164"/>
                <a:gd name="T77" fmla="*/ 146 h 165"/>
                <a:gd name="T78" fmla="*/ 119 w 164"/>
                <a:gd name="T79" fmla="*/ 135 h 165"/>
                <a:gd name="T80" fmla="*/ 127 w 164"/>
                <a:gd name="T81" fmla="*/ 144 h 165"/>
                <a:gd name="T82" fmla="*/ 137 w 164"/>
                <a:gd name="T83" fmla="*/ 144 h 165"/>
                <a:gd name="T84" fmla="*/ 143 w 164"/>
                <a:gd name="T85" fmla="*/ 138 h 165"/>
                <a:gd name="T86" fmla="*/ 143 w 164"/>
                <a:gd name="T87" fmla="*/ 127 h 165"/>
                <a:gd name="T88" fmla="*/ 135 w 164"/>
                <a:gd name="T89" fmla="*/ 119 h 165"/>
                <a:gd name="T90" fmla="*/ 145 w 164"/>
                <a:gd name="T91" fmla="*/ 94 h 165"/>
                <a:gd name="T92" fmla="*/ 157 w 164"/>
                <a:gd name="T93" fmla="*/ 94 h 165"/>
                <a:gd name="T94" fmla="*/ 164 w 164"/>
                <a:gd name="T95" fmla="*/ 87 h 165"/>
                <a:gd name="T96" fmla="*/ 164 w 164"/>
                <a:gd name="T97" fmla="*/ 79 h 165"/>
                <a:gd name="T98" fmla="*/ 98 w 164"/>
                <a:gd name="T99" fmla="*/ 115 h 165"/>
                <a:gd name="T100" fmla="*/ 50 w 164"/>
                <a:gd name="T101" fmla="*/ 99 h 165"/>
                <a:gd name="T102" fmla="*/ 66 w 164"/>
                <a:gd name="T103" fmla="*/ 50 h 165"/>
                <a:gd name="T104" fmla="*/ 115 w 164"/>
                <a:gd name="T105" fmla="*/ 67 h 165"/>
                <a:gd name="T106" fmla="*/ 98 w 164"/>
                <a:gd name="T107" fmla="*/ 115 h 165"/>
                <a:gd name="T108" fmla="*/ 82 w 164"/>
                <a:gd name="T109" fmla="*/ 59 h 165"/>
                <a:gd name="T110" fmla="*/ 58 w 164"/>
                <a:gd name="T111" fmla="*/ 83 h 165"/>
                <a:gd name="T112" fmla="*/ 82 w 164"/>
                <a:gd name="T113" fmla="*/ 106 h 165"/>
                <a:gd name="T114" fmla="*/ 106 w 164"/>
                <a:gd name="T115" fmla="*/ 83 h 165"/>
                <a:gd name="T116" fmla="*/ 82 w 164"/>
                <a:gd name="T117" fmla="*/ 5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65">
                  <a:moveTo>
                    <a:pt x="164" y="79"/>
                  </a:moveTo>
                  <a:cubicBezTo>
                    <a:pt x="164" y="74"/>
                    <a:pt x="161" y="71"/>
                    <a:pt x="157" y="71"/>
                  </a:cubicBezTo>
                  <a:cubicBezTo>
                    <a:pt x="145" y="71"/>
                    <a:pt x="145" y="71"/>
                    <a:pt x="145" y="71"/>
                  </a:cubicBezTo>
                  <a:cubicBezTo>
                    <a:pt x="144" y="62"/>
                    <a:pt x="140" y="54"/>
                    <a:pt x="135" y="46"/>
                  </a:cubicBezTo>
                  <a:cubicBezTo>
                    <a:pt x="143" y="38"/>
                    <a:pt x="143" y="38"/>
                    <a:pt x="143" y="38"/>
                  </a:cubicBezTo>
                  <a:cubicBezTo>
                    <a:pt x="146" y="35"/>
                    <a:pt x="146" y="30"/>
                    <a:pt x="143" y="27"/>
                  </a:cubicBezTo>
                  <a:cubicBezTo>
                    <a:pt x="137" y="22"/>
                    <a:pt x="137" y="22"/>
                    <a:pt x="137" y="22"/>
                  </a:cubicBezTo>
                  <a:cubicBezTo>
                    <a:pt x="135" y="19"/>
                    <a:pt x="130" y="19"/>
                    <a:pt x="127" y="22"/>
                  </a:cubicBezTo>
                  <a:cubicBezTo>
                    <a:pt x="119" y="30"/>
                    <a:pt x="119" y="30"/>
                    <a:pt x="119" y="30"/>
                  </a:cubicBezTo>
                  <a:cubicBezTo>
                    <a:pt x="111" y="24"/>
                    <a:pt x="102" y="21"/>
                    <a:pt x="94" y="19"/>
                  </a:cubicBezTo>
                  <a:cubicBezTo>
                    <a:pt x="94" y="8"/>
                    <a:pt x="94" y="8"/>
                    <a:pt x="94" y="8"/>
                  </a:cubicBezTo>
                  <a:cubicBezTo>
                    <a:pt x="94" y="4"/>
                    <a:pt x="90" y="0"/>
                    <a:pt x="86" y="0"/>
                  </a:cubicBezTo>
                  <a:cubicBezTo>
                    <a:pt x="78" y="0"/>
                    <a:pt x="78" y="0"/>
                    <a:pt x="78" y="0"/>
                  </a:cubicBezTo>
                  <a:cubicBezTo>
                    <a:pt x="74" y="0"/>
                    <a:pt x="71" y="4"/>
                    <a:pt x="71" y="8"/>
                  </a:cubicBezTo>
                  <a:cubicBezTo>
                    <a:pt x="71" y="19"/>
                    <a:pt x="71" y="19"/>
                    <a:pt x="71" y="19"/>
                  </a:cubicBezTo>
                  <a:cubicBezTo>
                    <a:pt x="62" y="21"/>
                    <a:pt x="53" y="24"/>
                    <a:pt x="45" y="30"/>
                  </a:cubicBezTo>
                  <a:cubicBezTo>
                    <a:pt x="37" y="22"/>
                    <a:pt x="37" y="22"/>
                    <a:pt x="37" y="22"/>
                  </a:cubicBezTo>
                  <a:cubicBezTo>
                    <a:pt x="34" y="19"/>
                    <a:pt x="30" y="19"/>
                    <a:pt x="27" y="22"/>
                  </a:cubicBezTo>
                  <a:cubicBezTo>
                    <a:pt x="21" y="27"/>
                    <a:pt x="21" y="27"/>
                    <a:pt x="21" y="27"/>
                  </a:cubicBezTo>
                  <a:cubicBezTo>
                    <a:pt x="18" y="30"/>
                    <a:pt x="18" y="35"/>
                    <a:pt x="21" y="38"/>
                  </a:cubicBezTo>
                  <a:cubicBezTo>
                    <a:pt x="29" y="46"/>
                    <a:pt x="29" y="46"/>
                    <a:pt x="29" y="46"/>
                  </a:cubicBezTo>
                  <a:cubicBezTo>
                    <a:pt x="24" y="54"/>
                    <a:pt x="20" y="62"/>
                    <a:pt x="19" y="71"/>
                  </a:cubicBezTo>
                  <a:cubicBezTo>
                    <a:pt x="7" y="71"/>
                    <a:pt x="7" y="71"/>
                    <a:pt x="7" y="71"/>
                  </a:cubicBezTo>
                  <a:cubicBezTo>
                    <a:pt x="3" y="71"/>
                    <a:pt x="0" y="74"/>
                    <a:pt x="0" y="79"/>
                  </a:cubicBezTo>
                  <a:cubicBezTo>
                    <a:pt x="0" y="87"/>
                    <a:pt x="0" y="87"/>
                    <a:pt x="0" y="87"/>
                  </a:cubicBezTo>
                  <a:cubicBezTo>
                    <a:pt x="0" y="91"/>
                    <a:pt x="3" y="94"/>
                    <a:pt x="7" y="94"/>
                  </a:cubicBezTo>
                  <a:cubicBezTo>
                    <a:pt x="19" y="94"/>
                    <a:pt x="19" y="94"/>
                    <a:pt x="19" y="94"/>
                  </a:cubicBezTo>
                  <a:cubicBezTo>
                    <a:pt x="20" y="103"/>
                    <a:pt x="24" y="112"/>
                    <a:pt x="29" y="119"/>
                  </a:cubicBezTo>
                  <a:cubicBezTo>
                    <a:pt x="21" y="127"/>
                    <a:pt x="21" y="127"/>
                    <a:pt x="21" y="127"/>
                  </a:cubicBezTo>
                  <a:cubicBezTo>
                    <a:pt x="18" y="130"/>
                    <a:pt x="18" y="135"/>
                    <a:pt x="21" y="138"/>
                  </a:cubicBezTo>
                  <a:cubicBezTo>
                    <a:pt x="27" y="144"/>
                    <a:pt x="27" y="144"/>
                    <a:pt x="27" y="144"/>
                  </a:cubicBezTo>
                  <a:cubicBezTo>
                    <a:pt x="30" y="146"/>
                    <a:pt x="34" y="146"/>
                    <a:pt x="37" y="144"/>
                  </a:cubicBezTo>
                  <a:cubicBezTo>
                    <a:pt x="45" y="135"/>
                    <a:pt x="45" y="135"/>
                    <a:pt x="45" y="135"/>
                  </a:cubicBezTo>
                  <a:cubicBezTo>
                    <a:pt x="53" y="141"/>
                    <a:pt x="62" y="144"/>
                    <a:pt x="71" y="146"/>
                  </a:cubicBezTo>
                  <a:cubicBezTo>
                    <a:pt x="71" y="157"/>
                    <a:pt x="71" y="157"/>
                    <a:pt x="71" y="157"/>
                  </a:cubicBezTo>
                  <a:cubicBezTo>
                    <a:pt x="71" y="161"/>
                    <a:pt x="74" y="165"/>
                    <a:pt x="78" y="165"/>
                  </a:cubicBezTo>
                  <a:cubicBezTo>
                    <a:pt x="86" y="165"/>
                    <a:pt x="86" y="165"/>
                    <a:pt x="86" y="165"/>
                  </a:cubicBezTo>
                  <a:cubicBezTo>
                    <a:pt x="90" y="165"/>
                    <a:pt x="94" y="161"/>
                    <a:pt x="94" y="157"/>
                  </a:cubicBezTo>
                  <a:cubicBezTo>
                    <a:pt x="94" y="146"/>
                    <a:pt x="94" y="146"/>
                    <a:pt x="94" y="146"/>
                  </a:cubicBezTo>
                  <a:cubicBezTo>
                    <a:pt x="102" y="144"/>
                    <a:pt x="111" y="141"/>
                    <a:pt x="119" y="135"/>
                  </a:cubicBezTo>
                  <a:cubicBezTo>
                    <a:pt x="127" y="144"/>
                    <a:pt x="127" y="144"/>
                    <a:pt x="127" y="144"/>
                  </a:cubicBezTo>
                  <a:cubicBezTo>
                    <a:pt x="130" y="146"/>
                    <a:pt x="135" y="146"/>
                    <a:pt x="137" y="144"/>
                  </a:cubicBezTo>
                  <a:cubicBezTo>
                    <a:pt x="143" y="138"/>
                    <a:pt x="143" y="138"/>
                    <a:pt x="143" y="138"/>
                  </a:cubicBezTo>
                  <a:cubicBezTo>
                    <a:pt x="146" y="135"/>
                    <a:pt x="146" y="130"/>
                    <a:pt x="143" y="127"/>
                  </a:cubicBezTo>
                  <a:cubicBezTo>
                    <a:pt x="135" y="119"/>
                    <a:pt x="135" y="119"/>
                    <a:pt x="135" y="119"/>
                  </a:cubicBezTo>
                  <a:cubicBezTo>
                    <a:pt x="140" y="112"/>
                    <a:pt x="144" y="103"/>
                    <a:pt x="145" y="94"/>
                  </a:cubicBezTo>
                  <a:cubicBezTo>
                    <a:pt x="157" y="94"/>
                    <a:pt x="157" y="94"/>
                    <a:pt x="157" y="94"/>
                  </a:cubicBezTo>
                  <a:cubicBezTo>
                    <a:pt x="161" y="94"/>
                    <a:pt x="164" y="91"/>
                    <a:pt x="164" y="87"/>
                  </a:cubicBezTo>
                  <a:lnTo>
                    <a:pt x="164" y="79"/>
                  </a:lnTo>
                  <a:close/>
                  <a:moveTo>
                    <a:pt x="98" y="115"/>
                  </a:moveTo>
                  <a:cubicBezTo>
                    <a:pt x="80" y="124"/>
                    <a:pt x="58" y="116"/>
                    <a:pt x="50" y="99"/>
                  </a:cubicBezTo>
                  <a:cubicBezTo>
                    <a:pt x="41" y="81"/>
                    <a:pt x="48" y="59"/>
                    <a:pt x="66" y="50"/>
                  </a:cubicBezTo>
                  <a:cubicBezTo>
                    <a:pt x="84" y="41"/>
                    <a:pt x="106" y="49"/>
                    <a:pt x="115" y="67"/>
                  </a:cubicBezTo>
                  <a:cubicBezTo>
                    <a:pt x="123" y="85"/>
                    <a:pt x="116" y="106"/>
                    <a:pt x="98" y="115"/>
                  </a:cubicBezTo>
                  <a:close/>
                  <a:moveTo>
                    <a:pt x="82" y="59"/>
                  </a:moveTo>
                  <a:cubicBezTo>
                    <a:pt x="69" y="59"/>
                    <a:pt x="58" y="69"/>
                    <a:pt x="58" y="83"/>
                  </a:cubicBezTo>
                  <a:cubicBezTo>
                    <a:pt x="58" y="96"/>
                    <a:pt x="69" y="106"/>
                    <a:pt x="82" y="106"/>
                  </a:cubicBezTo>
                  <a:cubicBezTo>
                    <a:pt x="95" y="106"/>
                    <a:pt x="106" y="96"/>
                    <a:pt x="106" y="83"/>
                  </a:cubicBezTo>
                  <a:cubicBezTo>
                    <a:pt x="106" y="69"/>
                    <a:pt x="95" y="59"/>
                    <a:pt x="82"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ea typeface="+mn-ea"/>
                <a:cs typeface="+mn-cs"/>
              </a:endParaRPr>
            </a:p>
          </p:txBody>
        </p:sp>
      </p:grpSp>
      <p:sp>
        <p:nvSpPr>
          <p:cNvPr id="49" name="Freeform 51">
            <a:extLst>
              <a:ext uri="{FF2B5EF4-FFF2-40B4-BE49-F238E27FC236}">
                <a16:creationId xmlns:a16="http://schemas.microsoft.com/office/drawing/2014/main" id="{E607BD15-43A2-419A-9E78-AD113C34F58C}"/>
              </a:ext>
            </a:extLst>
          </p:cNvPr>
          <p:cNvSpPr>
            <a:spLocks noEditPoints="1"/>
          </p:cNvSpPr>
          <p:nvPr/>
        </p:nvSpPr>
        <p:spPr bwMode="auto">
          <a:xfrm>
            <a:off x="764415" y="4969115"/>
            <a:ext cx="763193" cy="515543"/>
          </a:xfrm>
          <a:custGeom>
            <a:avLst/>
            <a:gdLst>
              <a:gd name="T0" fmla="*/ 165 w 361"/>
              <a:gd name="T1" fmla="*/ 252 h 252"/>
              <a:gd name="T2" fmla="*/ 65 w 361"/>
              <a:gd name="T3" fmla="*/ 214 h 252"/>
              <a:gd name="T4" fmla="*/ 1 w 361"/>
              <a:gd name="T5" fmla="*/ 148 h 252"/>
              <a:gd name="T6" fmla="*/ 63 w 361"/>
              <a:gd name="T7" fmla="*/ 78 h 252"/>
              <a:gd name="T8" fmla="*/ 171 w 361"/>
              <a:gd name="T9" fmla="*/ 0 h 252"/>
              <a:gd name="T10" fmla="*/ 277 w 361"/>
              <a:gd name="T11" fmla="*/ 74 h 252"/>
              <a:gd name="T12" fmla="*/ 361 w 361"/>
              <a:gd name="T13" fmla="*/ 155 h 252"/>
              <a:gd name="T14" fmla="*/ 274 w 361"/>
              <a:gd name="T15" fmla="*/ 235 h 252"/>
              <a:gd name="T16" fmla="*/ 242 w 361"/>
              <a:gd name="T17" fmla="*/ 230 h 252"/>
              <a:gd name="T18" fmla="*/ 165 w 361"/>
              <a:gd name="T19" fmla="*/ 252 h 252"/>
              <a:gd name="T20" fmla="*/ 171 w 361"/>
              <a:gd name="T21" fmla="*/ 20 h 252"/>
              <a:gd name="T22" fmla="*/ 81 w 361"/>
              <a:gd name="T23" fmla="*/ 88 h 252"/>
              <a:gd name="T24" fmla="*/ 80 w 361"/>
              <a:gd name="T25" fmla="*/ 96 h 252"/>
              <a:gd name="T26" fmla="*/ 72 w 361"/>
              <a:gd name="T27" fmla="*/ 96 h 252"/>
              <a:gd name="T28" fmla="*/ 21 w 361"/>
              <a:gd name="T29" fmla="*/ 149 h 252"/>
              <a:gd name="T30" fmla="*/ 71 w 361"/>
              <a:gd name="T31" fmla="*/ 195 h 252"/>
              <a:gd name="T32" fmla="*/ 74 w 361"/>
              <a:gd name="T33" fmla="*/ 196 h 252"/>
              <a:gd name="T34" fmla="*/ 76 w 361"/>
              <a:gd name="T35" fmla="*/ 198 h 252"/>
              <a:gd name="T36" fmla="*/ 165 w 361"/>
              <a:gd name="T37" fmla="*/ 233 h 252"/>
              <a:gd name="T38" fmla="*/ 235 w 361"/>
              <a:gd name="T39" fmla="*/ 211 h 252"/>
              <a:gd name="T40" fmla="*/ 240 w 361"/>
              <a:gd name="T41" fmla="*/ 208 h 252"/>
              <a:gd name="T42" fmla="*/ 244 w 361"/>
              <a:gd name="T43" fmla="*/ 210 h 252"/>
              <a:gd name="T44" fmla="*/ 274 w 361"/>
              <a:gd name="T45" fmla="*/ 216 h 252"/>
              <a:gd name="T46" fmla="*/ 342 w 361"/>
              <a:gd name="T47" fmla="*/ 155 h 252"/>
              <a:gd name="T48" fmla="*/ 274 w 361"/>
              <a:gd name="T49" fmla="*/ 94 h 252"/>
              <a:gd name="T50" fmla="*/ 270 w 361"/>
              <a:gd name="T51" fmla="*/ 94 h 252"/>
              <a:gd name="T52" fmla="*/ 262 w 361"/>
              <a:gd name="T53" fmla="*/ 94 h 252"/>
              <a:gd name="T54" fmla="*/ 260 w 361"/>
              <a:gd name="T55" fmla="*/ 86 h 252"/>
              <a:gd name="T56" fmla="*/ 171 w 361"/>
              <a:gd name="T57" fmla="*/ 2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1" h="252">
                <a:moveTo>
                  <a:pt x="165" y="252"/>
                </a:moveTo>
                <a:cubicBezTo>
                  <a:pt x="130" y="252"/>
                  <a:pt x="95" y="239"/>
                  <a:pt x="65" y="214"/>
                </a:cubicBezTo>
                <a:cubicBezTo>
                  <a:pt x="16" y="206"/>
                  <a:pt x="0" y="174"/>
                  <a:pt x="1" y="148"/>
                </a:cubicBezTo>
                <a:cubicBezTo>
                  <a:pt x="3" y="117"/>
                  <a:pt x="28" y="83"/>
                  <a:pt x="63" y="78"/>
                </a:cubicBezTo>
                <a:cubicBezTo>
                  <a:pt x="75" y="32"/>
                  <a:pt x="119" y="0"/>
                  <a:pt x="171" y="0"/>
                </a:cubicBezTo>
                <a:cubicBezTo>
                  <a:pt x="220" y="0"/>
                  <a:pt x="264" y="31"/>
                  <a:pt x="277" y="74"/>
                </a:cubicBezTo>
                <a:cubicBezTo>
                  <a:pt x="324" y="76"/>
                  <a:pt x="361" y="111"/>
                  <a:pt x="361" y="155"/>
                </a:cubicBezTo>
                <a:cubicBezTo>
                  <a:pt x="361" y="199"/>
                  <a:pt x="322" y="235"/>
                  <a:pt x="274" y="235"/>
                </a:cubicBezTo>
                <a:cubicBezTo>
                  <a:pt x="263" y="235"/>
                  <a:pt x="252" y="233"/>
                  <a:pt x="242" y="230"/>
                </a:cubicBezTo>
                <a:cubicBezTo>
                  <a:pt x="218" y="244"/>
                  <a:pt x="192" y="252"/>
                  <a:pt x="165" y="252"/>
                </a:cubicBezTo>
                <a:close/>
                <a:moveTo>
                  <a:pt x="171" y="20"/>
                </a:moveTo>
                <a:cubicBezTo>
                  <a:pt x="126" y="20"/>
                  <a:pt x="88" y="49"/>
                  <a:pt x="81" y="88"/>
                </a:cubicBezTo>
                <a:cubicBezTo>
                  <a:pt x="80" y="96"/>
                  <a:pt x="80" y="96"/>
                  <a:pt x="80" y="96"/>
                </a:cubicBezTo>
                <a:cubicBezTo>
                  <a:pt x="72" y="96"/>
                  <a:pt x="72" y="96"/>
                  <a:pt x="72" y="96"/>
                </a:cubicBezTo>
                <a:cubicBezTo>
                  <a:pt x="43" y="98"/>
                  <a:pt x="22" y="124"/>
                  <a:pt x="21" y="149"/>
                </a:cubicBezTo>
                <a:cubicBezTo>
                  <a:pt x="19" y="173"/>
                  <a:pt x="38" y="190"/>
                  <a:pt x="71" y="195"/>
                </a:cubicBezTo>
                <a:cubicBezTo>
                  <a:pt x="74" y="196"/>
                  <a:pt x="74" y="196"/>
                  <a:pt x="74" y="196"/>
                </a:cubicBezTo>
                <a:cubicBezTo>
                  <a:pt x="76" y="198"/>
                  <a:pt x="76" y="198"/>
                  <a:pt x="76" y="198"/>
                </a:cubicBezTo>
                <a:cubicBezTo>
                  <a:pt x="102" y="221"/>
                  <a:pt x="133" y="233"/>
                  <a:pt x="165" y="233"/>
                </a:cubicBezTo>
                <a:cubicBezTo>
                  <a:pt x="190" y="233"/>
                  <a:pt x="214" y="225"/>
                  <a:pt x="235" y="211"/>
                </a:cubicBezTo>
                <a:cubicBezTo>
                  <a:pt x="240" y="208"/>
                  <a:pt x="240" y="208"/>
                  <a:pt x="240" y="208"/>
                </a:cubicBezTo>
                <a:cubicBezTo>
                  <a:pt x="244" y="210"/>
                  <a:pt x="244" y="210"/>
                  <a:pt x="244" y="210"/>
                </a:cubicBezTo>
                <a:cubicBezTo>
                  <a:pt x="254" y="214"/>
                  <a:pt x="264" y="216"/>
                  <a:pt x="274" y="216"/>
                </a:cubicBezTo>
                <a:cubicBezTo>
                  <a:pt x="311" y="216"/>
                  <a:pt x="342" y="189"/>
                  <a:pt x="342" y="155"/>
                </a:cubicBezTo>
                <a:cubicBezTo>
                  <a:pt x="342" y="121"/>
                  <a:pt x="311" y="94"/>
                  <a:pt x="274" y="94"/>
                </a:cubicBezTo>
                <a:cubicBezTo>
                  <a:pt x="273" y="94"/>
                  <a:pt x="271" y="94"/>
                  <a:pt x="270" y="94"/>
                </a:cubicBezTo>
                <a:cubicBezTo>
                  <a:pt x="262" y="94"/>
                  <a:pt x="262" y="94"/>
                  <a:pt x="262" y="94"/>
                </a:cubicBezTo>
                <a:cubicBezTo>
                  <a:pt x="260" y="86"/>
                  <a:pt x="260" y="86"/>
                  <a:pt x="260" y="86"/>
                </a:cubicBezTo>
                <a:cubicBezTo>
                  <a:pt x="252" y="48"/>
                  <a:pt x="214" y="20"/>
                  <a:pt x="171" y="20"/>
                </a:cubicBezTo>
                <a:close/>
              </a:path>
            </a:pathLst>
          </a:custGeom>
          <a:solidFill>
            <a:srgbClr val="0097A9"/>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50" name="Freeform 84">
            <a:extLst>
              <a:ext uri="{FF2B5EF4-FFF2-40B4-BE49-F238E27FC236}">
                <a16:creationId xmlns:a16="http://schemas.microsoft.com/office/drawing/2014/main" id="{B6C9C3F6-87F9-4E28-90E3-2BCC1DC1E726}"/>
              </a:ext>
            </a:extLst>
          </p:cNvPr>
          <p:cNvSpPr>
            <a:spLocks noEditPoints="1"/>
          </p:cNvSpPr>
          <p:nvPr/>
        </p:nvSpPr>
        <p:spPr bwMode="auto">
          <a:xfrm>
            <a:off x="856670" y="3354017"/>
            <a:ext cx="609241" cy="570945"/>
          </a:xfrm>
          <a:custGeom>
            <a:avLst/>
            <a:gdLst>
              <a:gd name="T0" fmla="*/ 360 w 464"/>
              <a:gd name="T1" fmla="*/ 113 h 464"/>
              <a:gd name="T2" fmla="*/ 368 w 464"/>
              <a:gd name="T3" fmla="*/ 78 h 464"/>
              <a:gd name="T4" fmla="*/ 237 w 464"/>
              <a:gd name="T5" fmla="*/ 52 h 464"/>
              <a:gd name="T6" fmla="*/ 227 w 464"/>
              <a:gd name="T7" fmla="*/ 52 h 464"/>
              <a:gd name="T8" fmla="*/ 96 w 464"/>
              <a:gd name="T9" fmla="*/ 78 h 464"/>
              <a:gd name="T10" fmla="*/ 104 w 464"/>
              <a:gd name="T11" fmla="*/ 113 h 464"/>
              <a:gd name="T12" fmla="*/ 0 w 464"/>
              <a:gd name="T13" fmla="*/ 232 h 464"/>
              <a:gd name="T14" fmla="*/ 104 w 464"/>
              <a:gd name="T15" fmla="*/ 351 h 464"/>
              <a:gd name="T16" fmla="*/ 96 w 464"/>
              <a:gd name="T17" fmla="*/ 386 h 464"/>
              <a:gd name="T18" fmla="*/ 227 w 464"/>
              <a:gd name="T19" fmla="*/ 412 h 464"/>
              <a:gd name="T20" fmla="*/ 237 w 464"/>
              <a:gd name="T21" fmla="*/ 412 h 464"/>
              <a:gd name="T22" fmla="*/ 368 w 464"/>
              <a:gd name="T23" fmla="*/ 386 h 464"/>
              <a:gd name="T24" fmla="*/ 359 w 464"/>
              <a:gd name="T25" fmla="*/ 350 h 464"/>
              <a:gd name="T26" fmla="*/ 464 w 464"/>
              <a:gd name="T27" fmla="*/ 232 h 464"/>
              <a:gd name="T28" fmla="*/ 281 w 464"/>
              <a:gd name="T29" fmla="*/ 178 h 464"/>
              <a:gd name="T30" fmla="*/ 250 w 464"/>
              <a:gd name="T31" fmla="*/ 205 h 464"/>
              <a:gd name="T32" fmla="*/ 243 w 464"/>
              <a:gd name="T33" fmla="*/ 167 h 464"/>
              <a:gd name="T34" fmla="*/ 239 w 464"/>
              <a:gd name="T35" fmla="*/ 109 h 464"/>
              <a:gd name="T36" fmla="*/ 319 w 464"/>
              <a:gd name="T37" fmla="*/ 138 h 464"/>
              <a:gd name="T38" fmla="*/ 221 w 464"/>
              <a:gd name="T39" fmla="*/ 232 h 464"/>
              <a:gd name="T40" fmla="*/ 227 w 464"/>
              <a:gd name="T41" fmla="*/ 104 h 464"/>
              <a:gd name="T42" fmla="*/ 228 w 464"/>
              <a:gd name="T43" fmla="*/ 159 h 464"/>
              <a:gd name="T44" fmla="*/ 226 w 464"/>
              <a:gd name="T45" fmla="*/ 199 h 464"/>
              <a:gd name="T46" fmla="*/ 193 w 464"/>
              <a:gd name="T47" fmla="*/ 178 h 464"/>
              <a:gd name="T48" fmla="*/ 150 w 464"/>
              <a:gd name="T49" fmla="*/ 140 h 464"/>
              <a:gd name="T50" fmla="*/ 227 w 464"/>
              <a:gd name="T51" fmla="*/ 104 h 464"/>
              <a:gd name="T52" fmla="*/ 159 w 464"/>
              <a:gd name="T53" fmla="*/ 171 h 464"/>
              <a:gd name="T54" fmla="*/ 196 w 464"/>
              <a:gd name="T55" fmla="*/ 207 h 464"/>
              <a:gd name="T56" fmla="*/ 175 w 464"/>
              <a:gd name="T57" fmla="*/ 226 h 464"/>
              <a:gd name="T58" fmla="*/ 114 w 464"/>
              <a:gd name="T59" fmla="*/ 227 h 464"/>
              <a:gd name="T60" fmla="*/ 120 w 464"/>
              <a:gd name="T61" fmla="*/ 132 h 464"/>
              <a:gd name="T62" fmla="*/ 115 w 464"/>
              <a:gd name="T63" fmla="*/ 236 h 464"/>
              <a:gd name="T64" fmla="*/ 174 w 464"/>
              <a:gd name="T65" fmla="*/ 235 h 464"/>
              <a:gd name="T66" fmla="*/ 194 w 464"/>
              <a:gd name="T67" fmla="*/ 255 h 464"/>
              <a:gd name="T68" fmla="*/ 157 w 464"/>
              <a:gd name="T69" fmla="*/ 291 h 464"/>
              <a:gd name="T70" fmla="*/ 119 w 464"/>
              <a:gd name="T71" fmla="*/ 333 h 464"/>
              <a:gd name="T72" fmla="*/ 150 w 464"/>
              <a:gd name="T73" fmla="*/ 324 h 464"/>
              <a:gd name="T74" fmla="*/ 191 w 464"/>
              <a:gd name="T75" fmla="*/ 283 h 464"/>
              <a:gd name="T76" fmla="*/ 224 w 464"/>
              <a:gd name="T77" fmla="*/ 265 h 464"/>
              <a:gd name="T78" fmla="*/ 225 w 464"/>
              <a:gd name="T79" fmla="*/ 305 h 464"/>
              <a:gd name="T80" fmla="*/ 227 w 464"/>
              <a:gd name="T81" fmla="*/ 361 h 464"/>
              <a:gd name="T82" fmla="*/ 236 w 464"/>
              <a:gd name="T83" fmla="*/ 360 h 464"/>
              <a:gd name="T84" fmla="*/ 236 w 464"/>
              <a:gd name="T85" fmla="*/ 305 h 464"/>
              <a:gd name="T86" fmla="*/ 238 w 464"/>
              <a:gd name="T87" fmla="*/ 265 h 464"/>
              <a:gd name="T88" fmla="*/ 270 w 464"/>
              <a:gd name="T89" fmla="*/ 286 h 464"/>
              <a:gd name="T90" fmla="*/ 313 w 464"/>
              <a:gd name="T91" fmla="*/ 324 h 464"/>
              <a:gd name="T92" fmla="*/ 236 w 464"/>
              <a:gd name="T93" fmla="*/ 360 h 464"/>
              <a:gd name="T94" fmla="*/ 305 w 464"/>
              <a:gd name="T95" fmla="*/ 293 h 464"/>
              <a:gd name="T96" fmla="*/ 268 w 464"/>
              <a:gd name="T97" fmla="*/ 257 h 464"/>
              <a:gd name="T98" fmla="*/ 289 w 464"/>
              <a:gd name="T99" fmla="*/ 238 h 464"/>
              <a:gd name="T100" fmla="*/ 350 w 464"/>
              <a:gd name="T101" fmla="*/ 237 h 464"/>
              <a:gd name="T102" fmla="*/ 346 w 464"/>
              <a:gd name="T103" fmla="*/ 334 h 464"/>
              <a:gd name="T104" fmla="*/ 349 w 464"/>
              <a:gd name="T105" fmla="*/ 228 h 464"/>
              <a:gd name="T106" fmla="*/ 290 w 464"/>
              <a:gd name="T107" fmla="*/ 228 h 464"/>
              <a:gd name="T108" fmla="*/ 269 w 464"/>
              <a:gd name="T109" fmla="*/ 209 h 464"/>
              <a:gd name="T110" fmla="*/ 306 w 464"/>
              <a:gd name="T111" fmla="*/ 173 h 464"/>
              <a:gd name="T112" fmla="*/ 344 w 464"/>
              <a:gd name="T113" fmla="*/ 13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4" h="464">
                <a:moveTo>
                  <a:pt x="437" y="220"/>
                </a:moveTo>
                <a:cubicBezTo>
                  <a:pt x="426" y="220"/>
                  <a:pt x="416" y="223"/>
                  <a:pt x="412" y="227"/>
                </a:cubicBezTo>
                <a:cubicBezTo>
                  <a:pt x="410" y="226"/>
                  <a:pt x="408" y="226"/>
                  <a:pt x="406" y="225"/>
                </a:cubicBezTo>
                <a:cubicBezTo>
                  <a:pt x="404" y="182"/>
                  <a:pt x="387" y="143"/>
                  <a:pt x="360" y="113"/>
                </a:cubicBezTo>
                <a:cubicBezTo>
                  <a:pt x="361" y="111"/>
                  <a:pt x="362" y="110"/>
                  <a:pt x="363" y="108"/>
                </a:cubicBezTo>
                <a:cubicBezTo>
                  <a:pt x="369" y="108"/>
                  <a:pt x="378" y="103"/>
                  <a:pt x="386" y="96"/>
                </a:cubicBezTo>
                <a:cubicBezTo>
                  <a:pt x="396" y="85"/>
                  <a:pt x="401" y="73"/>
                  <a:pt x="396" y="68"/>
                </a:cubicBezTo>
                <a:cubicBezTo>
                  <a:pt x="391" y="63"/>
                  <a:pt x="379" y="68"/>
                  <a:pt x="368" y="78"/>
                </a:cubicBezTo>
                <a:cubicBezTo>
                  <a:pt x="360" y="86"/>
                  <a:pt x="356" y="95"/>
                  <a:pt x="356" y="101"/>
                </a:cubicBezTo>
                <a:cubicBezTo>
                  <a:pt x="354" y="102"/>
                  <a:pt x="352" y="103"/>
                  <a:pt x="350" y="104"/>
                </a:cubicBezTo>
                <a:cubicBezTo>
                  <a:pt x="321" y="76"/>
                  <a:pt x="282" y="59"/>
                  <a:pt x="238" y="57"/>
                </a:cubicBezTo>
                <a:cubicBezTo>
                  <a:pt x="238" y="55"/>
                  <a:pt x="237" y="53"/>
                  <a:pt x="237" y="52"/>
                </a:cubicBezTo>
                <a:cubicBezTo>
                  <a:pt x="241" y="47"/>
                  <a:pt x="244" y="38"/>
                  <a:pt x="244" y="27"/>
                </a:cubicBezTo>
                <a:cubicBezTo>
                  <a:pt x="244" y="12"/>
                  <a:pt x="239" y="0"/>
                  <a:pt x="232" y="0"/>
                </a:cubicBezTo>
                <a:cubicBezTo>
                  <a:pt x="225" y="0"/>
                  <a:pt x="219" y="12"/>
                  <a:pt x="219" y="27"/>
                </a:cubicBezTo>
                <a:cubicBezTo>
                  <a:pt x="219" y="38"/>
                  <a:pt x="222" y="47"/>
                  <a:pt x="227" y="52"/>
                </a:cubicBezTo>
                <a:cubicBezTo>
                  <a:pt x="226" y="53"/>
                  <a:pt x="226" y="55"/>
                  <a:pt x="225" y="57"/>
                </a:cubicBezTo>
                <a:cubicBezTo>
                  <a:pt x="182" y="59"/>
                  <a:pt x="142" y="76"/>
                  <a:pt x="113" y="104"/>
                </a:cubicBezTo>
                <a:cubicBezTo>
                  <a:pt x="111" y="103"/>
                  <a:pt x="109" y="102"/>
                  <a:pt x="108" y="101"/>
                </a:cubicBezTo>
                <a:cubicBezTo>
                  <a:pt x="108" y="95"/>
                  <a:pt x="103" y="86"/>
                  <a:pt x="96" y="78"/>
                </a:cubicBezTo>
                <a:cubicBezTo>
                  <a:pt x="85" y="68"/>
                  <a:pt x="72" y="63"/>
                  <a:pt x="68" y="68"/>
                </a:cubicBezTo>
                <a:cubicBezTo>
                  <a:pt x="63" y="73"/>
                  <a:pt x="67" y="85"/>
                  <a:pt x="78" y="96"/>
                </a:cubicBezTo>
                <a:cubicBezTo>
                  <a:pt x="86" y="103"/>
                  <a:pt x="95" y="108"/>
                  <a:pt x="101" y="108"/>
                </a:cubicBezTo>
                <a:cubicBezTo>
                  <a:pt x="101" y="109"/>
                  <a:pt x="102" y="111"/>
                  <a:pt x="104" y="113"/>
                </a:cubicBezTo>
                <a:cubicBezTo>
                  <a:pt x="76" y="143"/>
                  <a:pt x="59" y="182"/>
                  <a:pt x="57" y="225"/>
                </a:cubicBezTo>
                <a:cubicBezTo>
                  <a:pt x="55" y="226"/>
                  <a:pt x="53" y="226"/>
                  <a:pt x="51" y="227"/>
                </a:cubicBezTo>
                <a:cubicBezTo>
                  <a:pt x="47" y="223"/>
                  <a:pt x="38" y="220"/>
                  <a:pt x="27" y="220"/>
                </a:cubicBezTo>
                <a:cubicBezTo>
                  <a:pt x="12" y="220"/>
                  <a:pt x="0" y="225"/>
                  <a:pt x="0" y="232"/>
                </a:cubicBezTo>
                <a:cubicBezTo>
                  <a:pt x="0" y="239"/>
                  <a:pt x="12" y="244"/>
                  <a:pt x="27" y="244"/>
                </a:cubicBezTo>
                <a:cubicBezTo>
                  <a:pt x="38" y="244"/>
                  <a:pt x="47" y="241"/>
                  <a:pt x="51" y="237"/>
                </a:cubicBezTo>
                <a:cubicBezTo>
                  <a:pt x="53" y="238"/>
                  <a:pt x="55" y="238"/>
                  <a:pt x="57" y="238"/>
                </a:cubicBezTo>
                <a:cubicBezTo>
                  <a:pt x="59" y="282"/>
                  <a:pt x="76" y="321"/>
                  <a:pt x="104" y="351"/>
                </a:cubicBezTo>
                <a:cubicBezTo>
                  <a:pt x="103" y="352"/>
                  <a:pt x="102" y="354"/>
                  <a:pt x="101" y="356"/>
                </a:cubicBezTo>
                <a:cubicBezTo>
                  <a:pt x="95" y="356"/>
                  <a:pt x="86" y="360"/>
                  <a:pt x="78" y="368"/>
                </a:cubicBezTo>
                <a:cubicBezTo>
                  <a:pt x="67" y="379"/>
                  <a:pt x="63" y="391"/>
                  <a:pt x="68" y="396"/>
                </a:cubicBezTo>
                <a:cubicBezTo>
                  <a:pt x="72" y="401"/>
                  <a:pt x="85" y="396"/>
                  <a:pt x="96" y="386"/>
                </a:cubicBezTo>
                <a:cubicBezTo>
                  <a:pt x="103" y="378"/>
                  <a:pt x="108" y="369"/>
                  <a:pt x="108" y="363"/>
                </a:cubicBezTo>
                <a:cubicBezTo>
                  <a:pt x="109" y="362"/>
                  <a:pt x="111" y="361"/>
                  <a:pt x="113" y="360"/>
                </a:cubicBezTo>
                <a:cubicBezTo>
                  <a:pt x="143" y="387"/>
                  <a:pt x="182" y="404"/>
                  <a:pt x="225" y="406"/>
                </a:cubicBezTo>
                <a:cubicBezTo>
                  <a:pt x="226" y="408"/>
                  <a:pt x="226" y="410"/>
                  <a:pt x="227" y="412"/>
                </a:cubicBezTo>
                <a:cubicBezTo>
                  <a:pt x="222" y="417"/>
                  <a:pt x="219" y="426"/>
                  <a:pt x="219" y="437"/>
                </a:cubicBezTo>
                <a:cubicBezTo>
                  <a:pt x="219" y="452"/>
                  <a:pt x="225" y="464"/>
                  <a:pt x="232" y="464"/>
                </a:cubicBezTo>
                <a:cubicBezTo>
                  <a:pt x="239" y="464"/>
                  <a:pt x="244" y="452"/>
                  <a:pt x="244" y="437"/>
                </a:cubicBezTo>
                <a:cubicBezTo>
                  <a:pt x="244" y="426"/>
                  <a:pt x="241" y="417"/>
                  <a:pt x="237" y="412"/>
                </a:cubicBezTo>
                <a:cubicBezTo>
                  <a:pt x="237" y="410"/>
                  <a:pt x="238" y="408"/>
                  <a:pt x="238" y="406"/>
                </a:cubicBezTo>
                <a:cubicBezTo>
                  <a:pt x="281" y="404"/>
                  <a:pt x="320" y="387"/>
                  <a:pt x="350" y="360"/>
                </a:cubicBezTo>
                <a:cubicBezTo>
                  <a:pt x="352" y="361"/>
                  <a:pt x="354" y="362"/>
                  <a:pt x="356" y="363"/>
                </a:cubicBezTo>
                <a:cubicBezTo>
                  <a:pt x="356" y="369"/>
                  <a:pt x="360" y="378"/>
                  <a:pt x="368" y="386"/>
                </a:cubicBezTo>
                <a:cubicBezTo>
                  <a:pt x="379" y="396"/>
                  <a:pt x="391" y="401"/>
                  <a:pt x="396" y="396"/>
                </a:cubicBezTo>
                <a:cubicBezTo>
                  <a:pt x="401" y="391"/>
                  <a:pt x="396" y="379"/>
                  <a:pt x="386" y="368"/>
                </a:cubicBezTo>
                <a:cubicBezTo>
                  <a:pt x="378" y="360"/>
                  <a:pt x="369" y="356"/>
                  <a:pt x="363" y="356"/>
                </a:cubicBezTo>
                <a:cubicBezTo>
                  <a:pt x="362" y="354"/>
                  <a:pt x="361" y="352"/>
                  <a:pt x="359" y="350"/>
                </a:cubicBezTo>
                <a:cubicBezTo>
                  <a:pt x="387" y="321"/>
                  <a:pt x="404" y="282"/>
                  <a:pt x="406" y="239"/>
                </a:cubicBezTo>
                <a:cubicBezTo>
                  <a:pt x="408" y="238"/>
                  <a:pt x="410" y="238"/>
                  <a:pt x="412" y="237"/>
                </a:cubicBezTo>
                <a:cubicBezTo>
                  <a:pt x="416" y="241"/>
                  <a:pt x="426" y="244"/>
                  <a:pt x="437" y="244"/>
                </a:cubicBezTo>
                <a:cubicBezTo>
                  <a:pt x="452" y="244"/>
                  <a:pt x="464" y="239"/>
                  <a:pt x="464" y="232"/>
                </a:cubicBezTo>
                <a:cubicBezTo>
                  <a:pt x="464" y="225"/>
                  <a:pt x="452" y="220"/>
                  <a:pt x="437" y="220"/>
                </a:cubicBezTo>
                <a:close/>
                <a:moveTo>
                  <a:pt x="312" y="147"/>
                </a:moveTo>
                <a:cubicBezTo>
                  <a:pt x="307" y="148"/>
                  <a:pt x="300" y="152"/>
                  <a:pt x="293" y="159"/>
                </a:cubicBezTo>
                <a:cubicBezTo>
                  <a:pt x="286" y="166"/>
                  <a:pt x="282" y="173"/>
                  <a:pt x="281" y="178"/>
                </a:cubicBezTo>
                <a:cubicBezTo>
                  <a:pt x="278" y="177"/>
                  <a:pt x="275" y="178"/>
                  <a:pt x="273" y="180"/>
                </a:cubicBezTo>
                <a:cubicBezTo>
                  <a:pt x="270" y="183"/>
                  <a:pt x="270" y="186"/>
                  <a:pt x="270" y="189"/>
                </a:cubicBezTo>
                <a:cubicBezTo>
                  <a:pt x="266" y="189"/>
                  <a:pt x="261" y="191"/>
                  <a:pt x="257" y="196"/>
                </a:cubicBezTo>
                <a:cubicBezTo>
                  <a:pt x="254" y="199"/>
                  <a:pt x="252" y="202"/>
                  <a:pt x="250" y="205"/>
                </a:cubicBezTo>
                <a:cubicBezTo>
                  <a:pt x="247" y="203"/>
                  <a:pt x="244" y="201"/>
                  <a:pt x="240" y="200"/>
                </a:cubicBezTo>
                <a:cubicBezTo>
                  <a:pt x="241" y="197"/>
                  <a:pt x="242" y="193"/>
                  <a:pt x="242" y="189"/>
                </a:cubicBezTo>
                <a:cubicBezTo>
                  <a:pt x="242" y="183"/>
                  <a:pt x="240" y="178"/>
                  <a:pt x="238" y="175"/>
                </a:cubicBezTo>
                <a:cubicBezTo>
                  <a:pt x="241" y="173"/>
                  <a:pt x="243" y="170"/>
                  <a:pt x="243" y="167"/>
                </a:cubicBezTo>
                <a:cubicBezTo>
                  <a:pt x="243" y="163"/>
                  <a:pt x="241" y="160"/>
                  <a:pt x="238" y="159"/>
                </a:cubicBezTo>
                <a:cubicBezTo>
                  <a:pt x="241" y="154"/>
                  <a:pt x="243" y="146"/>
                  <a:pt x="243" y="137"/>
                </a:cubicBezTo>
                <a:cubicBezTo>
                  <a:pt x="243" y="127"/>
                  <a:pt x="240" y="118"/>
                  <a:pt x="237" y="114"/>
                </a:cubicBezTo>
                <a:cubicBezTo>
                  <a:pt x="239" y="113"/>
                  <a:pt x="239" y="111"/>
                  <a:pt x="239" y="109"/>
                </a:cubicBezTo>
                <a:cubicBezTo>
                  <a:pt x="239" y="107"/>
                  <a:pt x="238" y="105"/>
                  <a:pt x="237" y="103"/>
                </a:cubicBezTo>
                <a:cubicBezTo>
                  <a:pt x="238" y="98"/>
                  <a:pt x="240" y="91"/>
                  <a:pt x="240" y="82"/>
                </a:cubicBezTo>
                <a:cubicBezTo>
                  <a:pt x="275" y="84"/>
                  <a:pt x="308" y="98"/>
                  <a:pt x="333" y="119"/>
                </a:cubicBezTo>
                <a:cubicBezTo>
                  <a:pt x="326" y="126"/>
                  <a:pt x="321" y="133"/>
                  <a:pt x="319" y="138"/>
                </a:cubicBezTo>
                <a:cubicBezTo>
                  <a:pt x="317" y="138"/>
                  <a:pt x="315" y="139"/>
                  <a:pt x="314" y="140"/>
                </a:cubicBezTo>
                <a:cubicBezTo>
                  <a:pt x="312" y="142"/>
                  <a:pt x="312" y="144"/>
                  <a:pt x="312" y="147"/>
                </a:cubicBezTo>
                <a:close/>
                <a:moveTo>
                  <a:pt x="231" y="242"/>
                </a:moveTo>
                <a:cubicBezTo>
                  <a:pt x="226" y="242"/>
                  <a:pt x="221" y="237"/>
                  <a:pt x="221" y="232"/>
                </a:cubicBezTo>
                <a:cubicBezTo>
                  <a:pt x="221" y="226"/>
                  <a:pt x="226" y="222"/>
                  <a:pt x="231" y="222"/>
                </a:cubicBezTo>
                <a:cubicBezTo>
                  <a:pt x="236" y="222"/>
                  <a:pt x="241" y="226"/>
                  <a:pt x="241" y="232"/>
                </a:cubicBezTo>
                <a:cubicBezTo>
                  <a:pt x="241" y="237"/>
                  <a:pt x="236" y="242"/>
                  <a:pt x="231" y="242"/>
                </a:cubicBezTo>
                <a:close/>
                <a:moveTo>
                  <a:pt x="227" y="104"/>
                </a:moveTo>
                <a:cubicBezTo>
                  <a:pt x="226" y="105"/>
                  <a:pt x="225" y="107"/>
                  <a:pt x="225" y="109"/>
                </a:cubicBezTo>
                <a:cubicBezTo>
                  <a:pt x="225" y="111"/>
                  <a:pt x="226" y="114"/>
                  <a:pt x="228" y="115"/>
                </a:cubicBezTo>
                <a:cubicBezTo>
                  <a:pt x="225" y="119"/>
                  <a:pt x="223" y="128"/>
                  <a:pt x="223" y="137"/>
                </a:cubicBezTo>
                <a:cubicBezTo>
                  <a:pt x="223" y="147"/>
                  <a:pt x="225" y="155"/>
                  <a:pt x="228" y="159"/>
                </a:cubicBezTo>
                <a:cubicBezTo>
                  <a:pt x="226" y="161"/>
                  <a:pt x="224" y="164"/>
                  <a:pt x="224" y="167"/>
                </a:cubicBezTo>
                <a:cubicBezTo>
                  <a:pt x="224" y="170"/>
                  <a:pt x="226" y="173"/>
                  <a:pt x="228" y="174"/>
                </a:cubicBezTo>
                <a:cubicBezTo>
                  <a:pt x="226" y="177"/>
                  <a:pt x="224" y="183"/>
                  <a:pt x="224" y="189"/>
                </a:cubicBezTo>
                <a:cubicBezTo>
                  <a:pt x="224" y="193"/>
                  <a:pt x="225" y="197"/>
                  <a:pt x="226" y="199"/>
                </a:cubicBezTo>
                <a:cubicBezTo>
                  <a:pt x="222" y="200"/>
                  <a:pt x="218" y="201"/>
                  <a:pt x="215" y="203"/>
                </a:cubicBezTo>
                <a:cubicBezTo>
                  <a:pt x="213" y="201"/>
                  <a:pt x="211" y="197"/>
                  <a:pt x="208" y="195"/>
                </a:cubicBezTo>
                <a:cubicBezTo>
                  <a:pt x="204" y="190"/>
                  <a:pt x="199" y="188"/>
                  <a:pt x="195" y="187"/>
                </a:cubicBezTo>
                <a:cubicBezTo>
                  <a:pt x="196" y="184"/>
                  <a:pt x="196" y="181"/>
                  <a:pt x="193" y="178"/>
                </a:cubicBezTo>
                <a:cubicBezTo>
                  <a:pt x="191" y="176"/>
                  <a:pt x="188" y="175"/>
                  <a:pt x="185" y="176"/>
                </a:cubicBezTo>
                <a:cubicBezTo>
                  <a:pt x="183" y="171"/>
                  <a:pt x="179" y="164"/>
                  <a:pt x="172" y="157"/>
                </a:cubicBezTo>
                <a:cubicBezTo>
                  <a:pt x="165" y="150"/>
                  <a:pt x="157" y="145"/>
                  <a:pt x="152" y="145"/>
                </a:cubicBezTo>
                <a:cubicBezTo>
                  <a:pt x="152" y="143"/>
                  <a:pt x="152" y="141"/>
                  <a:pt x="150" y="140"/>
                </a:cubicBezTo>
                <a:cubicBezTo>
                  <a:pt x="149" y="138"/>
                  <a:pt x="146" y="137"/>
                  <a:pt x="144" y="138"/>
                </a:cubicBezTo>
                <a:cubicBezTo>
                  <a:pt x="142" y="133"/>
                  <a:pt x="138" y="127"/>
                  <a:pt x="132" y="121"/>
                </a:cubicBezTo>
                <a:cubicBezTo>
                  <a:pt x="157" y="99"/>
                  <a:pt x="188" y="84"/>
                  <a:pt x="224" y="82"/>
                </a:cubicBezTo>
                <a:cubicBezTo>
                  <a:pt x="224" y="91"/>
                  <a:pt x="225" y="99"/>
                  <a:pt x="227" y="104"/>
                </a:cubicBezTo>
                <a:close/>
                <a:moveTo>
                  <a:pt x="138" y="145"/>
                </a:moveTo>
                <a:cubicBezTo>
                  <a:pt x="138" y="146"/>
                  <a:pt x="139" y="148"/>
                  <a:pt x="140" y="150"/>
                </a:cubicBezTo>
                <a:cubicBezTo>
                  <a:pt x="142" y="151"/>
                  <a:pt x="144" y="152"/>
                  <a:pt x="146" y="152"/>
                </a:cubicBezTo>
                <a:cubicBezTo>
                  <a:pt x="148" y="157"/>
                  <a:pt x="152" y="164"/>
                  <a:pt x="159" y="171"/>
                </a:cubicBezTo>
                <a:cubicBezTo>
                  <a:pt x="165" y="177"/>
                  <a:pt x="173" y="182"/>
                  <a:pt x="178" y="183"/>
                </a:cubicBezTo>
                <a:cubicBezTo>
                  <a:pt x="177" y="186"/>
                  <a:pt x="178" y="189"/>
                  <a:pt x="180" y="191"/>
                </a:cubicBezTo>
                <a:cubicBezTo>
                  <a:pt x="182" y="193"/>
                  <a:pt x="186" y="194"/>
                  <a:pt x="188" y="194"/>
                </a:cubicBezTo>
                <a:cubicBezTo>
                  <a:pt x="189" y="198"/>
                  <a:pt x="191" y="203"/>
                  <a:pt x="196" y="207"/>
                </a:cubicBezTo>
                <a:cubicBezTo>
                  <a:pt x="198" y="210"/>
                  <a:pt x="201" y="212"/>
                  <a:pt x="204" y="213"/>
                </a:cubicBezTo>
                <a:cubicBezTo>
                  <a:pt x="202" y="216"/>
                  <a:pt x="200" y="220"/>
                  <a:pt x="199" y="224"/>
                </a:cubicBezTo>
                <a:cubicBezTo>
                  <a:pt x="196" y="223"/>
                  <a:pt x="193" y="222"/>
                  <a:pt x="189" y="222"/>
                </a:cubicBezTo>
                <a:cubicBezTo>
                  <a:pt x="183" y="222"/>
                  <a:pt x="178" y="224"/>
                  <a:pt x="175" y="226"/>
                </a:cubicBezTo>
                <a:cubicBezTo>
                  <a:pt x="173" y="223"/>
                  <a:pt x="170" y="221"/>
                  <a:pt x="166" y="221"/>
                </a:cubicBezTo>
                <a:cubicBezTo>
                  <a:pt x="163" y="221"/>
                  <a:pt x="160" y="223"/>
                  <a:pt x="159" y="226"/>
                </a:cubicBezTo>
                <a:cubicBezTo>
                  <a:pt x="154" y="223"/>
                  <a:pt x="146" y="221"/>
                  <a:pt x="137" y="221"/>
                </a:cubicBezTo>
                <a:cubicBezTo>
                  <a:pt x="127" y="221"/>
                  <a:pt x="118" y="223"/>
                  <a:pt x="114" y="227"/>
                </a:cubicBezTo>
                <a:cubicBezTo>
                  <a:pt x="113" y="225"/>
                  <a:pt x="111" y="224"/>
                  <a:pt x="109" y="224"/>
                </a:cubicBezTo>
                <a:cubicBezTo>
                  <a:pt x="106" y="224"/>
                  <a:pt x="104" y="225"/>
                  <a:pt x="103" y="227"/>
                </a:cubicBezTo>
                <a:cubicBezTo>
                  <a:pt x="98" y="225"/>
                  <a:pt x="91" y="224"/>
                  <a:pt x="82" y="224"/>
                </a:cubicBezTo>
                <a:cubicBezTo>
                  <a:pt x="84" y="189"/>
                  <a:pt x="98" y="157"/>
                  <a:pt x="120" y="132"/>
                </a:cubicBezTo>
                <a:cubicBezTo>
                  <a:pt x="127" y="138"/>
                  <a:pt x="133" y="143"/>
                  <a:pt x="138" y="145"/>
                </a:cubicBezTo>
                <a:close/>
                <a:moveTo>
                  <a:pt x="104" y="237"/>
                </a:moveTo>
                <a:cubicBezTo>
                  <a:pt x="105" y="238"/>
                  <a:pt x="107" y="239"/>
                  <a:pt x="109" y="239"/>
                </a:cubicBezTo>
                <a:cubicBezTo>
                  <a:pt x="111" y="239"/>
                  <a:pt x="113" y="237"/>
                  <a:pt x="115" y="236"/>
                </a:cubicBezTo>
                <a:cubicBezTo>
                  <a:pt x="119" y="238"/>
                  <a:pt x="127" y="240"/>
                  <a:pt x="137" y="240"/>
                </a:cubicBezTo>
                <a:cubicBezTo>
                  <a:pt x="146" y="240"/>
                  <a:pt x="155" y="238"/>
                  <a:pt x="159" y="236"/>
                </a:cubicBezTo>
                <a:cubicBezTo>
                  <a:pt x="161" y="238"/>
                  <a:pt x="163" y="240"/>
                  <a:pt x="166" y="240"/>
                </a:cubicBezTo>
                <a:cubicBezTo>
                  <a:pt x="170" y="240"/>
                  <a:pt x="172" y="238"/>
                  <a:pt x="174" y="235"/>
                </a:cubicBezTo>
                <a:cubicBezTo>
                  <a:pt x="177" y="238"/>
                  <a:pt x="182" y="240"/>
                  <a:pt x="189" y="240"/>
                </a:cubicBezTo>
                <a:cubicBezTo>
                  <a:pt x="192" y="240"/>
                  <a:pt x="196" y="239"/>
                  <a:pt x="199" y="238"/>
                </a:cubicBezTo>
                <a:cubicBezTo>
                  <a:pt x="199" y="242"/>
                  <a:pt x="201" y="246"/>
                  <a:pt x="203" y="249"/>
                </a:cubicBezTo>
                <a:cubicBezTo>
                  <a:pt x="200" y="251"/>
                  <a:pt x="197" y="253"/>
                  <a:pt x="194" y="255"/>
                </a:cubicBezTo>
                <a:cubicBezTo>
                  <a:pt x="190" y="260"/>
                  <a:pt x="188" y="264"/>
                  <a:pt x="187" y="268"/>
                </a:cubicBezTo>
                <a:cubicBezTo>
                  <a:pt x="184" y="267"/>
                  <a:pt x="180" y="268"/>
                  <a:pt x="178" y="271"/>
                </a:cubicBezTo>
                <a:cubicBezTo>
                  <a:pt x="176" y="273"/>
                  <a:pt x="175" y="276"/>
                  <a:pt x="176" y="279"/>
                </a:cubicBezTo>
                <a:cubicBezTo>
                  <a:pt x="170" y="281"/>
                  <a:pt x="164" y="285"/>
                  <a:pt x="157" y="291"/>
                </a:cubicBezTo>
                <a:cubicBezTo>
                  <a:pt x="150" y="299"/>
                  <a:pt x="145" y="306"/>
                  <a:pt x="145" y="312"/>
                </a:cubicBezTo>
                <a:cubicBezTo>
                  <a:pt x="143" y="311"/>
                  <a:pt x="141" y="312"/>
                  <a:pt x="139" y="314"/>
                </a:cubicBezTo>
                <a:cubicBezTo>
                  <a:pt x="138" y="315"/>
                  <a:pt x="137" y="317"/>
                  <a:pt x="137" y="320"/>
                </a:cubicBezTo>
                <a:cubicBezTo>
                  <a:pt x="133" y="322"/>
                  <a:pt x="126" y="326"/>
                  <a:pt x="119" y="333"/>
                </a:cubicBezTo>
                <a:cubicBezTo>
                  <a:pt x="97" y="308"/>
                  <a:pt x="84" y="276"/>
                  <a:pt x="82" y="240"/>
                </a:cubicBezTo>
                <a:cubicBezTo>
                  <a:pt x="91" y="240"/>
                  <a:pt x="99" y="238"/>
                  <a:pt x="104" y="237"/>
                </a:cubicBezTo>
                <a:close/>
                <a:moveTo>
                  <a:pt x="144" y="326"/>
                </a:moveTo>
                <a:cubicBezTo>
                  <a:pt x="146" y="326"/>
                  <a:pt x="148" y="325"/>
                  <a:pt x="150" y="324"/>
                </a:cubicBezTo>
                <a:cubicBezTo>
                  <a:pt x="151" y="322"/>
                  <a:pt x="152" y="320"/>
                  <a:pt x="152" y="317"/>
                </a:cubicBezTo>
                <a:cubicBezTo>
                  <a:pt x="157" y="316"/>
                  <a:pt x="164" y="312"/>
                  <a:pt x="171" y="305"/>
                </a:cubicBezTo>
                <a:cubicBezTo>
                  <a:pt x="177" y="298"/>
                  <a:pt x="182" y="291"/>
                  <a:pt x="183" y="286"/>
                </a:cubicBezTo>
                <a:cubicBezTo>
                  <a:pt x="186" y="286"/>
                  <a:pt x="189" y="286"/>
                  <a:pt x="191" y="283"/>
                </a:cubicBezTo>
                <a:cubicBezTo>
                  <a:pt x="193" y="281"/>
                  <a:pt x="194" y="278"/>
                  <a:pt x="193" y="275"/>
                </a:cubicBezTo>
                <a:cubicBezTo>
                  <a:pt x="197" y="275"/>
                  <a:pt x="203" y="272"/>
                  <a:pt x="207" y="268"/>
                </a:cubicBezTo>
                <a:cubicBezTo>
                  <a:pt x="210" y="265"/>
                  <a:pt x="211" y="263"/>
                  <a:pt x="213" y="260"/>
                </a:cubicBezTo>
                <a:cubicBezTo>
                  <a:pt x="216" y="262"/>
                  <a:pt x="220" y="264"/>
                  <a:pt x="224" y="265"/>
                </a:cubicBezTo>
                <a:cubicBezTo>
                  <a:pt x="223" y="268"/>
                  <a:pt x="222" y="271"/>
                  <a:pt x="222" y="275"/>
                </a:cubicBezTo>
                <a:cubicBezTo>
                  <a:pt x="222" y="281"/>
                  <a:pt x="223" y="286"/>
                  <a:pt x="226" y="289"/>
                </a:cubicBezTo>
                <a:cubicBezTo>
                  <a:pt x="223" y="291"/>
                  <a:pt x="221" y="294"/>
                  <a:pt x="221" y="297"/>
                </a:cubicBezTo>
                <a:cubicBezTo>
                  <a:pt x="221" y="301"/>
                  <a:pt x="223" y="303"/>
                  <a:pt x="225" y="305"/>
                </a:cubicBezTo>
                <a:cubicBezTo>
                  <a:pt x="223" y="310"/>
                  <a:pt x="221" y="318"/>
                  <a:pt x="221" y="327"/>
                </a:cubicBezTo>
                <a:cubicBezTo>
                  <a:pt x="221" y="337"/>
                  <a:pt x="223" y="346"/>
                  <a:pt x="226" y="350"/>
                </a:cubicBezTo>
                <a:cubicBezTo>
                  <a:pt x="225" y="351"/>
                  <a:pt x="224" y="353"/>
                  <a:pt x="224" y="355"/>
                </a:cubicBezTo>
                <a:cubicBezTo>
                  <a:pt x="224" y="357"/>
                  <a:pt x="225" y="359"/>
                  <a:pt x="227" y="361"/>
                </a:cubicBezTo>
                <a:cubicBezTo>
                  <a:pt x="225" y="366"/>
                  <a:pt x="224" y="374"/>
                  <a:pt x="223" y="384"/>
                </a:cubicBezTo>
                <a:cubicBezTo>
                  <a:pt x="188" y="382"/>
                  <a:pt x="156" y="367"/>
                  <a:pt x="131" y="345"/>
                </a:cubicBezTo>
                <a:cubicBezTo>
                  <a:pt x="137" y="338"/>
                  <a:pt x="142" y="331"/>
                  <a:pt x="144" y="326"/>
                </a:cubicBezTo>
                <a:close/>
                <a:moveTo>
                  <a:pt x="236" y="360"/>
                </a:moveTo>
                <a:cubicBezTo>
                  <a:pt x="238" y="359"/>
                  <a:pt x="239" y="357"/>
                  <a:pt x="239" y="355"/>
                </a:cubicBezTo>
                <a:cubicBezTo>
                  <a:pt x="239" y="353"/>
                  <a:pt x="237" y="350"/>
                  <a:pt x="235" y="349"/>
                </a:cubicBezTo>
                <a:cubicBezTo>
                  <a:pt x="238" y="345"/>
                  <a:pt x="240" y="336"/>
                  <a:pt x="240" y="327"/>
                </a:cubicBezTo>
                <a:cubicBezTo>
                  <a:pt x="240" y="317"/>
                  <a:pt x="238" y="309"/>
                  <a:pt x="236" y="305"/>
                </a:cubicBezTo>
                <a:cubicBezTo>
                  <a:pt x="238" y="303"/>
                  <a:pt x="239" y="300"/>
                  <a:pt x="239" y="297"/>
                </a:cubicBezTo>
                <a:cubicBezTo>
                  <a:pt x="239" y="294"/>
                  <a:pt x="238" y="291"/>
                  <a:pt x="235" y="290"/>
                </a:cubicBezTo>
                <a:cubicBezTo>
                  <a:pt x="238" y="287"/>
                  <a:pt x="240" y="281"/>
                  <a:pt x="240" y="275"/>
                </a:cubicBezTo>
                <a:cubicBezTo>
                  <a:pt x="240" y="271"/>
                  <a:pt x="239" y="268"/>
                  <a:pt x="238" y="265"/>
                </a:cubicBezTo>
                <a:cubicBezTo>
                  <a:pt x="242" y="264"/>
                  <a:pt x="246" y="263"/>
                  <a:pt x="249" y="261"/>
                </a:cubicBezTo>
                <a:cubicBezTo>
                  <a:pt x="250" y="264"/>
                  <a:pt x="252" y="267"/>
                  <a:pt x="255" y="269"/>
                </a:cubicBezTo>
                <a:cubicBezTo>
                  <a:pt x="259" y="274"/>
                  <a:pt x="264" y="276"/>
                  <a:pt x="268" y="277"/>
                </a:cubicBezTo>
                <a:cubicBezTo>
                  <a:pt x="267" y="280"/>
                  <a:pt x="268" y="283"/>
                  <a:pt x="270" y="286"/>
                </a:cubicBezTo>
                <a:cubicBezTo>
                  <a:pt x="273" y="288"/>
                  <a:pt x="276" y="289"/>
                  <a:pt x="279" y="288"/>
                </a:cubicBezTo>
                <a:cubicBezTo>
                  <a:pt x="280" y="293"/>
                  <a:pt x="285" y="300"/>
                  <a:pt x="291" y="307"/>
                </a:cubicBezTo>
                <a:cubicBezTo>
                  <a:pt x="298" y="314"/>
                  <a:pt x="306" y="318"/>
                  <a:pt x="311" y="319"/>
                </a:cubicBezTo>
                <a:cubicBezTo>
                  <a:pt x="311" y="321"/>
                  <a:pt x="312" y="323"/>
                  <a:pt x="313" y="324"/>
                </a:cubicBezTo>
                <a:cubicBezTo>
                  <a:pt x="315" y="326"/>
                  <a:pt x="317" y="327"/>
                  <a:pt x="319" y="326"/>
                </a:cubicBezTo>
                <a:cubicBezTo>
                  <a:pt x="322" y="332"/>
                  <a:pt x="327" y="339"/>
                  <a:pt x="334" y="346"/>
                </a:cubicBezTo>
                <a:cubicBezTo>
                  <a:pt x="309" y="368"/>
                  <a:pt x="276" y="383"/>
                  <a:pt x="240" y="384"/>
                </a:cubicBezTo>
                <a:cubicBezTo>
                  <a:pt x="240" y="374"/>
                  <a:pt x="238" y="365"/>
                  <a:pt x="236" y="360"/>
                </a:cubicBezTo>
                <a:close/>
                <a:moveTo>
                  <a:pt x="326" y="319"/>
                </a:moveTo>
                <a:cubicBezTo>
                  <a:pt x="326" y="318"/>
                  <a:pt x="325" y="316"/>
                  <a:pt x="324" y="314"/>
                </a:cubicBezTo>
                <a:cubicBezTo>
                  <a:pt x="322" y="312"/>
                  <a:pt x="319" y="312"/>
                  <a:pt x="317" y="312"/>
                </a:cubicBezTo>
                <a:cubicBezTo>
                  <a:pt x="316" y="307"/>
                  <a:pt x="311" y="300"/>
                  <a:pt x="305" y="293"/>
                </a:cubicBezTo>
                <a:cubicBezTo>
                  <a:pt x="298" y="286"/>
                  <a:pt x="291" y="282"/>
                  <a:pt x="286" y="281"/>
                </a:cubicBezTo>
                <a:cubicBezTo>
                  <a:pt x="286" y="278"/>
                  <a:pt x="285" y="275"/>
                  <a:pt x="283" y="273"/>
                </a:cubicBezTo>
                <a:cubicBezTo>
                  <a:pt x="281" y="271"/>
                  <a:pt x="278" y="270"/>
                  <a:pt x="275" y="270"/>
                </a:cubicBezTo>
                <a:cubicBezTo>
                  <a:pt x="275" y="266"/>
                  <a:pt x="272" y="261"/>
                  <a:pt x="268" y="257"/>
                </a:cubicBezTo>
                <a:cubicBezTo>
                  <a:pt x="265" y="254"/>
                  <a:pt x="262" y="252"/>
                  <a:pt x="259" y="251"/>
                </a:cubicBezTo>
                <a:cubicBezTo>
                  <a:pt x="261" y="247"/>
                  <a:pt x="263" y="244"/>
                  <a:pt x="264" y="240"/>
                </a:cubicBezTo>
                <a:cubicBezTo>
                  <a:pt x="267" y="241"/>
                  <a:pt x="271" y="242"/>
                  <a:pt x="275" y="242"/>
                </a:cubicBezTo>
                <a:cubicBezTo>
                  <a:pt x="281" y="242"/>
                  <a:pt x="286" y="240"/>
                  <a:pt x="289" y="238"/>
                </a:cubicBezTo>
                <a:cubicBezTo>
                  <a:pt x="291" y="241"/>
                  <a:pt x="294" y="243"/>
                  <a:pt x="297" y="243"/>
                </a:cubicBezTo>
                <a:cubicBezTo>
                  <a:pt x="300" y="243"/>
                  <a:pt x="303" y="241"/>
                  <a:pt x="305" y="238"/>
                </a:cubicBezTo>
                <a:cubicBezTo>
                  <a:pt x="309" y="241"/>
                  <a:pt x="317" y="243"/>
                  <a:pt x="327" y="243"/>
                </a:cubicBezTo>
                <a:cubicBezTo>
                  <a:pt x="337" y="243"/>
                  <a:pt x="346" y="241"/>
                  <a:pt x="350" y="237"/>
                </a:cubicBezTo>
                <a:cubicBezTo>
                  <a:pt x="351" y="239"/>
                  <a:pt x="353" y="240"/>
                  <a:pt x="355" y="240"/>
                </a:cubicBezTo>
                <a:cubicBezTo>
                  <a:pt x="357" y="240"/>
                  <a:pt x="359" y="238"/>
                  <a:pt x="361" y="237"/>
                </a:cubicBezTo>
                <a:cubicBezTo>
                  <a:pt x="366" y="239"/>
                  <a:pt x="374" y="240"/>
                  <a:pt x="384" y="240"/>
                </a:cubicBezTo>
                <a:cubicBezTo>
                  <a:pt x="382" y="276"/>
                  <a:pt x="368" y="309"/>
                  <a:pt x="346" y="334"/>
                </a:cubicBezTo>
                <a:cubicBezTo>
                  <a:pt x="338" y="327"/>
                  <a:pt x="331" y="322"/>
                  <a:pt x="326" y="319"/>
                </a:cubicBezTo>
                <a:close/>
                <a:moveTo>
                  <a:pt x="360" y="227"/>
                </a:moveTo>
                <a:cubicBezTo>
                  <a:pt x="359" y="226"/>
                  <a:pt x="357" y="225"/>
                  <a:pt x="355" y="225"/>
                </a:cubicBezTo>
                <a:cubicBezTo>
                  <a:pt x="352" y="225"/>
                  <a:pt x="350" y="226"/>
                  <a:pt x="349" y="228"/>
                </a:cubicBezTo>
                <a:cubicBezTo>
                  <a:pt x="344" y="225"/>
                  <a:pt x="336" y="224"/>
                  <a:pt x="327" y="224"/>
                </a:cubicBezTo>
                <a:cubicBezTo>
                  <a:pt x="317" y="224"/>
                  <a:pt x="309" y="225"/>
                  <a:pt x="304" y="228"/>
                </a:cubicBezTo>
                <a:cubicBezTo>
                  <a:pt x="303" y="226"/>
                  <a:pt x="300" y="224"/>
                  <a:pt x="297" y="224"/>
                </a:cubicBezTo>
                <a:cubicBezTo>
                  <a:pt x="294" y="224"/>
                  <a:pt x="291" y="226"/>
                  <a:pt x="290" y="228"/>
                </a:cubicBezTo>
                <a:cubicBezTo>
                  <a:pt x="287" y="226"/>
                  <a:pt x="281" y="224"/>
                  <a:pt x="275" y="224"/>
                </a:cubicBezTo>
                <a:cubicBezTo>
                  <a:pt x="271" y="224"/>
                  <a:pt x="267" y="225"/>
                  <a:pt x="264" y="226"/>
                </a:cubicBezTo>
                <a:cubicBezTo>
                  <a:pt x="263" y="222"/>
                  <a:pt x="262" y="218"/>
                  <a:pt x="260" y="215"/>
                </a:cubicBezTo>
                <a:cubicBezTo>
                  <a:pt x="263" y="214"/>
                  <a:pt x="266" y="212"/>
                  <a:pt x="269" y="209"/>
                </a:cubicBezTo>
                <a:cubicBezTo>
                  <a:pt x="273" y="204"/>
                  <a:pt x="276" y="200"/>
                  <a:pt x="276" y="196"/>
                </a:cubicBezTo>
                <a:cubicBezTo>
                  <a:pt x="280" y="197"/>
                  <a:pt x="283" y="196"/>
                  <a:pt x="286" y="193"/>
                </a:cubicBezTo>
                <a:cubicBezTo>
                  <a:pt x="288" y="191"/>
                  <a:pt x="289" y="188"/>
                  <a:pt x="288" y="185"/>
                </a:cubicBezTo>
                <a:cubicBezTo>
                  <a:pt x="293" y="183"/>
                  <a:pt x="300" y="179"/>
                  <a:pt x="306" y="173"/>
                </a:cubicBezTo>
                <a:cubicBezTo>
                  <a:pt x="314" y="165"/>
                  <a:pt x="318" y="158"/>
                  <a:pt x="319" y="152"/>
                </a:cubicBezTo>
                <a:cubicBezTo>
                  <a:pt x="321" y="152"/>
                  <a:pt x="323" y="152"/>
                  <a:pt x="324" y="150"/>
                </a:cubicBezTo>
                <a:cubicBezTo>
                  <a:pt x="326" y="149"/>
                  <a:pt x="326" y="146"/>
                  <a:pt x="326" y="144"/>
                </a:cubicBezTo>
                <a:cubicBezTo>
                  <a:pt x="331" y="142"/>
                  <a:pt x="338" y="137"/>
                  <a:pt x="344" y="131"/>
                </a:cubicBezTo>
                <a:cubicBezTo>
                  <a:pt x="367" y="156"/>
                  <a:pt x="382" y="188"/>
                  <a:pt x="384" y="224"/>
                </a:cubicBezTo>
                <a:cubicBezTo>
                  <a:pt x="374" y="224"/>
                  <a:pt x="365" y="225"/>
                  <a:pt x="360" y="227"/>
                </a:cubicBezTo>
                <a:close/>
              </a:path>
            </a:pathLst>
          </a:custGeom>
          <a:solidFill>
            <a:srgbClr val="0097A9"/>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52" name="Rectangle 51">
            <a:extLst>
              <a:ext uri="{FF2B5EF4-FFF2-40B4-BE49-F238E27FC236}">
                <a16:creationId xmlns:a16="http://schemas.microsoft.com/office/drawing/2014/main" id="{F31112CC-96AD-4825-A0DE-99A9F37CE4DC}"/>
              </a:ext>
            </a:extLst>
          </p:cNvPr>
          <p:cNvSpPr/>
          <p:nvPr/>
        </p:nvSpPr>
        <p:spPr bwMode="gray">
          <a:xfrm>
            <a:off x="282551" y="2458003"/>
            <a:ext cx="1762811" cy="234721"/>
          </a:xfrm>
          <a:prstGeom prst="rect">
            <a:avLst/>
          </a:prstGeom>
          <a:no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100" b="1" dirty="0">
                <a:solidFill>
                  <a:prstClr val="black"/>
                </a:solidFill>
              </a:rPr>
              <a:t>Solutioning</a:t>
            </a:r>
            <a:endParaRPr kumimoji="0" lang="en-US" sz="1100" b="1" i="0" u="none" strike="noStrike" kern="1200" cap="none" spc="0" normalizeH="0" baseline="0" noProof="0" dirty="0">
              <a:ln>
                <a:noFill/>
              </a:ln>
              <a:solidFill>
                <a:prstClr val="black"/>
              </a:solidFill>
              <a:effectLst/>
              <a:uLnTx/>
              <a:uFillTx/>
              <a:ea typeface="+mn-ea"/>
              <a:cs typeface="+mn-cs"/>
            </a:endParaRPr>
          </a:p>
        </p:txBody>
      </p:sp>
      <p:sp>
        <p:nvSpPr>
          <p:cNvPr id="53" name="Rectangle 52">
            <a:extLst>
              <a:ext uri="{FF2B5EF4-FFF2-40B4-BE49-F238E27FC236}">
                <a16:creationId xmlns:a16="http://schemas.microsoft.com/office/drawing/2014/main" id="{4B840C65-0CF9-4CE3-AE3C-4B2AFFDED0EF}"/>
              </a:ext>
            </a:extLst>
          </p:cNvPr>
          <p:cNvSpPr/>
          <p:nvPr/>
        </p:nvSpPr>
        <p:spPr bwMode="gray">
          <a:xfrm>
            <a:off x="282551" y="5558894"/>
            <a:ext cx="1762811" cy="234721"/>
          </a:xfrm>
          <a:prstGeom prst="rect">
            <a:avLst/>
          </a:prstGeom>
          <a:no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100" b="1" dirty="0">
                <a:solidFill>
                  <a:prstClr val="black"/>
                </a:solidFill>
              </a:rPr>
              <a:t>Enablement</a:t>
            </a:r>
            <a:endParaRPr kumimoji="0" lang="en-US" sz="1100" b="1" i="0" u="none" strike="noStrike" kern="1200" cap="none" spc="0" normalizeH="0" baseline="0" noProof="0" dirty="0">
              <a:ln>
                <a:noFill/>
              </a:ln>
              <a:solidFill>
                <a:prstClr val="black"/>
              </a:solidFill>
              <a:effectLst/>
              <a:uLnTx/>
              <a:uFillTx/>
              <a:ea typeface="+mn-ea"/>
              <a:cs typeface="+mn-cs"/>
            </a:endParaRPr>
          </a:p>
        </p:txBody>
      </p:sp>
      <p:sp>
        <p:nvSpPr>
          <p:cNvPr id="55" name="Rectangle 54">
            <a:extLst>
              <a:ext uri="{FF2B5EF4-FFF2-40B4-BE49-F238E27FC236}">
                <a16:creationId xmlns:a16="http://schemas.microsoft.com/office/drawing/2014/main" id="{23EF2DA1-9641-48CA-ADBD-5796D90479C0}"/>
              </a:ext>
            </a:extLst>
          </p:cNvPr>
          <p:cNvSpPr/>
          <p:nvPr/>
        </p:nvSpPr>
        <p:spPr bwMode="gray">
          <a:xfrm>
            <a:off x="1727501" y="1587507"/>
            <a:ext cx="5003595" cy="1255689"/>
          </a:xfrm>
          <a:prstGeom prst="rect">
            <a:avLst/>
          </a:prstGeom>
          <a:noFill/>
          <a:ln w="19050" algn="ctr">
            <a:noFill/>
            <a:miter lim="800000"/>
            <a:headEnd/>
            <a:tailEnd/>
          </a:ln>
        </p:spPr>
        <p:txBody>
          <a:bodyPr wrap="square" lIns="88900" tIns="88900" rIns="88900" bIns="88900" rtlCol="0" anchor="ctr"/>
          <a:lstStyle/>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Solve the key problem of customer enablement on cloud</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Implement scalability </a:t>
            </a:r>
            <a:r>
              <a:rPr lang="en-US" sz="1200">
                <a:solidFill>
                  <a:prstClr val="black"/>
                </a:solidFill>
              </a:rPr>
              <a:t>and standardization </a:t>
            </a:r>
            <a:r>
              <a:rPr lang="en-US" sz="1200" dirty="0">
                <a:solidFill>
                  <a:prstClr val="black"/>
                </a:solidFill>
              </a:rPr>
              <a:t>in process and technology</a:t>
            </a:r>
          </a:p>
          <a:p>
            <a:pPr marL="171450" indent="-171450" defTabSz="1219170">
              <a:lnSpc>
                <a:spcPct val="106000"/>
              </a:lnSpc>
              <a:spcBef>
                <a:spcPts val="300"/>
              </a:spcBef>
              <a:buFont typeface="Arial" panose="020B0604020202020204" pitchFamily="34" charset="0"/>
              <a:buChar char="•"/>
              <a:defRPr/>
            </a:pPr>
            <a:r>
              <a:rPr lang="en-US" sz="1200" dirty="0">
                <a:solidFill>
                  <a:prstClr val="black"/>
                </a:solidFill>
              </a:rPr>
              <a:t>Advocate for design with customer experience in mind</a:t>
            </a:r>
          </a:p>
        </p:txBody>
      </p:sp>
      <p:sp>
        <p:nvSpPr>
          <p:cNvPr id="56" name="Rectangle 55">
            <a:extLst>
              <a:ext uri="{FF2B5EF4-FFF2-40B4-BE49-F238E27FC236}">
                <a16:creationId xmlns:a16="http://schemas.microsoft.com/office/drawing/2014/main" id="{40FEE372-2798-49F2-9713-1C48915A9BFF}"/>
              </a:ext>
            </a:extLst>
          </p:cNvPr>
          <p:cNvSpPr/>
          <p:nvPr/>
        </p:nvSpPr>
        <p:spPr bwMode="gray">
          <a:xfrm>
            <a:off x="1727501" y="3144395"/>
            <a:ext cx="5003595" cy="1071749"/>
          </a:xfrm>
          <a:prstGeom prst="rect">
            <a:avLst/>
          </a:prstGeom>
          <a:noFill/>
          <a:ln w="19050" algn="ctr">
            <a:noFill/>
            <a:miter lim="800000"/>
            <a:headEnd/>
            <a:tailEnd/>
          </a:ln>
        </p:spPr>
        <p:txBody>
          <a:bodyPr wrap="square" lIns="88900" tIns="88900" rIns="88900" bIns="88900" rtlCol="0" anchor="ctr"/>
          <a:lstStyle/>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Provide a transparent lens into day-to-day operations</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Identify opportunities to improve capabilities</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Navigate a path forward on </a:t>
            </a:r>
            <a:r>
              <a:rPr lang="en-US" sz="1200" dirty="0" err="1">
                <a:solidFill>
                  <a:prstClr val="black"/>
                </a:solidFill>
              </a:rPr>
              <a:t>OutSystems</a:t>
            </a:r>
            <a:r>
              <a:rPr lang="en-US" sz="1200" dirty="0">
                <a:solidFill>
                  <a:prstClr val="black"/>
                </a:solidFill>
              </a:rPr>
              <a:t>’ Cloud Journey</a:t>
            </a:r>
          </a:p>
        </p:txBody>
      </p:sp>
      <p:sp>
        <p:nvSpPr>
          <p:cNvPr id="57" name="Rectangle 56">
            <a:extLst>
              <a:ext uri="{FF2B5EF4-FFF2-40B4-BE49-F238E27FC236}">
                <a16:creationId xmlns:a16="http://schemas.microsoft.com/office/drawing/2014/main" id="{E926FAAC-7F05-4B9B-88BB-5FC9B99E8C83}"/>
              </a:ext>
            </a:extLst>
          </p:cNvPr>
          <p:cNvSpPr/>
          <p:nvPr/>
        </p:nvSpPr>
        <p:spPr bwMode="gray">
          <a:xfrm>
            <a:off x="282551" y="3978448"/>
            <a:ext cx="1762811" cy="234721"/>
          </a:xfrm>
          <a:prstGeom prst="rect">
            <a:avLst/>
          </a:prstGeom>
          <a:no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1100" b="1" i="0" u="none" strike="noStrike" kern="1200" cap="none" spc="0" normalizeH="0" baseline="0" noProof="0" dirty="0">
                <a:ln>
                  <a:noFill/>
                </a:ln>
                <a:solidFill>
                  <a:prstClr val="black"/>
                </a:solidFill>
                <a:effectLst/>
                <a:uLnTx/>
                <a:uFillTx/>
                <a:ea typeface="+mn-ea"/>
                <a:cs typeface="+mn-cs"/>
              </a:rPr>
              <a:t>Guidance</a:t>
            </a:r>
          </a:p>
        </p:txBody>
      </p:sp>
      <p:sp>
        <p:nvSpPr>
          <p:cNvPr id="58" name="Rectangle 57">
            <a:extLst>
              <a:ext uri="{FF2B5EF4-FFF2-40B4-BE49-F238E27FC236}">
                <a16:creationId xmlns:a16="http://schemas.microsoft.com/office/drawing/2014/main" id="{9497CB23-4A52-4CAD-94F5-50AB91A96E96}"/>
              </a:ext>
            </a:extLst>
          </p:cNvPr>
          <p:cNvSpPr/>
          <p:nvPr/>
        </p:nvSpPr>
        <p:spPr bwMode="gray">
          <a:xfrm>
            <a:off x="1727501" y="4720136"/>
            <a:ext cx="5003595" cy="1071749"/>
          </a:xfrm>
          <a:prstGeom prst="rect">
            <a:avLst/>
          </a:prstGeom>
          <a:noFill/>
          <a:ln w="19050" algn="ctr">
            <a:noFill/>
            <a:miter lim="800000"/>
            <a:headEnd/>
            <a:tailEnd/>
          </a:ln>
        </p:spPr>
        <p:txBody>
          <a:bodyPr wrap="square" lIns="88900" tIns="88900" rIns="88900" bIns="88900" rtlCol="0" anchor="ctr"/>
          <a:lstStyle/>
          <a:p>
            <a:pPr marL="171450" lvl="0" indent="-171450" defTabSz="1219170">
              <a:lnSpc>
                <a:spcPct val="106000"/>
              </a:lnSpc>
              <a:spcBef>
                <a:spcPts val="300"/>
              </a:spcBef>
              <a:buFont typeface="Arial" panose="020B0604020202020204" pitchFamily="34" charset="0"/>
              <a:buChar char="•"/>
              <a:defRPr/>
            </a:pPr>
            <a:r>
              <a:rPr lang="en-US" sz="1200" dirty="0">
                <a:solidFill>
                  <a:prstClr val="black"/>
                </a:solidFill>
              </a:rPr>
              <a:t>Increase responsiveness to </a:t>
            </a:r>
            <a:r>
              <a:rPr lang="en-US" sz="1200" dirty="0" err="1">
                <a:solidFill>
                  <a:prstClr val="black"/>
                </a:solidFill>
              </a:rPr>
              <a:t>OutSystems</a:t>
            </a:r>
            <a:r>
              <a:rPr lang="en-US" sz="1200" dirty="0">
                <a:solidFill>
                  <a:prstClr val="black"/>
                </a:solidFill>
              </a:rPr>
              <a:t>’ customers</a:t>
            </a:r>
          </a:p>
          <a:p>
            <a:pPr marL="171450" lvl="0" indent="-171450" defTabSz="1219170">
              <a:lnSpc>
                <a:spcPct val="106000"/>
              </a:lnSpc>
              <a:spcBef>
                <a:spcPts val="300"/>
              </a:spcBef>
              <a:buFont typeface="Arial" panose="020B0604020202020204" pitchFamily="34" charset="0"/>
              <a:buChar char="•"/>
              <a:defRPr/>
            </a:pPr>
            <a:r>
              <a:rPr lang="en-US" sz="1200" dirty="0">
                <a:solidFill>
                  <a:prstClr val="black"/>
                </a:solidFill>
              </a:rPr>
              <a:t>Enhance technology resources available to customer-facing teams</a:t>
            </a:r>
          </a:p>
          <a:p>
            <a:pPr marL="171450" indent="-171450" defTabSz="1219170">
              <a:lnSpc>
                <a:spcPct val="106000"/>
              </a:lnSpc>
              <a:spcBef>
                <a:spcPts val="300"/>
              </a:spcBef>
              <a:buFont typeface="Arial" panose="020B0604020202020204" pitchFamily="34" charset="0"/>
              <a:buChar char="•"/>
              <a:defRPr/>
            </a:pPr>
            <a:r>
              <a:rPr lang="en-US" sz="1200" dirty="0">
                <a:solidFill>
                  <a:prstClr val="black"/>
                </a:solidFill>
              </a:rPr>
              <a:t>Remove roadblocks for improving delivery time-to-value</a:t>
            </a:r>
          </a:p>
        </p:txBody>
      </p:sp>
      <p:cxnSp>
        <p:nvCxnSpPr>
          <p:cNvPr id="59" name="Straight Connector 58">
            <a:extLst>
              <a:ext uri="{FF2B5EF4-FFF2-40B4-BE49-F238E27FC236}">
                <a16:creationId xmlns:a16="http://schemas.microsoft.com/office/drawing/2014/main" id="{C264682C-EEFC-4964-9D2B-D66D6B411F17}"/>
              </a:ext>
            </a:extLst>
          </p:cNvPr>
          <p:cNvCxnSpPr>
            <a:cxnSpLocks/>
          </p:cNvCxnSpPr>
          <p:nvPr/>
        </p:nvCxnSpPr>
        <p:spPr>
          <a:xfrm>
            <a:off x="6997955" y="1486965"/>
            <a:ext cx="4651853" cy="0"/>
          </a:xfrm>
          <a:prstGeom prst="line">
            <a:avLst/>
          </a:prstGeom>
          <a:noFill/>
          <a:ln w="9525" cap="flat" cmpd="sng" algn="ctr">
            <a:solidFill>
              <a:srgbClr val="012169"/>
            </a:solidFill>
            <a:prstDash val="solid"/>
          </a:ln>
          <a:effectLst/>
        </p:spPr>
      </p:cxnSp>
      <p:sp>
        <p:nvSpPr>
          <p:cNvPr id="60" name="Rectangle 59">
            <a:extLst>
              <a:ext uri="{FF2B5EF4-FFF2-40B4-BE49-F238E27FC236}">
                <a16:creationId xmlns:a16="http://schemas.microsoft.com/office/drawing/2014/main" id="{4E1FA21C-2BCB-446D-8AAF-9ECFFC444B3E}"/>
              </a:ext>
            </a:extLst>
          </p:cNvPr>
          <p:cNvSpPr/>
          <p:nvPr/>
        </p:nvSpPr>
        <p:spPr bwMode="gray">
          <a:xfrm>
            <a:off x="8416238" y="1363832"/>
            <a:ext cx="1735434" cy="246267"/>
          </a:xfrm>
          <a:prstGeom prst="rect">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0" cap="none" spc="0" normalizeH="0" baseline="0" noProof="0" dirty="0">
                <a:ln>
                  <a:noFill/>
                </a:ln>
                <a:solidFill>
                  <a:prstClr val="black"/>
                </a:solidFill>
                <a:effectLst/>
                <a:uLnTx/>
                <a:uFillTx/>
                <a:ea typeface="+mn-ea"/>
                <a:cs typeface="+mn-cs"/>
              </a:rPr>
              <a:t>We are not here to…</a:t>
            </a:r>
          </a:p>
        </p:txBody>
      </p:sp>
      <p:sp>
        <p:nvSpPr>
          <p:cNvPr id="61" name="Isosceles Triangle 60">
            <a:extLst>
              <a:ext uri="{FF2B5EF4-FFF2-40B4-BE49-F238E27FC236}">
                <a16:creationId xmlns:a16="http://schemas.microsoft.com/office/drawing/2014/main" id="{41C175B1-42E6-4F95-9821-02B260F5B6D2}"/>
              </a:ext>
            </a:extLst>
          </p:cNvPr>
          <p:cNvSpPr/>
          <p:nvPr/>
        </p:nvSpPr>
        <p:spPr bwMode="gray">
          <a:xfrm rot="5400000">
            <a:off x="6331638" y="2087655"/>
            <a:ext cx="687356" cy="255392"/>
          </a:xfrm>
          <a:prstGeom prst="triangle">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dirty="0">
              <a:ln>
                <a:noFill/>
              </a:ln>
              <a:solidFill>
                <a:prstClr val="white"/>
              </a:solidFill>
              <a:effectLst/>
              <a:uLnTx/>
              <a:uFillTx/>
              <a:ea typeface="+mn-ea"/>
              <a:cs typeface="+mn-cs"/>
            </a:endParaRPr>
          </a:p>
        </p:txBody>
      </p:sp>
      <p:sp>
        <p:nvSpPr>
          <p:cNvPr id="62" name="Isosceles Triangle 61">
            <a:extLst>
              <a:ext uri="{FF2B5EF4-FFF2-40B4-BE49-F238E27FC236}">
                <a16:creationId xmlns:a16="http://schemas.microsoft.com/office/drawing/2014/main" id="{004F0BDE-A8B1-4D1D-B62E-EA2EC70BC475}"/>
              </a:ext>
            </a:extLst>
          </p:cNvPr>
          <p:cNvSpPr/>
          <p:nvPr/>
        </p:nvSpPr>
        <p:spPr bwMode="gray">
          <a:xfrm rot="5400000">
            <a:off x="6331638" y="5128504"/>
            <a:ext cx="687356" cy="255392"/>
          </a:xfrm>
          <a:prstGeom prst="triangle">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dirty="0">
              <a:ln>
                <a:noFill/>
              </a:ln>
              <a:solidFill>
                <a:prstClr val="white"/>
              </a:solidFill>
              <a:effectLst/>
              <a:uLnTx/>
              <a:uFillTx/>
              <a:ea typeface="+mn-ea"/>
              <a:cs typeface="+mn-cs"/>
            </a:endParaRPr>
          </a:p>
        </p:txBody>
      </p:sp>
      <p:sp>
        <p:nvSpPr>
          <p:cNvPr id="64" name="Rectangle 63">
            <a:extLst>
              <a:ext uri="{FF2B5EF4-FFF2-40B4-BE49-F238E27FC236}">
                <a16:creationId xmlns:a16="http://schemas.microsoft.com/office/drawing/2014/main" id="{DFB808F4-3632-4AB2-A7CB-3AD73080225A}"/>
              </a:ext>
            </a:extLst>
          </p:cNvPr>
          <p:cNvSpPr/>
          <p:nvPr/>
        </p:nvSpPr>
        <p:spPr bwMode="gray">
          <a:xfrm>
            <a:off x="6906455" y="3144395"/>
            <a:ext cx="4822738" cy="1071749"/>
          </a:xfrm>
          <a:prstGeom prst="rect">
            <a:avLst/>
          </a:prstGeom>
          <a:noFill/>
          <a:ln w="19050" algn="ctr">
            <a:noFill/>
            <a:miter lim="800000"/>
            <a:headEnd/>
            <a:tailEnd/>
          </a:ln>
        </p:spPr>
        <p:txBody>
          <a:bodyPr wrap="square" lIns="88900" tIns="88900" rIns="88900" bIns="88900" rtlCol="0" anchor="t"/>
          <a:lstStyle/>
          <a:p>
            <a:pPr marL="171450" marR="0" lvl="0" indent="-171450" algn="l" defTabSz="1219170" rtl="0" eaLnBrk="1" fontAlgn="auto" latinLnBrk="0" hangingPunct="1">
              <a:lnSpc>
                <a:spcPct val="106000"/>
              </a:lnSpc>
              <a:spcBef>
                <a:spcPts val="30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sp>
        <p:nvSpPr>
          <p:cNvPr id="65" name="Rectangle 64">
            <a:extLst>
              <a:ext uri="{FF2B5EF4-FFF2-40B4-BE49-F238E27FC236}">
                <a16:creationId xmlns:a16="http://schemas.microsoft.com/office/drawing/2014/main" id="{E0121276-4BE8-487F-AD6C-2B01B09AAE08}"/>
              </a:ext>
            </a:extLst>
          </p:cNvPr>
          <p:cNvSpPr/>
          <p:nvPr/>
        </p:nvSpPr>
        <p:spPr bwMode="gray">
          <a:xfrm>
            <a:off x="7082860" y="4720136"/>
            <a:ext cx="4822738" cy="1071749"/>
          </a:xfrm>
          <a:prstGeom prst="rect">
            <a:avLst/>
          </a:prstGeom>
          <a:noFill/>
          <a:ln w="19050" algn="ctr">
            <a:noFill/>
            <a:miter lim="800000"/>
            <a:headEnd/>
            <a:tailEnd/>
          </a:ln>
        </p:spPr>
        <p:txBody>
          <a:bodyPr wrap="square" lIns="88900" tIns="88900" rIns="88900" bIns="88900" rtlCol="0" anchor="ctr"/>
          <a:lstStyle/>
          <a:p>
            <a:pPr marL="171450" marR="0" lvl="0" indent="-171450" algn="l" defTabSz="1219170" rtl="0" eaLnBrk="1" fontAlgn="auto" latinLnBrk="0" hangingPunct="1">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Enact unnecessary disruption</a:t>
            </a:r>
          </a:p>
          <a:p>
            <a:pPr marL="171450" marR="0" lvl="0" indent="-171450" algn="l" defTabSz="1219170" rtl="0" eaLnBrk="1" fontAlgn="auto" latinLnBrk="0" hangingPunct="1">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Deconstruct the </a:t>
            </a:r>
            <a:r>
              <a:rPr lang="en-US" sz="1200" dirty="0" err="1">
                <a:solidFill>
                  <a:prstClr val="black"/>
                </a:solidFill>
              </a:rPr>
              <a:t>OutSystems</a:t>
            </a:r>
            <a:r>
              <a:rPr lang="en-US" sz="1200" dirty="0">
                <a:solidFill>
                  <a:prstClr val="black"/>
                </a:solidFill>
              </a:rPr>
              <a:t> “secret sauce”</a:t>
            </a:r>
          </a:p>
          <a:p>
            <a:pPr marL="171450" indent="-171450" defTabSz="1219170">
              <a:lnSpc>
                <a:spcPct val="106000"/>
              </a:lnSpc>
              <a:spcBef>
                <a:spcPts val="300"/>
              </a:spcBef>
              <a:buFont typeface="Arial" panose="020B0604020202020204" pitchFamily="34" charset="0"/>
              <a:buChar char="•"/>
              <a:defRPr/>
            </a:pPr>
            <a:r>
              <a:rPr kumimoji="0" lang="en-US" sz="1200" i="0" u="none" strike="noStrike" kern="1200" cap="none" spc="0" normalizeH="0" baseline="0" noProof="0" dirty="0">
                <a:ln>
                  <a:noFill/>
                </a:ln>
                <a:solidFill>
                  <a:prstClr val="black"/>
                </a:solidFill>
                <a:effectLst/>
                <a:uLnTx/>
                <a:uFillTx/>
                <a:ea typeface="+mn-ea"/>
                <a:cs typeface="+mn-cs"/>
              </a:rPr>
              <a:t>Approach problems with a heavy hand</a:t>
            </a:r>
          </a:p>
        </p:txBody>
      </p:sp>
      <p:sp>
        <p:nvSpPr>
          <p:cNvPr id="66" name="Rectangle 65">
            <a:extLst>
              <a:ext uri="{FF2B5EF4-FFF2-40B4-BE49-F238E27FC236}">
                <a16:creationId xmlns:a16="http://schemas.microsoft.com/office/drawing/2014/main" id="{7FA6B34E-8B40-4F2A-A457-D922ADED0A1D}"/>
              </a:ext>
            </a:extLst>
          </p:cNvPr>
          <p:cNvSpPr/>
          <p:nvPr/>
        </p:nvSpPr>
        <p:spPr bwMode="gray">
          <a:xfrm>
            <a:off x="7082860" y="1679477"/>
            <a:ext cx="4822738" cy="1071749"/>
          </a:xfrm>
          <a:prstGeom prst="rect">
            <a:avLst/>
          </a:prstGeom>
          <a:noFill/>
          <a:ln w="19050" algn="ctr">
            <a:noFill/>
            <a:miter lim="800000"/>
            <a:headEnd/>
            <a:tailEnd/>
          </a:ln>
        </p:spPr>
        <p:txBody>
          <a:bodyPr wrap="square" lIns="88900" tIns="88900" rIns="88900" bIns="88900" rtlCol="0" anchor="ctr"/>
          <a:lstStyle/>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Replace homegrown expertise or product knowledge</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Treat all customers as identical</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Reinvent the wheel</a:t>
            </a:r>
          </a:p>
        </p:txBody>
      </p:sp>
      <p:sp>
        <p:nvSpPr>
          <p:cNvPr id="67" name="Isosceles Triangle 66">
            <a:extLst>
              <a:ext uri="{FF2B5EF4-FFF2-40B4-BE49-F238E27FC236}">
                <a16:creationId xmlns:a16="http://schemas.microsoft.com/office/drawing/2014/main" id="{43FC7489-638A-4114-A238-43778D2CE207}"/>
              </a:ext>
            </a:extLst>
          </p:cNvPr>
          <p:cNvSpPr/>
          <p:nvPr/>
        </p:nvSpPr>
        <p:spPr bwMode="gray">
          <a:xfrm rot="5400000">
            <a:off x="6331638" y="3552573"/>
            <a:ext cx="687356" cy="255392"/>
          </a:xfrm>
          <a:prstGeom prst="triangle">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dirty="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F68B7B75-3971-4628-96BE-D18D5EF73DBB}"/>
              </a:ext>
            </a:extLst>
          </p:cNvPr>
          <p:cNvSpPr>
            <a:spLocks noGrp="1"/>
          </p:cNvSpPr>
          <p:nvPr>
            <p:ph type="title"/>
          </p:nvPr>
        </p:nvSpPr>
        <p:spPr/>
        <p:txBody>
          <a:bodyPr/>
          <a:lstStyle/>
          <a:p>
            <a:r>
              <a:rPr lang="en-US" dirty="0"/>
              <a:t>Our Role at </a:t>
            </a:r>
            <a:r>
              <a:rPr lang="en-US" dirty="0" err="1"/>
              <a:t>OutSystems</a:t>
            </a:r>
            <a:endParaRPr lang="en-US" dirty="0"/>
          </a:p>
        </p:txBody>
      </p:sp>
      <p:sp>
        <p:nvSpPr>
          <p:cNvPr id="3" name="Text Placeholder 2">
            <a:extLst>
              <a:ext uri="{FF2B5EF4-FFF2-40B4-BE49-F238E27FC236}">
                <a16:creationId xmlns:a16="http://schemas.microsoft.com/office/drawing/2014/main" id="{C9531F5C-8BC2-45C0-B06F-DB2E999C92E5}"/>
              </a:ext>
            </a:extLst>
          </p:cNvPr>
          <p:cNvSpPr>
            <a:spLocks noGrp="1"/>
          </p:cNvSpPr>
          <p:nvPr>
            <p:ph type="body" sz="quarter" idx="14"/>
          </p:nvPr>
        </p:nvSpPr>
        <p:spPr/>
        <p:txBody>
          <a:bodyPr/>
          <a:lstStyle/>
          <a:p>
            <a:r>
              <a:rPr lang="en-US" dirty="0"/>
              <a:t>A perspective on our purpose and mission as part of the re:Stack Program engagement </a:t>
            </a:r>
          </a:p>
        </p:txBody>
      </p:sp>
      <p:sp>
        <p:nvSpPr>
          <p:cNvPr id="37" name="Rectangle 36">
            <a:extLst>
              <a:ext uri="{FF2B5EF4-FFF2-40B4-BE49-F238E27FC236}">
                <a16:creationId xmlns:a16="http://schemas.microsoft.com/office/drawing/2014/main" id="{89ABDDFC-5BC8-4AAF-A0B7-F41F70F0677B}"/>
              </a:ext>
            </a:extLst>
          </p:cNvPr>
          <p:cNvSpPr/>
          <p:nvPr/>
        </p:nvSpPr>
        <p:spPr bwMode="gray">
          <a:xfrm>
            <a:off x="7057783" y="3144395"/>
            <a:ext cx="4822738" cy="1071749"/>
          </a:xfrm>
          <a:prstGeom prst="rect">
            <a:avLst/>
          </a:prstGeom>
          <a:noFill/>
          <a:ln w="19050" algn="ctr">
            <a:noFill/>
            <a:miter lim="800000"/>
            <a:headEnd/>
            <a:tailEnd/>
          </a:ln>
        </p:spPr>
        <p:txBody>
          <a:bodyPr wrap="square" lIns="88900" tIns="88900" rIns="88900" bIns="88900" rtlCol="0" anchor="ctr"/>
          <a:lstStyle/>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Impede non-program efforts of our stakeholder groups</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Cast blame for organizational </a:t>
            </a:r>
            <a:r>
              <a:rPr lang="en-US" sz="1200">
                <a:solidFill>
                  <a:prstClr val="black"/>
                </a:solidFill>
              </a:rPr>
              <a:t>challenges</a:t>
            </a:r>
            <a:r>
              <a:rPr lang="en-US" sz="1200" dirty="0">
                <a:solidFill>
                  <a:prstClr val="black"/>
                </a:solidFill>
              </a:rPr>
              <a:t> and delivery shortcomings</a:t>
            </a:r>
          </a:p>
          <a:p>
            <a:pPr marL="171450" marR="0" lvl="0" indent="-171450" defTabSz="1219170" fontAlgn="auto">
              <a:lnSpc>
                <a:spcPct val="106000"/>
              </a:lnSpc>
              <a:spcBef>
                <a:spcPts val="300"/>
              </a:spcBef>
              <a:spcAft>
                <a:spcPts val="0"/>
              </a:spcAft>
              <a:buClrTx/>
              <a:buSzTx/>
              <a:buFont typeface="Arial" panose="020B0604020202020204" pitchFamily="34" charset="0"/>
              <a:buChar char="•"/>
              <a:tabLst/>
              <a:defRPr/>
            </a:pPr>
            <a:r>
              <a:rPr lang="en-US" sz="1200" dirty="0">
                <a:solidFill>
                  <a:prstClr val="black"/>
                </a:solidFill>
              </a:rPr>
              <a:t>Dictate an untailored, one-size-fits-all approach</a:t>
            </a:r>
          </a:p>
        </p:txBody>
      </p:sp>
    </p:spTree>
    <p:extLst>
      <p:ext uri="{BB962C8B-B14F-4D97-AF65-F5344CB8AC3E}">
        <p14:creationId xmlns:p14="http://schemas.microsoft.com/office/powerpoint/2010/main" val="357075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77785-DB49-4221-9A93-DBB613D3C701}"/>
              </a:ext>
            </a:extLst>
          </p:cNvPr>
          <p:cNvSpPr>
            <a:spLocks noGrp="1"/>
          </p:cNvSpPr>
          <p:nvPr>
            <p:ph type="body" sz="quarter" idx="14"/>
          </p:nvPr>
        </p:nvSpPr>
        <p:spPr/>
        <p:txBody>
          <a:bodyPr/>
          <a:lstStyle/>
          <a:p>
            <a:r>
              <a:rPr lang="en-US" dirty="0"/>
              <a:t>Pods allow a migration program to grow or shrink at any scale, while reducing management overhead through use of repeatable assets and processes</a:t>
            </a:r>
          </a:p>
        </p:txBody>
      </p:sp>
      <p:sp>
        <p:nvSpPr>
          <p:cNvPr id="3" name="Title 2">
            <a:extLst>
              <a:ext uri="{FF2B5EF4-FFF2-40B4-BE49-F238E27FC236}">
                <a16:creationId xmlns:a16="http://schemas.microsoft.com/office/drawing/2014/main" id="{FB4923DF-9694-417D-9D76-DFFDEC9F79AD}"/>
              </a:ext>
            </a:extLst>
          </p:cNvPr>
          <p:cNvSpPr>
            <a:spLocks noGrp="1"/>
          </p:cNvSpPr>
          <p:nvPr>
            <p:ph type="title"/>
          </p:nvPr>
        </p:nvSpPr>
        <p:spPr/>
        <p:txBody>
          <a:bodyPr/>
          <a:lstStyle/>
          <a:p>
            <a:r>
              <a:rPr lang="en-US" dirty="0"/>
              <a:t>Using Pods to Enable Scalability</a:t>
            </a:r>
          </a:p>
        </p:txBody>
      </p:sp>
      <p:sp>
        <p:nvSpPr>
          <p:cNvPr id="5" name="Rounded Rectangle 9">
            <a:extLst>
              <a:ext uri="{FF2B5EF4-FFF2-40B4-BE49-F238E27FC236}">
                <a16:creationId xmlns:a16="http://schemas.microsoft.com/office/drawing/2014/main" id="{7B99A702-F5BA-4B5C-AD05-13476D36F8A1}"/>
              </a:ext>
            </a:extLst>
          </p:cNvPr>
          <p:cNvSpPr/>
          <p:nvPr/>
        </p:nvSpPr>
        <p:spPr bwMode="gray">
          <a:xfrm>
            <a:off x="464989" y="2020263"/>
            <a:ext cx="2383959" cy="1923012"/>
          </a:xfrm>
          <a:prstGeom prst="roundRect">
            <a:avLst/>
          </a:prstGeom>
          <a:noFill/>
          <a:ln w="19050" algn="ctr">
            <a:solidFill>
              <a:schemeClr val="accent6"/>
            </a:solidFill>
            <a:miter lim="800000"/>
            <a:headEnd/>
            <a:tailEnd/>
          </a:ln>
          <a:effectLst>
            <a:innerShdw blurRad="76200" dist="25400" dir="2700000">
              <a:prstClr val="black">
                <a:alpha val="50000"/>
              </a:prstClr>
            </a:innerShdw>
          </a:effectLst>
        </p:spPr>
        <p:txBody>
          <a:bodyPr wrap="square" lIns="45720" tIns="88900" rIns="4572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25000" noProof="0">
              <a:ln>
                <a:noFill/>
              </a:ln>
              <a:solidFill>
                <a:srgbClr val="000000"/>
              </a:solidFill>
              <a:effectLst/>
              <a:uLnTx/>
              <a:uFillTx/>
              <a:cs typeface="Arial" panose="020B0604020202020204" pitchFamily="34" charset="0"/>
            </a:endParaRPr>
          </a:p>
        </p:txBody>
      </p:sp>
      <p:sp>
        <p:nvSpPr>
          <p:cNvPr id="6" name="Rectangle 5">
            <a:extLst>
              <a:ext uri="{FF2B5EF4-FFF2-40B4-BE49-F238E27FC236}">
                <a16:creationId xmlns:a16="http://schemas.microsoft.com/office/drawing/2014/main" id="{AE4C1E0C-4DD5-4F8F-B212-2F599F10E7FE}"/>
              </a:ext>
            </a:extLst>
          </p:cNvPr>
          <p:cNvSpPr/>
          <p:nvPr/>
        </p:nvSpPr>
        <p:spPr>
          <a:xfrm>
            <a:off x="672580" y="2093513"/>
            <a:ext cx="2003867" cy="465448"/>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b="1">
                <a:solidFill>
                  <a:srgbClr val="000000"/>
                </a:solidFill>
                <a:cs typeface="Arial" panose="020B0604020202020204" pitchFamily="34" charset="0"/>
              </a:rPr>
              <a:t>Product Delivery Pod</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i="1">
                <a:solidFill>
                  <a:srgbClr val="000000"/>
                </a:solidFill>
                <a:cs typeface="Arial" panose="020B0604020202020204" pitchFamily="34" charset="0"/>
              </a:rPr>
              <a:t>(Pod 1)</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1" i="1" u="none" strike="noStrike" kern="1200" cap="none" spc="0" normalizeH="0" baseline="-25000" noProof="0">
              <a:ln>
                <a:noFill/>
              </a:ln>
              <a:solidFill>
                <a:srgbClr val="0070C0"/>
              </a:solidFill>
              <a:effectLst/>
              <a:uLnTx/>
              <a:uFillTx/>
              <a:cs typeface="Arial" panose="020B0604020202020204" pitchFamily="34" charset="0"/>
            </a:endParaRPr>
          </a:p>
        </p:txBody>
      </p:sp>
      <p:grpSp>
        <p:nvGrpSpPr>
          <p:cNvPr id="136" name="Group 135">
            <a:extLst>
              <a:ext uri="{FF2B5EF4-FFF2-40B4-BE49-F238E27FC236}">
                <a16:creationId xmlns:a16="http://schemas.microsoft.com/office/drawing/2014/main" id="{68033B01-E9B7-43B7-ABF8-DB2287612519}"/>
              </a:ext>
            </a:extLst>
          </p:cNvPr>
          <p:cNvGrpSpPr/>
          <p:nvPr/>
        </p:nvGrpSpPr>
        <p:grpSpPr>
          <a:xfrm>
            <a:off x="550773" y="5033200"/>
            <a:ext cx="3181411" cy="923330"/>
            <a:chOff x="385502" y="5388207"/>
            <a:chExt cx="3181411" cy="923330"/>
          </a:xfrm>
        </p:grpSpPr>
        <p:sp>
          <p:nvSpPr>
            <p:cNvPr id="18" name="TextBox 17">
              <a:extLst>
                <a:ext uri="{FF2B5EF4-FFF2-40B4-BE49-F238E27FC236}">
                  <a16:creationId xmlns:a16="http://schemas.microsoft.com/office/drawing/2014/main" id="{43D505DA-3255-4D9E-BE2D-88D7236DA0BC}"/>
                </a:ext>
              </a:extLst>
            </p:cNvPr>
            <p:cNvSpPr txBox="1"/>
            <p:nvPr/>
          </p:nvSpPr>
          <p:spPr>
            <a:xfrm>
              <a:off x="640833" y="5388207"/>
              <a:ext cx="2926080" cy="923330"/>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000" b="1" u="none" strike="noStrike" kern="1200" cap="none" spc="0" normalizeH="0" baseline="0" noProof="0">
                  <a:ln>
                    <a:noFill/>
                  </a:ln>
                  <a:effectLst/>
                  <a:uLnTx/>
                  <a:uFillTx/>
                  <a:ea typeface="+mn-ea"/>
                  <a:cs typeface="+mn-cs"/>
                </a:rPr>
                <a:t>Program Management Office</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Establish sprint schedules &amp; execution oversight</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Ensure appropriate staffing across </a:t>
              </a:r>
              <a:r>
                <a:rPr lang="en-US" sz="1000">
                  <a:solidFill>
                    <a:prstClr val="black"/>
                  </a:solidFill>
                </a:rPr>
                <a:t>waves</a:t>
              </a:r>
              <a:endParaRPr kumimoji="0" lang="en-US" sz="1000" b="0" i="0" u="none" strike="noStrike" kern="1200" cap="none" spc="0" normalizeH="0" baseline="0" noProof="0">
                <a:ln>
                  <a:noFill/>
                </a:ln>
                <a:solidFill>
                  <a:prstClr val="black"/>
                </a:solidFill>
                <a:effectLst/>
                <a:uLnTx/>
                <a:uFillTx/>
                <a:ea typeface="+mn-ea"/>
                <a:cs typeface="+mn-cs"/>
              </a:endParaRP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Conduct project management</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Provide necessary tool and framework support</a:t>
              </a:r>
            </a:p>
          </p:txBody>
        </p:sp>
        <p:sp>
          <p:nvSpPr>
            <p:cNvPr id="20" name="Oval 19">
              <a:extLst>
                <a:ext uri="{FF2B5EF4-FFF2-40B4-BE49-F238E27FC236}">
                  <a16:creationId xmlns:a16="http://schemas.microsoft.com/office/drawing/2014/main" id="{955A2748-4268-411F-8768-FA936337C0C2}"/>
                </a:ext>
              </a:extLst>
            </p:cNvPr>
            <p:cNvSpPr/>
            <p:nvPr/>
          </p:nvSpPr>
          <p:spPr bwMode="gray">
            <a:xfrm>
              <a:off x="385502" y="5388207"/>
              <a:ext cx="182880" cy="184702"/>
            </a:xfrm>
            <a:prstGeom prst="ellipse">
              <a:avLst/>
            </a:prstGeom>
            <a:solidFill>
              <a:schemeClr val="bg1">
                <a:lumMod val="95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000000"/>
                  </a:solidFill>
                  <a:effectLst/>
                  <a:uLnTx/>
                  <a:uFillTx/>
                  <a:ea typeface="+mn-ea"/>
                  <a:cs typeface="+mn-cs"/>
                </a:rPr>
                <a:t>1</a:t>
              </a:r>
            </a:p>
          </p:txBody>
        </p:sp>
      </p:grpSp>
      <p:grpSp>
        <p:nvGrpSpPr>
          <p:cNvPr id="135" name="Group 134">
            <a:extLst>
              <a:ext uri="{FF2B5EF4-FFF2-40B4-BE49-F238E27FC236}">
                <a16:creationId xmlns:a16="http://schemas.microsoft.com/office/drawing/2014/main" id="{E06F058D-2374-48AE-8D15-096B7C7BA566}"/>
              </a:ext>
            </a:extLst>
          </p:cNvPr>
          <p:cNvGrpSpPr/>
          <p:nvPr/>
        </p:nvGrpSpPr>
        <p:grpSpPr>
          <a:xfrm>
            <a:off x="4284942" y="5033200"/>
            <a:ext cx="4454454" cy="891016"/>
            <a:chOff x="3996819" y="5382049"/>
            <a:chExt cx="4454454" cy="891016"/>
          </a:xfrm>
        </p:grpSpPr>
        <p:sp>
          <p:nvSpPr>
            <p:cNvPr id="19" name="TextBox 18">
              <a:extLst>
                <a:ext uri="{FF2B5EF4-FFF2-40B4-BE49-F238E27FC236}">
                  <a16:creationId xmlns:a16="http://schemas.microsoft.com/office/drawing/2014/main" id="{9F5212F8-E165-4A67-AFDE-297459170671}"/>
                </a:ext>
              </a:extLst>
            </p:cNvPr>
            <p:cNvSpPr txBox="1"/>
            <p:nvPr/>
          </p:nvSpPr>
          <p:spPr>
            <a:xfrm>
              <a:off x="4260671" y="5388207"/>
              <a:ext cx="4190602" cy="884858"/>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000" b="1"/>
                <a:t>Shared Pods</a:t>
              </a:r>
              <a:endParaRPr kumimoji="0" lang="en-US" sz="1000" b="1" u="none" strike="noStrike" kern="1200" cap="none" spc="0" normalizeH="0" baseline="0" noProof="0">
                <a:ln>
                  <a:noFill/>
                </a:ln>
                <a:effectLst/>
                <a:uLnTx/>
                <a:uFillTx/>
                <a:ea typeface="+mn-ea"/>
                <a:cs typeface="+mn-cs"/>
              </a:endParaRP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lang="en-US" sz="1000">
                  <a:solidFill>
                    <a:prstClr val="black"/>
                  </a:solidFill>
                </a:rPr>
                <a:t>Discovery, Migration, and Transformation </a:t>
              </a:r>
              <a:r>
                <a:rPr kumimoji="0" lang="en-US" sz="1000" b="0" i="0" u="none" strike="noStrike" kern="1200" cap="none" spc="0" normalizeH="0" baseline="0" noProof="0">
                  <a:ln>
                    <a:noFill/>
                  </a:ln>
                  <a:solidFill>
                    <a:prstClr val="black"/>
                  </a:solidFill>
                  <a:effectLst/>
                  <a:uLnTx/>
                  <a:uFillTx/>
                  <a:ea typeface="+mn-ea"/>
                  <a:cs typeface="+mn-cs"/>
                </a:rPr>
                <a:t>are provided to multiple customers within the same wave by the same group of engineers and analysts</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Available hours are divided amongst assigned customers</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Optimize costs by utilizing one pod for a wave</a:t>
              </a:r>
            </a:p>
          </p:txBody>
        </p:sp>
        <p:sp>
          <p:nvSpPr>
            <p:cNvPr id="21" name="Oval 20">
              <a:extLst>
                <a:ext uri="{FF2B5EF4-FFF2-40B4-BE49-F238E27FC236}">
                  <a16:creationId xmlns:a16="http://schemas.microsoft.com/office/drawing/2014/main" id="{ADF1A45F-A7B7-4129-8D2F-F2F54056BE6B}"/>
                </a:ext>
              </a:extLst>
            </p:cNvPr>
            <p:cNvSpPr/>
            <p:nvPr/>
          </p:nvSpPr>
          <p:spPr bwMode="gray">
            <a:xfrm>
              <a:off x="3996819" y="5382049"/>
              <a:ext cx="182880" cy="184702"/>
            </a:xfrm>
            <a:prstGeom prst="ellipse">
              <a:avLst/>
            </a:prstGeom>
            <a:solidFill>
              <a:schemeClr val="bg1">
                <a:lumMod val="95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000000"/>
                  </a:solidFill>
                  <a:effectLst/>
                  <a:uLnTx/>
                  <a:uFillTx/>
                  <a:ea typeface="+mn-ea"/>
                  <a:cs typeface="+mn-cs"/>
                </a:rPr>
                <a:t>2</a:t>
              </a:r>
            </a:p>
          </p:txBody>
        </p:sp>
      </p:grpSp>
      <p:cxnSp>
        <p:nvCxnSpPr>
          <p:cNvPr id="23" name="Straight Connector 22">
            <a:extLst>
              <a:ext uri="{FF2B5EF4-FFF2-40B4-BE49-F238E27FC236}">
                <a16:creationId xmlns:a16="http://schemas.microsoft.com/office/drawing/2014/main" id="{0B707EBF-BFF4-4768-ABB6-6A6DF6CF5349}"/>
              </a:ext>
            </a:extLst>
          </p:cNvPr>
          <p:cNvCxnSpPr>
            <a:cxnSpLocks/>
          </p:cNvCxnSpPr>
          <p:nvPr/>
        </p:nvCxnSpPr>
        <p:spPr>
          <a:xfrm>
            <a:off x="459478" y="4869640"/>
            <a:ext cx="112562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917EEA-A48B-4992-AACB-CC79423F882A}"/>
              </a:ext>
            </a:extLst>
          </p:cNvPr>
          <p:cNvSpPr txBox="1"/>
          <p:nvPr/>
        </p:nvSpPr>
        <p:spPr>
          <a:xfrm>
            <a:off x="476942" y="4656290"/>
            <a:ext cx="11256263" cy="215444"/>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400" b="1" dirty="0">
                <a:solidFill>
                  <a:srgbClr val="000000"/>
                </a:solidFill>
                <a:cs typeface="Arial" panose="020B0604020202020204" pitchFamily="34" charset="0"/>
              </a:rPr>
              <a:t>Migration Pods in Action</a:t>
            </a:r>
          </a:p>
        </p:txBody>
      </p:sp>
      <p:sp>
        <p:nvSpPr>
          <p:cNvPr id="25" name="Rectangle 24">
            <a:extLst>
              <a:ext uri="{FF2B5EF4-FFF2-40B4-BE49-F238E27FC236}">
                <a16:creationId xmlns:a16="http://schemas.microsoft.com/office/drawing/2014/main" id="{D5DA20CD-BFE0-4D69-9CEB-786FBE70E220}"/>
              </a:ext>
            </a:extLst>
          </p:cNvPr>
          <p:cNvSpPr/>
          <p:nvPr/>
        </p:nvSpPr>
        <p:spPr bwMode="gray">
          <a:xfrm>
            <a:off x="469900" y="1562063"/>
            <a:ext cx="11252200" cy="227614"/>
          </a:xfrm>
          <a:prstGeom prst="rect">
            <a:avLst/>
          </a:prstGeom>
          <a:solidFill>
            <a:schemeClr val="tx1"/>
          </a:solidFill>
          <a:ln w="19050" algn="ctr">
            <a:noFill/>
            <a:prstDash val="solid"/>
            <a:miter lim="800000"/>
            <a:headEnd/>
            <a:tailEnd/>
          </a:ln>
        </p:spPr>
        <p:txBody>
          <a:bodyPr vert="horz" wrap="square" lIns="91440" tIns="0" rIns="88900" bIns="0" rtlCol="0" anchor="ctr" anchorCtr="0"/>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100" b="1" i="0" u="none" strike="noStrike" kern="1200" cap="none" spc="0" normalizeH="0" baseline="0" noProof="0" dirty="0">
                <a:ln>
                  <a:noFill/>
                </a:ln>
                <a:solidFill>
                  <a:schemeClr val="bg1"/>
                </a:solidFill>
                <a:effectLst/>
                <a:uLnTx/>
                <a:uFillTx/>
                <a:cs typeface="Arial" panose="020B0604020202020204" pitchFamily="34" charset="0"/>
              </a:rPr>
              <a:t>Pods Created </a:t>
            </a:r>
            <a:r>
              <a:rPr lang="en-US" sz="1100" b="1" dirty="0">
                <a:solidFill>
                  <a:schemeClr val="bg1"/>
                </a:solidFill>
                <a:cs typeface="Arial" panose="020B0604020202020204" pitchFamily="34" charset="0"/>
              </a:rPr>
              <a:t>to Scale with Demand</a:t>
            </a:r>
            <a:endParaRPr kumimoji="0" lang="en-US" sz="1050" b="0" i="1" u="none" strike="noStrike" kern="1200" cap="none" spc="0" normalizeH="0" baseline="0" noProof="0" dirty="0">
              <a:ln>
                <a:noFill/>
              </a:ln>
              <a:solidFill>
                <a:schemeClr val="bg1"/>
              </a:solidFill>
              <a:effectLst/>
              <a:uLnTx/>
              <a:uFillTx/>
              <a:cs typeface="Arial" panose="020B0604020202020204" pitchFamily="34" charset="0"/>
            </a:endParaRPr>
          </a:p>
        </p:txBody>
      </p:sp>
      <p:sp>
        <p:nvSpPr>
          <p:cNvPr id="26" name="Rectangle 25">
            <a:extLst>
              <a:ext uri="{FF2B5EF4-FFF2-40B4-BE49-F238E27FC236}">
                <a16:creationId xmlns:a16="http://schemas.microsoft.com/office/drawing/2014/main" id="{09DD252F-6CD3-4D5D-8ADB-E8726D82B3C1}"/>
              </a:ext>
            </a:extLst>
          </p:cNvPr>
          <p:cNvSpPr/>
          <p:nvPr/>
        </p:nvSpPr>
        <p:spPr>
          <a:xfrm>
            <a:off x="3258165" y="2015986"/>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sp>
        <p:nvSpPr>
          <p:cNvPr id="27" name="Rectangle 26">
            <a:extLst>
              <a:ext uri="{FF2B5EF4-FFF2-40B4-BE49-F238E27FC236}">
                <a16:creationId xmlns:a16="http://schemas.microsoft.com/office/drawing/2014/main" id="{F5317A5C-63F0-4354-8827-E8D256B6BB4F}"/>
              </a:ext>
            </a:extLst>
          </p:cNvPr>
          <p:cNvSpPr/>
          <p:nvPr/>
        </p:nvSpPr>
        <p:spPr>
          <a:xfrm>
            <a:off x="3258167" y="3146296"/>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cxnSp>
        <p:nvCxnSpPr>
          <p:cNvPr id="28" name="Elbow Connector 232">
            <a:extLst>
              <a:ext uri="{FF2B5EF4-FFF2-40B4-BE49-F238E27FC236}">
                <a16:creationId xmlns:a16="http://schemas.microsoft.com/office/drawing/2014/main" id="{D1CC25C8-7BFE-43B1-A309-E2BC5055BD54}"/>
              </a:ext>
            </a:extLst>
          </p:cNvPr>
          <p:cNvCxnSpPr>
            <a:cxnSpLocks/>
            <a:stCxn id="5" idx="3"/>
            <a:endCxn id="27" idx="1"/>
          </p:cNvCxnSpPr>
          <p:nvPr/>
        </p:nvCxnSpPr>
        <p:spPr>
          <a:xfrm>
            <a:off x="2848948" y="2981769"/>
            <a:ext cx="409219" cy="635009"/>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232">
            <a:extLst>
              <a:ext uri="{FF2B5EF4-FFF2-40B4-BE49-F238E27FC236}">
                <a16:creationId xmlns:a16="http://schemas.microsoft.com/office/drawing/2014/main" id="{AAD86953-E692-4263-A54D-A6251D99C867}"/>
              </a:ext>
            </a:extLst>
          </p:cNvPr>
          <p:cNvCxnSpPr>
            <a:cxnSpLocks/>
            <a:stCxn id="5" idx="3"/>
            <a:endCxn id="26" idx="1"/>
          </p:cNvCxnSpPr>
          <p:nvPr/>
        </p:nvCxnSpPr>
        <p:spPr>
          <a:xfrm flipV="1">
            <a:off x="2848948" y="2486468"/>
            <a:ext cx="409217" cy="495301"/>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46" name="Media_Technology_Border_25">
            <a:extLst>
              <a:ext uri="{FF2B5EF4-FFF2-40B4-BE49-F238E27FC236}">
                <a16:creationId xmlns:a16="http://schemas.microsoft.com/office/drawing/2014/main" id="{BAFF3C1A-1365-433A-B830-56309B423507}"/>
              </a:ext>
            </a:extLst>
          </p:cNvPr>
          <p:cNvGrpSpPr>
            <a:grpSpLocks noChangeAspect="1"/>
          </p:cNvGrpSpPr>
          <p:nvPr/>
        </p:nvGrpSpPr>
        <p:grpSpPr bwMode="auto">
          <a:xfrm>
            <a:off x="3372280" y="2382845"/>
            <a:ext cx="342688" cy="342688"/>
            <a:chOff x="3450" y="1581"/>
            <a:chExt cx="340" cy="340"/>
          </a:xfrm>
          <a:solidFill>
            <a:schemeClr val="tx1"/>
          </a:solidFill>
        </p:grpSpPr>
        <p:sp>
          <p:nvSpPr>
            <p:cNvPr id="47" name="Freeform 433">
              <a:extLst>
                <a:ext uri="{FF2B5EF4-FFF2-40B4-BE49-F238E27FC236}">
                  <a16:creationId xmlns:a16="http://schemas.microsoft.com/office/drawing/2014/main" id="{A1413031-B5A2-406E-8301-5ED35D9BB4F4}"/>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434">
              <a:extLst>
                <a:ext uri="{FF2B5EF4-FFF2-40B4-BE49-F238E27FC236}">
                  <a16:creationId xmlns:a16="http://schemas.microsoft.com/office/drawing/2014/main" id="{188F06F5-E7EE-4E30-A5F8-1BF80EAD0D23}"/>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435">
              <a:extLst>
                <a:ext uri="{FF2B5EF4-FFF2-40B4-BE49-F238E27FC236}">
                  <a16:creationId xmlns:a16="http://schemas.microsoft.com/office/drawing/2014/main" id="{E060E9CF-964F-4AD5-9574-C3B97D03EEED}"/>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436">
              <a:extLst>
                <a:ext uri="{FF2B5EF4-FFF2-40B4-BE49-F238E27FC236}">
                  <a16:creationId xmlns:a16="http://schemas.microsoft.com/office/drawing/2014/main" id="{E4E9A767-3100-4286-AA9E-70A37AF0007F}"/>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437">
              <a:extLst>
                <a:ext uri="{FF2B5EF4-FFF2-40B4-BE49-F238E27FC236}">
                  <a16:creationId xmlns:a16="http://schemas.microsoft.com/office/drawing/2014/main" id="{869B7E07-7BDF-46CB-93F1-2BDDC9B0ECDF}"/>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52" name="Media_Technology_Border_25">
            <a:extLst>
              <a:ext uri="{FF2B5EF4-FFF2-40B4-BE49-F238E27FC236}">
                <a16:creationId xmlns:a16="http://schemas.microsoft.com/office/drawing/2014/main" id="{725BB01A-2F3B-4A5A-9E08-567CAF4F1597}"/>
              </a:ext>
            </a:extLst>
          </p:cNvPr>
          <p:cNvGrpSpPr>
            <a:grpSpLocks noChangeAspect="1"/>
          </p:cNvGrpSpPr>
          <p:nvPr/>
        </p:nvGrpSpPr>
        <p:grpSpPr bwMode="auto">
          <a:xfrm>
            <a:off x="3372280" y="3498673"/>
            <a:ext cx="342688" cy="342688"/>
            <a:chOff x="3450" y="1581"/>
            <a:chExt cx="340" cy="340"/>
          </a:xfrm>
          <a:solidFill>
            <a:schemeClr val="tx1"/>
          </a:solidFill>
        </p:grpSpPr>
        <p:sp>
          <p:nvSpPr>
            <p:cNvPr id="53" name="Freeform 433">
              <a:extLst>
                <a:ext uri="{FF2B5EF4-FFF2-40B4-BE49-F238E27FC236}">
                  <a16:creationId xmlns:a16="http://schemas.microsoft.com/office/drawing/2014/main" id="{DB6091FB-09E8-4BB3-A1C3-289B3F74505A}"/>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434">
              <a:extLst>
                <a:ext uri="{FF2B5EF4-FFF2-40B4-BE49-F238E27FC236}">
                  <a16:creationId xmlns:a16="http://schemas.microsoft.com/office/drawing/2014/main" id="{6F964003-7B0E-408E-8AAA-284F0F97A100}"/>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435">
              <a:extLst>
                <a:ext uri="{FF2B5EF4-FFF2-40B4-BE49-F238E27FC236}">
                  <a16:creationId xmlns:a16="http://schemas.microsoft.com/office/drawing/2014/main" id="{B7474277-024E-41D8-9CC2-FE2161F6AE74}"/>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436">
              <a:extLst>
                <a:ext uri="{FF2B5EF4-FFF2-40B4-BE49-F238E27FC236}">
                  <a16:creationId xmlns:a16="http://schemas.microsoft.com/office/drawing/2014/main" id="{B1F71EA6-9F66-4893-BF27-620B0ABA7C86}"/>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437">
              <a:extLst>
                <a:ext uri="{FF2B5EF4-FFF2-40B4-BE49-F238E27FC236}">
                  <a16:creationId xmlns:a16="http://schemas.microsoft.com/office/drawing/2014/main" id="{118939A2-D619-4387-960C-6F7E5BA1BD39}"/>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58" name="Rounded Rectangle 9">
            <a:extLst>
              <a:ext uri="{FF2B5EF4-FFF2-40B4-BE49-F238E27FC236}">
                <a16:creationId xmlns:a16="http://schemas.microsoft.com/office/drawing/2014/main" id="{CED12C40-F807-4226-9958-9F76F76B6E7A}"/>
              </a:ext>
            </a:extLst>
          </p:cNvPr>
          <p:cNvSpPr/>
          <p:nvPr/>
        </p:nvSpPr>
        <p:spPr bwMode="gray">
          <a:xfrm>
            <a:off x="4114740" y="2021832"/>
            <a:ext cx="2383959" cy="1923012"/>
          </a:xfrm>
          <a:prstGeom prst="roundRect">
            <a:avLst/>
          </a:prstGeom>
          <a:noFill/>
          <a:ln w="19050" algn="ctr">
            <a:solidFill>
              <a:schemeClr val="accent6"/>
            </a:solidFill>
            <a:miter lim="800000"/>
            <a:headEnd/>
            <a:tailEnd/>
          </a:ln>
          <a:effectLst>
            <a:innerShdw blurRad="76200" dist="25400" dir="2700000">
              <a:prstClr val="black">
                <a:alpha val="50000"/>
              </a:prstClr>
            </a:innerShdw>
          </a:effectLst>
        </p:spPr>
        <p:txBody>
          <a:bodyPr wrap="square" lIns="45720" tIns="88900" rIns="4572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25000" noProof="0">
              <a:ln>
                <a:noFill/>
              </a:ln>
              <a:solidFill>
                <a:srgbClr val="000000"/>
              </a:solidFill>
              <a:effectLst/>
              <a:uLnTx/>
              <a:uFillTx/>
              <a:cs typeface="Arial" panose="020B0604020202020204" pitchFamily="34" charset="0"/>
            </a:endParaRPr>
          </a:p>
        </p:txBody>
      </p:sp>
      <p:sp>
        <p:nvSpPr>
          <p:cNvPr id="59" name="Rectangle 58">
            <a:extLst>
              <a:ext uri="{FF2B5EF4-FFF2-40B4-BE49-F238E27FC236}">
                <a16:creationId xmlns:a16="http://schemas.microsoft.com/office/drawing/2014/main" id="{4073041D-571A-49B1-B9F3-DE90522FA4FD}"/>
              </a:ext>
            </a:extLst>
          </p:cNvPr>
          <p:cNvSpPr/>
          <p:nvPr/>
        </p:nvSpPr>
        <p:spPr>
          <a:xfrm>
            <a:off x="4322331" y="2095082"/>
            <a:ext cx="2003867" cy="465448"/>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b="1">
                <a:solidFill>
                  <a:srgbClr val="000000"/>
                </a:solidFill>
                <a:cs typeface="Arial" panose="020B0604020202020204" pitchFamily="34" charset="0"/>
              </a:rPr>
              <a:t>Product Delivery Pod</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i="1">
                <a:solidFill>
                  <a:srgbClr val="000000"/>
                </a:solidFill>
                <a:cs typeface="Arial" panose="020B0604020202020204" pitchFamily="34" charset="0"/>
              </a:rPr>
              <a:t>(Pod 2)</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1" i="1" u="none" strike="noStrike" kern="1200" cap="none" spc="0" normalizeH="0" baseline="-25000" noProof="0">
              <a:ln>
                <a:noFill/>
              </a:ln>
              <a:solidFill>
                <a:srgbClr val="0070C0"/>
              </a:solidFill>
              <a:effectLst/>
              <a:uLnTx/>
              <a:uFillTx/>
              <a:cs typeface="Arial" panose="020B0604020202020204" pitchFamily="34" charset="0"/>
            </a:endParaRPr>
          </a:p>
        </p:txBody>
      </p:sp>
      <p:sp>
        <p:nvSpPr>
          <p:cNvPr id="71" name="Rectangle 70">
            <a:extLst>
              <a:ext uri="{FF2B5EF4-FFF2-40B4-BE49-F238E27FC236}">
                <a16:creationId xmlns:a16="http://schemas.microsoft.com/office/drawing/2014/main" id="{CE0904D2-B1F7-44D8-A019-8DF0483523A9}"/>
              </a:ext>
            </a:extLst>
          </p:cNvPr>
          <p:cNvSpPr/>
          <p:nvPr/>
        </p:nvSpPr>
        <p:spPr>
          <a:xfrm>
            <a:off x="6907916" y="2017555"/>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sp>
        <p:nvSpPr>
          <p:cNvPr id="72" name="Rectangle 71">
            <a:extLst>
              <a:ext uri="{FF2B5EF4-FFF2-40B4-BE49-F238E27FC236}">
                <a16:creationId xmlns:a16="http://schemas.microsoft.com/office/drawing/2014/main" id="{8C40AF2C-28BD-4CA5-A649-F6495632F8E4}"/>
              </a:ext>
            </a:extLst>
          </p:cNvPr>
          <p:cNvSpPr/>
          <p:nvPr/>
        </p:nvSpPr>
        <p:spPr>
          <a:xfrm>
            <a:off x="6907918" y="3147865"/>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cxnSp>
        <p:nvCxnSpPr>
          <p:cNvPr id="73" name="Elbow Connector 232">
            <a:extLst>
              <a:ext uri="{FF2B5EF4-FFF2-40B4-BE49-F238E27FC236}">
                <a16:creationId xmlns:a16="http://schemas.microsoft.com/office/drawing/2014/main" id="{E33B8F82-7355-4375-8358-D8B572317E22}"/>
              </a:ext>
            </a:extLst>
          </p:cNvPr>
          <p:cNvCxnSpPr>
            <a:cxnSpLocks/>
            <a:stCxn id="58" idx="3"/>
            <a:endCxn id="72" idx="1"/>
          </p:cNvCxnSpPr>
          <p:nvPr/>
        </p:nvCxnSpPr>
        <p:spPr>
          <a:xfrm>
            <a:off x="6498699" y="2983338"/>
            <a:ext cx="409219" cy="635009"/>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232">
            <a:extLst>
              <a:ext uri="{FF2B5EF4-FFF2-40B4-BE49-F238E27FC236}">
                <a16:creationId xmlns:a16="http://schemas.microsoft.com/office/drawing/2014/main" id="{DE3B4FE4-8EFD-41A2-87C4-94CB25E630DE}"/>
              </a:ext>
            </a:extLst>
          </p:cNvPr>
          <p:cNvCxnSpPr>
            <a:cxnSpLocks/>
            <a:stCxn id="58" idx="3"/>
            <a:endCxn id="71" idx="1"/>
          </p:cNvCxnSpPr>
          <p:nvPr/>
        </p:nvCxnSpPr>
        <p:spPr>
          <a:xfrm flipV="1">
            <a:off x="6498699" y="2488037"/>
            <a:ext cx="409217" cy="495301"/>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81" name="Media_Technology_Border_25">
            <a:extLst>
              <a:ext uri="{FF2B5EF4-FFF2-40B4-BE49-F238E27FC236}">
                <a16:creationId xmlns:a16="http://schemas.microsoft.com/office/drawing/2014/main" id="{8951E0D0-01BC-4546-BE2D-8DF433DE7F97}"/>
              </a:ext>
            </a:extLst>
          </p:cNvPr>
          <p:cNvGrpSpPr>
            <a:grpSpLocks noChangeAspect="1"/>
          </p:cNvGrpSpPr>
          <p:nvPr/>
        </p:nvGrpSpPr>
        <p:grpSpPr bwMode="auto">
          <a:xfrm>
            <a:off x="7022031" y="2384414"/>
            <a:ext cx="342688" cy="342688"/>
            <a:chOff x="3450" y="1581"/>
            <a:chExt cx="340" cy="340"/>
          </a:xfrm>
          <a:solidFill>
            <a:schemeClr val="tx1"/>
          </a:solidFill>
        </p:grpSpPr>
        <p:sp>
          <p:nvSpPr>
            <p:cNvPr id="82" name="Freeform 433">
              <a:extLst>
                <a:ext uri="{FF2B5EF4-FFF2-40B4-BE49-F238E27FC236}">
                  <a16:creationId xmlns:a16="http://schemas.microsoft.com/office/drawing/2014/main" id="{79858106-9DE0-47F1-9471-D8F2A4AA4C63}"/>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434">
              <a:extLst>
                <a:ext uri="{FF2B5EF4-FFF2-40B4-BE49-F238E27FC236}">
                  <a16:creationId xmlns:a16="http://schemas.microsoft.com/office/drawing/2014/main" id="{48E94808-1E3F-471A-A5CB-E4126CA0CB7B}"/>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435">
              <a:extLst>
                <a:ext uri="{FF2B5EF4-FFF2-40B4-BE49-F238E27FC236}">
                  <a16:creationId xmlns:a16="http://schemas.microsoft.com/office/drawing/2014/main" id="{A7A34FF3-5A94-4DE3-A64B-89D226844EB2}"/>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436">
              <a:extLst>
                <a:ext uri="{FF2B5EF4-FFF2-40B4-BE49-F238E27FC236}">
                  <a16:creationId xmlns:a16="http://schemas.microsoft.com/office/drawing/2014/main" id="{A7E96DB1-9545-4107-A6A9-44F7A6338739}"/>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437">
              <a:extLst>
                <a:ext uri="{FF2B5EF4-FFF2-40B4-BE49-F238E27FC236}">
                  <a16:creationId xmlns:a16="http://schemas.microsoft.com/office/drawing/2014/main" id="{AF906046-143F-49CD-BC7A-73D74EA8EE5C}"/>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87" name="Media_Technology_Border_25">
            <a:extLst>
              <a:ext uri="{FF2B5EF4-FFF2-40B4-BE49-F238E27FC236}">
                <a16:creationId xmlns:a16="http://schemas.microsoft.com/office/drawing/2014/main" id="{429DF70A-10C8-4536-95C7-B2DB61FB02CD}"/>
              </a:ext>
            </a:extLst>
          </p:cNvPr>
          <p:cNvGrpSpPr>
            <a:grpSpLocks noChangeAspect="1"/>
          </p:cNvGrpSpPr>
          <p:nvPr/>
        </p:nvGrpSpPr>
        <p:grpSpPr bwMode="auto">
          <a:xfrm>
            <a:off x="7022031" y="3500242"/>
            <a:ext cx="342688" cy="342688"/>
            <a:chOff x="3450" y="1581"/>
            <a:chExt cx="340" cy="340"/>
          </a:xfrm>
          <a:solidFill>
            <a:schemeClr val="tx1"/>
          </a:solidFill>
        </p:grpSpPr>
        <p:sp>
          <p:nvSpPr>
            <p:cNvPr id="88" name="Freeform 433">
              <a:extLst>
                <a:ext uri="{FF2B5EF4-FFF2-40B4-BE49-F238E27FC236}">
                  <a16:creationId xmlns:a16="http://schemas.microsoft.com/office/drawing/2014/main" id="{50567B33-88AF-4A36-A054-7311338BE266}"/>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434">
              <a:extLst>
                <a:ext uri="{FF2B5EF4-FFF2-40B4-BE49-F238E27FC236}">
                  <a16:creationId xmlns:a16="http://schemas.microsoft.com/office/drawing/2014/main" id="{835DDB8D-F99A-4B3A-BBE7-8FBB45EFF1D2}"/>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435">
              <a:extLst>
                <a:ext uri="{FF2B5EF4-FFF2-40B4-BE49-F238E27FC236}">
                  <a16:creationId xmlns:a16="http://schemas.microsoft.com/office/drawing/2014/main" id="{A8B83C24-4347-4F3F-899D-47DB17CB2260}"/>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436">
              <a:extLst>
                <a:ext uri="{FF2B5EF4-FFF2-40B4-BE49-F238E27FC236}">
                  <a16:creationId xmlns:a16="http://schemas.microsoft.com/office/drawing/2014/main" id="{13E0E586-B973-46B9-AD3C-EB0EE5C8BEF6}"/>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437">
              <a:extLst>
                <a:ext uri="{FF2B5EF4-FFF2-40B4-BE49-F238E27FC236}">
                  <a16:creationId xmlns:a16="http://schemas.microsoft.com/office/drawing/2014/main" id="{DE2979C7-08B7-4C6A-8D51-9DFDB0431CA3}"/>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93" name="Rounded Rectangle 9">
            <a:extLst>
              <a:ext uri="{FF2B5EF4-FFF2-40B4-BE49-F238E27FC236}">
                <a16:creationId xmlns:a16="http://schemas.microsoft.com/office/drawing/2014/main" id="{8833BF9A-BE62-4AB1-AD57-2DB753608B49}"/>
              </a:ext>
            </a:extLst>
          </p:cNvPr>
          <p:cNvSpPr/>
          <p:nvPr/>
        </p:nvSpPr>
        <p:spPr bwMode="gray">
          <a:xfrm>
            <a:off x="8243682" y="2012405"/>
            <a:ext cx="2383959" cy="1923012"/>
          </a:xfrm>
          <a:prstGeom prst="roundRect">
            <a:avLst/>
          </a:prstGeom>
          <a:noFill/>
          <a:ln w="19050" algn="ctr">
            <a:solidFill>
              <a:schemeClr val="accent6"/>
            </a:solidFill>
            <a:miter lim="800000"/>
            <a:headEnd/>
            <a:tailEnd/>
          </a:ln>
          <a:effectLst>
            <a:innerShdw blurRad="76200" dist="25400" dir="2700000">
              <a:prstClr val="black">
                <a:alpha val="50000"/>
              </a:prstClr>
            </a:innerShdw>
          </a:effectLst>
        </p:spPr>
        <p:txBody>
          <a:bodyPr wrap="square" lIns="45720" tIns="88900" rIns="4572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25000" noProof="0">
              <a:ln>
                <a:noFill/>
              </a:ln>
              <a:solidFill>
                <a:srgbClr val="000000"/>
              </a:solidFill>
              <a:effectLst/>
              <a:uLnTx/>
              <a:uFillTx/>
              <a:cs typeface="Arial" panose="020B0604020202020204" pitchFamily="34" charset="0"/>
            </a:endParaRPr>
          </a:p>
        </p:txBody>
      </p:sp>
      <p:sp>
        <p:nvSpPr>
          <p:cNvPr id="94" name="Rectangle 93">
            <a:extLst>
              <a:ext uri="{FF2B5EF4-FFF2-40B4-BE49-F238E27FC236}">
                <a16:creationId xmlns:a16="http://schemas.microsoft.com/office/drawing/2014/main" id="{DA3E24B0-E02A-4617-B034-A6867E43527A}"/>
              </a:ext>
            </a:extLst>
          </p:cNvPr>
          <p:cNvSpPr/>
          <p:nvPr/>
        </p:nvSpPr>
        <p:spPr>
          <a:xfrm>
            <a:off x="8451273" y="2085655"/>
            <a:ext cx="2003867" cy="465448"/>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b="1">
                <a:solidFill>
                  <a:srgbClr val="000000"/>
                </a:solidFill>
                <a:cs typeface="Arial" panose="020B0604020202020204" pitchFamily="34" charset="0"/>
              </a:rPr>
              <a:t>Product Delivery Pod</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i="1">
                <a:solidFill>
                  <a:srgbClr val="000000"/>
                </a:solidFill>
                <a:cs typeface="Arial" panose="020B0604020202020204" pitchFamily="34" charset="0"/>
              </a:rPr>
              <a:t>(Pod n)</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1" i="1" u="none" strike="noStrike" kern="1200" cap="none" spc="0" normalizeH="0" baseline="-25000" noProof="0">
              <a:ln>
                <a:noFill/>
              </a:ln>
              <a:solidFill>
                <a:srgbClr val="0070C0"/>
              </a:solidFill>
              <a:effectLst/>
              <a:uLnTx/>
              <a:uFillTx/>
              <a:cs typeface="Arial" panose="020B0604020202020204" pitchFamily="34" charset="0"/>
            </a:endParaRPr>
          </a:p>
        </p:txBody>
      </p:sp>
      <p:sp>
        <p:nvSpPr>
          <p:cNvPr id="106" name="Rectangle 105">
            <a:extLst>
              <a:ext uri="{FF2B5EF4-FFF2-40B4-BE49-F238E27FC236}">
                <a16:creationId xmlns:a16="http://schemas.microsoft.com/office/drawing/2014/main" id="{B4472CC4-6694-40B7-ABEF-9372EBBA37C0}"/>
              </a:ext>
            </a:extLst>
          </p:cNvPr>
          <p:cNvSpPr/>
          <p:nvPr/>
        </p:nvSpPr>
        <p:spPr>
          <a:xfrm>
            <a:off x="11036858" y="2008128"/>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sp>
        <p:nvSpPr>
          <p:cNvPr id="107" name="Rectangle 106">
            <a:extLst>
              <a:ext uri="{FF2B5EF4-FFF2-40B4-BE49-F238E27FC236}">
                <a16:creationId xmlns:a16="http://schemas.microsoft.com/office/drawing/2014/main" id="{12F28FC2-394C-4771-A8BF-6CA6241C3857}"/>
              </a:ext>
            </a:extLst>
          </p:cNvPr>
          <p:cNvSpPr/>
          <p:nvPr/>
        </p:nvSpPr>
        <p:spPr>
          <a:xfrm>
            <a:off x="11036860" y="3138438"/>
            <a:ext cx="580768" cy="940963"/>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Open Sans" panose="020B0606030504020204" pitchFamily="34" charset="0"/>
                <a:cs typeface="Open Sans" panose="020B0606030504020204" pitchFamily="34" charset="0"/>
              </a:rPr>
              <a:t>Customer</a:t>
            </a:r>
          </a:p>
        </p:txBody>
      </p:sp>
      <p:cxnSp>
        <p:nvCxnSpPr>
          <p:cNvPr id="108" name="Elbow Connector 232">
            <a:extLst>
              <a:ext uri="{FF2B5EF4-FFF2-40B4-BE49-F238E27FC236}">
                <a16:creationId xmlns:a16="http://schemas.microsoft.com/office/drawing/2014/main" id="{A27B21BB-E7AA-488D-BDEF-0C5837B815DE}"/>
              </a:ext>
            </a:extLst>
          </p:cNvPr>
          <p:cNvCxnSpPr>
            <a:cxnSpLocks/>
            <a:stCxn id="93" idx="3"/>
            <a:endCxn id="107" idx="1"/>
          </p:cNvCxnSpPr>
          <p:nvPr/>
        </p:nvCxnSpPr>
        <p:spPr>
          <a:xfrm>
            <a:off x="10627641" y="2973911"/>
            <a:ext cx="409219" cy="635009"/>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232">
            <a:extLst>
              <a:ext uri="{FF2B5EF4-FFF2-40B4-BE49-F238E27FC236}">
                <a16:creationId xmlns:a16="http://schemas.microsoft.com/office/drawing/2014/main" id="{29943F1C-94DE-4A18-92D4-6753F85E21AD}"/>
              </a:ext>
            </a:extLst>
          </p:cNvPr>
          <p:cNvCxnSpPr>
            <a:cxnSpLocks/>
            <a:stCxn id="93" idx="3"/>
            <a:endCxn id="106" idx="1"/>
          </p:cNvCxnSpPr>
          <p:nvPr/>
        </p:nvCxnSpPr>
        <p:spPr>
          <a:xfrm flipV="1">
            <a:off x="10627641" y="2478610"/>
            <a:ext cx="409217" cy="495301"/>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Media_Technology_Border_25">
            <a:extLst>
              <a:ext uri="{FF2B5EF4-FFF2-40B4-BE49-F238E27FC236}">
                <a16:creationId xmlns:a16="http://schemas.microsoft.com/office/drawing/2014/main" id="{637C7B83-B16A-4BB9-8A36-538446C867FA}"/>
              </a:ext>
            </a:extLst>
          </p:cNvPr>
          <p:cNvGrpSpPr>
            <a:grpSpLocks noChangeAspect="1"/>
          </p:cNvGrpSpPr>
          <p:nvPr/>
        </p:nvGrpSpPr>
        <p:grpSpPr bwMode="auto">
          <a:xfrm>
            <a:off x="11150973" y="2374987"/>
            <a:ext cx="342688" cy="342688"/>
            <a:chOff x="3450" y="1581"/>
            <a:chExt cx="340" cy="340"/>
          </a:xfrm>
          <a:solidFill>
            <a:schemeClr val="tx1"/>
          </a:solidFill>
        </p:grpSpPr>
        <p:sp>
          <p:nvSpPr>
            <p:cNvPr id="117" name="Freeform 433">
              <a:extLst>
                <a:ext uri="{FF2B5EF4-FFF2-40B4-BE49-F238E27FC236}">
                  <a16:creationId xmlns:a16="http://schemas.microsoft.com/office/drawing/2014/main" id="{AFE11F0F-4AE3-45DE-92C5-6FDDF910B5BF}"/>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8" name="Freeform 434">
              <a:extLst>
                <a:ext uri="{FF2B5EF4-FFF2-40B4-BE49-F238E27FC236}">
                  <a16:creationId xmlns:a16="http://schemas.microsoft.com/office/drawing/2014/main" id="{E10F3805-5580-4C7B-B3BE-8B883159C559}"/>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9" name="Freeform 435">
              <a:extLst>
                <a:ext uri="{FF2B5EF4-FFF2-40B4-BE49-F238E27FC236}">
                  <a16:creationId xmlns:a16="http://schemas.microsoft.com/office/drawing/2014/main" id="{125A1D6D-3468-43E5-9666-90C0B65A8F4C}"/>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0" name="Freeform 436">
              <a:extLst>
                <a:ext uri="{FF2B5EF4-FFF2-40B4-BE49-F238E27FC236}">
                  <a16:creationId xmlns:a16="http://schemas.microsoft.com/office/drawing/2014/main" id="{3D678731-3358-477A-B462-15AB160815C2}"/>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437">
              <a:extLst>
                <a:ext uri="{FF2B5EF4-FFF2-40B4-BE49-F238E27FC236}">
                  <a16:creationId xmlns:a16="http://schemas.microsoft.com/office/drawing/2014/main" id="{7E0DD0D4-5B3F-4062-9A6F-45AF9BFA164F}"/>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22" name="Media_Technology_Border_25">
            <a:extLst>
              <a:ext uri="{FF2B5EF4-FFF2-40B4-BE49-F238E27FC236}">
                <a16:creationId xmlns:a16="http://schemas.microsoft.com/office/drawing/2014/main" id="{579F8CC5-779D-438C-9FFC-3CD9C71F5BFA}"/>
              </a:ext>
            </a:extLst>
          </p:cNvPr>
          <p:cNvGrpSpPr>
            <a:grpSpLocks noChangeAspect="1"/>
          </p:cNvGrpSpPr>
          <p:nvPr/>
        </p:nvGrpSpPr>
        <p:grpSpPr bwMode="auto">
          <a:xfrm>
            <a:off x="11150973" y="3490815"/>
            <a:ext cx="342688" cy="342688"/>
            <a:chOff x="3450" y="1581"/>
            <a:chExt cx="340" cy="340"/>
          </a:xfrm>
          <a:solidFill>
            <a:schemeClr val="tx1"/>
          </a:solidFill>
        </p:grpSpPr>
        <p:sp>
          <p:nvSpPr>
            <p:cNvPr id="123" name="Freeform 433">
              <a:extLst>
                <a:ext uri="{FF2B5EF4-FFF2-40B4-BE49-F238E27FC236}">
                  <a16:creationId xmlns:a16="http://schemas.microsoft.com/office/drawing/2014/main" id="{BBDF86DF-56E4-431F-ADFB-73EB61676EFF}"/>
                </a:ext>
              </a:extLst>
            </p:cNvPr>
            <p:cNvSpPr>
              <a:spLocks noEditPoints="1"/>
            </p:cNvSpPr>
            <p:nvPr/>
          </p:nvSpPr>
          <p:spPr bwMode="auto">
            <a:xfrm>
              <a:off x="3599" y="1701"/>
              <a:ext cx="42" cy="4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21 w 64"/>
                <a:gd name="T11" fmla="*/ 32 h 64"/>
                <a:gd name="T12" fmla="*/ 32 w 64"/>
                <a:gd name="T13" fmla="*/ 21 h 64"/>
                <a:gd name="T14" fmla="*/ 42 w 64"/>
                <a:gd name="T15" fmla="*/ 32 h 64"/>
                <a:gd name="T16" fmla="*/ 32 w 64"/>
                <a:gd name="T17" fmla="*/ 43 h 64"/>
                <a:gd name="T18" fmla="*/ 21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49" y="0"/>
                    <a:pt x="32" y="0"/>
                  </a:cubicBezTo>
                  <a:cubicBezTo>
                    <a:pt x="14" y="0"/>
                    <a:pt x="0" y="14"/>
                    <a:pt x="0" y="32"/>
                  </a:cubicBezTo>
                  <a:cubicBezTo>
                    <a:pt x="0" y="50"/>
                    <a:pt x="14" y="64"/>
                    <a:pt x="32" y="64"/>
                  </a:cubicBezTo>
                  <a:cubicBezTo>
                    <a:pt x="49" y="64"/>
                    <a:pt x="64" y="50"/>
                    <a:pt x="64" y="32"/>
                  </a:cubicBezTo>
                  <a:close/>
                  <a:moveTo>
                    <a:pt x="21" y="32"/>
                  </a:moveTo>
                  <a:cubicBezTo>
                    <a:pt x="21" y="26"/>
                    <a:pt x="26" y="21"/>
                    <a:pt x="32" y="21"/>
                  </a:cubicBezTo>
                  <a:cubicBezTo>
                    <a:pt x="38" y="21"/>
                    <a:pt x="42" y="26"/>
                    <a:pt x="42" y="32"/>
                  </a:cubicBezTo>
                  <a:cubicBezTo>
                    <a:pt x="42" y="38"/>
                    <a:pt x="38" y="43"/>
                    <a:pt x="32" y="43"/>
                  </a:cubicBezTo>
                  <a:cubicBezTo>
                    <a:pt x="26" y="43"/>
                    <a:pt x="21" y="38"/>
                    <a:pt x="2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434">
              <a:extLst>
                <a:ext uri="{FF2B5EF4-FFF2-40B4-BE49-F238E27FC236}">
                  <a16:creationId xmlns:a16="http://schemas.microsoft.com/office/drawing/2014/main" id="{B326C387-E61A-4528-87A4-BEC2DE7842BA}"/>
                </a:ext>
              </a:extLst>
            </p:cNvPr>
            <p:cNvSpPr>
              <a:spLocks/>
            </p:cNvSpPr>
            <p:nvPr/>
          </p:nvSpPr>
          <p:spPr bwMode="auto">
            <a:xfrm>
              <a:off x="3514" y="1645"/>
              <a:ext cx="212" cy="184"/>
            </a:xfrm>
            <a:custGeom>
              <a:avLst/>
              <a:gdLst>
                <a:gd name="T0" fmla="*/ 160 w 320"/>
                <a:gd name="T1" fmla="*/ 0 h 277"/>
                <a:gd name="T2" fmla="*/ 0 w 320"/>
                <a:gd name="T3" fmla="*/ 160 h 277"/>
                <a:gd name="T4" fmla="*/ 45 w 320"/>
                <a:gd name="T5" fmla="*/ 272 h 277"/>
                <a:gd name="T6" fmla="*/ 60 w 320"/>
                <a:gd name="T7" fmla="*/ 272 h 277"/>
                <a:gd name="T8" fmla="*/ 61 w 320"/>
                <a:gd name="T9" fmla="*/ 257 h 277"/>
                <a:gd name="T10" fmla="*/ 21 w 320"/>
                <a:gd name="T11" fmla="*/ 160 h 277"/>
                <a:gd name="T12" fmla="*/ 160 w 320"/>
                <a:gd name="T13" fmla="*/ 21 h 277"/>
                <a:gd name="T14" fmla="*/ 298 w 320"/>
                <a:gd name="T15" fmla="*/ 160 h 277"/>
                <a:gd name="T16" fmla="*/ 257 w 320"/>
                <a:gd name="T17" fmla="*/ 259 h 277"/>
                <a:gd name="T18" fmla="*/ 257 w 320"/>
                <a:gd name="T19" fmla="*/ 274 h 277"/>
                <a:gd name="T20" fmla="*/ 264 w 320"/>
                <a:gd name="T21" fmla="*/ 277 h 277"/>
                <a:gd name="T22" fmla="*/ 272 w 320"/>
                <a:gd name="T23" fmla="*/ 274 h 277"/>
                <a:gd name="T24" fmla="*/ 320 w 320"/>
                <a:gd name="T25" fmla="*/ 160 h 277"/>
                <a:gd name="T26" fmla="*/ 160 w 320"/>
                <a:gd name="T2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77">
                  <a:moveTo>
                    <a:pt x="160" y="0"/>
                  </a:moveTo>
                  <a:cubicBezTo>
                    <a:pt x="71" y="0"/>
                    <a:pt x="0" y="71"/>
                    <a:pt x="0" y="160"/>
                  </a:cubicBezTo>
                  <a:cubicBezTo>
                    <a:pt x="0" y="202"/>
                    <a:pt x="16" y="242"/>
                    <a:pt x="45" y="272"/>
                  </a:cubicBezTo>
                  <a:cubicBezTo>
                    <a:pt x="49" y="276"/>
                    <a:pt x="56" y="276"/>
                    <a:pt x="60" y="272"/>
                  </a:cubicBezTo>
                  <a:cubicBezTo>
                    <a:pt x="65" y="268"/>
                    <a:pt x="65" y="261"/>
                    <a:pt x="61" y="257"/>
                  </a:cubicBezTo>
                  <a:cubicBezTo>
                    <a:pt x="35" y="231"/>
                    <a:pt x="21" y="196"/>
                    <a:pt x="21" y="160"/>
                  </a:cubicBezTo>
                  <a:cubicBezTo>
                    <a:pt x="21" y="83"/>
                    <a:pt x="83" y="21"/>
                    <a:pt x="160" y="21"/>
                  </a:cubicBezTo>
                  <a:cubicBezTo>
                    <a:pt x="236" y="21"/>
                    <a:pt x="298" y="83"/>
                    <a:pt x="298" y="160"/>
                  </a:cubicBezTo>
                  <a:cubicBezTo>
                    <a:pt x="298" y="197"/>
                    <a:pt x="284" y="232"/>
                    <a:pt x="257" y="259"/>
                  </a:cubicBezTo>
                  <a:cubicBezTo>
                    <a:pt x="253" y="263"/>
                    <a:pt x="252" y="270"/>
                    <a:pt x="257" y="274"/>
                  </a:cubicBezTo>
                  <a:cubicBezTo>
                    <a:pt x="259" y="276"/>
                    <a:pt x="261" y="277"/>
                    <a:pt x="264" y="277"/>
                  </a:cubicBezTo>
                  <a:cubicBezTo>
                    <a:pt x="267" y="277"/>
                    <a:pt x="270" y="276"/>
                    <a:pt x="272" y="274"/>
                  </a:cubicBezTo>
                  <a:cubicBezTo>
                    <a:pt x="303" y="244"/>
                    <a:pt x="320" y="203"/>
                    <a:pt x="320" y="160"/>
                  </a:cubicBezTo>
                  <a:cubicBezTo>
                    <a:pt x="320" y="71"/>
                    <a:pt x="248" y="0"/>
                    <a:pt x="16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435">
              <a:extLst>
                <a:ext uri="{FF2B5EF4-FFF2-40B4-BE49-F238E27FC236}">
                  <a16:creationId xmlns:a16="http://schemas.microsoft.com/office/drawing/2014/main" id="{45D220F4-ED7D-46C1-AFDD-9B0D11601677}"/>
                </a:ext>
              </a:extLst>
            </p:cNvPr>
            <p:cNvSpPr>
              <a:spLocks noEditPoints="1"/>
            </p:cNvSpPr>
            <p:nvPr/>
          </p:nvSpPr>
          <p:spPr bwMode="auto">
            <a:xfrm>
              <a:off x="3591" y="1751"/>
              <a:ext cx="57" cy="99"/>
            </a:xfrm>
            <a:custGeom>
              <a:avLst/>
              <a:gdLst>
                <a:gd name="T0" fmla="*/ 64 w 85"/>
                <a:gd name="T1" fmla="*/ 0 h 149"/>
                <a:gd name="T2" fmla="*/ 21 w 85"/>
                <a:gd name="T3" fmla="*/ 0 h 149"/>
                <a:gd name="T4" fmla="*/ 0 w 85"/>
                <a:gd name="T5" fmla="*/ 21 h 149"/>
                <a:gd name="T6" fmla="*/ 0 w 85"/>
                <a:gd name="T7" fmla="*/ 53 h 149"/>
                <a:gd name="T8" fmla="*/ 9 w 85"/>
                <a:gd name="T9" fmla="*/ 100 h 149"/>
                <a:gd name="T10" fmla="*/ 32 w 85"/>
                <a:gd name="T11" fmla="*/ 149 h 149"/>
                <a:gd name="T12" fmla="*/ 53 w 85"/>
                <a:gd name="T13" fmla="*/ 149 h 149"/>
                <a:gd name="T14" fmla="*/ 76 w 85"/>
                <a:gd name="T15" fmla="*/ 100 h 149"/>
                <a:gd name="T16" fmla="*/ 85 w 85"/>
                <a:gd name="T17" fmla="*/ 53 h 149"/>
                <a:gd name="T18" fmla="*/ 85 w 85"/>
                <a:gd name="T19" fmla="*/ 21 h 149"/>
                <a:gd name="T20" fmla="*/ 64 w 85"/>
                <a:gd name="T21" fmla="*/ 0 h 149"/>
                <a:gd name="T22" fmla="*/ 47 w 85"/>
                <a:gd name="T23" fmla="*/ 128 h 149"/>
                <a:gd name="T24" fmla="*/ 38 w 85"/>
                <a:gd name="T25" fmla="*/ 128 h 149"/>
                <a:gd name="T26" fmla="*/ 21 w 85"/>
                <a:gd name="T27" fmla="*/ 53 h 149"/>
                <a:gd name="T28" fmla="*/ 21 w 85"/>
                <a:gd name="T29" fmla="*/ 22 h 149"/>
                <a:gd name="T30" fmla="*/ 21 w 85"/>
                <a:gd name="T31" fmla="*/ 21 h 149"/>
                <a:gd name="T32" fmla="*/ 63 w 85"/>
                <a:gd name="T33" fmla="*/ 21 h 149"/>
                <a:gd name="T34" fmla="*/ 64 w 85"/>
                <a:gd name="T35" fmla="*/ 21 h 149"/>
                <a:gd name="T36" fmla="*/ 64 w 85"/>
                <a:gd name="T37" fmla="*/ 53 h 149"/>
                <a:gd name="T38" fmla="*/ 47 w 85"/>
                <a:gd name="T39" fmla="*/ 12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49">
                  <a:moveTo>
                    <a:pt x="64" y="0"/>
                  </a:moveTo>
                  <a:cubicBezTo>
                    <a:pt x="21" y="0"/>
                    <a:pt x="21" y="0"/>
                    <a:pt x="21" y="0"/>
                  </a:cubicBezTo>
                  <a:cubicBezTo>
                    <a:pt x="10" y="0"/>
                    <a:pt x="0" y="10"/>
                    <a:pt x="0" y="21"/>
                  </a:cubicBezTo>
                  <a:cubicBezTo>
                    <a:pt x="0" y="53"/>
                    <a:pt x="0" y="53"/>
                    <a:pt x="0" y="53"/>
                  </a:cubicBezTo>
                  <a:cubicBezTo>
                    <a:pt x="0" y="58"/>
                    <a:pt x="6" y="87"/>
                    <a:pt x="9" y="100"/>
                  </a:cubicBezTo>
                  <a:cubicBezTo>
                    <a:pt x="19" y="144"/>
                    <a:pt x="23" y="149"/>
                    <a:pt x="32" y="149"/>
                  </a:cubicBezTo>
                  <a:cubicBezTo>
                    <a:pt x="53" y="149"/>
                    <a:pt x="53" y="149"/>
                    <a:pt x="53" y="149"/>
                  </a:cubicBezTo>
                  <a:cubicBezTo>
                    <a:pt x="63" y="149"/>
                    <a:pt x="66" y="144"/>
                    <a:pt x="76" y="100"/>
                  </a:cubicBezTo>
                  <a:cubicBezTo>
                    <a:pt x="79" y="87"/>
                    <a:pt x="85" y="58"/>
                    <a:pt x="85" y="53"/>
                  </a:cubicBezTo>
                  <a:cubicBezTo>
                    <a:pt x="85" y="21"/>
                    <a:pt x="85" y="21"/>
                    <a:pt x="85" y="21"/>
                  </a:cubicBezTo>
                  <a:cubicBezTo>
                    <a:pt x="85" y="10"/>
                    <a:pt x="75" y="0"/>
                    <a:pt x="64" y="0"/>
                  </a:cubicBezTo>
                  <a:close/>
                  <a:moveTo>
                    <a:pt x="47" y="128"/>
                  </a:moveTo>
                  <a:cubicBezTo>
                    <a:pt x="38" y="128"/>
                    <a:pt x="38" y="128"/>
                    <a:pt x="38" y="128"/>
                  </a:cubicBezTo>
                  <a:cubicBezTo>
                    <a:pt x="33" y="112"/>
                    <a:pt x="22" y="60"/>
                    <a:pt x="21" y="53"/>
                  </a:cubicBezTo>
                  <a:cubicBezTo>
                    <a:pt x="21" y="22"/>
                    <a:pt x="21" y="22"/>
                    <a:pt x="21" y="22"/>
                  </a:cubicBezTo>
                  <a:cubicBezTo>
                    <a:pt x="21" y="22"/>
                    <a:pt x="22" y="21"/>
                    <a:pt x="21" y="21"/>
                  </a:cubicBezTo>
                  <a:cubicBezTo>
                    <a:pt x="63" y="21"/>
                    <a:pt x="63" y="21"/>
                    <a:pt x="63" y="21"/>
                  </a:cubicBezTo>
                  <a:cubicBezTo>
                    <a:pt x="63" y="21"/>
                    <a:pt x="64" y="22"/>
                    <a:pt x="64" y="21"/>
                  </a:cubicBezTo>
                  <a:cubicBezTo>
                    <a:pt x="64" y="53"/>
                    <a:pt x="64" y="53"/>
                    <a:pt x="64" y="53"/>
                  </a:cubicBezTo>
                  <a:cubicBezTo>
                    <a:pt x="63" y="60"/>
                    <a:pt x="52" y="112"/>
                    <a:pt x="47" y="12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6" name="Freeform 436">
              <a:extLst>
                <a:ext uri="{FF2B5EF4-FFF2-40B4-BE49-F238E27FC236}">
                  <a16:creationId xmlns:a16="http://schemas.microsoft.com/office/drawing/2014/main" id="{4DADBE84-36A3-4410-B161-EF05178B252F}"/>
                </a:ext>
              </a:extLst>
            </p:cNvPr>
            <p:cNvSpPr>
              <a:spLocks/>
            </p:cNvSpPr>
            <p:nvPr/>
          </p:nvSpPr>
          <p:spPr bwMode="auto">
            <a:xfrm>
              <a:off x="3542" y="1673"/>
              <a:ext cx="156" cy="136"/>
            </a:xfrm>
            <a:custGeom>
              <a:avLst/>
              <a:gdLst>
                <a:gd name="T0" fmla="*/ 118 w 235"/>
                <a:gd name="T1" fmla="*/ 0 h 205"/>
                <a:gd name="T2" fmla="*/ 0 w 235"/>
                <a:gd name="T3" fmla="*/ 118 h 205"/>
                <a:gd name="T4" fmla="*/ 34 w 235"/>
                <a:gd name="T5" fmla="*/ 200 h 205"/>
                <a:gd name="T6" fmla="*/ 49 w 235"/>
                <a:gd name="T7" fmla="*/ 200 h 205"/>
                <a:gd name="T8" fmla="*/ 49 w 235"/>
                <a:gd name="T9" fmla="*/ 185 h 205"/>
                <a:gd name="T10" fmla="*/ 22 w 235"/>
                <a:gd name="T11" fmla="*/ 118 h 205"/>
                <a:gd name="T12" fmla="*/ 118 w 235"/>
                <a:gd name="T13" fmla="*/ 22 h 205"/>
                <a:gd name="T14" fmla="*/ 214 w 235"/>
                <a:gd name="T15" fmla="*/ 118 h 205"/>
                <a:gd name="T16" fmla="*/ 185 w 235"/>
                <a:gd name="T17" fmla="*/ 186 h 205"/>
                <a:gd name="T18" fmla="*/ 185 w 235"/>
                <a:gd name="T19" fmla="*/ 201 h 205"/>
                <a:gd name="T20" fmla="*/ 192 w 235"/>
                <a:gd name="T21" fmla="*/ 205 h 205"/>
                <a:gd name="T22" fmla="*/ 200 w 235"/>
                <a:gd name="T23" fmla="*/ 201 h 205"/>
                <a:gd name="T24" fmla="*/ 235 w 235"/>
                <a:gd name="T25" fmla="*/ 118 h 205"/>
                <a:gd name="T26" fmla="*/ 118 w 235"/>
                <a:gd name="T2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05">
                  <a:moveTo>
                    <a:pt x="118" y="0"/>
                  </a:moveTo>
                  <a:cubicBezTo>
                    <a:pt x="53" y="0"/>
                    <a:pt x="0" y="53"/>
                    <a:pt x="0" y="118"/>
                  </a:cubicBezTo>
                  <a:cubicBezTo>
                    <a:pt x="0" y="149"/>
                    <a:pt x="12" y="178"/>
                    <a:pt x="34" y="200"/>
                  </a:cubicBezTo>
                  <a:cubicBezTo>
                    <a:pt x="38" y="204"/>
                    <a:pt x="45" y="204"/>
                    <a:pt x="49" y="200"/>
                  </a:cubicBezTo>
                  <a:cubicBezTo>
                    <a:pt x="53" y="196"/>
                    <a:pt x="53" y="189"/>
                    <a:pt x="49" y="185"/>
                  </a:cubicBezTo>
                  <a:cubicBezTo>
                    <a:pt x="31" y="167"/>
                    <a:pt x="22" y="143"/>
                    <a:pt x="22" y="118"/>
                  </a:cubicBezTo>
                  <a:cubicBezTo>
                    <a:pt x="22" y="65"/>
                    <a:pt x="65" y="22"/>
                    <a:pt x="118" y="22"/>
                  </a:cubicBezTo>
                  <a:cubicBezTo>
                    <a:pt x="171" y="22"/>
                    <a:pt x="214" y="65"/>
                    <a:pt x="214" y="118"/>
                  </a:cubicBezTo>
                  <a:cubicBezTo>
                    <a:pt x="214" y="144"/>
                    <a:pt x="203" y="168"/>
                    <a:pt x="185" y="186"/>
                  </a:cubicBezTo>
                  <a:cubicBezTo>
                    <a:pt x="181" y="190"/>
                    <a:pt x="181" y="197"/>
                    <a:pt x="185" y="201"/>
                  </a:cubicBezTo>
                  <a:cubicBezTo>
                    <a:pt x="187" y="203"/>
                    <a:pt x="190" y="205"/>
                    <a:pt x="192" y="205"/>
                  </a:cubicBezTo>
                  <a:cubicBezTo>
                    <a:pt x="195" y="205"/>
                    <a:pt x="198" y="203"/>
                    <a:pt x="200" y="201"/>
                  </a:cubicBezTo>
                  <a:cubicBezTo>
                    <a:pt x="223" y="179"/>
                    <a:pt x="235" y="149"/>
                    <a:pt x="235" y="118"/>
                  </a:cubicBezTo>
                  <a:cubicBezTo>
                    <a:pt x="235" y="53"/>
                    <a:pt x="182" y="0"/>
                    <a:pt x="1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437">
              <a:extLst>
                <a:ext uri="{FF2B5EF4-FFF2-40B4-BE49-F238E27FC236}">
                  <a16:creationId xmlns:a16="http://schemas.microsoft.com/office/drawing/2014/main" id="{B0866DC3-7135-4C39-B3E5-D669D391F453}"/>
                </a:ext>
              </a:extLst>
            </p:cNvPr>
            <p:cNvSpPr>
              <a:spLocks noEditPoints="1"/>
            </p:cNvSpPr>
            <p:nvPr/>
          </p:nvSpPr>
          <p:spPr bwMode="auto">
            <a:xfrm>
              <a:off x="3450" y="158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128" name="Rectangle 127">
            <a:extLst>
              <a:ext uri="{FF2B5EF4-FFF2-40B4-BE49-F238E27FC236}">
                <a16:creationId xmlns:a16="http://schemas.microsoft.com/office/drawing/2014/main" id="{6DFD5AF0-6EAE-4CA4-BA27-744B8FE26E2F}"/>
              </a:ext>
            </a:extLst>
          </p:cNvPr>
          <p:cNvSpPr/>
          <p:nvPr/>
        </p:nvSpPr>
        <p:spPr>
          <a:xfrm rot="16200000">
            <a:off x="7148913" y="2848796"/>
            <a:ext cx="945277" cy="377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schemeClr val="accent6"/>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sp>
        <p:nvSpPr>
          <p:cNvPr id="129" name="Rectangle 128">
            <a:extLst>
              <a:ext uri="{FF2B5EF4-FFF2-40B4-BE49-F238E27FC236}">
                <a16:creationId xmlns:a16="http://schemas.microsoft.com/office/drawing/2014/main" id="{2FC8647E-2112-4581-9C11-78F2090E38C5}"/>
              </a:ext>
            </a:extLst>
          </p:cNvPr>
          <p:cNvSpPr/>
          <p:nvPr/>
        </p:nvSpPr>
        <p:spPr>
          <a:xfrm>
            <a:off x="3354157" y="2888252"/>
            <a:ext cx="407773" cy="95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6"/>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sp>
        <p:nvSpPr>
          <p:cNvPr id="130" name="Rectangle 129">
            <a:extLst>
              <a:ext uri="{FF2B5EF4-FFF2-40B4-BE49-F238E27FC236}">
                <a16:creationId xmlns:a16="http://schemas.microsoft.com/office/drawing/2014/main" id="{5D1AA057-E259-4C2A-8521-F333A32F9BE4}"/>
              </a:ext>
            </a:extLst>
          </p:cNvPr>
          <p:cNvSpPr/>
          <p:nvPr/>
        </p:nvSpPr>
        <p:spPr>
          <a:xfrm>
            <a:off x="6983456" y="2889512"/>
            <a:ext cx="407773" cy="95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6"/>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sp>
        <p:nvSpPr>
          <p:cNvPr id="131" name="Rectangle 130">
            <a:extLst>
              <a:ext uri="{FF2B5EF4-FFF2-40B4-BE49-F238E27FC236}">
                <a16:creationId xmlns:a16="http://schemas.microsoft.com/office/drawing/2014/main" id="{C7C9EBF3-CBF6-427D-AF44-FFBD8BDE4673}"/>
              </a:ext>
            </a:extLst>
          </p:cNvPr>
          <p:cNvSpPr/>
          <p:nvPr/>
        </p:nvSpPr>
        <p:spPr>
          <a:xfrm>
            <a:off x="11134477" y="2880806"/>
            <a:ext cx="407773" cy="95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6"/>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grpSp>
        <p:nvGrpSpPr>
          <p:cNvPr id="134" name="Group 133">
            <a:extLst>
              <a:ext uri="{FF2B5EF4-FFF2-40B4-BE49-F238E27FC236}">
                <a16:creationId xmlns:a16="http://schemas.microsoft.com/office/drawing/2014/main" id="{084DB1E2-B847-4790-8BDD-BCEC3404C61B}"/>
              </a:ext>
            </a:extLst>
          </p:cNvPr>
          <p:cNvGrpSpPr/>
          <p:nvPr/>
        </p:nvGrpSpPr>
        <p:grpSpPr>
          <a:xfrm>
            <a:off x="9292153" y="5033200"/>
            <a:ext cx="2275531" cy="737127"/>
            <a:chOff x="9393766" y="5418783"/>
            <a:chExt cx="2275531" cy="737127"/>
          </a:xfrm>
        </p:grpSpPr>
        <p:sp>
          <p:nvSpPr>
            <p:cNvPr id="132" name="TextBox 131">
              <a:extLst>
                <a:ext uri="{FF2B5EF4-FFF2-40B4-BE49-F238E27FC236}">
                  <a16:creationId xmlns:a16="http://schemas.microsoft.com/office/drawing/2014/main" id="{336DC89E-D7DF-4261-A81A-7E57AAE8F4E0}"/>
                </a:ext>
              </a:extLst>
            </p:cNvPr>
            <p:cNvSpPr txBox="1"/>
            <p:nvPr/>
          </p:nvSpPr>
          <p:spPr>
            <a:xfrm>
              <a:off x="9657617" y="5424941"/>
              <a:ext cx="2011680" cy="73096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000" b="1"/>
                <a:t>Benefits</a:t>
              </a:r>
              <a:endParaRPr kumimoji="0" lang="en-US" sz="1000" b="1" u="none" strike="noStrike" kern="1200" cap="none" spc="0" normalizeH="0" baseline="0" noProof="0">
                <a:ln>
                  <a:noFill/>
                </a:ln>
                <a:effectLst/>
                <a:uLnTx/>
                <a:uFillTx/>
                <a:ea typeface="+mn-ea"/>
                <a:cs typeface="+mn-cs"/>
              </a:endParaRP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Cost optimization from volume</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ea typeface="+mn-ea"/>
                  <a:cs typeface="+mn-cs"/>
                </a:rPr>
                <a:t>Short escalation path</a:t>
              </a:r>
            </a:p>
            <a:p>
              <a:pPr marL="171450" marR="0" lvl="0" indent="-171450" algn="l" defTabSz="914400" rtl="0" eaLnBrk="1" fontAlgn="auto" latinLnBrk="0" hangingPunct="1">
                <a:lnSpc>
                  <a:spcPct val="100000"/>
                </a:lnSpc>
                <a:spcBef>
                  <a:spcPts val="300"/>
                </a:spcBef>
                <a:spcAft>
                  <a:spcPts val="0"/>
                </a:spcAft>
                <a:buClrTx/>
                <a:buSzPct val="100000"/>
                <a:buFont typeface="Wingdings" panose="05000000000000000000" pitchFamily="2" charset="2"/>
                <a:buChar char="§"/>
                <a:tabLst/>
                <a:defRPr/>
              </a:pPr>
              <a:r>
                <a:rPr lang="en-US" sz="1000">
                  <a:solidFill>
                    <a:prstClr val="black"/>
                  </a:solidFill>
                </a:rPr>
                <a:t>Readily scalable and flexible</a:t>
              </a:r>
              <a:endParaRPr kumimoji="0" lang="en-US" sz="1000" b="0" i="0" u="none" strike="noStrike" kern="1200" cap="none" spc="0" normalizeH="0" baseline="0" noProof="0">
                <a:ln>
                  <a:noFill/>
                </a:ln>
                <a:solidFill>
                  <a:prstClr val="black"/>
                </a:solidFill>
                <a:effectLst/>
                <a:uLnTx/>
                <a:uFillTx/>
                <a:ea typeface="+mn-ea"/>
                <a:cs typeface="+mn-cs"/>
              </a:endParaRPr>
            </a:p>
          </p:txBody>
        </p:sp>
        <p:sp>
          <p:nvSpPr>
            <p:cNvPr id="133" name="Oval 132">
              <a:extLst>
                <a:ext uri="{FF2B5EF4-FFF2-40B4-BE49-F238E27FC236}">
                  <a16:creationId xmlns:a16="http://schemas.microsoft.com/office/drawing/2014/main" id="{58E6830E-7BA1-483C-82B0-855858722C38}"/>
                </a:ext>
              </a:extLst>
            </p:cNvPr>
            <p:cNvSpPr/>
            <p:nvPr/>
          </p:nvSpPr>
          <p:spPr bwMode="gray">
            <a:xfrm>
              <a:off x="9393766" y="5418783"/>
              <a:ext cx="182880" cy="184702"/>
            </a:xfrm>
            <a:prstGeom prst="ellipse">
              <a:avLst/>
            </a:prstGeom>
            <a:solidFill>
              <a:schemeClr val="bg1">
                <a:lumMod val="95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000000"/>
                  </a:solidFill>
                  <a:effectLst/>
                  <a:uLnTx/>
                  <a:uFillTx/>
                  <a:ea typeface="+mn-ea"/>
                  <a:cs typeface="+mn-cs"/>
                </a:rPr>
                <a:t>3</a:t>
              </a:r>
            </a:p>
          </p:txBody>
        </p:sp>
      </p:grpSp>
      <p:grpSp>
        <p:nvGrpSpPr>
          <p:cNvPr id="137" name="Group 136">
            <a:extLst>
              <a:ext uri="{FF2B5EF4-FFF2-40B4-BE49-F238E27FC236}">
                <a16:creationId xmlns:a16="http://schemas.microsoft.com/office/drawing/2014/main" id="{87A8D823-08AB-495C-B49F-1B9FA65ED482}"/>
              </a:ext>
            </a:extLst>
          </p:cNvPr>
          <p:cNvGrpSpPr/>
          <p:nvPr/>
        </p:nvGrpSpPr>
        <p:grpSpPr>
          <a:xfrm>
            <a:off x="4366559" y="2465664"/>
            <a:ext cx="1857452" cy="1361263"/>
            <a:chOff x="5042783" y="2755552"/>
            <a:chExt cx="1857452" cy="1361263"/>
          </a:xfrm>
        </p:grpSpPr>
        <p:sp>
          <p:nvSpPr>
            <p:cNvPr id="138" name="Freeform 9">
              <a:extLst>
                <a:ext uri="{FF2B5EF4-FFF2-40B4-BE49-F238E27FC236}">
                  <a16:creationId xmlns:a16="http://schemas.microsoft.com/office/drawing/2014/main" id="{76DF5B83-9A04-409F-91A7-091CD5F642BB}"/>
                </a:ext>
              </a:extLst>
            </p:cNvPr>
            <p:cNvSpPr>
              <a:spLocks noChangeAspect="1" noEditPoints="1"/>
            </p:cNvSpPr>
            <p:nvPr/>
          </p:nvSpPr>
          <p:spPr bwMode="auto">
            <a:xfrm>
              <a:off x="5916982" y="2807617"/>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39" name="Freeform 9">
              <a:extLst>
                <a:ext uri="{FF2B5EF4-FFF2-40B4-BE49-F238E27FC236}">
                  <a16:creationId xmlns:a16="http://schemas.microsoft.com/office/drawing/2014/main" id="{5C07454B-0F3D-44FF-B2A8-3D6EA2E3CC38}"/>
                </a:ext>
              </a:extLst>
            </p:cNvPr>
            <p:cNvSpPr>
              <a:spLocks noChangeAspect="1" noEditPoints="1"/>
            </p:cNvSpPr>
            <p:nvPr/>
          </p:nvSpPr>
          <p:spPr bwMode="auto">
            <a:xfrm>
              <a:off x="6462650" y="3063493"/>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40" name="Freeform 9">
              <a:extLst>
                <a:ext uri="{FF2B5EF4-FFF2-40B4-BE49-F238E27FC236}">
                  <a16:creationId xmlns:a16="http://schemas.microsoft.com/office/drawing/2014/main" id="{339E83BB-0615-4E5B-BBD1-E53D8591E54B}"/>
                </a:ext>
              </a:extLst>
            </p:cNvPr>
            <p:cNvSpPr>
              <a:spLocks noChangeAspect="1" noEditPoints="1"/>
            </p:cNvSpPr>
            <p:nvPr/>
          </p:nvSpPr>
          <p:spPr bwMode="auto">
            <a:xfrm>
              <a:off x="5343216" y="3049920"/>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41" name="Freeform 9">
              <a:extLst>
                <a:ext uri="{FF2B5EF4-FFF2-40B4-BE49-F238E27FC236}">
                  <a16:creationId xmlns:a16="http://schemas.microsoft.com/office/drawing/2014/main" id="{27281C16-CDBF-4763-9CFA-7BD079E31E6C}"/>
                </a:ext>
              </a:extLst>
            </p:cNvPr>
            <p:cNvSpPr>
              <a:spLocks noChangeAspect="1" noEditPoints="1"/>
            </p:cNvSpPr>
            <p:nvPr/>
          </p:nvSpPr>
          <p:spPr bwMode="auto">
            <a:xfrm>
              <a:off x="6468660" y="3476621"/>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42" name="Freeform 9">
              <a:extLst>
                <a:ext uri="{FF2B5EF4-FFF2-40B4-BE49-F238E27FC236}">
                  <a16:creationId xmlns:a16="http://schemas.microsoft.com/office/drawing/2014/main" id="{DC135B4A-A925-4CA6-B1B4-3C187C4FCC79}"/>
                </a:ext>
              </a:extLst>
            </p:cNvPr>
            <p:cNvSpPr>
              <a:spLocks noChangeAspect="1" noEditPoints="1"/>
            </p:cNvSpPr>
            <p:nvPr/>
          </p:nvSpPr>
          <p:spPr bwMode="auto">
            <a:xfrm>
              <a:off x="5918090" y="373311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43" name="Freeform 9">
              <a:extLst>
                <a:ext uri="{FF2B5EF4-FFF2-40B4-BE49-F238E27FC236}">
                  <a16:creationId xmlns:a16="http://schemas.microsoft.com/office/drawing/2014/main" id="{3DE7794D-7F6D-4946-A274-9B69177D0529}"/>
                </a:ext>
              </a:extLst>
            </p:cNvPr>
            <p:cNvSpPr>
              <a:spLocks noChangeAspect="1" noEditPoints="1"/>
            </p:cNvSpPr>
            <p:nvPr/>
          </p:nvSpPr>
          <p:spPr bwMode="auto">
            <a:xfrm>
              <a:off x="5343216" y="347606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44" name="Hexagon 143">
              <a:extLst>
                <a:ext uri="{FF2B5EF4-FFF2-40B4-BE49-F238E27FC236}">
                  <a16:creationId xmlns:a16="http://schemas.microsoft.com/office/drawing/2014/main" id="{26A33A1A-8DEB-49BD-B0DB-46F593ED4132}"/>
                </a:ext>
              </a:extLst>
            </p:cNvPr>
            <p:cNvSpPr/>
            <p:nvPr/>
          </p:nvSpPr>
          <p:spPr bwMode="gray">
            <a:xfrm>
              <a:off x="5622078" y="3201598"/>
              <a:ext cx="698862" cy="475943"/>
            </a:xfrm>
            <a:prstGeom prst="hexagon">
              <a:avLst/>
            </a:prstGeom>
            <a:solidFill>
              <a:schemeClr val="accent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45" name="Hexagon 144">
              <a:extLst>
                <a:ext uri="{FF2B5EF4-FFF2-40B4-BE49-F238E27FC236}">
                  <a16:creationId xmlns:a16="http://schemas.microsoft.com/office/drawing/2014/main" id="{9688F3D6-4B50-4AAD-B964-ADB091E8BF72}"/>
                </a:ext>
              </a:extLst>
            </p:cNvPr>
            <p:cNvSpPr/>
            <p:nvPr/>
          </p:nvSpPr>
          <p:spPr bwMode="gray">
            <a:xfrm>
              <a:off x="5622078" y="275555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46" name="Hexagon 145">
              <a:extLst>
                <a:ext uri="{FF2B5EF4-FFF2-40B4-BE49-F238E27FC236}">
                  <a16:creationId xmlns:a16="http://schemas.microsoft.com/office/drawing/2014/main" id="{975EC358-89FA-497B-B79B-0B5E16BADE1E}"/>
                </a:ext>
              </a:extLst>
            </p:cNvPr>
            <p:cNvSpPr/>
            <p:nvPr/>
          </p:nvSpPr>
          <p:spPr bwMode="gray">
            <a:xfrm>
              <a:off x="5622078" y="367754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47" name="Hexagon 146">
              <a:extLst>
                <a:ext uri="{FF2B5EF4-FFF2-40B4-BE49-F238E27FC236}">
                  <a16:creationId xmlns:a16="http://schemas.microsoft.com/office/drawing/2014/main" id="{1480BD12-39F4-4A95-9BC0-50523029F09D}"/>
                </a:ext>
              </a:extLst>
            </p:cNvPr>
            <p:cNvSpPr/>
            <p:nvPr/>
          </p:nvSpPr>
          <p:spPr bwMode="gray">
            <a:xfrm>
              <a:off x="620137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48" name="Hexagon 147">
              <a:extLst>
                <a:ext uri="{FF2B5EF4-FFF2-40B4-BE49-F238E27FC236}">
                  <a16:creationId xmlns:a16="http://schemas.microsoft.com/office/drawing/2014/main" id="{626D9B34-6F3A-4ECB-B884-D61E9DCE7D1B}"/>
                </a:ext>
              </a:extLst>
            </p:cNvPr>
            <p:cNvSpPr/>
            <p:nvPr/>
          </p:nvSpPr>
          <p:spPr bwMode="gray">
            <a:xfrm>
              <a:off x="620137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49" name="Hexagon 148">
              <a:extLst>
                <a:ext uri="{FF2B5EF4-FFF2-40B4-BE49-F238E27FC236}">
                  <a16:creationId xmlns:a16="http://schemas.microsoft.com/office/drawing/2014/main" id="{03221258-7DD7-4212-8B86-83A164259E15}"/>
                </a:ext>
              </a:extLst>
            </p:cNvPr>
            <p:cNvSpPr/>
            <p:nvPr/>
          </p:nvSpPr>
          <p:spPr bwMode="gray">
            <a:xfrm>
              <a:off x="504278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50" name="Hexagon 149">
              <a:extLst>
                <a:ext uri="{FF2B5EF4-FFF2-40B4-BE49-F238E27FC236}">
                  <a16:creationId xmlns:a16="http://schemas.microsoft.com/office/drawing/2014/main" id="{7EF1BE6F-CCCA-4AF7-8DB3-BD1B5E4B0DD9}"/>
                </a:ext>
              </a:extLst>
            </p:cNvPr>
            <p:cNvSpPr/>
            <p:nvPr/>
          </p:nvSpPr>
          <p:spPr bwMode="gray">
            <a:xfrm>
              <a:off x="504278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51" name="Shape 244">
              <a:extLst>
                <a:ext uri="{FF2B5EF4-FFF2-40B4-BE49-F238E27FC236}">
                  <a16:creationId xmlns:a16="http://schemas.microsoft.com/office/drawing/2014/main" id="{75266E4E-AFA4-4E39-A401-DBC6C5331C3B}"/>
                </a:ext>
              </a:extLst>
            </p:cNvPr>
            <p:cNvSpPr/>
            <p:nvPr/>
          </p:nvSpPr>
          <p:spPr>
            <a:xfrm>
              <a:off x="5681823" y="3434474"/>
              <a:ext cx="582074" cy="158264"/>
            </a:xfrm>
            <a:prstGeom prst="rect">
              <a:avLst/>
            </a:prstGeom>
            <a:noFill/>
            <a:ln>
              <a:noFill/>
            </a:ln>
          </p:spPr>
          <p:txBody>
            <a:bodyPr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ct val="25000"/>
                <a:buFont typeface="Arial"/>
                <a:buNone/>
                <a:tabLst/>
                <a:defRPr/>
              </a:pPr>
              <a:endParaRPr kumimoji="0" lang="en-US" sz="700" b="0" i="0" u="none" strike="noStrike" kern="1200" cap="none" spc="0" normalizeH="0" baseline="0" noProof="0">
                <a:ln>
                  <a:noFill/>
                </a:ln>
                <a:solidFill>
                  <a:schemeClr val="bg1"/>
                </a:solidFill>
                <a:effectLst/>
                <a:uLnTx/>
                <a:uFillTx/>
                <a:ea typeface="Arial"/>
                <a:cs typeface="Arial" panose="020B0604020202020204" pitchFamily="34" charset="0"/>
                <a:sym typeface="Arial"/>
              </a:endParaRPr>
            </a:p>
          </p:txBody>
        </p:sp>
        <p:sp>
          <p:nvSpPr>
            <p:cNvPr id="152" name="Freeform 5">
              <a:extLst>
                <a:ext uri="{FF2B5EF4-FFF2-40B4-BE49-F238E27FC236}">
                  <a16:creationId xmlns:a16="http://schemas.microsoft.com/office/drawing/2014/main" id="{F3453FF6-755C-4163-BBF2-8E4385E0629B}"/>
                </a:ext>
              </a:extLst>
            </p:cNvPr>
            <p:cNvSpPr>
              <a:spLocks noChangeAspect="1" noEditPoints="1"/>
            </p:cNvSpPr>
            <p:nvPr/>
          </p:nvSpPr>
          <p:spPr bwMode="auto">
            <a:xfrm>
              <a:off x="5839659" y="3339513"/>
              <a:ext cx="263431" cy="172483"/>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grpSp>
      <p:grpSp>
        <p:nvGrpSpPr>
          <p:cNvPr id="153" name="Group 152">
            <a:extLst>
              <a:ext uri="{FF2B5EF4-FFF2-40B4-BE49-F238E27FC236}">
                <a16:creationId xmlns:a16="http://schemas.microsoft.com/office/drawing/2014/main" id="{05148487-D958-459F-BE36-BAC94938B796}"/>
              </a:ext>
            </a:extLst>
          </p:cNvPr>
          <p:cNvGrpSpPr/>
          <p:nvPr/>
        </p:nvGrpSpPr>
        <p:grpSpPr>
          <a:xfrm>
            <a:off x="721612" y="2475553"/>
            <a:ext cx="1857452" cy="1361263"/>
            <a:chOff x="5042783" y="2755552"/>
            <a:chExt cx="1857452" cy="1361263"/>
          </a:xfrm>
        </p:grpSpPr>
        <p:sp>
          <p:nvSpPr>
            <p:cNvPr id="154" name="Freeform 9">
              <a:extLst>
                <a:ext uri="{FF2B5EF4-FFF2-40B4-BE49-F238E27FC236}">
                  <a16:creationId xmlns:a16="http://schemas.microsoft.com/office/drawing/2014/main" id="{7F47A8BA-44CB-45E1-8F6E-E7275EE03358}"/>
                </a:ext>
              </a:extLst>
            </p:cNvPr>
            <p:cNvSpPr>
              <a:spLocks noChangeAspect="1" noEditPoints="1"/>
            </p:cNvSpPr>
            <p:nvPr/>
          </p:nvSpPr>
          <p:spPr bwMode="auto">
            <a:xfrm>
              <a:off x="5916982" y="2807617"/>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55" name="Freeform 9">
              <a:extLst>
                <a:ext uri="{FF2B5EF4-FFF2-40B4-BE49-F238E27FC236}">
                  <a16:creationId xmlns:a16="http://schemas.microsoft.com/office/drawing/2014/main" id="{C83767DC-5110-4122-923C-23580B2539A0}"/>
                </a:ext>
              </a:extLst>
            </p:cNvPr>
            <p:cNvSpPr>
              <a:spLocks noChangeAspect="1" noEditPoints="1"/>
            </p:cNvSpPr>
            <p:nvPr/>
          </p:nvSpPr>
          <p:spPr bwMode="auto">
            <a:xfrm>
              <a:off x="6462650" y="3063493"/>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56" name="Freeform 9">
              <a:extLst>
                <a:ext uri="{FF2B5EF4-FFF2-40B4-BE49-F238E27FC236}">
                  <a16:creationId xmlns:a16="http://schemas.microsoft.com/office/drawing/2014/main" id="{2986E5AC-1A25-413D-93FD-7567AB1FACCF}"/>
                </a:ext>
              </a:extLst>
            </p:cNvPr>
            <p:cNvSpPr>
              <a:spLocks noChangeAspect="1" noEditPoints="1"/>
            </p:cNvSpPr>
            <p:nvPr/>
          </p:nvSpPr>
          <p:spPr bwMode="auto">
            <a:xfrm>
              <a:off x="5343216" y="3049920"/>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57" name="Freeform 9">
              <a:extLst>
                <a:ext uri="{FF2B5EF4-FFF2-40B4-BE49-F238E27FC236}">
                  <a16:creationId xmlns:a16="http://schemas.microsoft.com/office/drawing/2014/main" id="{ABCDC594-6A78-45C4-9E92-86EB669D8A06}"/>
                </a:ext>
              </a:extLst>
            </p:cNvPr>
            <p:cNvSpPr>
              <a:spLocks noChangeAspect="1" noEditPoints="1"/>
            </p:cNvSpPr>
            <p:nvPr/>
          </p:nvSpPr>
          <p:spPr bwMode="auto">
            <a:xfrm>
              <a:off x="6468660" y="3476621"/>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58" name="Freeform 9">
              <a:extLst>
                <a:ext uri="{FF2B5EF4-FFF2-40B4-BE49-F238E27FC236}">
                  <a16:creationId xmlns:a16="http://schemas.microsoft.com/office/drawing/2014/main" id="{5E795787-3403-46F4-A252-6C2F2C9EA29B}"/>
                </a:ext>
              </a:extLst>
            </p:cNvPr>
            <p:cNvSpPr>
              <a:spLocks noChangeAspect="1" noEditPoints="1"/>
            </p:cNvSpPr>
            <p:nvPr/>
          </p:nvSpPr>
          <p:spPr bwMode="auto">
            <a:xfrm>
              <a:off x="5918090" y="373311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59" name="Freeform 9">
              <a:extLst>
                <a:ext uri="{FF2B5EF4-FFF2-40B4-BE49-F238E27FC236}">
                  <a16:creationId xmlns:a16="http://schemas.microsoft.com/office/drawing/2014/main" id="{892C2989-6CE3-4AA4-B156-CCDF9D8BD63A}"/>
                </a:ext>
              </a:extLst>
            </p:cNvPr>
            <p:cNvSpPr>
              <a:spLocks noChangeAspect="1" noEditPoints="1"/>
            </p:cNvSpPr>
            <p:nvPr/>
          </p:nvSpPr>
          <p:spPr bwMode="auto">
            <a:xfrm>
              <a:off x="5343216" y="347606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60" name="Hexagon 159">
              <a:extLst>
                <a:ext uri="{FF2B5EF4-FFF2-40B4-BE49-F238E27FC236}">
                  <a16:creationId xmlns:a16="http://schemas.microsoft.com/office/drawing/2014/main" id="{487960E8-CF79-48E7-BB81-DD3885609E9C}"/>
                </a:ext>
              </a:extLst>
            </p:cNvPr>
            <p:cNvSpPr/>
            <p:nvPr/>
          </p:nvSpPr>
          <p:spPr bwMode="gray">
            <a:xfrm>
              <a:off x="5622078" y="3201598"/>
              <a:ext cx="698862" cy="475943"/>
            </a:xfrm>
            <a:prstGeom prst="hexagon">
              <a:avLst/>
            </a:prstGeom>
            <a:solidFill>
              <a:schemeClr val="accent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1" name="Hexagon 160">
              <a:extLst>
                <a:ext uri="{FF2B5EF4-FFF2-40B4-BE49-F238E27FC236}">
                  <a16:creationId xmlns:a16="http://schemas.microsoft.com/office/drawing/2014/main" id="{425D551B-7848-4377-8526-28C35D06F56B}"/>
                </a:ext>
              </a:extLst>
            </p:cNvPr>
            <p:cNvSpPr/>
            <p:nvPr/>
          </p:nvSpPr>
          <p:spPr bwMode="gray">
            <a:xfrm>
              <a:off x="5622078" y="275555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2" name="Hexagon 161">
              <a:extLst>
                <a:ext uri="{FF2B5EF4-FFF2-40B4-BE49-F238E27FC236}">
                  <a16:creationId xmlns:a16="http://schemas.microsoft.com/office/drawing/2014/main" id="{7A50DEA7-D4B1-42A7-BA48-AADAF2BF37E8}"/>
                </a:ext>
              </a:extLst>
            </p:cNvPr>
            <p:cNvSpPr/>
            <p:nvPr/>
          </p:nvSpPr>
          <p:spPr bwMode="gray">
            <a:xfrm>
              <a:off x="5622078" y="367754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3" name="Hexagon 162">
              <a:extLst>
                <a:ext uri="{FF2B5EF4-FFF2-40B4-BE49-F238E27FC236}">
                  <a16:creationId xmlns:a16="http://schemas.microsoft.com/office/drawing/2014/main" id="{4B106FDA-12DB-4322-8539-868DEE1EA83F}"/>
                </a:ext>
              </a:extLst>
            </p:cNvPr>
            <p:cNvSpPr/>
            <p:nvPr/>
          </p:nvSpPr>
          <p:spPr bwMode="gray">
            <a:xfrm>
              <a:off x="620137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4" name="Hexagon 163">
              <a:extLst>
                <a:ext uri="{FF2B5EF4-FFF2-40B4-BE49-F238E27FC236}">
                  <a16:creationId xmlns:a16="http://schemas.microsoft.com/office/drawing/2014/main" id="{9B76B35B-D7BB-4E0D-AD4E-C0BE20C0FA77}"/>
                </a:ext>
              </a:extLst>
            </p:cNvPr>
            <p:cNvSpPr/>
            <p:nvPr/>
          </p:nvSpPr>
          <p:spPr bwMode="gray">
            <a:xfrm>
              <a:off x="620137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5" name="Hexagon 164">
              <a:extLst>
                <a:ext uri="{FF2B5EF4-FFF2-40B4-BE49-F238E27FC236}">
                  <a16:creationId xmlns:a16="http://schemas.microsoft.com/office/drawing/2014/main" id="{CD198F11-F754-4B08-897F-CE67D396CE29}"/>
                </a:ext>
              </a:extLst>
            </p:cNvPr>
            <p:cNvSpPr/>
            <p:nvPr/>
          </p:nvSpPr>
          <p:spPr bwMode="gray">
            <a:xfrm>
              <a:off x="504278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6" name="Hexagon 165">
              <a:extLst>
                <a:ext uri="{FF2B5EF4-FFF2-40B4-BE49-F238E27FC236}">
                  <a16:creationId xmlns:a16="http://schemas.microsoft.com/office/drawing/2014/main" id="{D14F72AF-DBC2-404A-B3F4-0BA0AE66ABD5}"/>
                </a:ext>
              </a:extLst>
            </p:cNvPr>
            <p:cNvSpPr/>
            <p:nvPr/>
          </p:nvSpPr>
          <p:spPr bwMode="gray">
            <a:xfrm>
              <a:off x="504278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67" name="Shape 244">
              <a:extLst>
                <a:ext uri="{FF2B5EF4-FFF2-40B4-BE49-F238E27FC236}">
                  <a16:creationId xmlns:a16="http://schemas.microsoft.com/office/drawing/2014/main" id="{82350CA9-5FF6-414E-80DA-37BF014D8C76}"/>
                </a:ext>
              </a:extLst>
            </p:cNvPr>
            <p:cNvSpPr/>
            <p:nvPr/>
          </p:nvSpPr>
          <p:spPr>
            <a:xfrm>
              <a:off x="5681823" y="3434474"/>
              <a:ext cx="582074" cy="158264"/>
            </a:xfrm>
            <a:prstGeom prst="rect">
              <a:avLst/>
            </a:prstGeom>
            <a:noFill/>
            <a:ln>
              <a:noFill/>
            </a:ln>
          </p:spPr>
          <p:txBody>
            <a:bodyPr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ct val="25000"/>
                <a:buFont typeface="Arial"/>
                <a:buNone/>
                <a:tabLst/>
                <a:defRPr/>
              </a:pPr>
              <a:endParaRPr kumimoji="0" lang="en-US" sz="700" b="0" i="0" u="none" strike="noStrike" kern="1200" cap="none" spc="0" normalizeH="0" baseline="0" noProof="0">
                <a:ln>
                  <a:noFill/>
                </a:ln>
                <a:solidFill>
                  <a:schemeClr val="bg1"/>
                </a:solidFill>
                <a:effectLst/>
                <a:uLnTx/>
                <a:uFillTx/>
                <a:ea typeface="Arial"/>
                <a:cs typeface="Arial" panose="020B0604020202020204" pitchFamily="34" charset="0"/>
                <a:sym typeface="Arial"/>
              </a:endParaRPr>
            </a:p>
          </p:txBody>
        </p:sp>
        <p:sp>
          <p:nvSpPr>
            <p:cNvPr id="168" name="Freeform 5">
              <a:extLst>
                <a:ext uri="{FF2B5EF4-FFF2-40B4-BE49-F238E27FC236}">
                  <a16:creationId xmlns:a16="http://schemas.microsoft.com/office/drawing/2014/main" id="{B8B20831-EA7C-47FE-95E3-EC39B35DF999}"/>
                </a:ext>
              </a:extLst>
            </p:cNvPr>
            <p:cNvSpPr>
              <a:spLocks noChangeAspect="1" noEditPoints="1"/>
            </p:cNvSpPr>
            <p:nvPr/>
          </p:nvSpPr>
          <p:spPr bwMode="auto">
            <a:xfrm>
              <a:off x="5839659" y="3339513"/>
              <a:ext cx="263431" cy="172483"/>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grpSp>
      <p:grpSp>
        <p:nvGrpSpPr>
          <p:cNvPr id="169" name="Group 168">
            <a:extLst>
              <a:ext uri="{FF2B5EF4-FFF2-40B4-BE49-F238E27FC236}">
                <a16:creationId xmlns:a16="http://schemas.microsoft.com/office/drawing/2014/main" id="{1B29E33D-DA53-44A3-953D-2D4D729EB59C}"/>
              </a:ext>
            </a:extLst>
          </p:cNvPr>
          <p:cNvGrpSpPr/>
          <p:nvPr/>
        </p:nvGrpSpPr>
        <p:grpSpPr>
          <a:xfrm>
            <a:off x="8556480" y="2457443"/>
            <a:ext cx="1857452" cy="1361263"/>
            <a:chOff x="5042783" y="2755552"/>
            <a:chExt cx="1857452" cy="1361263"/>
          </a:xfrm>
        </p:grpSpPr>
        <p:sp>
          <p:nvSpPr>
            <p:cNvPr id="170" name="Freeform 9">
              <a:extLst>
                <a:ext uri="{FF2B5EF4-FFF2-40B4-BE49-F238E27FC236}">
                  <a16:creationId xmlns:a16="http://schemas.microsoft.com/office/drawing/2014/main" id="{B123E7DF-166D-4E4A-80D1-4285E261A7F7}"/>
                </a:ext>
              </a:extLst>
            </p:cNvPr>
            <p:cNvSpPr>
              <a:spLocks noChangeAspect="1" noEditPoints="1"/>
            </p:cNvSpPr>
            <p:nvPr/>
          </p:nvSpPr>
          <p:spPr bwMode="auto">
            <a:xfrm>
              <a:off x="5916982" y="2807617"/>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1" name="Freeform 9">
              <a:extLst>
                <a:ext uri="{FF2B5EF4-FFF2-40B4-BE49-F238E27FC236}">
                  <a16:creationId xmlns:a16="http://schemas.microsoft.com/office/drawing/2014/main" id="{C148A3DA-F366-4C7E-9F31-F7E24E879BCB}"/>
                </a:ext>
              </a:extLst>
            </p:cNvPr>
            <p:cNvSpPr>
              <a:spLocks noChangeAspect="1" noEditPoints="1"/>
            </p:cNvSpPr>
            <p:nvPr/>
          </p:nvSpPr>
          <p:spPr bwMode="auto">
            <a:xfrm>
              <a:off x="6462650" y="3063493"/>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2" name="Freeform 9">
              <a:extLst>
                <a:ext uri="{FF2B5EF4-FFF2-40B4-BE49-F238E27FC236}">
                  <a16:creationId xmlns:a16="http://schemas.microsoft.com/office/drawing/2014/main" id="{07D865B8-C7FC-4795-85E7-755D55A17F5D}"/>
                </a:ext>
              </a:extLst>
            </p:cNvPr>
            <p:cNvSpPr>
              <a:spLocks noChangeAspect="1" noEditPoints="1"/>
            </p:cNvSpPr>
            <p:nvPr/>
          </p:nvSpPr>
          <p:spPr bwMode="auto">
            <a:xfrm>
              <a:off x="5343216" y="3049920"/>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3" name="Freeform 9">
              <a:extLst>
                <a:ext uri="{FF2B5EF4-FFF2-40B4-BE49-F238E27FC236}">
                  <a16:creationId xmlns:a16="http://schemas.microsoft.com/office/drawing/2014/main" id="{710BAE3D-98B2-4E8A-B569-DF7D2BC534AB}"/>
                </a:ext>
              </a:extLst>
            </p:cNvPr>
            <p:cNvSpPr>
              <a:spLocks noChangeAspect="1" noEditPoints="1"/>
            </p:cNvSpPr>
            <p:nvPr/>
          </p:nvSpPr>
          <p:spPr bwMode="auto">
            <a:xfrm>
              <a:off x="6468660" y="3476621"/>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4" name="Freeform 9">
              <a:extLst>
                <a:ext uri="{FF2B5EF4-FFF2-40B4-BE49-F238E27FC236}">
                  <a16:creationId xmlns:a16="http://schemas.microsoft.com/office/drawing/2014/main" id="{6E393986-109C-4E55-A60D-238C747F662C}"/>
                </a:ext>
              </a:extLst>
            </p:cNvPr>
            <p:cNvSpPr>
              <a:spLocks noChangeAspect="1" noEditPoints="1"/>
            </p:cNvSpPr>
            <p:nvPr/>
          </p:nvSpPr>
          <p:spPr bwMode="auto">
            <a:xfrm>
              <a:off x="5918090" y="373311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5" name="Freeform 9">
              <a:extLst>
                <a:ext uri="{FF2B5EF4-FFF2-40B4-BE49-F238E27FC236}">
                  <a16:creationId xmlns:a16="http://schemas.microsoft.com/office/drawing/2014/main" id="{B5B7E394-ABF7-4B77-A6B6-31FC30480EBA}"/>
                </a:ext>
              </a:extLst>
            </p:cNvPr>
            <p:cNvSpPr>
              <a:spLocks noChangeAspect="1" noEditPoints="1"/>
            </p:cNvSpPr>
            <p:nvPr/>
          </p:nvSpPr>
          <p:spPr bwMode="auto">
            <a:xfrm>
              <a:off x="5343216" y="347606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176" name="Hexagon 175">
              <a:extLst>
                <a:ext uri="{FF2B5EF4-FFF2-40B4-BE49-F238E27FC236}">
                  <a16:creationId xmlns:a16="http://schemas.microsoft.com/office/drawing/2014/main" id="{6EFEC584-9E8F-480F-AE26-2E87098A698F}"/>
                </a:ext>
              </a:extLst>
            </p:cNvPr>
            <p:cNvSpPr/>
            <p:nvPr/>
          </p:nvSpPr>
          <p:spPr bwMode="gray">
            <a:xfrm>
              <a:off x="5622078" y="3201598"/>
              <a:ext cx="698862" cy="475943"/>
            </a:xfrm>
            <a:prstGeom prst="hexagon">
              <a:avLst/>
            </a:prstGeom>
            <a:solidFill>
              <a:schemeClr val="accent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77" name="Hexagon 176">
              <a:extLst>
                <a:ext uri="{FF2B5EF4-FFF2-40B4-BE49-F238E27FC236}">
                  <a16:creationId xmlns:a16="http://schemas.microsoft.com/office/drawing/2014/main" id="{9CBD7161-A9C0-4539-8D4F-00C1CB32C4B9}"/>
                </a:ext>
              </a:extLst>
            </p:cNvPr>
            <p:cNvSpPr/>
            <p:nvPr/>
          </p:nvSpPr>
          <p:spPr bwMode="gray">
            <a:xfrm>
              <a:off x="5622078" y="275555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78" name="Hexagon 177">
              <a:extLst>
                <a:ext uri="{FF2B5EF4-FFF2-40B4-BE49-F238E27FC236}">
                  <a16:creationId xmlns:a16="http://schemas.microsoft.com/office/drawing/2014/main" id="{BB0EDB6B-66BA-4FF6-9BF9-CA6F9B467486}"/>
                </a:ext>
              </a:extLst>
            </p:cNvPr>
            <p:cNvSpPr/>
            <p:nvPr/>
          </p:nvSpPr>
          <p:spPr bwMode="gray">
            <a:xfrm>
              <a:off x="5622078" y="367754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79" name="Hexagon 178">
              <a:extLst>
                <a:ext uri="{FF2B5EF4-FFF2-40B4-BE49-F238E27FC236}">
                  <a16:creationId xmlns:a16="http://schemas.microsoft.com/office/drawing/2014/main" id="{7F17C2F9-D9F6-4E5D-A590-41FD7D339D06}"/>
                </a:ext>
              </a:extLst>
            </p:cNvPr>
            <p:cNvSpPr/>
            <p:nvPr/>
          </p:nvSpPr>
          <p:spPr bwMode="gray">
            <a:xfrm>
              <a:off x="620137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80" name="Hexagon 179">
              <a:extLst>
                <a:ext uri="{FF2B5EF4-FFF2-40B4-BE49-F238E27FC236}">
                  <a16:creationId xmlns:a16="http://schemas.microsoft.com/office/drawing/2014/main" id="{2DC505FD-CE8F-4229-BE61-5A066463BA61}"/>
                </a:ext>
              </a:extLst>
            </p:cNvPr>
            <p:cNvSpPr/>
            <p:nvPr/>
          </p:nvSpPr>
          <p:spPr bwMode="gray">
            <a:xfrm>
              <a:off x="620137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81" name="Hexagon 180">
              <a:extLst>
                <a:ext uri="{FF2B5EF4-FFF2-40B4-BE49-F238E27FC236}">
                  <a16:creationId xmlns:a16="http://schemas.microsoft.com/office/drawing/2014/main" id="{B1097FC8-95A1-4900-A44F-44A6067DFEFD}"/>
                </a:ext>
              </a:extLst>
            </p:cNvPr>
            <p:cNvSpPr/>
            <p:nvPr/>
          </p:nvSpPr>
          <p:spPr bwMode="gray">
            <a:xfrm>
              <a:off x="5042783" y="342653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82" name="Hexagon 181">
              <a:extLst>
                <a:ext uri="{FF2B5EF4-FFF2-40B4-BE49-F238E27FC236}">
                  <a16:creationId xmlns:a16="http://schemas.microsoft.com/office/drawing/2014/main" id="{DBECDF0D-5693-444D-BFAD-23AA99E15CB7}"/>
                </a:ext>
              </a:extLst>
            </p:cNvPr>
            <p:cNvSpPr/>
            <p:nvPr/>
          </p:nvSpPr>
          <p:spPr bwMode="gray">
            <a:xfrm>
              <a:off x="5042783" y="298725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183" name="Shape 244">
              <a:extLst>
                <a:ext uri="{FF2B5EF4-FFF2-40B4-BE49-F238E27FC236}">
                  <a16:creationId xmlns:a16="http://schemas.microsoft.com/office/drawing/2014/main" id="{4E0AB449-C3C5-463A-9204-430651ED3CD6}"/>
                </a:ext>
              </a:extLst>
            </p:cNvPr>
            <p:cNvSpPr/>
            <p:nvPr/>
          </p:nvSpPr>
          <p:spPr>
            <a:xfrm>
              <a:off x="5681823" y="3434474"/>
              <a:ext cx="582074" cy="158264"/>
            </a:xfrm>
            <a:prstGeom prst="rect">
              <a:avLst/>
            </a:prstGeom>
            <a:noFill/>
            <a:ln>
              <a:noFill/>
            </a:ln>
          </p:spPr>
          <p:txBody>
            <a:bodyPr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ct val="25000"/>
                <a:buFont typeface="Arial"/>
                <a:buNone/>
                <a:tabLst/>
                <a:defRPr/>
              </a:pPr>
              <a:endParaRPr kumimoji="0" lang="en-US" sz="700" b="0" i="0" u="none" strike="noStrike" kern="1200" cap="none" spc="0" normalizeH="0" baseline="0" noProof="0">
                <a:ln>
                  <a:noFill/>
                </a:ln>
                <a:solidFill>
                  <a:schemeClr val="bg1"/>
                </a:solidFill>
                <a:effectLst/>
                <a:uLnTx/>
                <a:uFillTx/>
                <a:ea typeface="Arial"/>
                <a:cs typeface="Arial" panose="020B0604020202020204" pitchFamily="34" charset="0"/>
                <a:sym typeface="Arial"/>
              </a:endParaRPr>
            </a:p>
          </p:txBody>
        </p:sp>
        <p:sp>
          <p:nvSpPr>
            <p:cNvPr id="184" name="Freeform 5">
              <a:extLst>
                <a:ext uri="{FF2B5EF4-FFF2-40B4-BE49-F238E27FC236}">
                  <a16:creationId xmlns:a16="http://schemas.microsoft.com/office/drawing/2014/main" id="{02E47703-EB45-4979-B3E1-398EEBB304F2}"/>
                </a:ext>
              </a:extLst>
            </p:cNvPr>
            <p:cNvSpPr>
              <a:spLocks noChangeAspect="1" noEditPoints="1"/>
            </p:cNvSpPr>
            <p:nvPr/>
          </p:nvSpPr>
          <p:spPr bwMode="auto">
            <a:xfrm>
              <a:off x="5839659" y="3359833"/>
              <a:ext cx="263431" cy="172483"/>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grpSp>
    </p:spTree>
    <p:extLst>
      <p:ext uri="{BB962C8B-B14F-4D97-AF65-F5344CB8AC3E}">
        <p14:creationId xmlns:p14="http://schemas.microsoft.com/office/powerpoint/2010/main" val="340055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74">
            <a:extLst>
              <a:ext uri="{FF2B5EF4-FFF2-40B4-BE49-F238E27FC236}">
                <a16:creationId xmlns:a16="http://schemas.microsoft.com/office/drawing/2014/main" id="{E7DC5ED2-09D5-4358-A972-8B0258A5763E}"/>
              </a:ext>
            </a:extLst>
          </p:cNvPr>
          <p:cNvSpPr/>
          <p:nvPr/>
        </p:nvSpPr>
        <p:spPr bwMode="gray">
          <a:xfrm flipV="1">
            <a:off x="500378" y="1713716"/>
            <a:ext cx="4770229" cy="829548"/>
          </a:xfrm>
          <a:custGeom>
            <a:avLst/>
            <a:gdLst>
              <a:gd name="connsiteX0" fmla="*/ 2692400 w 2692400"/>
              <a:gd name="connsiteY0" fmla="*/ 0 h 1276350"/>
              <a:gd name="connsiteX1" fmla="*/ 2044700 w 2692400"/>
              <a:gd name="connsiteY1" fmla="*/ 1276350 h 1276350"/>
              <a:gd name="connsiteX2" fmla="*/ 0 w 2692400"/>
              <a:gd name="connsiteY2" fmla="*/ 1276350 h 1276350"/>
              <a:gd name="connsiteX0" fmla="*/ 3211601 w 3211601"/>
              <a:gd name="connsiteY0" fmla="*/ 0 h 3394661"/>
              <a:gd name="connsiteX1" fmla="*/ 2044700 w 3211601"/>
              <a:gd name="connsiteY1" fmla="*/ 3394661 h 3394661"/>
              <a:gd name="connsiteX2" fmla="*/ 0 w 3211601"/>
              <a:gd name="connsiteY2" fmla="*/ 3394661 h 3394661"/>
              <a:gd name="connsiteX0" fmla="*/ 3237053 w 3237053"/>
              <a:gd name="connsiteY0" fmla="*/ 0 h 3220370"/>
              <a:gd name="connsiteX1" fmla="*/ 2044700 w 3237053"/>
              <a:gd name="connsiteY1" fmla="*/ 3220370 h 3220370"/>
              <a:gd name="connsiteX2" fmla="*/ 0 w 3237053"/>
              <a:gd name="connsiteY2" fmla="*/ 3220370 h 3220370"/>
              <a:gd name="connsiteX0" fmla="*/ 3125068 w 3125068"/>
              <a:gd name="connsiteY0" fmla="*/ 0 h 1611526"/>
              <a:gd name="connsiteX1" fmla="*/ 2044700 w 3125068"/>
              <a:gd name="connsiteY1" fmla="*/ 1611526 h 1611526"/>
              <a:gd name="connsiteX2" fmla="*/ 0 w 3125068"/>
              <a:gd name="connsiteY2" fmla="*/ 1611526 h 1611526"/>
            </a:gdLst>
            <a:ahLst/>
            <a:cxnLst>
              <a:cxn ang="0">
                <a:pos x="connsiteX0" y="connsiteY0"/>
              </a:cxn>
              <a:cxn ang="0">
                <a:pos x="connsiteX1" y="connsiteY1"/>
              </a:cxn>
              <a:cxn ang="0">
                <a:pos x="connsiteX2" y="connsiteY2"/>
              </a:cxn>
            </a:cxnLst>
            <a:rect l="l" t="t" r="r" b="b"/>
            <a:pathLst>
              <a:path w="3125068" h="1611526">
                <a:moveTo>
                  <a:pt x="3125068" y="0"/>
                </a:moveTo>
                <a:lnTo>
                  <a:pt x="2044700" y="1611526"/>
                </a:lnTo>
                <a:lnTo>
                  <a:pt x="0" y="1611526"/>
                </a:lnTo>
              </a:path>
            </a:pathLst>
          </a:custGeom>
          <a:noFill/>
          <a:ln w="9525" algn="ctr">
            <a:solidFill>
              <a:schemeClr val="accent5"/>
            </a:solidFill>
            <a:prstDash val="lgDash"/>
            <a:miter lim="800000"/>
            <a:headEnd/>
            <a:tailEnd/>
          </a:ln>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endParaRPr>
          </a:p>
        </p:txBody>
      </p:sp>
      <p:cxnSp>
        <p:nvCxnSpPr>
          <p:cNvPr id="27" name="Straight Connector 26">
            <a:extLst>
              <a:ext uri="{FF2B5EF4-FFF2-40B4-BE49-F238E27FC236}">
                <a16:creationId xmlns:a16="http://schemas.microsoft.com/office/drawing/2014/main" id="{E273B297-32F6-4880-8A23-8F0BE442A9F1}"/>
              </a:ext>
            </a:extLst>
          </p:cNvPr>
          <p:cNvCxnSpPr>
            <a:cxnSpLocks/>
          </p:cNvCxnSpPr>
          <p:nvPr/>
        </p:nvCxnSpPr>
        <p:spPr>
          <a:xfrm>
            <a:off x="469900" y="3292720"/>
            <a:ext cx="4695804" cy="0"/>
          </a:xfrm>
          <a:prstGeom prst="line">
            <a:avLst/>
          </a:prstGeom>
          <a:noFill/>
          <a:ln w="9525" algn="ctr">
            <a:solidFill>
              <a:schemeClr val="accent5"/>
            </a:solidFill>
            <a:prstDash val="lgDash"/>
            <a:miter lim="800000"/>
            <a:headEnd/>
            <a:tailEnd/>
          </a:ln>
        </p:spPr>
      </p:cxnSp>
      <p:sp>
        <p:nvSpPr>
          <p:cNvPr id="28" name="Freeform 77">
            <a:extLst>
              <a:ext uri="{FF2B5EF4-FFF2-40B4-BE49-F238E27FC236}">
                <a16:creationId xmlns:a16="http://schemas.microsoft.com/office/drawing/2014/main" id="{138A82F6-028E-4B9C-B730-764BAD6F38BA}"/>
              </a:ext>
            </a:extLst>
          </p:cNvPr>
          <p:cNvSpPr/>
          <p:nvPr/>
        </p:nvSpPr>
        <p:spPr bwMode="gray">
          <a:xfrm>
            <a:off x="500379" y="3812669"/>
            <a:ext cx="5344572" cy="1166750"/>
          </a:xfrm>
          <a:custGeom>
            <a:avLst/>
            <a:gdLst>
              <a:gd name="connsiteX0" fmla="*/ 2692400 w 2692400"/>
              <a:gd name="connsiteY0" fmla="*/ 0 h 1276350"/>
              <a:gd name="connsiteX1" fmla="*/ 2044700 w 2692400"/>
              <a:gd name="connsiteY1" fmla="*/ 1276350 h 1276350"/>
              <a:gd name="connsiteX2" fmla="*/ 0 w 2692400"/>
              <a:gd name="connsiteY2" fmla="*/ 1276350 h 1276350"/>
              <a:gd name="connsiteX0" fmla="*/ 3211601 w 3211601"/>
              <a:gd name="connsiteY0" fmla="*/ 0 h 3394661"/>
              <a:gd name="connsiteX1" fmla="*/ 2044700 w 3211601"/>
              <a:gd name="connsiteY1" fmla="*/ 3394661 h 3394661"/>
              <a:gd name="connsiteX2" fmla="*/ 0 w 3211601"/>
              <a:gd name="connsiteY2" fmla="*/ 3394661 h 3394661"/>
              <a:gd name="connsiteX0" fmla="*/ 3237053 w 3237053"/>
              <a:gd name="connsiteY0" fmla="*/ 0 h 3220370"/>
              <a:gd name="connsiteX1" fmla="*/ 2044700 w 3237053"/>
              <a:gd name="connsiteY1" fmla="*/ 3220370 h 3220370"/>
              <a:gd name="connsiteX2" fmla="*/ 0 w 3237053"/>
              <a:gd name="connsiteY2" fmla="*/ 3220370 h 3220370"/>
              <a:gd name="connsiteX0" fmla="*/ 3125068 w 3125068"/>
              <a:gd name="connsiteY0" fmla="*/ 0 h 1611526"/>
              <a:gd name="connsiteX1" fmla="*/ 2044700 w 3125068"/>
              <a:gd name="connsiteY1" fmla="*/ 1611526 h 1611526"/>
              <a:gd name="connsiteX2" fmla="*/ 0 w 3125068"/>
              <a:gd name="connsiteY2" fmla="*/ 1611526 h 1611526"/>
            </a:gdLst>
            <a:ahLst/>
            <a:cxnLst>
              <a:cxn ang="0">
                <a:pos x="connsiteX0" y="connsiteY0"/>
              </a:cxn>
              <a:cxn ang="0">
                <a:pos x="connsiteX1" y="connsiteY1"/>
              </a:cxn>
              <a:cxn ang="0">
                <a:pos x="connsiteX2" y="connsiteY2"/>
              </a:cxn>
            </a:cxnLst>
            <a:rect l="l" t="t" r="r" b="b"/>
            <a:pathLst>
              <a:path w="3125068" h="1611526">
                <a:moveTo>
                  <a:pt x="3125068" y="0"/>
                </a:moveTo>
                <a:lnTo>
                  <a:pt x="2044700" y="1611526"/>
                </a:lnTo>
                <a:lnTo>
                  <a:pt x="0" y="1611526"/>
                </a:lnTo>
              </a:path>
            </a:pathLst>
          </a:custGeom>
          <a:noFill/>
          <a:ln w="9525" algn="ctr">
            <a:solidFill>
              <a:schemeClr val="accent5"/>
            </a:solidFill>
            <a:prstDash val="lgDash"/>
            <a:miter lim="800000"/>
            <a:headEnd/>
            <a:tailEnd/>
          </a:ln>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29" name="Freeform 78">
            <a:extLst>
              <a:ext uri="{FF2B5EF4-FFF2-40B4-BE49-F238E27FC236}">
                <a16:creationId xmlns:a16="http://schemas.microsoft.com/office/drawing/2014/main" id="{F2AC8423-A60A-46D6-920F-7A5ED4C6A87F}"/>
              </a:ext>
            </a:extLst>
          </p:cNvPr>
          <p:cNvSpPr/>
          <p:nvPr/>
        </p:nvSpPr>
        <p:spPr bwMode="gray">
          <a:xfrm flipH="1" flipV="1">
            <a:off x="6221619" y="1710323"/>
            <a:ext cx="5404394" cy="550098"/>
          </a:xfrm>
          <a:custGeom>
            <a:avLst/>
            <a:gdLst>
              <a:gd name="connsiteX0" fmla="*/ 2692400 w 2692400"/>
              <a:gd name="connsiteY0" fmla="*/ 0 h 1276350"/>
              <a:gd name="connsiteX1" fmla="*/ 2044700 w 2692400"/>
              <a:gd name="connsiteY1" fmla="*/ 1276350 h 1276350"/>
              <a:gd name="connsiteX2" fmla="*/ 0 w 2692400"/>
              <a:gd name="connsiteY2" fmla="*/ 1276350 h 1276350"/>
              <a:gd name="connsiteX0" fmla="*/ 3211601 w 3211601"/>
              <a:gd name="connsiteY0" fmla="*/ 0 h 3394661"/>
              <a:gd name="connsiteX1" fmla="*/ 2044700 w 3211601"/>
              <a:gd name="connsiteY1" fmla="*/ 3394661 h 3394661"/>
              <a:gd name="connsiteX2" fmla="*/ 0 w 3211601"/>
              <a:gd name="connsiteY2" fmla="*/ 3394661 h 3394661"/>
              <a:gd name="connsiteX0" fmla="*/ 3237053 w 3237053"/>
              <a:gd name="connsiteY0" fmla="*/ 0 h 3220370"/>
              <a:gd name="connsiteX1" fmla="*/ 2044700 w 3237053"/>
              <a:gd name="connsiteY1" fmla="*/ 3220370 h 3220370"/>
              <a:gd name="connsiteX2" fmla="*/ 0 w 3237053"/>
              <a:gd name="connsiteY2" fmla="*/ 3220370 h 3220370"/>
              <a:gd name="connsiteX0" fmla="*/ 3125068 w 3125068"/>
              <a:gd name="connsiteY0" fmla="*/ 0 h 1611526"/>
              <a:gd name="connsiteX1" fmla="*/ 2044700 w 3125068"/>
              <a:gd name="connsiteY1" fmla="*/ 1611526 h 1611526"/>
              <a:gd name="connsiteX2" fmla="*/ 0 w 3125068"/>
              <a:gd name="connsiteY2" fmla="*/ 1611526 h 1611526"/>
            </a:gdLst>
            <a:ahLst/>
            <a:cxnLst>
              <a:cxn ang="0">
                <a:pos x="connsiteX0" y="connsiteY0"/>
              </a:cxn>
              <a:cxn ang="0">
                <a:pos x="connsiteX1" y="connsiteY1"/>
              </a:cxn>
              <a:cxn ang="0">
                <a:pos x="connsiteX2" y="connsiteY2"/>
              </a:cxn>
            </a:cxnLst>
            <a:rect l="l" t="t" r="r" b="b"/>
            <a:pathLst>
              <a:path w="3125068" h="1611526">
                <a:moveTo>
                  <a:pt x="3125068" y="0"/>
                </a:moveTo>
                <a:lnTo>
                  <a:pt x="2044700" y="1611526"/>
                </a:lnTo>
                <a:lnTo>
                  <a:pt x="0" y="1611526"/>
                </a:lnTo>
              </a:path>
            </a:pathLst>
          </a:custGeom>
          <a:noFill/>
          <a:ln w="9525" algn="ctr">
            <a:solidFill>
              <a:schemeClr val="accent5"/>
            </a:solidFill>
            <a:prstDash val="lgDash"/>
            <a:miter lim="800000"/>
            <a:headEnd/>
            <a:tailEnd/>
          </a:ln>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30" name="Freeform 79">
            <a:extLst>
              <a:ext uri="{FF2B5EF4-FFF2-40B4-BE49-F238E27FC236}">
                <a16:creationId xmlns:a16="http://schemas.microsoft.com/office/drawing/2014/main" id="{78A61843-244B-491E-A918-8FB59864C8E0}"/>
              </a:ext>
            </a:extLst>
          </p:cNvPr>
          <p:cNvSpPr/>
          <p:nvPr/>
        </p:nvSpPr>
        <p:spPr bwMode="gray">
          <a:xfrm flipH="1">
            <a:off x="6798561" y="2807921"/>
            <a:ext cx="4827451" cy="734733"/>
          </a:xfrm>
          <a:custGeom>
            <a:avLst/>
            <a:gdLst>
              <a:gd name="connsiteX0" fmla="*/ 2692400 w 2692400"/>
              <a:gd name="connsiteY0" fmla="*/ 0 h 1276350"/>
              <a:gd name="connsiteX1" fmla="*/ 2044700 w 2692400"/>
              <a:gd name="connsiteY1" fmla="*/ 1276350 h 1276350"/>
              <a:gd name="connsiteX2" fmla="*/ 0 w 2692400"/>
              <a:gd name="connsiteY2" fmla="*/ 1276350 h 1276350"/>
              <a:gd name="connsiteX0" fmla="*/ 3211601 w 3211601"/>
              <a:gd name="connsiteY0" fmla="*/ 0 h 3394661"/>
              <a:gd name="connsiteX1" fmla="*/ 2044700 w 3211601"/>
              <a:gd name="connsiteY1" fmla="*/ 3394661 h 3394661"/>
              <a:gd name="connsiteX2" fmla="*/ 0 w 3211601"/>
              <a:gd name="connsiteY2" fmla="*/ 3394661 h 3394661"/>
              <a:gd name="connsiteX0" fmla="*/ 3237053 w 3237053"/>
              <a:gd name="connsiteY0" fmla="*/ 0 h 3220370"/>
              <a:gd name="connsiteX1" fmla="*/ 2044700 w 3237053"/>
              <a:gd name="connsiteY1" fmla="*/ 3220370 h 3220370"/>
              <a:gd name="connsiteX2" fmla="*/ 0 w 3237053"/>
              <a:gd name="connsiteY2" fmla="*/ 3220370 h 3220370"/>
              <a:gd name="connsiteX0" fmla="*/ 3125068 w 3125068"/>
              <a:gd name="connsiteY0" fmla="*/ 0 h 1611526"/>
              <a:gd name="connsiteX1" fmla="*/ 2044700 w 3125068"/>
              <a:gd name="connsiteY1" fmla="*/ 1611526 h 1611526"/>
              <a:gd name="connsiteX2" fmla="*/ 0 w 3125068"/>
              <a:gd name="connsiteY2" fmla="*/ 1611526 h 1611526"/>
              <a:gd name="connsiteX0" fmla="*/ 3125068 w 3125068"/>
              <a:gd name="connsiteY0" fmla="*/ 0 h 1611526"/>
              <a:gd name="connsiteX1" fmla="*/ 2520410 w 3125068"/>
              <a:gd name="connsiteY1" fmla="*/ 1587565 h 1611526"/>
              <a:gd name="connsiteX2" fmla="*/ 0 w 3125068"/>
              <a:gd name="connsiteY2" fmla="*/ 1611526 h 1611526"/>
              <a:gd name="connsiteX0" fmla="*/ 3125068 w 3125068"/>
              <a:gd name="connsiteY0" fmla="*/ 0 h 1611526"/>
              <a:gd name="connsiteX1" fmla="*/ 2269767 w 3125068"/>
              <a:gd name="connsiteY1" fmla="*/ 1587565 h 1611526"/>
              <a:gd name="connsiteX2" fmla="*/ 0 w 3125068"/>
              <a:gd name="connsiteY2" fmla="*/ 1611526 h 1611526"/>
            </a:gdLst>
            <a:ahLst/>
            <a:cxnLst>
              <a:cxn ang="0">
                <a:pos x="connsiteX0" y="connsiteY0"/>
              </a:cxn>
              <a:cxn ang="0">
                <a:pos x="connsiteX1" y="connsiteY1"/>
              </a:cxn>
              <a:cxn ang="0">
                <a:pos x="connsiteX2" y="connsiteY2"/>
              </a:cxn>
            </a:cxnLst>
            <a:rect l="l" t="t" r="r" b="b"/>
            <a:pathLst>
              <a:path w="3125068" h="1611526">
                <a:moveTo>
                  <a:pt x="3125068" y="0"/>
                </a:moveTo>
                <a:lnTo>
                  <a:pt x="2269767" y="1587565"/>
                </a:lnTo>
                <a:lnTo>
                  <a:pt x="0" y="1611526"/>
                </a:lnTo>
              </a:path>
            </a:pathLst>
          </a:custGeom>
          <a:noFill/>
          <a:ln w="9525" algn="ctr">
            <a:solidFill>
              <a:schemeClr val="accent5"/>
            </a:solidFill>
            <a:prstDash val="lgDash"/>
            <a:miter lim="800000"/>
            <a:headEnd/>
            <a:tailEnd/>
          </a:ln>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31" name="Freeform 80">
            <a:extLst>
              <a:ext uri="{FF2B5EF4-FFF2-40B4-BE49-F238E27FC236}">
                <a16:creationId xmlns:a16="http://schemas.microsoft.com/office/drawing/2014/main" id="{74E69918-5B77-4C13-ACCA-2D5FE2CDA7C4}"/>
              </a:ext>
            </a:extLst>
          </p:cNvPr>
          <p:cNvSpPr/>
          <p:nvPr/>
        </p:nvSpPr>
        <p:spPr bwMode="gray">
          <a:xfrm flipH="1">
            <a:off x="6845513" y="3906935"/>
            <a:ext cx="4780498" cy="1240741"/>
          </a:xfrm>
          <a:custGeom>
            <a:avLst/>
            <a:gdLst>
              <a:gd name="connsiteX0" fmla="*/ 2692400 w 2692400"/>
              <a:gd name="connsiteY0" fmla="*/ 0 h 1276350"/>
              <a:gd name="connsiteX1" fmla="*/ 2044700 w 2692400"/>
              <a:gd name="connsiteY1" fmla="*/ 1276350 h 1276350"/>
              <a:gd name="connsiteX2" fmla="*/ 0 w 2692400"/>
              <a:gd name="connsiteY2" fmla="*/ 1276350 h 1276350"/>
              <a:gd name="connsiteX0" fmla="*/ 3211601 w 3211601"/>
              <a:gd name="connsiteY0" fmla="*/ 0 h 3394661"/>
              <a:gd name="connsiteX1" fmla="*/ 2044700 w 3211601"/>
              <a:gd name="connsiteY1" fmla="*/ 3394661 h 3394661"/>
              <a:gd name="connsiteX2" fmla="*/ 0 w 3211601"/>
              <a:gd name="connsiteY2" fmla="*/ 3394661 h 3394661"/>
              <a:gd name="connsiteX0" fmla="*/ 3237053 w 3237053"/>
              <a:gd name="connsiteY0" fmla="*/ 0 h 3220370"/>
              <a:gd name="connsiteX1" fmla="*/ 2044700 w 3237053"/>
              <a:gd name="connsiteY1" fmla="*/ 3220370 h 3220370"/>
              <a:gd name="connsiteX2" fmla="*/ 0 w 3237053"/>
              <a:gd name="connsiteY2" fmla="*/ 3220370 h 3220370"/>
              <a:gd name="connsiteX0" fmla="*/ 3125068 w 3125068"/>
              <a:gd name="connsiteY0" fmla="*/ 0 h 1611526"/>
              <a:gd name="connsiteX1" fmla="*/ 2044700 w 3125068"/>
              <a:gd name="connsiteY1" fmla="*/ 1611526 h 1611526"/>
              <a:gd name="connsiteX2" fmla="*/ 0 w 3125068"/>
              <a:gd name="connsiteY2" fmla="*/ 1611526 h 1611526"/>
              <a:gd name="connsiteX0" fmla="*/ 3125068 w 3125068"/>
              <a:gd name="connsiteY0" fmla="*/ 0 h 1611526"/>
              <a:gd name="connsiteX1" fmla="*/ 2192109 w 3125068"/>
              <a:gd name="connsiteY1" fmla="*/ 1603282 h 1611526"/>
              <a:gd name="connsiteX2" fmla="*/ 0 w 3125068"/>
              <a:gd name="connsiteY2" fmla="*/ 1611526 h 1611526"/>
            </a:gdLst>
            <a:ahLst/>
            <a:cxnLst>
              <a:cxn ang="0">
                <a:pos x="connsiteX0" y="connsiteY0"/>
              </a:cxn>
              <a:cxn ang="0">
                <a:pos x="connsiteX1" y="connsiteY1"/>
              </a:cxn>
              <a:cxn ang="0">
                <a:pos x="connsiteX2" y="connsiteY2"/>
              </a:cxn>
            </a:cxnLst>
            <a:rect l="l" t="t" r="r" b="b"/>
            <a:pathLst>
              <a:path w="3125068" h="1611526">
                <a:moveTo>
                  <a:pt x="3125068" y="0"/>
                </a:moveTo>
                <a:lnTo>
                  <a:pt x="2192109" y="1603282"/>
                </a:lnTo>
                <a:lnTo>
                  <a:pt x="0" y="1611526"/>
                </a:lnTo>
              </a:path>
            </a:pathLst>
          </a:custGeom>
          <a:noFill/>
          <a:ln w="9525" algn="ctr">
            <a:solidFill>
              <a:schemeClr val="accent5"/>
            </a:solidFill>
            <a:prstDash val="lgDash"/>
            <a:miter lim="800000"/>
            <a:headEnd/>
            <a:tailEnd/>
          </a:ln>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2" name="Text Placeholder 1">
            <a:extLst>
              <a:ext uri="{FF2B5EF4-FFF2-40B4-BE49-F238E27FC236}">
                <a16:creationId xmlns:a16="http://schemas.microsoft.com/office/drawing/2014/main" id="{26EDA011-B3E3-43C6-ACDB-C0897031CBED}"/>
              </a:ext>
            </a:extLst>
          </p:cNvPr>
          <p:cNvSpPr>
            <a:spLocks noGrp="1"/>
          </p:cNvSpPr>
          <p:nvPr>
            <p:ph type="body" sz="quarter" idx="14"/>
          </p:nvPr>
        </p:nvSpPr>
        <p:spPr/>
        <p:txBody>
          <a:bodyPr/>
          <a:lstStyle/>
          <a:p>
            <a:r>
              <a:rPr lang="en-US"/>
              <a:t>A customer migration pod is a small team with people possessing a wide range of skills, that will be able to migrate a set of applications to cloud in an agile fashion/</a:t>
            </a:r>
          </a:p>
        </p:txBody>
      </p:sp>
      <p:sp>
        <p:nvSpPr>
          <p:cNvPr id="3" name="Title 2">
            <a:extLst>
              <a:ext uri="{FF2B5EF4-FFF2-40B4-BE49-F238E27FC236}">
                <a16:creationId xmlns:a16="http://schemas.microsoft.com/office/drawing/2014/main" id="{FFA824F5-610A-48EB-9274-9344D5976E67}"/>
              </a:ext>
            </a:extLst>
          </p:cNvPr>
          <p:cNvSpPr>
            <a:spLocks noGrp="1"/>
          </p:cNvSpPr>
          <p:nvPr>
            <p:ph type="title"/>
          </p:nvPr>
        </p:nvSpPr>
        <p:spPr/>
        <p:txBody>
          <a:bodyPr/>
          <a:lstStyle/>
          <a:p>
            <a:r>
              <a:rPr lang="en-US"/>
              <a:t>Executing Migrations with Cross Functional Pods</a:t>
            </a:r>
          </a:p>
        </p:txBody>
      </p:sp>
      <p:sp>
        <p:nvSpPr>
          <p:cNvPr id="6" name="Rounded Rectangle 108">
            <a:extLst>
              <a:ext uri="{FF2B5EF4-FFF2-40B4-BE49-F238E27FC236}">
                <a16:creationId xmlns:a16="http://schemas.microsoft.com/office/drawing/2014/main" id="{1441CF1F-FA2E-49FC-9F1F-E7E9A81AD7DB}"/>
              </a:ext>
            </a:extLst>
          </p:cNvPr>
          <p:cNvSpPr/>
          <p:nvPr/>
        </p:nvSpPr>
        <p:spPr bwMode="gray">
          <a:xfrm>
            <a:off x="4501013" y="2259136"/>
            <a:ext cx="2459147" cy="2036934"/>
          </a:xfrm>
          <a:prstGeom prst="roundRect">
            <a:avLst>
              <a:gd name="adj" fmla="val 8116"/>
            </a:avLst>
          </a:prstGeom>
          <a:solidFill>
            <a:schemeClr val="tx2">
              <a:lumMod val="20000"/>
              <a:lumOff val="80000"/>
            </a:schemeClr>
          </a:solidFill>
          <a:ln w="19050" algn="ctr">
            <a:solidFill>
              <a:schemeClr val="accent6"/>
            </a:solidFill>
            <a:miter lim="800000"/>
            <a:headEnd/>
            <a:tailEnd/>
          </a:ln>
          <a:effectLst/>
        </p:spPr>
        <p:txBody>
          <a:bodyPr wrap="square" lIns="45720" tIns="88900" rIns="4572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800" b="1" i="0" u="none" strike="noStrike" kern="0" cap="none" spc="0" normalizeH="0" baseline="-2500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24" name="Rectangle 23">
            <a:extLst>
              <a:ext uri="{FF2B5EF4-FFF2-40B4-BE49-F238E27FC236}">
                <a16:creationId xmlns:a16="http://schemas.microsoft.com/office/drawing/2014/main" id="{9814C746-F14F-4F15-A8D9-AC9575CE7FED}"/>
              </a:ext>
            </a:extLst>
          </p:cNvPr>
          <p:cNvSpPr/>
          <p:nvPr/>
        </p:nvSpPr>
        <p:spPr bwMode="gray">
          <a:xfrm>
            <a:off x="469900" y="1510332"/>
            <a:ext cx="3030290" cy="4590907"/>
          </a:xfrm>
          <a:prstGeom prst="rect">
            <a:avLst/>
          </a:prstGeom>
          <a:noFill/>
          <a:ln w="19050" algn="ctr">
            <a:noFill/>
            <a:miter lim="800000"/>
            <a:headEnd/>
            <a:tailEnd/>
          </a:ln>
        </p:spPr>
        <p:txBody>
          <a:bodyPr wrap="square" lIns="0" tIns="0" rIns="0" bIns="0" rtlCol="0" anchor="t" anchorCtr="0"/>
          <a:lstStyle/>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Scrum Master</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Oversees the progress of migration activities for which the team is responsible</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Prioritizes activities and resolves team impediments</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Interacts with central functions to understand requirements</a:t>
            </a:r>
          </a:p>
          <a:p>
            <a:pPr marL="0" marR="0" lvl="0" indent="0" algn="l" defTabSz="1219170" rtl="0" eaLnBrk="1" fontAlgn="auto" latinLnBrk="0" hangingPunct="1">
              <a:lnSpc>
                <a:spcPct val="106000"/>
              </a:lnSpc>
              <a:spcBef>
                <a:spcPts val="0"/>
              </a:spcBef>
              <a:spcAft>
                <a:spcPts val="8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Discovery Analyst</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Prepares customer for database migration</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Reviews risk and effort requirements and incorporates them in assessment output</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lang="en-US" sz="900" dirty="0">
                <a:solidFill>
                  <a:prstClr val="black"/>
                </a:solidFill>
                <a:latin typeface="Open Sans"/>
                <a:ea typeface="Verdana" panose="020B0604030504040204" pitchFamily="34" charset="0"/>
                <a:cs typeface="Verdana" panose="020B0604030504040204" pitchFamily="34" charset="0"/>
              </a:rPr>
              <a:t>Determines if regulatory requirements are in scope</a:t>
            </a: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lnSpc>
                <a:spcPct val="106000"/>
              </a:lnSpc>
              <a:spcBef>
                <a:spcPts val="0"/>
              </a:spcBef>
              <a:spcAft>
                <a:spcPts val="600"/>
              </a:spcAft>
              <a:buClrTx/>
              <a:buSzTx/>
              <a:buFont typeface="Wingdings" panose="05000000000000000000" pitchFamily="2" charset="2"/>
              <a:buChar char="§"/>
              <a:tabLst/>
              <a:defRPr/>
            </a:pPr>
            <a:endParaRPr lang="en-US" sz="900" dirty="0">
              <a:solidFill>
                <a:prstClr val="black"/>
              </a:solidFill>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lnSpc>
                <a:spcPct val="106000"/>
              </a:lnSpc>
              <a:spcBef>
                <a:spcPts val="0"/>
              </a:spcBef>
              <a:spcAft>
                <a:spcPts val="600"/>
              </a:spcAft>
              <a:buClrTx/>
              <a:buSzTx/>
              <a:buFont typeface="Wingdings" panose="05000000000000000000" pitchFamily="2" charset="2"/>
              <a:buChar char="§"/>
              <a:tabLst/>
              <a:defRPr/>
            </a:pPr>
            <a:endParaRPr lang="en-US" sz="900" dirty="0">
              <a:solidFill>
                <a:prstClr val="black"/>
              </a:solidFill>
              <a:latin typeface="Open Sans"/>
              <a:ea typeface="Verdana" panose="020B0604030504040204" pitchFamily="34" charset="0"/>
              <a:cs typeface="Verdana" panose="020B0604030504040204" pitchFamily="34" charset="0"/>
            </a:endParaRPr>
          </a:p>
          <a:p>
            <a:pPr marR="0" lvl="0" algn="l" defTabSz="1219170" rtl="0" eaLnBrk="1" fontAlgn="auto" latinLnBrk="0" hangingPunct="1">
              <a:lnSpc>
                <a:spcPct val="106000"/>
              </a:lnSpc>
              <a:spcBef>
                <a:spcPts val="0"/>
              </a:spcBef>
              <a:spcAft>
                <a:spcPts val="600"/>
              </a:spcAft>
              <a:buClrTx/>
              <a:buSzTx/>
              <a:tabLst/>
              <a:defRPr/>
            </a:pP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Migration Engineer</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Manages the migration of a </a:t>
            </a:r>
            <a:r>
              <a:rPr lang="en-US" sz="900" dirty="0">
                <a:solidFill>
                  <a:prstClr val="black"/>
                </a:solidFill>
                <a:latin typeface="Open Sans"/>
                <a:ea typeface="Verdana" panose="020B0604030504040204" pitchFamily="34" charset="0"/>
                <a:cs typeface="Verdana" panose="020B0604030504040204" pitchFamily="34" charset="0"/>
              </a:rPr>
              <a:t>customer </a:t>
            </a: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database from initial replication through transformation</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Configures ongoing replication for managing newly migrated customers</a:t>
            </a:r>
          </a:p>
        </p:txBody>
      </p:sp>
      <p:sp>
        <p:nvSpPr>
          <p:cNvPr id="25" name="Rectangle 24">
            <a:extLst>
              <a:ext uri="{FF2B5EF4-FFF2-40B4-BE49-F238E27FC236}">
                <a16:creationId xmlns:a16="http://schemas.microsoft.com/office/drawing/2014/main" id="{78105648-5986-43E8-B7C6-33F805507203}"/>
              </a:ext>
            </a:extLst>
          </p:cNvPr>
          <p:cNvSpPr/>
          <p:nvPr/>
        </p:nvSpPr>
        <p:spPr bwMode="gray">
          <a:xfrm>
            <a:off x="8303563" y="1510332"/>
            <a:ext cx="3322450" cy="4590907"/>
          </a:xfrm>
          <a:prstGeom prst="rect">
            <a:avLst/>
          </a:prstGeom>
          <a:noFill/>
          <a:ln w="19050" algn="ctr">
            <a:noFill/>
            <a:miter lim="800000"/>
            <a:headEnd/>
            <a:tailEnd/>
          </a:ln>
        </p:spPr>
        <p:txBody>
          <a:bodyPr wrap="square" lIns="0" tIns="0" rIns="0" bIns="0" rtlCol="0" anchor="t" anchorCtr="0"/>
          <a:lstStyle/>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Operations Engineer</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Implements the required transformation steps for migrated </a:t>
            </a:r>
            <a:r>
              <a:rPr lang="en-US" sz="900" dirty="0">
                <a:solidFill>
                  <a:prstClr val="black"/>
                </a:solidFill>
                <a:latin typeface="Open Sans"/>
                <a:ea typeface="Verdana" panose="020B0604030504040204" pitchFamily="34" charset="0"/>
                <a:cs typeface="Verdana" panose="020B0604030504040204" pitchFamily="34" charset="0"/>
              </a:rPr>
              <a:t>customers</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P</a:t>
            </a:r>
            <a:r>
              <a:rPr lang="en-US" sz="900" dirty="0" err="1">
                <a:solidFill>
                  <a:prstClr val="black"/>
                </a:solidFill>
                <a:latin typeface="Open Sans"/>
                <a:ea typeface="Verdana" panose="020B0604030504040204" pitchFamily="34" charset="0"/>
                <a:cs typeface="Verdana" panose="020B0604030504040204" pitchFamily="34" charset="0"/>
              </a:rPr>
              <a:t>erforms</a:t>
            </a:r>
            <a:r>
              <a:rPr lang="en-US" sz="900" dirty="0">
                <a:solidFill>
                  <a:prstClr val="black"/>
                </a:solidFill>
                <a:latin typeface="Open Sans"/>
                <a:ea typeface="Verdana" panose="020B0604030504040204" pitchFamily="34" charset="0"/>
                <a:cs typeface="Verdana" panose="020B0604030504040204" pitchFamily="34" charset="0"/>
              </a:rPr>
              <a:t> troubleshooting for issues in orchestration</a:t>
            </a:r>
            <a:endPar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Acts as the final resolution point for validation and issue resolution for a given migration</a:t>
            </a:r>
          </a:p>
          <a:p>
            <a:pPr marL="0" marR="0" lvl="0" indent="0" algn="l" defTabSz="1219170" rtl="0" eaLnBrk="1" fontAlgn="auto" latinLnBrk="0" hangingPunct="1">
              <a:lnSpc>
                <a:spcPct val="106000"/>
              </a:lnSpc>
              <a:spcBef>
                <a:spcPts val="0"/>
              </a:spcBef>
              <a:spcAft>
                <a:spcPts val="600"/>
              </a:spcAft>
              <a:buClrTx/>
              <a:buSzTx/>
              <a:buFontTx/>
              <a:buNone/>
              <a:tabLst/>
              <a:defRPr/>
            </a:pPr>
            <a:endParaRPr lang="en-US" sz="900" dirty="0">
              <a:solidFill>
                <a:prstClr val="black"/>
              </a:solidFill>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Customer Success Manager</a:t>
            </a:r>
            <a:endParaRPr kumimoji="0" lang="en-US" sz="1000" b="1" i="0" u="non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Guides customer through remediation and refactor effort</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lang="en-US" sz="900" dirty="0">
                <a:solidFill>
                  <a:prstClr val="black"/>
                </a:solidFill>
                <a:latin typeface="Open Sans"/>
                <a:ea typeface="Verdana" panose="020B0604030504040204" pitchFamily="34" charset="0"/>
                <a:cs typeface="Verdana" panose="020B0604030504040204" pitchFamily="34" charset="0"/>
              </a:rPr>
              <a:t>Facilitates Pre-Migration Review, and Go/No-Go Sessions</a:t>
            </a:r>
            <a:endPar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Acts as the initial point of contact for Issue Management</a:t>
            </a:r>
          </a:p>
          <a:p>
            <a:pPr marL="0" marR="0" lvl="0" indent="0" algn="l" defTabSz="1219170" rtl="0" eaLnBrk="1" fontAlgn="auto" latinLnBrk="0" hangingPunct="1">
              <a:lnSpc>
                <a:spcPct val="106000"/>
              </a:lnSpc>
              <a:spcBef>
                <a:spcPts val="0"/>
              </a:spcBef>
              <a:spcAft>
                <a:spcPts val="600"/>
              </a:spcAft>
              <a:buClrTx/>
              <a:buSzTx/>
              <a:buFontTx/>
              <a:buNone/>
              <a:tabLst/>
              <a:defRPr/>
            </a:pPr>
            <a:endParaRPr kumimoji="0" lang="en-US" sz="900" b="0"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endParaRPr lang="en-US" sz="900" dirty="0">
              <a:solidFill>
                <a:srgbClr val="0097A9"/>
              </a:solidFill>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endParaRPr kumimoji="0" lang="en-US" sz="900" b="0"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endParaRPr>
          </a:p>
          <a:p>
            <a:pPr marL="0" marR="0" lvl="0" indent="0" algn="l" defTabSz="1219170" rtl="0" eaLnBrk="1" fontAlgn="auto" latinLnBrk="0" hangingPunct="1">
              <a:lnSpc>
                <a:spcPct val="106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97A9"/>
                </a:solidFill>
                <a:effectLst/>
                <a:uLnTx/>
                <a:uFillTx/>
                <a:latin typeface="Open Sans"/>
                <a:ea typeface="Verdana" panose="020B0604030504040204" pitchFamily="34" charset="0"/>
                <a:cs typeface="Verdana" panose="020B0604030504040204" pitchFamily="34" charset="0"/>
              </a:rPr>
              <a:t>Cloud Engineer</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Prepare cloud environments for deploying applications</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Configure backup and archival processes for data lifecycle management</a:t>
            </a:r>
          </a:p>
          <a:p>
            <a:pPr marL="171450" marR="0" lvl="0" indent="-171450" algn="l" defTabSz="1219170" rtl="0" eaLnBrk="1" fontAlgn="auto" latinLnBrk="0" hangingPunct="1">
              <a:lnSpc>
                <a:spcPct val="106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Execute necessary steps for provisioning Cloud </a:t>
            </a:r>
            <a:r>
              <a:rPr lang="en-US" sz="900" dirty="0">
                <a:solidFill>
                  <a:prstClr val="black"/>
                </a:solidFill>
                <a:latin typeface="Open Sans"/>
                <a:ea typeface="Verdana" panose="020B0604030504040204" pitchFamily="34" charset="0"/>
                <a:cs typeface="Verdana" panose="020B0604030504040204" pitchFamily="34" charset="0"/>
              </a:rPr>
              <a:t>infrastructure supporting migration</a:t>
            </a:r>
            <a:endParaRPr kumimoji="0" lang="en-US" sz="900" b="0" i="0" u="none" strike="noStrike" kern="1200" cap="none" spc="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625CD7BD-61A5-4F6F-8F59-D84D0F8FCD81}"/>
              </a:ext>
            </a:extLst>
          </p:cNvPr>
          <p:cNvSpPr/>
          <p:nvPr/>
        </p:nvSpPr>
        <p:spPr>
          <a:xfrm>
            <a:off x="4687695" y="4041880"/>
            <a:ext cx="2065251" cy="155427"/>
          </a:xfrm>
          <a:prstGeom prst="rect">
            <a:avLst/>
          </a:prstGeom>
          <a:solidFill>
            <a:schemeClr val="tx2">
              <a:lumMod val="20000"/>
              <a:lumOff val="80000"/>
            </a:schemeClr>
          </a:solidFill>
        </p:spPr>
        <p:txBody>
          <a:bodyPr wrap="square" lIns="0" tIns="0" rIns="0" bIns="0">
            <a:spAutoFit/>
          </a:bodyP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lang="en-US" sz="1000" b="1" dirty="0">
                <a:latin typeface="Open Sans"/>
                <a:ea typeface="Verdana" panose="020B0604030504040204" pitchFamily="34" charset="0"/>
                <a:cs typeface="Verdana" panose="020B0604030504040204" pitchFamily="34" charset="0"/>
              </a:rPr>
              <a:t>Customer Migration Pod</a:t>
            </a:r>
            <a:endParaRPr kumimoji="0" lang="en-US" sz="1000" b="1" i="1" u="none" strike="noStrike" kern="1200" cap="none" spc="0" normalizeH="0" baseline="-25000" noProof="0" dirty="0">
              <a:ln>
                <a:noFill/>
              </a:ln>
              <a:effectLst/>
              <a:uLnTx/>
              <a:uFillTx/>
              <a:latin typeface="Open Sans"/>
              <a:ea typeface="Verdana" panose="020B0604030504040204" pitchFamily="34" charset="0"/>
              <a:cs typeface="Verdana" panose="020B0604030504040204" pitchFamily="34" charset="0"/>
            </a:endParaRPr>
          </a:p>
        </p:txBody>
      </p:sp>
      <p:grpSp>
        <p:nvGrpSpPr>
          <p:cNvPr id="8" name="Group 7">
            <a:extLst>
              <a:ext uri="{FF2B5EF4-FFF2-40B4-BE49-F238E27FC236}">
                <a16:creationId xmlns:a16="http://schemas.microsoft.com/office/drawing/2014/main" id="{1FD39ABA-1E1A-4425-936D-2DFFAA1F5F5D}"/>
              </a:ext>
            </a:extLst>
          </p:cNvPr>
          <p:cNvGrpSpPr/>
          <p:nvPr/>
        </p:nvGrpSpPr>
        <p:grpSpPr>
          <a:xfrm>
            <a:off x="4776992" y="2534607"/>
            <a:ext cx="1857452" cy="1361263"/>
            <a:chOff x="5043216" y="2430432"/>
            <a:chExt cx="1857452" cy="1361263"/>
          </a:xfrm>
        </p:grpSpPr>
        <p:sp>
          <p:nvSpPr>
            <p:cNvPr id="37" name="Freeform 9">
              <a:extLst>
                <a:ext uri="{FF2B5EF4-FFF2-40B4-BE49-F238E27FC236}">
                  <a16:creationId xmlns:a16="http://schemas.microsoft.com/office/drawing/2014/main" id="{59D1DAD8-9771-4D1F-9236-9B16E7FBEB99}"/>
                </a:ext>
              </a:extLst>
            </p:cNvPr>
            <p:cNvSpPr>
              <a:spLocks noChangeAspect="1" noEditPoints="1"/>
            </p:cNvSpPr>
            <p:nvPr/>
          </p:nvSpPr>
          <p:spPr bwMode="auto">
            <a:xfrm>
              <a:off x="5909728" y="2482497"/>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38" name="Freeform 9">
              <a:extLst>
                <a:ext uri="{FF2B5EF4-FFF2-40B4-BE49-F238E27FC236}">
                  <a16:creationId xmlns:a16="http://schemas.microsoft.com/office/drawing/2014/main" id="{0B1F16A2-4BE3-417E-8C57-58598DDCEC13}"/>
                </a:ext>
              </a:extLst>
            </p:cNvPr>
            <p:cNvSpPr>
              <a:spLocks noChangeAspect="1" noEditPoints="1"/>
            </p:cNvSpPr>
            <p:nvPr/>
          </p:nvSpPr>
          <p:spPr bwMode="auto">
            <a:xfrm>
              <a:off x="6463083" y="2738373"/>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39" name="Freeform 9">
              <a:extLst>
                <a:ext uri="{FF2B5EF4-FFF2-40B4-BE49-F238E27FC236}">
                  <a16:creationId xmlns:a16="http://schemas.microsoft.com/office/drawing/2014/main" id="{55B84910-9D62-43B1-A730-87622118BB0F}"/>
                </a:ext>
              </a:extLst>
            </p:cNvPr>
            <p:cNvSpPr>
              <a:spLocks noChangeAspect="1" noEditPoints="1"/>
            </p:cNvSpPr>
            <p:nvPr/>
          </p:nvSpPr>
          <p:spPr bwMode="auto">
            <a:xfrm>
              <a:off x="5343649" y="2724800"/>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40" name="Freeform 9">
              <a:extLst>
                <a:ext uri="{FF2B5EF4-FFF2-40B4-BE49-F238E27FC236}">
                  <a16:creationId xmlns:a16="http://schemas.microsoft.com/office/drawing/2014/main" id="{49CC3B27-0B63-47A0-9DC9-FDCD2C1C1B6D}"/>
                </a:ext>
              </a:extLst>
            </p:cNvPr>
            <p:cNvSpPr>
              <a:spLocks noChangeAspect="1" noEditPoints="1"/>
            </p:cNvSpPr>
            <p:nvPr/>
          </p:nvSpPr>
          <p:spPr bwMode="auto">
            <a:xfrm>
              <a:off x="6469093" y="3151501"/>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41" name="Freeform 9">
              <a:extLst>
                <a:ext uri="{FF2B5EF4-FFF2-40B4-BE49-F238E27FC236}">
                  <a16:creationId xmlns:a16="http://schemas.microsoft.com/office/drawing/2014/main" id="{7BA03CB5-A981-4F8E-B14B-37C26BA1133C}"/>
                </a:ext>
              </a:extLst>
            </p:cNvPr>
            <p:cNvSpPr>
              <a:spLocks noChangeAspect="1" noEditPoints="1"/>
            </p:cNvSpPr>
            <p:nvPr/>
          </p:nvSpPr>
          <p:spPr bwMode="auto">
            <a:xfrm>
              <a:off x="5909728" y="340799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42" name="Freeform 9">
              <a:extLst>
                <a:ext uri="{FF2B5EF4-FFF2-40B4-BE49-F238E27FC236}">
                  <a16:creationId xmlns:a16="http://schemas.microsoft.com/office/drawing/2014/main" id="{B9D77DB7-79A1-4ED2-9BDC-0D5F1275AA19}"/>
                </a:ext>
              </a:extLst>
            </p:cNvPr>
            <p:cNvSpPr>
              <a:spLocks noChangeAspect="1" noEditPoints="1"/>
            </p:cNvSpPr>
            <p:nvPr/>
          </p:nvSpPr>
          <p:spPr bwMode="auto">
            <a:xfrm>
              <a:off x="5343649" y="3150946"/>
              <a:ext cx="124428" cy="320701"/>
            </a:xfrm>
            <a:custGeom>
              <a:avLst/>
              <a:gdLst>
                <a:gd name="T0" fmla="*/ 198 w 271"/>
                <a:gd name="T1" fmla="*/ 140 h 705"/>
                <a:gd name="T2" fmla="*/ 198 w 271"/>
                <a:gd name="T3" fmla="*/ 140 h 705"/>
                <a:gd name="T4" fmla="*/ 73 w 271"/>
                <a:gd name="T5" fmla="*/ 140 h 705"/>
                <a:gd name="T6" fmla="*/ 0 w 271"/>
                <a:gd name="T7" fmla="*/ 213 h 705"/>
                <a:gd name="T8" fmla="*/ 0 w 271"/>
                <a:gd name="T9" fmla="*/ 390 h 705"/>
                <a:gd name="T10" fmla="*/ 21 w 271"/>
                <a:gd name="T11" fmla="*/ 414 h 705"/>
                <a:gd name="T12" fmla="*/ 42 w 271"/>
                <a:gd name="T13" fmla="*/ 390 h 705"/>
                <a:gd name="T14" fmla="*/ 42 w 271"/>
                <a:gd name="T15" fmla="*/ 230 h 705"/>
                <a:gd name="T16" fmla="*/ 69 w 271"/>
                <a:gd name="T17" fmla="*/ 230 h 705"/>
                <a:gd name="T18" fmla="*/ 69 w 271"/>
                <a:gd name="T19" fmla="*/ 676 h 705"/>
                <a:gd name="T20" fmla="*/ 95 w 271"/>
                <a:gd name="T21" fmla="*/ 705 h 705"/>
                <a:gd name="T22" fmla="*/ 121 w 271"/>
                <a:gd name="T23" fmla="*/ 676 h 705"/>
                <a:gd name="T24" fmla="*/ 121 w 271"/>
                <a:gd name="T25" fmla="*/ 415 h 705"/>
                <a:gd name="T26" fmla="*/ 149 w 271"/>
                <a:gd name="T27" fmla="*/ 415 h 705"/>
                <a:gd name="T28" fmla="*/ 149 w 271"/>
                <a:gd name="T29" fmla="*/ 676 h 705"/>
                <a:gd name="T30" fmla="*/ 175 w 271"/>
                <a:gd name="T31" fmla="*/ 705 h 705"/>
                <a:gd name="T32" fmla="*/ 202 w 271"/>
                <a:gd name="T33" fmla="*/ 676 h 705"/>
                <a:gd name="T34" fmla="*/ 202 w 271"/>
                <a:gd name="T35" fmla="*/ 230 h 705"/>
                <a:gd name="T36" fmla="*/ 229 w 271"/>
                <a:gd name="T37" fmla="*/ 230 h 705"/>
                <a:gd name="T38" fmla="*/ 229 w 271"/>
                <a:gd name="T39" fmla="*/ 390 h 705"/>
                <a:gd name="T40" fmla="*/ 250 w 271"/>
                <a:gd name="T41" fmla="*/ 414 h 705"/>
                <a:gd name="T42" fmla="*/ 271 w 271"/>
                <a:gd name="T43" fmla="*/ 390 h 705"/>
                <a:gd name="T44" fmla="*/ 271 w 271"/>
                <a:gd name="T45" fmla="*/ 213 h 705"/>
                <a:gd name="T46" fmla="*/ 198 w 271"/>
                <a:gd name="T47" fmla="*/ 140 h 705"/>
                <a:gd name="T48" fmla="*/ 79 w 271"/>
                <a:gd name="T49" fmla="*/ 56 h 705"/>
                <a:gd name="T50" fmla="*/ 79 w 271"/>
                <a:gd name="T51" fmla="*/ 56 h 705"/>
                <a:gd name="T52" fmla="*/ 135 w 271"/>
                <a:gd name="T53" fmla="*/ 0 h 705"/>
                <a:gd name="T54" fmla="*/ 192 w 271"/>
                <a:gd name="T55" fmla="*/ 56 h 705"/>
                <a:gd name="T56" fmla="*/ 135 w 271"/>
                <a:gd name="T57" fmla="*/ 113 h 705"/>
                <a:gd name="T58" fmla="*/ 79 w 271"/>
                <a:gd name="T59" fmla="*/ 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1" h="705">
                  <a:moveTo>
                    <a:pt x="198" y="140"/>
                  </a:moveTo>
                  <a:lnTo>
                    <a:pt x="198" y="140"/>
                  </a:lnTo>
                  <a:lnTo>
                    <a:pt x="73" y="140"/>
                  </a:lnTo>
                  <a:cubicBezTo>
                    <a:pt x="32" y="140"/>
                    <a:pt x="0" y="173"/>
                    <a:pt x="0" y="213"/>
                  </a:cubicBezTo>
                  <a:lnTo>
                    <a:pt x="0" y="390"/>
                  </a:lnTo>
                  <a:cubicBezTo>
                    <a:pt x="0" y="404"/>
                    <a:pt x="7" y="414"/>
                    <a:pt x="21" y="414"/>
                  </a:cubicBezTo>
                  <a:cubicBezTo>
                    <a:pt x="34" y="414"/>
                    <a:pt x="42" y="404"/>
                    <a:pt x="42" y="390"/>
                  </a:cubicBezTo>
                  <a:lnTo>
                    <a:pt x="42" y="230"/>
                  </a:lnTo>
                  <a:lnTo>
                    <a:pt x="69" y="230"/>
                  </a:lnTo>
                  <a:cubicBezTo>
                    <a:pt x="69" y="230"/>
                    <a:pt x="69" y="649"/>
                    <a:pt x="69" y="676"/>
                  </a:cubicBezTo>
                  <a:cubicBezTo>
                    <a:pt x="69" y="695"/>
                    <a:pt x="77" y="705"/>
                    <a:pt x="95" y="705"/>
                  </a:cubicBezTo>
                  <a:cubicBezTo>
                    <a:pt x="113" y="705"/>
                    <a:pt x="121" y="695"/>
                    <a:pt x="121" y="676"/>
                  </a:cubicBezTo>
                  <a:lnTo>
                    <a:pt x="121" y="415"/>
                  </a:lnTo>
                  <a:lnTo>
                    <a:pt x="149" y="415"/>
                  </a:lnTo>
                  <a:lnTo>
                    <a:pt x="149" y="676"/>
                  </a:lnTo>
                  <a:cubicBezTo>
                    <a:pt x="149" y="695"/>
                    <a:pt x="157" y="705"/>
                    <a:pt x="175" y="705"/>
                  </a:cubicBezTo>
                  <a:cubicBezTo>
                    <a:pt x="194" y="705"/>
                    <a:pt x="202" y="695"/>
                    <a:pt x="202" y="676"/>
                  </a:cubicBezTo>
                  <a:lnTo>
                    <a:pt x="202" y="230"/>
                  </a:lnTo>
                  <a:lnTo>
                    <a:pt x="229" y="230"/>
                  </a:lnTo>
                  <a:lnTo>
                    <a:pt x="229" y="390"/>
                  </a:lnTo>
                  <a:cubicBezTo>
                    <a:pt x="229" y="404"/>
                    <a:pt x="236" y="414"/>
                    <a:pt x="250" y="414"/>
                  </a:cubicBezTo>
                  <a:cubicBezTo>
                    <a:pt x="264" y="414"/>
                    <a:pt x="271" y="404"/>
                    <a:pt x="271" y="390"/>
                  </a:cubicBezTo>
                  <a:lnTo>
                    <a:pt x="271" y="213"/>
                  </a:lnTo>
                  <a:cubicBezTo>
                    <a:pt x="271" y="173"/>
                    <a:pt x="238" y="140"/>
                    <a:pt x="198" y="140"/>
                  </a:cubicBezTo>
                  <a:close/>
                  <a:moveTo>
                    <a:pt x="79" y="56"/>
                  </a:moveTo>
                  <a:lnTo>
                    <a:pt x="79" y="56"/>
                  </a:lnTo>
                  <a:cubicBezTo>
                    <a:pt x="79" y="24"/>
                    <a:pt x="104" y="0"/>
                    <a:pt x="135" y="0"/>
                  </a:cubicBezTo>
                  <a:cubicBezTo>
                    <a:pt x="167" y="0"/>
                    <a:pt x="192" y="24"/>
                    <a:pt x="192" y="56"/>
                  </a:cubicBezTo>
                  <a:cubicBezTo>
                    <a:pt x="192" y="87"/>
                    <a:pt x="167" y="113"/>
                    <a:pt x="135" y="113"/>
                  </a:cubicBezTo>
                  <a:cubicBezTo>
                    <a:pt x="104" y="113"/>
                    <a:pt x="79" y="87"/>
                    <a:pt x="79"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endParaRPr kumimoji="0" lang="en-US" sz="1100" b="1" i="0" u="none" strike="noStrike" kern="0" cap="none" spc="0" normalizeH="0" baseline="0" noProof="0">
                <a:ln>
                  <a:noFill/>
                </a:ln>
                <a:solidFill>
                  <a:srgbClr val="002776"/>
                </a:solidFill>
                <a:effectLst/>
                <a:uLnTx/>
                <a:uFillTx/>
                <a:cs typeface="Arial" pitchFamily="34" charset="0"/>
              </a:endParaRPr>
            </a:p>
          </p:txBody>
        </p:sp>
        <p:sp>
          <p:nvSpPr>
            <p:cNvPr id="20" name="Hexagon 19">
              <a:extLst>
                <a:ext uri="{FF2B5EF4-FFF2-40B4-BE49-F238E27FC236}">
                  <a16:creationId xmlns:a16="http://schemas.microsoft.com/office/drawing/2014/main" id="{9D4912A1-3B34-46B4-A988-85979BE906AB}"/>
                </a:ext>
              </a:extLst>
            </p:cNvPr>
            <p:cNvSpPr/>
            <p:nvPr/>
          </p:nvSpPr>
          <p:spPr bwMode="gray">
            <a:xfrm>
              <a:off x="5622511" y="2876478"/>
              <a:ext cx="698862" cy="475943"/>
            </a:xfrm>
            <a:prstGeom prst="hexagon">
              <a:avLst/>
            </a:prstGeom>
            <a:solidFill>
              <a:schemeClr val="accent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21" name="Hexagon 20">
              <a:extLst>
                <a:ext uri="{FF2B5EF4-FFF2-40B4-BE49-F238E27FC236}">
                  <a16:creationId xmlns:a16="http://schemas.microsoft.com/office/drawing/2014/main" id="{6A561D67-8EBB-4E62-84AB-92531B24B577}"/>
                </a:ext>
              </a:extLst>
            </p:cNvPr>
            <p:cNvSpPr/>
            <p:nvPr/>
          </p:nvSpPr>
          <p:spPr bwMode="gray">
            <a:xfrm>
              <a:off x="5622511" y="243043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22" name="Hexagon 21">
              <a:extLst>
                <a:ext uri="{FF2B5EF4-FFF2-40B4-BE49-F238E27FC236}">
                  <a16:creationId xmlns:a16="http://schemas.microsoft.com/office/drawing/2014/main" id="{5D140E18-C4F7-4528-B281-15DD65F034BC}"/>
                </a:ext>
              </a:extLst>
            </p:cNvPr>
            <p:cNvSpPr/>
            <p:nvPr/>
          </p:nvSpPr>
          <p:spPr bwMode="gray">
            <a:xfrm>
              <a:off x="5622511" y="3352422"/>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23" name="Hexagon 22">
              <a:extLst>
                <a:ext uri="{FF2B5EF4-FFF2-40B4-BE49-F238E27FC236}">
                  <a16:creationId xmlns:a16="http://schemas.microsoft.com/office/drawing/2014/main" id="{A44E7F1B-4B27-438E-BED3-81AE43FA346D}"/>
                </a:ext>
              </a:extLst>
            </p:cNvPr>
            <p:cNvSpPr/>
            <p:nvPr/>
          </p:nvSpPr>
          <p:spPr bwMode="gray">
            <a:xfrm>
              <a:off x="6201806" y="310141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33" name="Hexagon 32">
              <a:extLst>
                <a:ext uri="{FF2B5EF4-FFF2-40B4-BE49-F238E27FC236}">
                  <a16:creationId xmlns:a16="http://schemas.microsoft.com/office/drawing/2014/main" id="{6565FB72-D41D-40D5-9EE1-130DADA99F30}"/>
                </a:ext>
              </a:extLst>
            </p:cNvPr>
            <p:cNvSpPr/>
            <p:nvPr/>
          </p:nvSpPr>
          <p:spPr bwMode="gray">
            <a:xfrm>
              <a:off x="6201806" y="266213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34" name="Hexagon 33">
              <a:extLst>
                <a:ext uri="{FF2B5EF4-FFF2-40B4-BE49-F238E27FC236}">
                  <a16:creationId xmlns:a16="http://schemas.microsoft.com/office/drawing/2014/main" id="{154B0C31-EDCC-4ADC-AD39-8DB4C23ECD33}"/>
                </a:ext>
              </a:extLst>
            </p:cNvPr>
            <p:cNvSpPr/>
            <p:nvPr/>
          </p:nvSpPr>
          <p:spPr bwMode="gray">
            <a:xfrm>
              <a:off x="5043216" y="3101410"/>
              <a:ext cx="698862" cy="458581"/>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35" name="Hexagon 34">
              <a:extLst>
                <a:ext uri="{FF2B5EF4-FFF2-40B4-BE49-F238E27FC236}">
                  <a16:creationId xmlns:a16="http://schemas.microsoft.com/office/drawing/2014/main" id="{839C682C-4D50-4D40-8B76-B8C04E08176F}"/>
                </a:ext>
              </a:extLst>
            </p:cNvPr>
            <p:cNvSpPr/>
            <p:nvPr/>
          </p:nvSpPr>
          <p:spPr bwMode="gray">
            <a:xfrm>
              <a:off x="5043216" y="2662136"/>
              <a:ext cx="698862" cy="439273"/>
            </a:xfrm>
            <a:prstGeom prst="hexagon">
              <a:avLst/>
            </a:prstGeom>
            <a:no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sp>
          <p:nvSpPr>
            <p:cNvPr id="36" name="Shape 244">
              <a:extLst>
                <a:ext uri="{FF2B5EF4-FFF2-40B4-BE49-F238E27FC236}">
                  <a16:creationId xmlns:a16="http://schemas.microsoft.com/office/drawing/2014/main" id="{B10549DA-3462-4132-8BA8-21D8EB756985}"/>
                </a:ext>
              </a:extLst>
            </p:cNvPr>
            <p:cNvSpPr/>
            <p:nvPr/>
          </p:nvSpPr>
          <p:spPr>
            <a:xfrm>
              <a:off x="5680905" y="3109354"/>
              <a:ext cx="582074" cy="158264"/>
            </a:xfrm>
            <a:prstGeom prst="rect">
              <a:avLst/>
            </a:prstGeom>
            <a:noFill/>
            <a:ln>
              <a:noFill/>
            </a:ln>
          </p:spPr>
          <p:txBody>
            <a:bodyPr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ct val="25000"/>
                <a:buFont typeface="Arial"/>
                <a:buNone/>
                <a:tabLst/>
                <a:defRPr/>
              </a:pPr>
              <a:endParaRPr kumimoji="0" lang="en-US" sz="700" b="0" i="0" u="none" strike="noStrike" kern="1200" cap="none" spc="0" normalizeH="0" baseline="0" noProof="0">
                <a:ln>
                  <a:noFill/>
                </a:ln>
                <a:solidFill>
                  <a:schemeClr val="bg1"/>
                </a:solidFill>
                <a:effectLst/>
                <a:uLnTx/>
                <a:uFillTx/>
                <a:ea typeface="Arial"/>
                <a:cs typeface="Arial" panose="020B0604020202020204" pitchFamily="34" charset="0"/>
                <a:sym typeface="Arial"/>
              </a:endParaRPr>
            </a:p>
          </p:txBody>
        </p:sp>
        <p:sp>
          <p:nvSpPr>
            <p:cNvPr id="19" name="Freeform 5">
              <a:extLst>
                <a:ext uri="{FF2B5EF4-FFF2-40B4-BE49-F238E27FC236}">
                  <a16:creationId xmlns:a16="http://schemas.microsoft.com/office/drawing/2014/main" id="{5A0DE7B1-2292-4DD0-841D-67B6A63AE815}"/>
                </a:ext>
              </a:extLst>
            </p:cNvPr>
            <p:cNvSpPr>
              <a:spLocks noChangeAspect="1" noEditPoints="1"/>
            </p:cNvSpPr>
            <p:nvPr/>
          </p:nvSpPr>
          <p:spPr bwMode="auto">
            <a:xfrm>
              <a:off x="5840227" y="3024553"/>
              <a:ext cx="263431" cy="172483"/>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cs typeface="Arial" panose="020B0604020202020204" pitchFamily="34" charset="0"/>
              </a:endParaRPr>
            </a:p>
          </p:txBody>
        </p:sp>
      </p:grpSp>
    </p:spTree>
    <p:extLst>
      <p:ext uri="{BB962C8B-B14F-4D97-AF65-F5344CB8AC3E}">
        <p14:creationId xmlns:p14="http://schemas.microsoft.com/office/powerpoint/2010/main" val="355993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US" dirty="0"/>
              <a:t>In Steady-State, migration wave capacity will scale according to available volume of customers and </a:t>
            </a:r>
            <a:r>
              <a:rPr lang="en-US" dirty="0" err="1"/>
              <a:t>OutSystems</a:t>
            </a:r>
            <a:r>
              <a:rPr lang="en-US" dirty="0"/>
              <a:t> team capacity to sustain customer engagement</a:t>
            </a:r>
          </a:p>
        </p:txBody>
      </p:sp>
      <p:sp>
        <p:nvSpPr>
          <p:cNvPr id="4" name="Title 3"/>
          <p:cNvSpPr>
            <a:spLocks noGrp="1"/>
          </p:cNvSpPr>
          <p:nvPr>
            <p:ph type="title"/>
          </p:nvPr>
        </p:nvSpPr>
        <p:spPr/>
        <p:txBody>
          <a:bodyPr/>
          <a:lstStyle/>
          <a:p>
            <a:r>
              <a:rPr lang="en-US" dirty="0"/>
              <a:t>Achieving Long Term Migration Scalability</a:t>
            </a:r>
          </a:p>
        </p:txBody>
      </p:sp>
      <p:graphicFrame>
        <p:nvGraphicFramePr>
          <p:cNvPr id="7" name="Table 6"/>
          <p:cNvGraphicFramePr>
            <a:graphicFrameLocks noGrp="1"/>
          </p:cNvGraphicFramePr>
          <p:nvPr/>
        </p:nvGraphicFramePr>
        <p:xfrm>
          <a:off x="419096" y="1370501"/>
          <a:ext cx="11290686" cy="5106991"/>
        </p:xfrm>
        <a:graphic>
          <a:graphicData uri="http://schemas.openxmlformats.org/drawingml/2006/table">
            <a:tbl>
              <a:tblPr bandRow="1"/>
              <a:tblGrid>
                <a:gridCol w="721161">
                  <a:extLst>
                    <a:ext uri="{9D8B030D-6E8A-4147-A177-3AD203B41FA5}">
                      <a16:colId xmlns:a16="http://schemas.microsoft.com/office/drawing/2014/main" val="20000"/>
                    </a:ext>
                  </a:extLst>
                </a:gridCol>
                <a:gridCol w="704635">
                  <a:extLst>
                    <a:ext uri="{9D8B030D-6E8A-4147-A177-3AD203B41FA5}">
                      <a16:colId xmlns:a16="http://schemas.microsoft.com/office/drawing/2014/main" val="20001"/>
                    </a:ext>
                  </a:extLst>
                </a:gridCol>
                <a:gridCol w="704635">
                  <a:extLst>
                    <a:ext uri="{9D8B030D-6E8A-4147-A177-3AD203B41FA5}">
                      <a16:colId xmlns:a16="http://schemas.microsoft.com/office/drawing/2014/main" val="20002"/>
                    </a:ext>
                  </a:extLst>
                </a:gridCol>
                <a:gridCol w="704635">
                  <a:extLst>
                    <a:ext uri="{9D8B030D-6E8A-4147-A177-3AD203B41FA5}">
                      <a16:colId xmlns:a16="http://schemas.microsoft.com/office/drawing/2014/main" val="20003"/>
                    </a:ext>
                  </a:extLst>
                </a:gridCol>
                <a:gridCol w="704635">
                  <a:extLst>
                    <a:ext uri="{9D8B030D-6E8A-4147-A177-3AD203B41FA5}">
                      <a16:colId xmlns:a16="http://schemas.microsoft.com/office/drawing/2014/main" val="20004"/>
                    </a:ext>
                  </a:extLst>
                </a:gridCol>
                <a:gridCol w="704635">
                  <a:extLst>
                    <a:ext uri="{9D8B030D-6E8A-4147-A177-3AD203B41FA5}">
                      <a16:colId xmlns:a16="http://schemas.microsoft.com/office/drawing/2014/main" val="20005"/>
                    </a:ext>
                  </a:extLst>
                </a:gridCol>
                <a:gridCol w="704635">
                  <a:extLst>
                    <a:ext uri="{9D8B030D-6E8A-4147-A177-3AD203B41FA5}">
                      <a16:colId xmlns:a16="http://schemas.microsoft.com/office/drawing/2014/main" val="20006"/>
                    </a:ext>
                  </a:extLst>
                </a:gridCol>
                <a:gridCol w="704635">
                  <a:extLst>
                    <a:ext uri="{9D8B030D-6E8A-4147-A177-3AD203B41FA5}">
                      <a16:colId xmlns:a16="http://schemas.microsoft.com/office/drawing/2014/main" val="20007"/>
                    </a:ext>
                  </a:extLst>
                </a:gridCol>
                <a:gridCol w="704635">
                  <a:extLst>
                    <a:ext uri="{9D8B030D-6E8A-4147-A177-3AD203B41FA5}">
                      <a16:colId xmlns:a16="http://schemas.microsoft.com/office/drawing/2014/main" val="20008"/>
                    </a:ext>
                  </a:extLst>
                </a:gridCol>
                <a:gridCol w="704635">
                  <a:extLst>
                    <a:ext uri="{9D8B030D-6E8A-4147-A177-3AD203B41FA5}">
                      <a16:colId xmlns:a16="http://schemas.microsoft.com/office/drawing/2014/main" val="20009"/>
                    </a:ext>
                  </a:extLst>
                </a:gridCol>
                <a:gridCol w="704635">
                  <a:extLst>
                    <a:ext uri="{9D8B030D-6E8A-4147-A177-3AD203B41FA5}">
                      <a16:colId xmlns:a16="http://schemas.microsoft.com/office/drawing/2014/main" val="20010"/>
                    </a:ext>
                  </a:extLst>
                </a:gridCol>
                <a:gridCol w="704635">
                  <a:extLst>
                    <a:ext uri="{9D8B030D-6E8A-4147-A177-3AD203B41FA5}">
                      <a16:colId xmlns:a16="http://schemas.microsoft.com/office/drawing/2014/main" val="20011"/>
                    </a:ext>
                  </a:extLst>
                </a:gridCol>
                <a:gridCol w="704635">
                  <a:extLst>
                    <a:ext uri="{9D8B030D-6E8A-4147-A177-3AD203B41FA5}">
                      <a16:colId xmlns:a16="http://schemas.microsoft.com/office/drawing/2014/main" val="20012"/>
                    </a:ext>
                  </a:extLst>
                </a:gridCol>
                <a:gridCol w="704635">
                  <a:extLst>
                    <a:ext uri="{9D8B030D-6E8A-4147-A177-3AD203B41FA5}">
                      <a16:colId xmlns:a16="http://schemas.microsoft.com/office/drawing/2014/main" val="1998557747"/>
                    </a:ext>
                  </a:extLst>
                </a:gridCol>
                <a:gridCol w="704635">
                  <a:extLst>
                    <a:ext uri="{9D8B030D-6E8A-4147-A177-3AD203B41FA5}">
                      <a16:colId xmlns:a16="http://schemas.microsoft.com/office/drawing/2014/main" val="660010712"/>
                    </a:ext>
                  </a:extLst>
                </a:gridCol>
                <a:gridCol w="704635">
                  <a:extLst>
                    <a:ext uri="{9D8B030D-6E8A-4147-A177-3AD203B41FA5}">
                      <a16:colId xmlns:a16="http://schemas.microsoft.com/office/drawing/2014/main" val="1891782149"/>
                    </a:ext>
                  </a:extLst>
                </a:gridCol>
              </a:tblGrid>
              <a:tr h="365760">
                <a:tc>
                  <a:txBody>
                    <a:bodyPr/>
                    <a:lstStyle/>
                    <a:p>
                      <a:pPr marL="0" algn="ctr" defTabSz="914012" rtl="0" eaLnBrk="1" latinLnBrk="0" hangingPunct="1"/>
                      <a:endParaRPr lang="en-US" sz="700" b="1" kern="1200">
                        <a:solidFill>
                          <a:srgbClr val="FFFFFF"/>
                        </a:solidFill>
                        <a:latin typeface="AIG Futura Book"/>
                        <a:ea typeface="+mn-ea"/>
                        <a:cs typeface="+mn-cs"/>
                      </a:endParaRPr>
                    </a:p>
                  </a:txBody>
                  <a:tcPr marL="0" marR="0"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CY22Q3</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CY22Q4</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CY23Q1</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CY23Q2</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mn-ea"/>
                          <a:cs typeface="+mn-cs"/>
                        </a:rPr>
                        <a:t>CY23Q3</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CY23Q4</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CY24Q1</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CY24Q2</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CY24Q3</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CY24Q4</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CY25Q1</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CY25Q2</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CY25Q3</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CY25Q4</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j-lt"/>
                        </a:rPr>
                        <a:t>CY26Q1</a:t>
                      </a:r>
                    </a:p>
                  </a:txBody>
                  <a:tcPr anchor="ctr">
                    <a:lnL w="12700" cap="flat" cmpd="sng" algn="ctr">
                      <a:solidFill>
                        <a:srgbClr val="FDFDFD"/>
                      </a:solidFill>
                      <a:prstDash val="solid"/>
                      <a:round/>
                      <a:headEnd type="none" w="med" len="med"/>
                      <a:tailEnd type="none" w="med" len="med"/>
                    </a:lnL>
                    <a:lnR w="12700" cap="flat" cmpd="sng" algn="ctr">
                      <a:solidFill>
                        <a:srgbClr val="FDFDFD"/>
                      </a:solidFill>
                      <a:prstDash val="solid"/>
                      <a:round/>
                      <a:headEnd type="none" w="med" len="med"/>
                      <a:tailEnd type="none" w="med" len="med"/>
                    </a:lnR>
                    <a:lnT w="12700" cap="flat" cmpd="sng" algn="ctr">
                      <a:solidFill>
                        <a:srgbClr val="FDFDFD"/>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0097A9"/>
                    </a:solidFill>
                  </a:tcPr>
                </a:tc>
                <a:extLst>
                  <a:ext uri="{0D108BD9-81ED-4DB2-BD59-A6C34878D82A}">
                    <a16:rowId xmlns:a16="http://schemas.microsoft.com/office/drawing/2014/main" val="10000"/>
                  </a:ext>
                </a:extLst>
              </a:tr>
              <a:tr h="770454">
                <a:tc>
                  <a:txBody>
                    <a:bodyPr/>
                    <a:lstStyle/>
                    <a:p>
                      <a:pPr marL="0" lvl="0" indent="0" algn="ctr">
                        <a:spcBef>
                          <a:spcPts val="0"/>
                        </a:spcBef>
                        <a:spcAft>
                          <a:spcPts val="0"/>
                        </a:spcAft>
                      </a:pPr>
                      <a:r>
                        <a:rPr lang="en-US" sz="800" b="1" dirty="0"/>
                        <a:t>Program Governance</a:t>
                      </a:r>
                    </a:p>
                  </a:txBody>
                  <a:tcPr vert="vert270"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9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9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38100" cap="flat" cmpd="sng" algn="ctr">
                      <a:solidFill>
                        <a:schemeClr val="accent5"/>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78937">
                <a:tc>
                  <a:txBody>
                    <a:bodyPr/>
                    <a:lstStyle/>
                    <a:p>
                      <a:pPr marL="0" lvl="0" indent="0" algn="ctr" defTabSz="914400" rtl="0" eaLnBrk="1" latinLnBrk="0" hangingPunct="1">
                        <a:spcBef>
                          <a:spcPts val="0"/>
                        </a:spcBef>
                        <a:spcAft>
                          <a:spcPts val="0"/>
                        </a:spcAft>
                      </a:pPr>
                      <a:r>
                        <a:rPr lang="en-US" sz="800" b="1" i="0" kern="1200" dirty="0">
                          <a:solidFill>
                            <a:schemeClr val="tx1"/>
                          </a:solidFill>
                          <a:latin typeface="+mn-lt"/>
                          <a:ea typeface="+mn-ea"/>
                          <a:cs typeface="+mn-cs"/>
                        </a:rPr>
                        <a:t>Program Development</a:t>
                      </a:r>
                    </a:p>
                  </a:txBody>
                  <a:tcPr vert="vert270"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dirty="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953762"/>
                  </a:ext>
                </a:extLst>
              </a:tr>
              <a:tr h="1645920">
                <a:tc>
                  <a:txBody>
                    <a:bodyPr/>
                    <a:lstStyle/>
                    <a:p>
                      <a:pPr marL="0" lvl="0" indent="0" algn="ctr" defTabSz="914400" rtl="0" eaLnBrk="1" latinLnBrk="0" hangingPunct="1">
                        <a:spcBef>
                          <a:spcPts val="0"/>
                        </a:spcBef>
                        <a:spcAft>
                          <a:spcPts val="0"/>
                        </a:spcAft>
                      </a:pPr>
                      <a:r>
                        <a:rPr lang="en-US" sz="1000" b="1" kern="1200" dirty="0">
                          <a:solidFill>
                            <a:schemeClr val="tx1"/>
                          </a:solidFill>
                          <a:latin typeface="+mn-lt"/>
                          <a:ea typeface="+mn-ea"/>
                          <a:cs typeface="+mn-cs"/>
                        </a:rPr>
                        <a:t>Migration Pod 1</a:t>
                      </a:r>
                      <a:endParaRPr lang="en-US" sz="800" b="0" i="1" kern="1200" dirty="0">
                        <a:solidFill>
                          <a:schemeClr val="tx1"/>
                        </a:solidFill>
                        <a:latin typeface="+mn-lt"/>
                        <a:ea typeface="+mn-ea"/>
                        <a:cs typeface="+mn-cs"/>
                      </a:endParaRPr>
                    </a:p>
                  </a:txBody>
                  <a:tcPr vert="vert270"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45920">
                <a:tc>
                  <a:txBody>
                    <a:bodyPr/>
                    <a:lstStyle/>
                    <a:p>
                      <a:pPr marL="0" lvl="0" indent="0" algn="ctr" defTabSz="914400" rtl="0" eaLnBrk="1" latinLnBrk="0" hangingPunct="1">
                        <a:spcBef>
                          <a:spcPts val="0"/>
                        </a:spcBef>
                        <a:spcAft>
                          <a:spcPts val="0"/>
                        </a:spcAft>
                      </a:pPr>
                      <a:r>
                        <a:rPr lang="en-US" sz="1000" b="1" i="0" u="none" kern="1200" dirty="0">
                          <a:solidFill>
                            <a:schemeClr val="tx1"/>
                          </a:solidFill>
                          <a:latin typeface="+mn-lt"/>
                          <a:ea typeface="+mn-ea"/>
                          <a:cs typeface="+mn-cs"/>
                        </a:rPr>
                        <a:t>Migration Pod 2</a:t>
                      </a:r>
                    </a:p>
                  </a:txBody>
                  <a:tcPr vert="vert270" anchor="ctr">
                    <a:lnL w="9525" cap="flat" cmpd="sng" algn="ctr">
                      <a:solidFill>
                        <a:schemeClr val="bg1">
                          <a:lumMod val="85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700"/>
                    </a:p>
                  </a:txBody>
                  <a:tcPr>
                    <a:lnL w="12700" cap="flat" cmpd="sng" algn="ctr">
                      <a:solidFill>
                        <a:schemeClr val="tx2">
                          <a:lumMod val="20000"/>
                          <a:lumOff val="80000"/>
                        </a:schemeClr>
                      </a:solidFill>
                      <a:prstDash val="solid"/>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p>
                  </a:txBody>
                  <a:tcPr>
                    <a:lnL w="3175" cap="flat" cmpd="sng" algn="ctr">
                      <a:solidFill>
                        <a:schemeClr val="bg1">
                          <a:lumMod val="85000"/>
                        </a:schemeClr>
                      </a:solidFill>
                      <a:prstDash val="sysDash"/>
                      <a:round/>
                      <a:headEnd type="none" w="med" len="med"/>
                      <a:tailEnd type="none" w="med" len="med"/>
                    </a:lnL>
                    <a:lnR w="3175"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901245"/>
                  </a:ext>
                </a:extLst>
              </a:tr>
            </a:tbl>
          </a:graphicData>
        </a:graphic>
      </p:graphicFrame>
      <p:sp>
        <p:nvSpPr>
          <p:cNvPr id="27" name="TextBox 26"/>
          <p:cNvSpPr txBox="1"/>
          <p:nvPr/>
        </p:nvSpPr>
        <p:spPr>
          <a:xfrm>
            <a:off x="1244188" y="1796167"/>
            <a:ext cx="680132" cy="154135"/>
          </a:xfrm>
          <a:prstGeom prst="rect">
            <a:avLst/>
          </a:prstGeom>
        </p:spPr>
        <p:txBody>
          <a:bodyPr wrap="square" lIns="0" tIns="0" rIns="0" bIns="0" rtlCol="0" anchor="ctr">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dirty="0">
                <a:ln>
                  <a:noFill/>
                </a:ln>
                <a:solidFill>
                  <a:prstClr val="black"/>
                </a:solidFill>
                <a:effectLst/>
                <a:uLnTx/>
                <a:uFillTx/>
                <a:latin typeface="Open Sans"/>
                <a:ea typeface="ＭＳ Ｐゴシック"/>
                <a:cs typeface="Arial"/>
              </a:rPr>
              <a:t>Steer Co</a:t>
            </a:r>
          </a:p>
        </p:txBody>
      </p:sp>
      <p:sp>
        <p:nvSpPr>
          <p:cNvPr id="138" name="Rectangle 137">
            <a:extLst>
              <a:ext uri="{FF2B5EF4-FFF2-40B4-BE49-F238E27FC236}">
                <a16:creationId xmlns:a16="http://schemas.microsoft.com/office/drawing/2014/main" id="{43A95785-96CF-43AC-B44E-5F9EE47A47AF}"/>
              </a:ext>
            </a:extLst>
          </p:cNvPr>
          <p:cNvSpPr/>
          <p:nvPr/>
        </p:nvSpPr>
        <p:spPr bwMode="gray">
          <a:xfrm>
            <a:off x="3327637" y="6516771"/>
            <a:ext cx="6426203" cy="204971"/>
          </a:xfrm>
          <a:prstGeom prst="rect">
            <a:avLst/>
          </a:prstGeom>
          <a:noFill/>
          <a:ln w="12700" algn="ctr">
            <a:solidFill>
              <a:schemeClr val="accent6">
                <a:lumMod val="20000"/>
                <a:lumOff val="80000"/>
              </a:schemeClr>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solidFill>
                  <a:srgbClr val="0097A9"/>
                </a:solidFill>
              </a:ln>
              <a:noFill/>
              <a:effectLst/>
              <a:uLnTx/>
              <a:uFillTx/>
              <a:latin typeface="Open Sans"/>
              <a:ea typeface="Open Sans" panose="020B0606030504020204" pitchFamily="34" charset="0"/>
              <a:cs typeface="Open Sans" panose="020B0606030504020204" pitchFamily="34" charset="0"/>
            </a:endParaRPr>
          </a:p>
        </p:txBody>
      </p:sp>
      <p:grpSp>
        <p:nvGrpSpPr>
          <p:cNvPr id="701" name="Group 700">
            <a:extLst>
              <a:ext uri="{FF2B5EF4-FFF2-40B4-BE49-F238E27FC236}">
                <a16:creationId xmlns:a16="http://schemas.microsoft.com/office/drawing/2014/main" id="{F53B3332-DD37-440D-88BD-F030C412977A}"/>
              </a:ext>
            </a:extLst>
          </p:cNvPr>
          <p:cNvGrpSpPr/>
          <p:nvPr/>
        </p:nvGrpSpPr>
        <p:grpSpPr>
          <a:xfrm>
            <a:off x="3404489" y="6566698"/>
            <a:ext cx="1071699" cy="113421"/>
            <a:chOff x="942080" y="6693603"/>
            <a:chExt cx="1071699" cy="113421"/>
          </a:xfrm>
        </p:grpSpPr>
        <p:sp>
          <p:nvSpPr>
            <p:cNvPr id="139" name="TextBox 138">
              <a:extLst>
                <a:ext uri="{FF2B5EF4-FFF2-40B4-BE49-F238E27FC236}">
                  <a16:creationId xmlns:a16="http://schemas.microsoft.com/office/drawing/2014/main" id="{52C3DAD6-3BA9-405A-AE71-A44432AB25E0}"/>
                </a:ext>
              </a:extLst>
            </p:cNvPr>
            <p:cNvSpPr txBox="1"/>
            <p:nvPr/>
          </p:nvSpPr>
          <p:spPr>
            <a:xfrm>
              <a:off x="1058499" y="6703117"/>
              <a:ext cx="955280" cy="92333"/>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Wave Planning Workshop</a:t>
              </a:r>
            </a:p>
          </p:txBody>
        </p:sp>
        <p:sp>
          <p:nvSpPr>
            <p:cNvPr id="140" name="Diamond 139">
              <a:extLst>
                <a:ext uri="{FF2B5EF4-FFF2-40B4-BE49-F238E27FC236}">
                  <a16:creationId xmlns:a16="http://schemas.microsoft.com/office/drawing/2014/main" id="{DF206121-627A-4332-B23A-B0ED264860E0}"/>
                </a:ext>
              </a:extLst>
            </p:cNvPr>
            <p:cNvSpPr>
              <a:spLocks/>
            </p:cNvSpPr>
            <p:nvPr/>
          </p:nvSpPr>
          <p:spPr bwMode="gray">
            <a:xfrm>
              <a:off x="942080" y="6693603"/>
              <a:ext cx="89329" cy="113421"/>
            </a:xfrm>
            <a:prstGeom prst="diamond">
              <a:avLst/>
            </a:prstGeom>
            <a:solidFill>
              <a:schemeClr val="accent6"/>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0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endParaRPr>
            </a:p>
          </p:txBody>
        </p:sp>
      </p:grpSp>
      <p:grpSp>
        <p:nvGrpSpPr>
          <p:cNvPr id="703" name="Group 702">
            <a:extLst>
              <a:ext uri="{FF2B5EF4-FFF2-40B4-BE49-F238E27FC236}">
                <a16:creationId xmlns:a16="http://schemas.microsoft.com/office/drawing/2014/main" id="{A17C5191-AF6B-4B49-A2A0-698FBCD5BE41}"/>
              </a:ext>
            </a:extLst>
          </p:cNvPr>
          <p:cNvGrpSpPr/>
          <p:nvPr/>
        </p:nvGrpSpPr>
        <p:grpSpPr>
          <a:xfrm>
            <a:off x="5844460" y="6576212"/>
            <a:ext cx="965390" cy="93363"/>
            <a:chOff x="3154874" y="6703117"/>
            <a:chExt cx="965390" cy="93363"/>
          </a:xfrm>
        </p:grpSpPr>
        <p:sp>
          <p:nvSpPr>
            <p:cNvPr id="141" name="Oval 140">
              <a:extLst>
                <a:ext uri="{FF2B5EF4-FFF2-40B4-BE49-F238E27FC236}">
                  <a16:creationId xmlns:a16="http://schemas.microsoft.com/office/drawing/2014/main" id="{2C6FB832-1CD6-49C2-9846-96AA3DC107A1}"/>
                </a:ext>
              </a:extLst>
            </p:cNvPr>
            <p:cNvSpPr/>
            <p:nvPr/>
          </p:nvSpPr>
          <p:spPr bwMode="gray">
            <a:xfrm>
              <a:off x="3154874" y="6704147"/>
              <a:ext cx="88782" cy="92333"/>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142" name="TextBox 141">
              <a:extLst>
                <a:ext uri="{FF2B5EF4-FFF2-40B4-BE49-F238E27FC236}">
                  <a16:creationId xmlns:a16="http://schemas.microsoft.com/office/drawing/2014/main" id="{9C73556E-FB1E-4E53-A317-B29B92E06311}"/>
                </a:ext>
              </a:extLst>
            </p:cNvPr>
            <p:cNvSpPr txBox="1"/>
            <p:nvPr/>
          </p:nvSpPr>
          <p:spPr>
            <a:xfrm>
              <a:off x="3269740" y="6703117"/>
              <a:ext cx="850524"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Initiate Data Replication</a:t>
              </a:r>
            </a:p>
          </p:txBody>
        </p:sp>
      </p:grpSp>
      <p:grpSp>
        <p:nvGrpSpPr>
          <p:cNvPr id="706" name="Group 705">
            <a:extLst>
              <a:ext uri="{FF2B5EF4-FFF2-40B4-BE49-F238E27FC236}">
                <a16:creationId xmlns:a16="http://schemas.microsoft.com/office/drawing/2014/main" id="{7B290B19-2FE2-4230-BF8D-3C4973C76235}"/>
              </a:ext>
            </a:extLst>
          </p:cNvPr>
          <p:cNvGrpSpPr/>
          <p:nvPr/>
        </p:nvGrpSpPr>
        <p:grpSpPr>
          <a:xfrm>
            <a:off x="8660533" y="6576212"/>
            <a:ext cx="1032724" cy="93363"/>
            <a:chOff x="6284042" y="6703117"/>
            <a:chExt cx="1032724" cy="93363"/>
          </a:xfrm>
        </p:grpSpPr>
        <p:sp>
          <p:nvSpPr>
            <p:cNvPr id="149" name="Oval 148">
              <a:extLst>
                <a:ext uri="{FF2B5EF4-FFF2-40B4-BE49-F238E27FC236}">
                  <a16:creationId xmlns:a16="http://schemas.microsoft.com/office/drawing/2014/main" id="{049A672B-A1EC-4AA8-A3A5-10493387F5BB}"/>
                </a:ext>
              </a:extLst>
            </p:cNvPr>
            <p:cNvSpPr/>
            <p:nvPr/>
          </p:nvSpPr>
          <p:spPr bwMode="gray">
            <a:xfrm>
              <a:off x="6284042" y="6704147"/>
              <a:ext cx="86946" cy="92333"/>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150" name="TextBox 149">
              <a:extLst>
                <a:ext uri="{FF2B5EF4-FFF2-40B4-BE49-F238E27FC236}">
                  <a16:creationId xmlns:a16="http://schemas.microsoft.com/office/drawing/2014/main" id="{B60DAFCA-50F6-40F4-8BBA-C04AD992B31F}"/>
                </a:ext>
              </a:extLst>
            </p:cNvPr>
            <p:cNvSpPr txBox="1"/>
            <p:nvPr/>
          </p:nvSpPr>
          <p:spPr>
            <a:xfrm>
              <a:off x="6402366" y="6703117"/>
              <a:ext cx="91440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Final Cutover and Go-live</a:t>
              </a:r>
            </a:p>
          </p:txBody>
        </p:sp>
      </p:grpSp>
      <p:grpSp>
        <p:nvGrpSpPr>
          <p:cNvPr id="705" name="Group 704">
            <a:extLst>
              <a:ext uri="{FF2B5EF4-FFF2-40B4-BE49-F238E27FC236}">
                <a16:creationId xmlns:a16="http://schemas.microsoft.com/office/drawing/2014/main" id="{8ECE4125-30A5-4A15-ABA6-B03B8DED5208}"/>
              </a:ext>
            </a:extLst>
          </p:cNvPr>
          <p:cNvGrpSpPr/>
          <p:nvPr/>
        </p:nvGrpSpPr>
        <p:grpSpPr>
          <a:xfrm>
            <a:off x="7651221" y="6574223"/>
            <a:ext cx="831966" cy="91440"/>
            <a:chOff x="5355264" y="6701128"/>
            <a:chExt cx="831966" cy="91440"/>
          </a:xfrm>
        </p:grpSpPr>
        <p:grpSp>
          <p:nvGrpSpPr>
            <p:cNvPr id="151" name="Group 150">
              <a:extLst>
                <a:ext uri="{FF2B5EF4-FFF2-40B4-BE49-F238E27FC236}">
                  <a16:creationId xmlns:a16="http://schemas.microsoft.com/office/drawing/2014/main" id="{D9384DBC-D2D8-4027-8FE6-35A1858032F9}"/>
                </a:ext>
              </a:extLst>
            </p:cNvPr>
            <p:cNvGrpSpPr/>
            <p:nvPr/>
          </p:nvGrpSpPr>
          <p:grpSpPr>
            <a:xfrm>
              <a:off x="5355264" y="6701731"/>
              <a:ext cx="85495" cy="90234"/>
              <a:chOff x="10275474" y="5527964"/>
              <a:chExt cx="178724" cy="363682"/>
            </a:xfrm>
            <a:solidFill>
              <a:srgbClr val="92D050"/>
            </a:solidFill>
          </p:grpSpPr>
          <p:sp>
            <p:nvSpPr>
              <p:cNvPr id="161" name="Curved Down Arrow 31">
                <a:extLst>
                  <a:ext uri="{FF2B5EF4-FFF2-40B4-BE49-F238E27FC236}">
                    <a16:creationId xmlns:a16="http://schemas.microsoft.com/office/drawing/2014/main" id="{FDD01ED4-FA98-4236-8B02-A7A54A306906}"/>
                  </a:ext>
                </a:extLst>
              </p:cNvPr>
              <p:cNvSpPr/>
              <p:nvPr/>
            </p:nvSpPr>
            <p:spPr bwMode="gray">
              <a:xfrm>
                <a:off x="10275474" y="5527964"/>
                <a:ext cx="178724" cy="142252"/>
              </a:xfrm>
              <a:prstGeom prst="curvedDownArrow">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162" name="Curved Up Arrow 32">
                <a:extLst>
                  <a:ext uri="{FF2B5EF4-FFF2-40B4-BE49-F238E27FC236}">
                    <a16:creationId xmlns:a16="http://schemas.microsoft.com/office/drawing/2014/main" id="{44037D3E-3F63-4458-8193-D6CFCAC25214}"/>
                  </a:ext>
                </a:extLst>
              </p:cNvPr>
              <p:cNvSpPr/>
              <p:nvPr/>
            </p:nvSpPr>
            <p:spPr bwMode="gray">
              <a:xfrm>
                <a:off x="10275474" y="5735782"/>
                <a:ext cx="178724" cy="155864"/>
              </a:xfrm>
              <a:prstGeom prst="curvedUpArrow">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152" name="TextBox 151">
              <a:extLst>
                <a:ext uri="{FF2B5EF4-FFF2-40B4-BE49-F238E27FC236}">
                  <a16:creationId xmlns:a16="http://schemas.microsoft.com/office/drawing/2014/main" id="{A1963C9C-C2B9-4471-A40C-80165AD3A45F}"/>
                </a:ext>
              </a:extLst>
            </p:cNvPr>
            <p:cNvSpPr txBox="1"/>
            <p:nvPr/>
          </p:nvSpPr>
          <p:spPr>
            <a:xfrm>
              <a:off x="5460586" y="6701128"/>
              <a:ext cx="726644"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Testing &amp; Validation</a:t>
              </a:r>
            </a:p>
          </p:txBody>
        </p:sp>
      </p:grpSp>
      <p:grpSp>
        <p:nvGrpSpPr>
          <p:cNvPr id="702" name="Group 701">
            <a:extLst>
              <a:ext uri="{FF2B5EF4-FFF2-40B4-BE49-F238E27FC236}">
                <a16:creationId xmlns:a16="http://schemas.microsoft.com/office/drawing/2014/main" id="{DFB94409-BD25-42E4-AB69-EB9D587B75A3}"/>
              </a:ext>
            </a:extLst>
          </p:cNvPr>
          <p:cNvGrpSpPr/>
          <p:nvPr/>
        </p:nvGrpSpPr>
        <p:grpSpPr>
          <a:xfrm>
            <a:off x="4653532" y="6576212"/>
            <a:ext cx="1013584" cy="93363"/>
            <a:chOff x="2080052" y="6703117"/>
            <a:chExt cx="1013584" cy="93363"/>
          </a:xfrm>
        </p:grpSpPr>
        <p:sp>
          <p:nvSpPr>
            <p:cNvPr id="157" name="Oval 156">
              <a:extLst>
                <a:ext uri="{FF2B5EF4-FFF2-40B4-BE49-F238E27FC236}">
                  <a16:creationId xmlns:a16="http://schemas.microsoft.com/office/drawing/2014/main" id="{FBEC87B8-0968-40D6-A412-6C8691F3FA01}"/>
                </a:ext>
              </a:extLst>
            </p:cNvPr>
            <p:cNvSpPr/>
            <p:nvPr/>
          </p:nvSpPr>
          <p:spPr bwMode="gray">
            <a:xfrm>
              <a:off x="2080052" y="6704147"/>
              <a:ext cx="88782" cy="92333"/>
            </a:xfrm>
            <a:prstGeom prst="ellipse">
              <a:avLst/>
            </a:prstGeom>
            <a:solidFill>
              <a:schemeClr val="accent3"/>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158" name="TextBox 157">
              <a:extLst>
                <a:ext uri="{FF2B5EF4-FFF2-40B4-BE49-F238E27FC236}">
                  <a16:creationId xmlns:a16="http://schemas.microsoft.com/office/drawing/2014/main" id="{F4DA4287-A202-4B86-A77F-7E541ABDBD62}"/>
                </a:ext>
              </a:extLst>
            </p:cNvPr>
            <p:cNvSpPr txBox="1"/>
            <p:nvPr/>
          </p:nvSpPr>
          <p:spPr>
            <a:xfrm>
              <a:off x="2185805" y="6703117"/>
              <a:ext cx="907831"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Migration Discovery</a:t>
              </a:r>
            </a:p>
          </p:txBody>
        </p:sp>
      </p:grpSp>
      <p:grpSp>
        <p:nvGrpSpPr>
          <p:cNvPr id="704" name="Group 703">
            <a:extLst>
              <a:ext uri="{FF2B5EF4-FFF2-40B4-BE49-F238E27FC236}">
                <a16:creationId xmlns:a16="http://schemas.microsoft.com/office/drawing/2014/main" id="{52DE2331-170C-41B7-A2F3-4D14202FC56E}"/>
              </a:ext>
            </a:extLst>
          </p:cNvPr>
          <p:cNvGrpSpPr/>
          <p:nvPr/>
        </p:nvGrpSpPr>
        <p:grpSpPr>
          <a:xfrm>
            <a:off x="6987194" y="6576212"/>
            <a:ext cx="486683" cy="93363"/>
            <a:chOff x="4256502" y="6703117"/>
            <a:chExt cx="486683" cy="93363"/>
          </a:xfrm>
        </p:grpSpPr>
        <p:sp>
          <p:nvSpPr>
            <p:cNvPr id="159" name="Oval 158">
              <a:extLst>
                <a:ext uri="{FF2B5EF4-FFF2-40B4-BE49-F238E27FC236}">
                  <a16:creationId xmlns:a16="http://schemas.microsoft.com/office/drawing/2014/main" id="{204BA970-C31D-4E62-9E3B-D451DF8C92D9}"/>
                </a:ext>
              </a:extLst>
            </p:cNvPr>
            <p:cNvSpPr/>
            <p:nvPr/>
          </p:nvSpPr>
          <p:spPr bwMode="gray">
            <a:xfrm>
              <a:off x="4256502" y="6704147"/>
              <a:ext cx="88782" cy="92333"/>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160" name="TextBox 159">
              <a:extLst>
                <a:ext uri="{FF2B5EF4-FFF2-40B4-BE49-F238E27FC236}">
                  <a16:creationId xmlns:a16="http://schemas.microsoft.com/office/drawing/2014/main" id="{97C35033-8E10-4757-ACE4-D5CC051499D3}"/>
                </a:ext>
              </a:extLst>
            </p:cNvPr>
            <p:cNvSpPr txBox="1"/>
            <p:nvPr/>
          </p:nvSpPr>
          <p:spPr>
            <a:xfrm>
              <a:off x="4377425" y="6703117"/>
              <a:ext cx="365760" cy="9144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600" b="0" i="0" u="none" strike="noStrike" kern="120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Migration</a:t>
              </a:r>
            </a:p>
          </p:txBody>
        </p:sp>
      </p:grpSp>
      <p:sp>
        <p:nvSpPr>
          <p:cNvPr id="23" name="Diamond 22">
            <a:extLst>
              <a:ext uri="{FF2B5EF4-FFF2-40B4-BE49-F238E27FC236}">
                <a16:creationId xmlns:a16="http://schemas.microsoft.com/office/drawing/2014/main" id="{2E16B13C-7415-4131-A568-2E450FBDCEB0}"/>
              </a:ext>
            </a:extLst>
          </p:cNvPr>
          <p:cNvSpPr/>
          <p:nvPr/>
        </p:nvSpPr>
        <p:spPr bwMode="gray">
          <a:xfrm>
            <a:off x="146304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4" name="Diamond 163">
            <a:extLst>
              <a:ext uri="{FF2B5EF4-FFF2-40B4-BE49-F238E27FC236}">
                <a16:creationId xmlns:a16="http://schemas.microsoft.com/office/drawing/2014/main" id="{25E41578-7191-446A-8BF4-D2980CCA5F34}"/>
              </a:ext>
            </a:extLst>
          </p:cNvPr>
          <p:cNvSpPr/>
          <p:nvPr/>
        </p:nvSpPr>
        <p:spPr bwMode="gray">
          <a:xfrm>
            <a:off x="169199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5" name="Diamond 164">
            <a:extLst>
              <a:ext uri="{FF2B5EF4-FFF2-40B4-BE49-F238E27FC236}">
                <a16:creationId xmlns:a16="http://schemas.microsoft.com/office/drawing/2014/main" id="{CBC5BDE3-2671-4CF6-A1B3-23EAD1E2AB03}"/>
              </a:ext>
            </a:extLst>
          </p:cNvPr>
          <p:cNvSpPr/>
          <p:nvPr/>
        </p:nvSpPr>
        <p:spPr bwMode="gray">
          <a:xfrm>
            <a:off x="192093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6" name="Diamond 165">
            <a:extLst>
              <a:ext uri="{FF2B5EF4-FFF2-40B4-BE49-F238E27FC236}">
                <a16:creationId xmlns:a16="http://schemas.microsoft.com/office/drawing/2014/main" id="{A92067D6-6060-48ED-97AC-B50C4FFC96B3}"/>
              </a:ext>
            </a:extLst>
          </p:cNvPr>
          <p:cNvSpPr/>
          <p:nvPr/>
        </p:nvSpPr>
        <p:spPr bwMode="gray">
          <a:xfrm>
            <a:off x="214988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7" name="Diamond 166">
            <a:extLst>
              <a:ext uri="{FF2B5EF4-FFF2-40B4-BE49-F238E27FC236}">
                <a16:creationId xmlns:a16="http://schemas.microsoft.com/office/drawing/2014/main" id="{FF402748-CC14-4EC6-9651-FBA7C198C2A8}"/>
              </a:ext>
            </a:extLst>
          </p:cNvPr>
          <p:cNvSpPr/>
          <p:nvPr/>
        </p:nvSpPr>
        <p:spPr bwMode="gray">
          <a:xfrm>
            <a:off x="237883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8" name="Diamond 167">
            <a:extLst>
              <a:ext uri="{FF2B5EF4-FFF2-40B4-BE49-F238E27FC236}">
                <a16:creationId xmlns:a16="http://schemas.microsoft.com/office/drawing/2014/main" id="{6029E721-8C73-46AB-A2C2-82288EF5F6C3}"/>
              </a:ext>
            </a:extLst>
          </p:cNvPr>
          <p:cNvSpPr/>
          <p:nvPr/>
        </p:nvSpPr>
        <p:spPr bwMode="gray">
          <a:xfrm>
            <a:off x="260778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69" name="Diamond 168">
            <a:extLst>
              <a:ext uri="{FF2B5EF4-FFF2-40B4-BE49-F238E27FC236}">
                <a16:creationId xmlns:a16="http://schemas.microsoft.com/office/drawing/2014/main" id="{DCCB68D0-B4B1-49E0-985F-65D6D0700C46}"/>
              </a:ext>
            </a:extLst>
          </p:cNvPr>
          <p:cNvSpPr/>
          <p:nvPr/>
        </p:nvSpPr>
        <p:spPr bwMode="gray">
          <a:xfrm>
            <a:off x="283673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0" name="Diamond 169">
            <a:extLst>
              <a:ext uri="{FF2B5EF4-FFF2-40B4-BE49-F238E27FC236}">
                <a16:creationId xmlns:a16="http://schemas.microsoft.com/office/drawing/2014/main" id="{83117EA9-695F-4DDA-8660-4E08EEA89E72}"/>
              </a:ext>
            </a:extLst>
          </p:cNvPr>
          <p:cNvSpPr/>
          <p:nvPr/>
        </p:nvSpPr>
        <p:spPr bwMode="gray">
          <a:xfrm>
            <a:off x="306567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1" name="Diamond 170">
            <a:extLst>
              <a:ext uri="{FF2B5EF4-FFF2-40B4-BE49-F238E27FC236}">
                <a16:creationId xmlns:a16="http://schemas.microsoft.com/office/drawing/2014/main" id="{B81ED509-13DF-4F45-B283-EEF0D67D49C2}"/>
              </a:ext>
            </a:extLst>
          </p:cNvPr>
          <p:cNvSpPr/>
          <p:nvPr/>
        </p:nvSpPr>
        <p:spPr bwMode="gray">
          <a:xfrm>
            <a:off x="329462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2" name="Diamond 171">
            <a:extLst>
              <a:ext uri="{FF2B5EF4-FFF2-40B4-BE49-F238E27FC236}">
                <a16:creationId xmlns:a16="http://schemas.microsoft.com/office/drawing/2014/main" id="{2C994A24-A58B-43C4-B796-CA70C7B80767}"/>
              </a:ext>
            </a:extLst>
          </p:cNvPr>
          <p:cNvSpPr/>
          <p:nvPr/>
        </p:nvSpPr>
        <p:spPr bwMode="gray">
          <a:xfrm>
            <a:off x="352357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3" name="Diamond 172">
            <a:extLst>
              <a:ext uri="{FF2B5EF4-FFF2-40B4-BE49-F238E27FC236}">
                <a16:creationId xmlns:a16="http://schemas.microsoft.com/office/drawing/2014/main" id="{F4927FF8-AE31-4755-B4A9-67FC445DED68}"/>
              </a:ext>
            </a:extLst>
          </p:cNvPr>
          <p:cNvSpPr/>
          <p:nvPr/>
        </p:nvSpPr>
        <p:spPr bwMode="gray">
          <a:xfrm>
            <a:off x="375252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4" name="Diamond 173">
            <a:extLst>
              <a:ext uri="{FF2B5EF4-FFF2-40B4-BE49-F238E27FC236}">
                <a16:creationId xmlns:a16="http://schemas.microsoft.com/office/drawing/2014/main" id="{6AD501F4-4310-44A3-AC92-6860C5551DF1}"/>
              </a:ext>
            </a:extLst>
          </p:cNvPr>
          <p:cNvSpPr/>
          <p:nvPr/>
        </p:nvSpPr>
        <p:spPr bwMode="gray">
          <a:xfrm>
            <a:off x="398147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5" name="Diamond 174">
            <a:extLst>
              <a:ext uri="{FF2B5EF4-FFF2-40B4-BE49-F238E27FC236}">
                <a16:creationId xmlns:a16="http://schemas.microsoft.com/office/drawing/2014/main" id="{F21DE004-CDD0-4A51-949B-6B199D384054}"/>
              </a:ext>
            </a:extLst>
          </p:cNvPr>
          <p:cNvSpPr/>
          <p:nvPr/>
        </p:nvSpPr>
        <p:spPr bwMode="gray">
          <a:xfrm>
            <a:off x="421041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6" name="Diamond 175">
            <a:extLst>
              <a:ext uri="{FF2B5EF4-FFF2-40B4-BE49-F238E27FC236}">
                <a16:creationId xmlns:a16="http://schemas.microsoft.com/office/drawing/2014/main" id="{2CA50C43-BA55-4356-BF3F-785CA11A8B04}"/>
              </a:ext>
            </a:extLst>
          </p:cNvPr>
          <p:cNvSpPr/>
          <p:nvPr/>
        </p:nvSpPr>
        <p:spPr bwMode="gray">
          <a:xfrm>
            <a:off x="443936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7" name="Diamond 176">
            <a:extLst>
              <a:ext uri="{FF2B5EF4-FFF2-40B4-BE49-F238E27FC236}">
                <a16:creationId xmlns:a16="http://schemas.microsoft.com/office/drawing/2014/main" id="{56F751FF-46B3-4145-87B5-8E95CCFF19E6}"/>
              </a:ext>
            </a:extLst>
          </p:cNvPr>
          <p:cNvSpPr/>
          <p:nvPr/>
        </p:nvSpPr>
        <p:spPr bwMode="gray">
          <a:xfrm>
            <a:off x="466831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8" name="Diamond 177">
            <a:extLst>
              <a:ext uri="{FF2B5EF4-FFF2-40B4-BE49-F238E27FC236}">
                <a16:creationId xmlns:a16="http://schemas.microsoft.com/office/drawing/2014/main" id="{FC4E1DD2-C627-4BAF-B355-4F47BB349E50}"/>
              </a:ext>
            </a:extLst>
          </p:cNvPr>
          <p:cNvSpPr/>
          <p:nvPr/>
        </p:nvSpPr>
        <p:spPr bwMode="gray">
          <a:xfrm>
            <a:off x="489726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79" name="Diamond 178">
            <a:extLst>
              <a:ext uri="{FF2B5EF4-FFF2-40B4-BE49-F238E27FC236}">
                <a16:creationId xmlns:a16="http://schemas.microsoft.com/office/drawing/2014/main" id="{37E6000E-320F-4A9B-8C18-45D9367AF3A7}"/>
              </a:ext>
            </a:extLst>
          </p:cNvPr>
          <p:cNvSpPr/>
          <p:nvPr/>
        </p:nvSpPr>
        <p:spPr bwMode="gray">
          <a:xfrm>
            <a:off x="512621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0" name="Diamond 179">
            <a:extLst>
              <a:ext uri="{FF2B5EF4-FFF2-40B4-BE49-F238E27FC236}">
                <a16:creationId xmlns:a16="http://schemas.microsoft.com/office/drawing/2014/main" id="{8ACF8CB7-8F47-44E2-B5D7-92E7B20A1B19}"/>
              </a:ext>
            </a:extLst>
          </p:cNvPr>
          <p:cNvSpPr/>
          <p:nvPr/>
        </p:nvSpPr>
        <p:spPr bwMode="gray">
          <a:xfrm>
            <a:off x="535515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1" name="Diamond 180">
            <a:extLst>
              <a:ext uri="{FF2B5EF4-FFF2-40B4-BE49-F238E27FC236}">
                <a16:creationId xmlns:a16="http://schemas.microsoft.com/office/drawing/2014/main" id="{EA51B5B9-BBFE-45D9-994C-0ECBE0FE0605}"/>
              </a:ext>
            </a:extLst>
          </p:cNvPr>
          <p:cNvSpPr/>
          <p:nvPr/>
        </p:nvSpPr>
        <p:spPr bwMode="gray">
          <a:xfrm>
            <a:off x="558410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2" name="Diamond 181">
            <a:extLst>
              <a:ext uri="{FF2B5EF4-FFF2-40B4-BE49-F238E27FC236}">
                <a16:creationId xmlns:a16="http://schemas.microsoft.com/office/drawing/2014/main" id="{B425B4DF-1D44-4DBB-B6D7-BFF1D6D445CF}"/>
              </a:ext>
            </a:extLst>
          </p:cNvPr>
          <p:cNvSpPr/>
          <p:nvPr/>
        </p:nvSpPr>
        <p:spPr bwMode="gray">
          <a:xfrm>
            <a:off x="581305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3" name="Diamond 182">
            <a:extLst>
              <a:ext uri="{FF2B5EF4-FFF2-40B4-BE49-F238E27FC236}">
                <a16:creationId xmlns:a16="http://schemas.microsoft.com/office/drawing/2014/main" id="{98901FE9-5AFF-44B0-AA13-D83AF995A3BB}"/>
              </a:ext>
            </a:extLst>
          </p:cNvPr>
          <p:cNvSpPr/>
          <p:nvPr/>
        </p:nvSpPr>
        <p:spPr bwMode="gray">
          <a:xfrm>
            <a:off x="604200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4" name="Diamond 183">
            <a:extLst>
              <a:ext uri="{FF2B5EF4-FFF2-40B4-BE49-F238E27FC236}">
                <a16:creationId xmlns:a16="http://schemas.microsoft.com/office/drawing/2014/main" id="{BFDF2775-FAB6-4EF2-AD29-A2A99E7D770B}"/>
              </a:ext>
            </a:extLst>
          </p:cNvPr>
          <p:cNvSpPr/>
          <p:nvPr/>
        </p:nvSpPr>
        <p:spPr bwMode="gray">
          <a:xfrm>
            <a:off x="627095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5" name="Diamond 184">
            <a:extLst>
              <a:ext uri="{FF2B5EF4-FFF2-40B4-BE49-F238E27FC236}">
                <a16:creationId xmlns:a16="http://schemas.microsoft.com/office/drawing/2014/main" id="{0BECECDF-516D-4562-82C4-DEC730DDE20D}"/>
              </a:ext>
            </a:extLst>
          </p:cNvPr>
          <p:cNvSpPr/>
          <p:nvPr/>
        </p:nvSpPr>
        <p:spPr bwMode="gray">
          <a:xfrm>
            <a:off x="649989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6" name="Diamond 185">
            <a:extLst>
              <a:ext uri="{FF2B5EF4-FFF2-40B4-BE49-F238E27FC236}">
                <a16:creationId xmlns:a16="http://schemas.microsoft.com/office/drawing/2014/main" id="{8DE6FFB8-B50B-46A6-98AB-23FF634E2F2B}"/>
              </a:ext>
            </a:extLst>
          </p:cNvPr>
          <p:cNvSpPr/>
          <p:nvPr/>
        </p:nvSpPr>
        <p:spPr bwMode="gray">
          <a:xfrm>
            <a:off x="695779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7" name="Diamond 186">
            <a:extLst>
              <a:ext uri="{FF2B5EF4-FFF2-40B4-BE49-F238E27FC236}">
                <a16:creationId xmlns:a16="http://schemas.microsoft.com/office/drawing/2014/main" id="{CB8D7EED-1AF9-474E-A84D-3FC6013E9A26}"/>
              </a:ext>
            </a:extLst>
          </p:cNvPr>
          <p:cNvSpPr/>
          <p:nvPr/>
        </p:nvSpPr>
        <p:spPr bwMode="gray">
          <a:xfrm>
            <a:off x="787358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8" name="Diamond 187">
            <a:extLst>
              <a:ext uri="{FF2B5EF4-FFF2-40B4-BE49-F238E27FC236}">
                <a16:creationId xmlns:a16="http://schemas.microsoft.com/office/drawing/2014/main" id="{D2AF1D1A-0E54-4DEB-92E2-AD932736D73E}"/>
              </a:ext>
            </a:extLst>
          </p:cNvPr>
          <p:cNvSpPr/>
          <p:nvPr/>
        </p:nvSpPr>
        <p:spPr bwMode="gray">
          <a:xfrm>
            <a:off x="878937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89" name="Diamond 188">
            <a:extLst>
              <a:ext uri="{FF2B5EF4-FFF2-40B4-BE49-F238E27FC236}">
                <a16:creationId xmlns:a16="http://schemas.microsoft.com/office/drawing/2014/main" id="{9D2338DB-F216-4FAE-AE53-E50538606F90}"/>
              </a:ext>
            </a:extLst>
          </p:cNvPr>
          <p:cNvSpPr/>
          <p:nvPr/>
        </p:nvSpPr>
        <p:spPr bwMode="gray">
          <a:xfrm>
            <a:off x="970517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0" name="Diamond 189">
            <a:extLst>
              <a:ext uri="{FF2B5EF4-FFF2-40B4-BE49-F238E27FC236}">
                <a16:creationId xmlns:a16="http://schemas.microsoft.com/office/drawing/2014/main" id="{46C3507B-9B65-42DD-8EE0-95E18B4BFD1A}"/>
              </a:ext>
            </a:extLst>
          </p:cNvPr>
          <p:cNvSpPr/>
          <p:nvPr/>
        </p:nvSpPr>
        <p:spPr bwMode="gray">
          <a:xfrm>
            <a:off x="1016306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1" name="Diamond 190">
            <a:extLst>
              <a:ext uri="{FF2B5EF4-FFF2-40B4-BE49-F238E27FC236}">
                <a16:creationId xmlns:a16="http://schemas.microsoft.com/office/drawing/2014/main" id="{52FBECF5-C88D-471E-B2D5-429BBAF57A04}"/>
              </a:ext>
            </a:extLst>
          </p:cNvPr>
          <p:cNvSpPr/>
          <p:nvPr/>
        </p:nvSpPr>
        <p:spPr bwMode="gray">
          <a:xfrm>
            <a:off x="1062096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2" name="Diamond 191">
            <a:extLst>
              <a:ext uri="{FF2B5EF4-FFF2-40B4-BE49-F238E27FC236}">
                <a16:creationId xmlns:a16="http://schemas.microsoft.com/office/drawing/2014/main" id="{66BBCE35-9AF5-4322-BF68-993ED606CE9F}"/>
              </a:ext>
            </a:extLst>
          </p:cNvPr>
          <p:cNvSpPr/>
          <p:nvPr/>
        </p:nvSpPr>
        <p:spPr bwMode="gray">
          <a:xfrm>
            <a:off x="1084991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3" name="Diamond 192">
            <a:extLst>
              <a:ext uri="{FF2B5EF4-FFF2-40B4-BE49-F238E27FC236}">
                <a16:creationId xmlns:a16="http://schemas.microsoft.com/office/drawing/2014/main" id="{476E06F3-D298-4A27-A8E2-46745D8FE4B4}"/>
              </a:ext>
            </a:extLst>
          </p:cNvPr>
          <p:cNvSpPr/>
          <p:nvPr/>
        </p:nvSpPr>
        <p:spPr bwMode="gray">
          <a:xfrm>
            <a:off x="1107885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4" name="Diamond 193">
            <a:extLst>
              <a:ext uri="{FF2B5EF4-FFF2-40B4-BE49-F238E27FC236}">
                <a16:creationId xmlns:a16="http://schemas.microsoft.com/office/drawing/2014/main" id="{6FAD7529-6BE9-4EF1-A55D-0EC223DA0B2F}"/>
              </a:ext>
            </a:extLst>
          </p:cNvPr>
          <p:cNvSpPr/>
          <p:nvPr/>
        </p:nvSpPr>
        <p:spPr bwMode="gray">
          <a:xfrm>
            <a:off x="1130780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5" name="Diamond 194">
            <a:extLst>
              <a:ext uri="{FF2B5EF4-FFF2-40B4-BE49-F238E27FC236}">
                <a16:creationId xmlns:a16="http://schemas.microsoft.com/office/drawing/2014/main" id="{D49D1480-3EE7-4FB5-B054-83B8A5D814CD}"/>
              </a:ext>
            </a:extLst>
          </p:cNvPr>
          <p:cNvSpPr/>
          <p:nvPr/>
        </p:nvSpPr>
        <p:spPr bwMode="gray">
          <a:xfrm>
            <a:off x="1153675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6" name="Diamond 195">
            <a:extLst>
              <a:ext uri="{FF2B5EF4-FFF2-40B4-BE49-F238E27FC236}">
                <a16:creationId xmlns:a16="http://schemas.microsoft.com/office/drawing/2014/main" id="{DB6A175C-9B4F-47E5-8644-CC7D6396B6C4}"/>
              </a:ext>
            </a:extLst>
          </p:cNvPr>
          <p:cNvSpPr/>
          <p:nvPr/>
        </p:nvSpPr>
        <p:spPr bwMode="gray">
          <a:xfrm>
            <a:off x="741569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7" name="Diamond 196">
            <a:extLst>
              <a:ext uri="{FF2B5EF4-FFF2-40B4-BE49-F238E27FC236}">
                <a16:creationId xmlns:a16="http://schemas.microsoft.com/office/drawing/2014/main" id="{86C6A467-A986-425F-9269-27960F7EA2DA}"/>
              </a:ext>
            </a:extLst>
          </p:cNvPr>
          <p:cNvSpPr/>
          <p:nvPr/>
        </p:nvSpPr>
        <p:spPr bwMode="gray">
          <a:xfrm>
            <a:off x="833148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8" name="Diamond 197">
            <a:extLst>
              <a:ext uri="{FF2B5EF4-FFF2-40B4-BE49-F238E27FC236}">
                <a16:creationId xmlns:a16="http://schemas.microsoft.com/office/drawing/2014/main" id="{F84DA43A-6CD5-40A2-A720-9E6BA0C9CCAA}"/>
              </a:ext>
            </a:extLst>
          </p:cNvPr>
          <p:cNvSpPr/>
          <p:nvPr/>
        </p:nvSpPr>
        <p:spPr bwMode="gray">
          <a:xfrm>
            <a:off x="924727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199" name="TextBox 198">
            <a:extLst>
              <a:ext uri="{FF2B5EF4-FFF2-40B4-BE49-F238E27FC236}">
                <a16:creationId xmlns:a16="http://schemas.microsoft.com/office/drawing/2014/main" id="{50090C8C-ADB0-45BC-9EC7-B5586FE7A371}"/>
              </a:ext>
            </a:extLst>
          </p:cNvPr>
          <p:cNvSpPr txBox="1"/>
          <p:nvPr/>
        </p:nvSpPr>
        <p:spPr>
          <a:xfrm>
            <a:off x="1166782" y="2318136"/>
            <a:ext cx="1051560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200" name="TextBox 199">
            <a:extLst>
              <a:ext uri="{FF2B5EF4-FFF2-40B4-BE49-F238E27FC236}">
                <a16:creationId xmlns:a16="http://schemas.microsoft.com/office/drawing/2014/main" id="{49FFED87-5041-4138-B890-20A94E2F96EB}"/>
              </a:ext>
            </a:extLst>
          </p:cNvPr>
          <p:cNvSpPr txBox="1"/>
          <p:nvPr/>
        </p:nvSpPr>
        <p:spPr>
          <a:xfrm>
            <a:off x="1184789" y="2176560"/>
            <a:ext cx="329184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Project tracking, issue tracking, communication and change management</a:t>
            </a:r>
          </a:p>
        </p:txBody>
      </p:sp>
      <p:grpSp>
        <p:nvGrpSpPr>
          <p:cNvPr id="241" name="Group 240">
            <a:extLst>
              <a:ext uri="{FF2B5EF4-FFF2-40B4-BE49-F238E27FC236}">
                <a16:creationId xmlns:a16="http://schemas.microsoft.com/office/drawing/2014/main" id="{88ECFDCE-0CEC-40BD-8275-70344B87965D}"/>
              </a:ext>
            </a:extLst>
          </p:cNvPr>
          <p:cNvGrpSpPr/>
          <p:nvPr/>
        </p:nvGrpSpPr>
        <p:grpSpPr>
          <a:xfrm>
            <a:off x="1210101" y="3247082"/>
            <a:ext cx="1372871" cy="231123"/>
            <a:chOff x="1626463" y="3282466"/>
            <a:chExt cx="1372871" cy="231123"/>
          </a:xfrm>
        </p:grpSpPr>
        <p:sp>
          <p:nvSpPr>
            <p:cNvPr id="136" name="TextBox 135">
              <a:extLst>
                <a:ext uri="{FF2B5EF4-FFF2-40B4-BE49-F238E27FC236}">
                  <a16:creationId xmlns:a16="http://schemas.microsoft.com/office/drawing/2014/main" id="{B740EAEA-ACD9-416C-80C1-A7E711771C5C}"/>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122" name="Oval 121">
              <a:extLst>
                <a:ext uri="{FF2B5EF4-FFF2-40B4-BE49-F238E27FC236}">
                  <a16:creationId xmlns:a16="http://schemas.microsoft.com/office/drawing/2014/main" id="{F86640DB-24E1-4F9C-AB42-EE543EDA0F1D}"/>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26" name="Oval 125">
              <a:extLst>
                <a:ext uri="{FF2B5EF4-FFF2-40B4-BE49-F238E27FC236}">
                  <a16:creationId xmlns:a16="http://schemas.microsoft.com/office/drawing/2014/main" id="{7FBA0B9D-3D80-488B-888D-7C7F8ACB9208}"/>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27" name="Oval 126">
              <a:extLst>
                <a:ext uri="{FF2B5EF4-FFF2-40B4-BE49-F238E27FC236}">
                  <a16:creationId xmlns:a16="http://schemas.microsoft.com/office/drawing/2014/main" id="{EF8F73C3-5183-47EE-94F5-2C744000A07B}"/>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207" name="Group 206">
              <a:extLst>
                <a:ext uri="{FF2B5EF4-FFF2-40B4-BE49-F238E27FC236}">
                  <a16:creationId xmlns:a16="http://schemas.microsoft.com/office/drawing/2014/main" id="{771A719F-BB5C-44F0-98D0-F6738BB1B45C}"/>
                </a:ext>
              </a:extLst>
            </p:cNvPr>
            <p:cNvGrpSpPr/>
            <p:nvPr/>
          </p:nvGrpSpPr>
          <p:grpSpPr>
            <a:xfrm>
              <a:off x="2754357" y="3282466"/>
              <a:ext cx="113259" cy="231123"/>
              <a:chOff x="2827382" y="2518390"/>
              <a:chExt cx="113259" cy="409447"/>
            </a:xfrm>
          </p:grpSpPr>
          <p:sp>
            <p:nvSpPr>
              <p:cNvPr id="132" name="Curved Down Arrow 31">
                <a:extLst>
                  <a:ext uri="{FF2B5EF4-FFF2-40B4-BE49-F238E27FC236}">
                    <a16:creationId xmlns:a16="http://schemas.microsoft.com/office/drawing/2014/main" id="{D32778A6-AEA2-45FD-94A8-98EF0132D87B}"/>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33" name="Curved Up Arrow 32">
                <a:extLst>
                  <a:ext uri="{FF2B5EF4-FFF2-40B4-BE49-F238E27FC236}">
                    <a16:creationId xmlns:a16="http://schemas.microsoft.com/office/drawing/2014/main" id="{DA4F6910-3FF6-48F9-90D3-BD3A2EFF0170}"/>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163" name="Oval 162">
              <a:extLst>
                <a:ext uri="{FF2B5EF4-FFF2-40B4-BE49-F238E27FC236}">
                  <a16:creationId xmlns:a16="http://schemas.microsoft.com/office/drawing/2014/main" id="{D2DC4CA7-F379-46C1-BD1E-DDD9F9CD66D1}"/>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202" name="Diamond 201">
              <a:extLst>
                <a:ext uri="{FF2B5EF4-FFF2-40B4-BE49-F238E27FC236}">
                  <a16:creationId xmlns:a16="http://schemas.microsoft.com/office/drawing/2014/main" id="{9E9D68F1-CF18-4990-AD93-8934ECB8D921}"/>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08" name="TextBox 207">
              <a:extLst>
                <a:ext uri="{FF2B5EF4-FFF2-40B4-BE49-F238E27FC236}">
                  <a16:creationId xmlns:a16="http://schemas.microsoft.com/office/drawing/2014/main" id="{C0AD0545-116F-4150-BF3B-E42BE2A53B7A}"/>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a:t>
              </a:r>
            </a:p>
          </p:txBody>
        </p:sp>
      </p:grpSp>
      <p:sp>
        <p:nvSpPr>
          <p:cNvPr id="246" name="Diamond 245">
            <a:extLst>
              <a:ext uri="{FF2B5EF4-FFF2-40B4-BE49-F238E27FC236}">
                <a16:creationId xmlns:a16="http://schemas.microsoft.com/office/drawing/2014/main" id="{D68405D7-601B-4105-9BC0-F613DA1CAA2F}"/>
              </a:ext>
            </a:extLst>
          </p:cNvPr>
          <p:cNvSpPr/>
          <p:nvPr/>
        </p:nvSpPr>
        <p:spPr bwMode="gray">
          <a:xfrm>
            <a:off x="672884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47" name="Diamond 246">
            <a:extLst>
              <a:ext uri="{FF2B5EF4-FFF2-40B4-BE49-F238E27FC236}">
                <a16:creationId xmlns:a16="http://schemas.microsoft.com/office/drawing/2014/main" id="{743F46DE-1FD5-46EE-972E-E50823B1E2D9}"/>
              </a:ext>
            </a:extLst>
          </p:cNvPr>
          <p:cNvSpPr/>
          <p:nvPr/>
        </p:nvSpPr>
        <p:spPr bwMode="gray">
          <a:xfrm>
            <a:off x="764463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48" name="Diamond 247">
            <a:extLst>
              <a:ext uri="{FF2B5EF4-FFF2-40B4-BE49-F238E27FC236}">
                <a16:creationId xmlns:a16="http://schemas.microsoft.com/office/drawing/2014/main" id="{D1B86777-D0AA-4DB1-A71F-D7A9A99E60B5}"/>
              </a:ext>
            </a:extLst>
          </p:cNvPr>
          <p:cNvSpPr/>
          <p:nvPr/>
        </p:nvSpPr>
        <p:spPr bwMode="gray">
          <a:xfrm>
            <a:off x="810253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49" name="Diamond 248">
            <a:extLst>
              <a:ext uri="{FF2B5EF4-FFF2-40B4-BE49-F238E27FC236}">
                <a16:creationId xmlns:a16="http://schemas.microsoft.com/office/drawing/2014/main" id="{6746438C-5126-4B81-9FA7-4A0B33109B3B}"/>
              </a:ext>
            </a:extLst>
          </p:cNvPr>
          <p:cNvSpPr/>
          <p:nvPr/>
        </p:nvSpPr>
        <p:spPr bwMode="gray">
          <a:xfrm>
            <a:off x="8560430"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0" name="Diamond 249">
            <a:extLst>
              <a:ext uri="{FF2B5EF4-FFF2-40B4-BE49-F238E27FC236}">
                <a16:creationId xmlns:a16="http://schemas.microsoft.com/office/drawing/2014/main" id="{7E60A0B3-4A51-4EB4-A563-16101C390C62}"/>
              </a:ext>
            </a:extLst>
          </p:cNvPr>
          <p:cNvSpPr/>
          <p:nvPr/>
        </p:nvSpPr>
        <p:spPr bwMode="gray">
          <a:xfrm>
            <a:off x="901832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1" name="Diamond 250">
            <a:extLst>
              <a:ext uri="{FF2B5EF4-FFF2-40B4-BE49-F238E27FC236}">
                <a16:creationId xmlns:a16="http://schemas.microsoft.com/office/drawing/2014/main" id="{ACDB45F8-E1EC-4375-B111-0976D4A671DA}"/>
              </a:ext>
            </a:extLst>
          </p:cNvPr>
          <p:cNvSpPr/>
          <p:nvPr/>
        </p:nvSpPr>
        <p:spPr bwMode="gray">
          <a:xfrm>
            <a:off x="947622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2" name="Diamond 251">
            <a:extLst>
              <a:ext uri="{FF2B5EF4-FFF2-40B4-BE49-F238E27FC236}">
                <a16:creationId xmlns:a16="http://schemas.microsoft.com/office/drawing/2014/main" id="{6101E84C-6980-4F3C-BA7C-1A96BA611BCD}"/>
              </a:ext>
            </a:extLst>
          </p:cNvPr>
          <p:cNvSpPr/>
          <p:nvPr/>
        </p:nvSpPr>
        <p:spPr bwMode="gray">
          <a:xfrm>
            <a:off x="9934118"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3" name="Diamond 252">
            <a:extLst>
              <a:ext uri="{FF2B5EF4-FFF2-40B4-BE49-F238E27FC236}">
                <a16:creationId xmlns:a16="http://schemas.microsoft.com/office/drawing/2014/main" id="{C41B6BD9-EA1E-4619-BC92-4C211A982206}"/>
              </a:ext>
            </a:extLst>
          </p:cNvPr>
          <p:cNvSpPr/>
          <p:nvPr/>
        </p:nvSpPr>
        <p:spPr bwMode="gray">
          <a:xfrm>
            <a:off x="10392014"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4" name="Diamond 253">
            <a:extLst>
              <a:ext uri="{FF2B5EF4-FFF2-40B4-BE49-F238E27FC236}">
                <a16:creationId xmlns:a16="http://schemas.microsoft.com/office/drawing/2014/main" id="{473247E5-5AFE-414E-B494-5AF86D6A723A}"/>
              </a:ext>
            </a:extLst>
          </p:cNvPr>
          <p:cNvSpPr/>
          <p:nvPr/>
        </p:nvSpPr>
        <p:spPr bwMode="gray">
          <a:xfrm>
            <a:off x="7186742"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259" name="TextBox 258">
            <a:extLst>
              <a:ext uri="{FF2B5EF4-FFF2-40B4-BE49-F238E27FC236}">
                <a16:creationId xmlns:a16="http://schemas.microsoft.com/office/drawing/2014/main" id="{A50378D9-3054-42E8-92A6-7F51A186B692}"/>
              </a:ext>
            </a:extLst>
          </p:cNvPr>
          <p:cNvSpPr txBox="1"/>
          <p:nvPr/>
        </p:nvSpPr>
        <p:spPr>
          <a:xfrm>
            <a:off x="1166916" y="2840088"/>
            <a:ext cx="10542866" cy="65315"/>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260" name="TextBox 259">
            <a:extLst>
              <a:ext uri="{FF2B5EF4-FFF2-40B4-BE49-F238E27FC236}">
                <a16:creationId xmlns:a16="http://schemas.microsoft.com/office/drawing/2014/main" id="{23425FC9-99F3-42D6-87CC-33312CB4CDC0}"/>
              </a:ext>
            </a:extLst>
          </p:cNvPr>
          <p:cNvSpPr txBox="1"/>
          <p:nvPr/>
        </p:nvSpPr>
        <p:spPr>
          <a:xfrm>
            <a:off x="1229686" y="2698513"/>
            <a:ext cx="5303520" cy="119523"/>
          </a:xfrm>
          <a:prstGeom prst="rect">
            <a:avLst/>
          </a:prstGeom>
        </p:spPr>
        <p:txBody>
          <a:bodyPr wrap="square" lIns="0" tIns="0" rIns="0" bIns="0" rtlCol="0" anchor="t">
            <a:noAutofit/>
          </a:bodyPr>
          <a:lstStyle/>
          <a:p>
            <a:pPr marL="1588" lvl="0" defTabSz="913989">
              <a:buClr>
                <a:srgbClr val="000000"/>
              </a:buClr>
              <a:defRPr/>
            </a:pPr>
            <a:r>
              <a:rPr lang="en-US" sz="700" dirty="0">
                <a:solidFill>
                  <a:prstClr val="black"/>
                </a:solidFill>
                <a:latin typeface="Open Sans"/>
                <a:ea typeface="ＭＳ Ｐゴシック"/>
                <a:cs typeface="Arial"/>
              </a:rPr>
              <a:t>Long-Term Account Planning, Continuous Improvement, Process Refinement </a:t>
            </a:r>
          </a:p>
        </p:txBody>
      </p:sp>
      <p:grpSp>
        <p:nvGrpSpPr>
          <p:cNvPr id="536" name="Group 535">
            <a:extLst>
              <a:ext uri="{FF2B5EF4-FFF2-40B4-BE49-F238E27FC236}">
                <a16:creationId xmlns:a16="http://schemas.microsoft.com/office/drawing/2014/main" id="{C669EF1E-EF85-4CEA-B7BB-93DA53BE8EED}"/>
              </a:ext>
            </a:extLst>
          </p:cNvPr>
          <p:cNvGrpSpPr/>
          <p:nvPr/>
        </p:nvGrpSpPr>
        <p:grpSpPr>
          <a:xfrm>
            <a:off x="1210101" y="4901718"/>
            <a:ext cx="1372871" cy="231123"/>
            <a:chOff x="1626463" y="3282466"/>
            <a:chExt cx="1372871" cy="231123"/>
          </a:xfrm>
        </p:grpSpPr>
        <p:sp>
          <p:nvSpPr>
            <p:cNvPr id="537" name="TextBox 536">
              <a:extLst>
                <a:ext uri="{FF2B5EF4-FFF2-40B4-BE49-F238E27FC236}">
                  <a16:creationId xmlns:a16="http://schemas.microsoft.com/office/drawing/2014/main" id="{F1681042-2F84-4710-8AE3-7C3DA4F5B0D0}"/>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38" name="Oval 537">
              <a:extLst>
                <a:ext uri="{FF2B5EF4-FFF2-40B4-BE49-F238E27FC236}">
                  <a16:creationId xmlns:a16="http://schemas.microsoft.com/office/drawing/2014/main" id="{C2F7253C-8F99-4632-8F15-49652B6DDE9E}"/>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39" name="Oval 538">
              <a:extLst>
                <a:ext uri="{FF2B5EF4-FFF2-40B4-BE49-F238E27FC236}">
                  <a16:creationId xmlns:a16="http://schemas.microsoft.com/office/drawing/2014/main" id="{CF15EC6D-E8A7-4526-B42B-E9E36CB16B24}"/>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40" name="Oval 539">
              <a:extLst>
                <a:ext uri="{FF2B5EF4-FFF2-40B4-BE49-F238E27FC236}">
                  <a16:creationId xmlns:a16="http://schemas.microsoft.com/office/drawing/2014/main" id="{5D8BD0AC-EFE8-4784-AA64-DD3A024757E4}"/>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41" name="Group 540">
              <a:extLst>
                <a:ext uri="{FF2B5EF4-FFF2-40B4-BE49-F238E27FC236}">
                  <a16:creationId xmlns:a16="http://schemas.microsoft.com/office/drawing/2014/main" id="{D75073B3-B555-47C6-9F7D-C3B3A733487A}"/>
                </a:ext>
              </a:extLst>
            </p:cNvPr>
            <p:cNvGrpSpPr/>
            <p:nvPr/>
          </p:nvGrpSpPr>
          <p:grpSpPr>
            <a:xfrm>
              <a:off x="2754357" y="3282466"/>
              <a:ext cx="113259" cy="231123"/>
              <a:chOff x="2827382" y="2518390"/>
              <a:chExt cx="113259" cy="409447"/>
            </a:xfrm>
          </p:grpSpPr>
          <p:sp>
            <p:nvSpPr>
              <p:cNvPr id="545" name="Curved Down Arrow 31">
                <a:extLst>
                  <a:ext uri="{FF2B5EF4-FFF2-40B4-BE49-F238E27FC236}">
                    <a16:creationId xmlns:a16="http://schemas.microsoft.com/office/drawing/2014/main" id="{0B791F31-5110-4B7B-A277-BF13A7E0412A}"/>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46" name="Curved Up Arrow 32">
                <a:extLst>
                  <a:ext uri="{FF2B5EF4-FFF2-40B4-BE49-F238E27FC236}">
                    <a16:creationId xmlns:a16="http://schemas.microsoft.com/office/drawing/2014/main" id="{92081C98-B9A4-43A0-BA4B-3DEE87F53118}"/>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42" name="Oval 541">
              <a:extLst>
                <a:ext uri="{FF2B5EF4-FFF2-40B4-BE49-F238E27FC236}">
                  <a16:creationId xmlns:a16="http://schemas.microsoft.com/office/drawing/2014/main" id="{61249299-EE92-4BF0-84DB-C2DBBBC06263}"/>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43" name="Diamond 542">
              <a:extLst>
                <a:ext uri="{FF2B5EF4-FFF2-40B4-BE49-F238E27FC236}">
                  <a16:creationId xmlns:a16="http://schemas.microsoft.com/office/drawing/2014/main" id="{88FAF1BD-9B39-42DB-BE63-07A2AA8BDF1A}"/>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44" name="TextBox 543">
              <a:extLst>
                <a:ext uri="{FF2B5EF4-FFF2-40B4-BE49-F238E27FC236}">
                  <a16:creationId xmlns:a16="http://schemas.microsoft.com/office/drawing/2014/main" id="{D2961848-A2C6-4FB5-8B5B-274C602DC801}"/>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2</a:t>
              </a:r>
            </a:p>
          </p:txBody>
        </p:sp>
      </p:grpSp>
      <p:grpSp>
        <p:nvGrpSpPr>
          <p:cNvPr id="547" name="Group 546">
            <a:extLst>
              <a:ext uri="{FF2B5EF4-FFF2-40B4-BE49-F238E27FC236}">
                <a16:creationId xmlns:a16="http://schemas.microsoft.com/office/drawing/2014/main" id="{CC7A13ED-C1DF-4DA4-9969-1719614A778F}"/>
              </a:ext>
            </a:extLst>
          </p:cNvPr>
          <p:cNvGrpSpPr/>
          <p:nvPr/>
        </p:nvGrpSpPr>
        <p:grpSpPr>
          <a:xfrm>
            <a:off x="2483973" y="3427473"/>
            <a:ext cx="1372871" cy="231123"/>
            <a:chOff x="1626463" y="3282466"/>
            <a:chExt cx="1372871" cy="231123"/>
          </a:xfrm>
        </p:grpSpPr>
        <p:sp>
          <p:nvSpPr>
            <p:cNvPr id="548" name="TextBox 547">
              <a:extLst>
                <a:ext uri="{FF2B5EF4-FFF2-40B4-BE49-F238E27FC236}">
                  <a16:creationId xmlns:a16="http://schemas.microsoft.com/office/drawing/2014/main" id="{72D014CF-80E8-4B9C-917C-1931325B70F8}"/>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49" name="Oval 548">
              <a:extLst>
                <a:ext uri="{FF2B5EF4-FFF2-40B4-BE49-F238E27FC236}">
                  <a16:creationId xmlns:a16="http://schemas.microsoft.com/office/drawing/2014/main" id="{BF96AC91-3459-4CCE-AEDF-498D15C03138}"/>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50" name="Oval 549">
              <a:extLst>
                <a:ext uri="{FF2B5EF4-FFF2-40B4-BE49-F238E27FC236}">
                  <a16:creationId xmlns:a16="http://schemas.microsoft.com/office/drawing/2014/main" id="{49079246-4A57-485E-91CC-FF0B4FE436FA}"/>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51" name="Oval 550">
              <a:extLst>
                <a:ext uri="{FF2B5EF4-FFF2-40B4-BE49-F238E27FC236}">
                  <a16:creationId xmlns:a16="http://schemas.microsoft.com/office/drawing/2014/main" id="{361C72A1-205B-4F47-B7F2-FFB2DFCE03A5}"/>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52" name="Group 551">
              <a:extLst>
                <a:ext uri="{FF2B5EF4-FFF2-40B4-BE49-F238E27FC236}">
                  <a16:creationId xmlns:a16="http://schemas.microsoft.com/office/drawing/2014/main" id="{2435FA67-37CE-4E77-8B01-74C360F5C948}"/>
                </a:ext>
              </a:extLst>
            </p:cNvPr>
            <p:cNvGrpSpPr/>
            <p:nvPr/>
          </p:nvGrpSpPr>
          <p:grpSpPr>
            <a:xfrm>
              <a:off x="2754357" y="3282466"/>
              <a:ext cx="113259" cy="231123"/>
              <a:chOff x="2827382" y="2518390"/>
              <a:chExt cx="113259" cy="409447"/>
            </a:xfrm>
          </p:grpSpPr>
          <p:sp>
            <p:nvSpPr>
              <p:cNvPr id="556" name="Curved Down Arrow 31">
                <a:extLst>
                  <a:ext uri="{FF2B5EF4-FFF2-40B4-BE49-F238E27FC236}">
                    <a16:creationId xmlns:a16="http://schemas.microsoft.com/office/drawing/2014/main" id="{B04E6515-B511-4E00-84A9-F1DA7878E694}"/>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57" name="Curved Up Arrow 32">
                <a:extLst>
                  <a:ext uri="{FF2B5EF4-FFF2-40B4-BE49-F238E27FC236}">
                    <a16:creationId xmlns:a16="http://schemas.microsoft.com/office/drawing/2014/main" id="{402BD4C3-2835-474B-81D2-ACCE7CB0F8FD}"/>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53" name="Oval 552">
              <a:extLst>
                <a:ext uri="{FF2B5EF4-FFF2-40B4-BE49-F238E27FC236}">
                  <a16:creationId xmlns:a16="http://schemas.microsoft.com/office/drawing/2014/main" id="{505BC82A-0075-466B-8512-38EA6D509B95}"/>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54" name="Diamond 553">
              <a:extLst>
                <a:ext uri="{FF2B5EF4-FFF2-40B4-BE49-F238E27FC236}">
                  <a16:creationId xmlns:a16="http://schemas.microsoft.com/office/drawing/2014/main" id="{D25390C9-1297-4AD5-9196-95F89ECF91FA}"/>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55" name="TextBox 554">
              <a:extLst>
                <a:ext uri="{FF2B5EF4-FFF2-40B4-BE49-F238E27FC236}">
                  <a16:creationId xmlns:a16="http://schemas.microsoft.com/office/drawing/2014/main" id="{DDBBAC98-4D5A-4A75-80FC-955A9152C9D7}"/>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3</a:t>
              </a:r>
            </a:p>
          </p:txBody>
        </p:sp>
      </p:grpSp>
      <p:grpSp>
        <p:nvGrpSpPr>
          <p:cNvPr id="558" name="Group 557">
            <a:extLst>
              <a:ext uri="{FF2B5EF4-FFF2-40B4-BE49-F238E27FC236}">
                <a16:creationId xmlns:a16="http://schemas.microsoft.com/office/drawing/2014/main" id="{FD790939-DB6C-4165-9BDE-C4F2D8F3CEA2}"/>
              </a:ext>
            </a:extLst>
          </p:cNvPr>
          <p:cNvGrpSpPr/>
          <p:nvPr/>
        </p:nvGrpSpPr>
        <p:grpSpPr>
          <a:xfrm>
            <a:off x="2480863" y="5084248"/>
            <a:ext cx="1372871" cy="231123"/>
            <a:chOff x="1626463" y="3282466"/>
            <a:chExt cx="1372871" cy="231123"/>
          </a:xfrm>
        </p:grpSpPr>
        <p:sp>
          <p:nvSpPr>
            <p:cNvPr id="559" name="TextBox 558">
              <a:extLst>
                <a:ext uri="{FF2B5EF4-FFF2-40B4-BE49-F238E27FC236}">
                  <a16:creationId xmlns:a16="http://schemas.microsoft.com/office/drawing/2014/main" id="{4840BC1F-82F5-4BF1-AF47-302C271A4224}"/>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60" name="Oval 559">
              <a:extLst>
                <a:ext uri="{FF2B5EF4-FFF2-40B4-BE49-F238E27FC236}">
                  <a16:creationId xmlns:a16="http://schemas.microsoft.com/office/drawing/2014/main" id="{E3BD28FD-BEB1-48B5-B98B-F5A0D0C891E7}"/>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1" name="Oval 560">
              <a:extLst>
                <a:ext uri="{FF2B5EF4-FFF2-40B4-BE49-F238E27FC236}">
                  <a16:creationId xmlns:a16="http://schemas.microsoft.com/office/drawing/2014/main" id="{952DDD55-C4FD-4B9C-8BCD-B64339A4D7C2}"/>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2" name="Oval 561">
              <a:extLst>
                <a:ext uri="{FF2B5EF4-FFF2-40B4-BE49-F238E27FC236}">
                  <a16:creationId xmlns:a16="http://schemas.microsoft.com/office/drawing/2014/main" id="{292D0362-B673-4E3A-9531-48773124A772}"/>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63" name="Group 562">
              <a:extLst>
                <a:ext uri="{FF2B5EF4-FFF2-40B4-BE49-F238E27FC236}">
                  <a16:creationId xmlns:a16="http://schemas.microsoft.com/office/drawing/2014/main" id="{889BD480-C84F-4CDD-B3C0-F69EA516BEB9}"/>
                </a:ext>
              </a:extLst>
            </p:cNvPr>
            <p:cNvGrpSpPr/>
            <p:nvPr/>
          </p:nvGrpSpPr>
          <p:grpSpPr>
            <a:xfrm>
              <a:off x="2754357" y="3282466"/>
              <a:ext cx="113259" cy="231123"/>
              <a:chOff x="2827382" y="2518390"/>
              <a:chExt cx="113259" cy="409447"/>
            </a:xfrm>
          </p:grpSpPr>
          <p:sp>
            <p:nvSpPr>
              <p:cNvPr id="567" name="Curved Down Arrow 31">
                <a:extLst>
                  <a:ext uri="{FF2B5EF4-FFF2-40B4-BE49-F238E27FC236}">
                    <a16:creationId xmlns:a16="http://schemas.microsoft.com/office/drawing/2014/main" id="{D8D8B3CB-127C-4316-82E4-64D97CC6FF7F}"/>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8" name="Curved Up Arrow 32">
                <a:extLst>
                  <a:ext uri="{FF2B5EF4-FFF2-40B4-BE49-F238E27FC236}">
                    <a16:creationId xmlns:a16="http://schemas.microsoft.com/office/drawing/2014/main" id="{B6A9F118-A277-4EE4-A9AA-A8F4C96A2E6B}"/>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64" name="Oval 563">
              <a:extLst>
                <a:ext uri="{FF2B5EF4-FFF2-40B4-BE49-F238E27FC236}">
                  <a16:creationId xmlns:a16="http://schemas.microsoft.com/office/drawing/2014/main" id="{98EDE778-B14F-4045-9429-9347F4AC053D}"/>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65" name="Diamond 564">
              <a:extLst>
                <a:ext uri="{FF2B5EF4-FFF2-40B4-BE49-F238E27FC236}">
                  <a16:creationId xmlns:a16="http://schemas.microsoft.com/office/drawing/2014/main" id="{F958ACA8-CE72-4A6C-B58C-4F9B120C6232}"/>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66" name="TextBox 565">
              <a:extLst>
                <a:ext uri="{FF2B5EF4-FFF2-40B4-BE49-F238E27FC236}">
                  <a16:creationId xmlns:a16="http://schemas.microsoft.com/office/drawing/2014/main" id="{5D116000-EDF6-4BBD-B0FF-04762FC14A73}"/>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4</a:t>
              </a:r>
            </a:p>
          </p:txBody>
        </p:sp>
      </p:grpSp>
      <p:grpSp>
        <p:nvGrpSpPr>
          <p:cNvPr id="569" name="Group 568">
            <a:extLst>
              <a:ext uri="{FF2B5EF4-FFF2-40B4-BE49-F238E27FC236}">
                <a16:creationId xmlns:a16="http://schemas.microsoft.com/office/drawing/2014/main" id="{2AB9AD95-6B8E-4B73-9F0B-1E32C0349CA7}"/>
              </a:ext>
            </a:extLst>
          </p:cNvPr>
          <p:cNvGrpSpPr/>
          <p:nvPr/>
        </p:nvGrpSpPr>
        <p:grpSpPr>
          <a:xfrm>
            <a:off x="3757845" y="3607864"/>
            <a:ext cx="1372871" cy="231123"/>
            <a:chOff x="1626463" y="3282466"/>
            <a:chExt cx="1372871" cy="231123"/>
          </a:xfrm>
        </p:grpSpPr>
        <p:sp>
          <p:nvSpPr>
            <p:cNvPr id="570" name="TextBox 569">
              <a:extLst>
                <a:ext uri="{FF2B5EF4-FFF2-40B4-BE49-F238E27FC236}">
                  <a16:creationId xmlns:a16="http://schemas.microsoft.com/office/drawing/2014/main" id="{21DA6022-3F9C-4AFF-B00F-5D121313D04E}"/>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71" name="Oval 570">
              <a:extLst>
                <a:ext uri="{FF2B5EF4-FFF2-40B4-BE49-F238E27FC236}">
                  <a16:creationId xmlns:a16="http://schemas.microsoft.com/office/drawing/2014/main" id="{2EBAC5C9-AB1C-4D5F-97A0-3BBF6576BE69}"/>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72" name="Oval 571">
              <a:extLst>
                <a:ext uri="{FF2B5EF4-FFF2-40B4-BE49-F238E27FC236}">
                  <a16:creationId xmlns:a16="http://schemas.microsoft.com/office/drawing/2014/main" id="{B1622275-C2BA-4FAF-AB71-A590C4759E2E}"/>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73" name="Oval 572">
              <a:extLst>
                <a:ext uri="{FF2B5EF4-FFF2-40B4-BE49-F238E27FC236}">
                  <a16:creationId xmlns:a16="http://schemas.microsoft.com/office/drawing/2014/main" id="{1905C3D8-B857-43F8-8703-8099C1CE7D23}"/>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74" name="Group 573">
              <a:extLst>
                <a:ext uri="{FF2B5EF4-FFF2-40B4-BE49-F238E27FC236}">
                  <a16:creationId xmlns:a16="http://schemas.microsoft.com/office/drawing/2014/main" id="{201C17F6-560B-4D9F-9194-C44CFF6D8F90}"/>
                </a:ext>
              </a:extLst>
            </p:cNvPr>
            <p:cNvGrpSpPr/>
            <p:nvPr/>
          </p:nvGrpSpPr>
          <p:grpSpPr>
            <a:xfrm>
              <a:off x="2754357" y="3282466"/>
              <a:ext cx="113259" cy="231123"/>
              <a:chOff x="2827382" y="2518390"/>
              <a:chExt cx="113259" cy="409447"/>
            </a:xfrm>
          </p:grpSpPr>
          <p:sp>
            <p:nvSpPr>
              <p:cNvPr id="578" name="Curved Down Arrow 31">
                <a:extLst>
                  <a:ext uri="{FF2B5EF4-FFF2-40B4-BE49-F238E27FC236}">
                    <a16:creationId xmlns:a16="http://schemas.microsoft.com/office/drawing/2014/main" id="{F66F96E5-8B3B-4C5A-AA1D-AD3ED76110C2}"/>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79" name="Curved Up Arrow 32">
                <a:extLst>
                  <a:ext uri="{FF2B5EF4-FFF2-40B4-BE49-F238E27FC236}">
                    <a16:creationId xmlns:a16="http://schemas.microsoft.com/office/drawing/2014/main" id="{5FE5690B-B71D-4765-B3B1-50BB0955EB11}"/>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75" name="Oval 574">
              <a:extLst>
                <a:ext uri="{FF2B5EF4-FFF2-40B4-BE49-F238E27FC236}">
                  <a16:creationId xmlns:a16="http://schemas.microsoft.com/office/drawing/2014/main" id="{79DD43B3-19AB-4AC2-BACE-EA20E1399245}"/>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76" name="Diamond 575">
              <a:extLst>
                <a:ext uri="{FF2B5EF4-FFF2-40B4-BE49-F238E27FC236}">
                  <a16:creationId xmlns:a16="http://schemas.microsoft.com/office/drawing/2014/main" id="{E2E7CEF8-BA87-4C50-8C06-D87279CEDB23}"/>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77" name="TextBox 576">
              <a:extLst>
                <a:ext uri="{FF2B5EF4-FFF2-40B4-BE49-F238E27FC236}">
                  <a16:creationId xmlns:a16="http://schemas.microsoft.com/office/drawing/2014/main" id="{5830D23B-DD0E-4213-A45E-B18278EC1A44}"/>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5</a:t>
              </a:r>
            </a:p>
          </p:txBody>
        </p:sp>
      </p:grpSp>
      <p:grpSp>
        <p:nvGrpSpPr>
          <p:cNvPr id="580" name="Group 579">
            <a:extLst>
              <a:ext uri="{FF2B5EF4-FFF2-40B4-BE49-F238E27FC236}">
                <a16:creationId xmlns:a16="http://schemas.microsoft.com/office/drawing/2014/main" id="{5A7591D0-E3A5-4E6A-A5F1-65EC65B4FC52}"/>
              </a:ext>
            </a:extLst>
          </p:cNvPr>
          <p:cNvGrpSpPr/>
          <p:nvPr/>
        </p:nvGrpSpPr>
        <p:grpSpPr>
          <a:xfrm>
            <a:off x="3751625" y="5266778"/>
            <a:ext cx="1372871" cy="231123"/>
            <a:chOff x="1626463" y="3282466"/>
            <a:chExt cx="1372871" cy="231123"/>
          </a:xfrm>
        </p:grpSpPr>
        <p:sp>
          <p:nvSpPr>
            <p:cNvPr id="581" name="TextBox 580">
              <a:extLst>
                <a:ext uri="{FF2B5EF4-FFF2-40B4-BE49-F238E27FC236}">
                  <a16:creationId xmlns:a16="http://schemas.microsoft.com/office/drawing/2014/main" id="{6A46EDEE-1448-47F4-8907-0B389E1874A3}"/>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82" name="Oval 581">
              <a:extLst>
                <a:ext uri="{FF2B5EF4-FFF2-40B4-BE49-F238E27FC236}">
                  <a16:creationId xmlns:a16="http://schemas.microsoft.com/office/drawing/2014/main" id="{4C75183D-F04F-4D6B-A0D3-50AB190A95EE}"/>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3" name="Oval 582">
              <a:extLst>
                <a:ext uri="{FF2B5EF4-FFF2-40B4-BE49-F238E27FC236}">
                  <a16:creationId xmlns:a16="http://schemas.microsoft.com/office/drawing/2014/main" id="{9B5A072C-AAB9-402E-8439-836587A07F8A}"/>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4" name="Oval 583">
              <a:extLst>
                <a:ext uri="{FF2B5EF4-FFF2-40B4-BE49-F238E27FC236}">
                  <a16:creationId xmlns:a16="http://schemas.microsoft.com/office/drawing/2014/main" id="{FFC21D31-7152-4F60-A8F8-F23D1AD5FC69}"/>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85" name="Group 584">
              <a:extLst>
                <a:ext uri="{FF2B5EF4-FFF2-40B4-BE49-F238E27FC236}">
                  <a16:creationId xmlns:a16="http://schemas.microsoft.com/office/drawing/2014/main" id="{D612673C-3EED-4CA7-B3F9-549EFEA5B8EC}"/>
                </a:ext>
              </a:extLst>
            </p:cNvPr>
            <p:cNvGrpSpPr/>
            <p:nvPr/>
          </p:nvGrpSpPr>
          <p:grpSpPr>
            <a:xfrm>
              <a:off x="2754357" y="3282466"/>
              <a:ext cx="113259" cy="231123"/>
              <a:chOff x="2827382" y="2518390"/>
              <a:chExt cx="113259" cy="409447"/>
            </a:xfrm>
          </p:grpSpPr>
          <p:sp>
            <p:nvSpPr>
              <p:cNvPr id="589" name="Curved Down Arrow 31">
                <a:extLst>
                  <a:ext uri="{FF2B5EF4-FFF2-40B4-BE49-F238E27FC236}">
                    <a16:creationId xmlns:a16="http://schemas.microsoft.com/office/drawing/2014/main" id="{A2DD5775-BAC0-499D-9F7A-8BAC4616B854}"/>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0" name="Curved Up Arrow 32">
                <a:extLst>
                  <a:ext uri="{FF2B5EF4-FFF2-40B4-BE49-F238E27FC236}">
                    <a16:creationId xmlns:a16="http://schemas.microsoft.com/office/drawing/2014/main" id="{50B8120E-FB3D-4FD0-AD9E-0F9FE4EF2301}"/>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86" name="Oval 585">
              <a:extLst>
                <a:ext uri="{FF2B5EF4-FFF2-40B4-BE49-F238E27FC236}">
                  <a16:creationId xmlns:a16="http://schemas.microsoft.com/office/drawing/2014/main" id="{6A017C90-C2CA-40FB-BCCA-D696F8EFBA30}"/>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87" name="Diamond 586">
              <a:extLst>
                <a:ext uri="{FF2B5EF4-FFF2-40B4-BE49-F238E27FC236}">
                  <a16:creationId xmlns:a16="http://schemas.microsoft.com/office/drawing/2014/main" id="{4EAB1EB4-35B2-46AB-AA57-36E83C7C5B16}"/>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88" name="TextBox 587">
              <a:extLst>
                <a:ext uri="{FF2B5EF4-FFF2-40B4-BE49-F238E27FC236}">
                  <a16:creationId xmlns:a16="http://schemas.microsoft.com/office/drawing/2014/main" id="{B2B37F8D-FB7E-41D7-AEBF-92246ED95B63}"/>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6</a:t>
              </a:r>
            </a:p>
          </p:txBody>
        </p:sp>
      </p:grpSp>
      <p:grpSp>
        <p:nvGrpSpPr>
          <p:cNvPr id="591" name="Group 590">
            <a:extLst>
              <a:ext uri="{FF2B5EF4-FFF2-40B4-BE49-F238E27FC236}">
                <a16:creationId xmlns:a16="http://schemas.microsoft.com/office/drawing/2014/main" id="{E02007E9-BE97-4537-A735-A92BB7BEB9B4}"/>
              </a:ext>
            </a:extLst>
          </p:cNvPr>
          <p:cNvGrpSpPr/>
          <p:nvPr/>
        </p:nvGrpSpPr>
        <p:grpSpPr>
          <a:xfrm>
            <a:off x="5031717" y="3788255"/>
            <a:ext cx="1372871" cy="231123"/>
            <a:chOff x="1626463" y="3282466"/>
            <a:chExt cx="1372871" cy="231123"/>
          </a:xfrm>
        </p:grpSpPr>
        <p:sp>
          <p:nvSpPr>
            <p:cNvPr id="592" name="TextBox 591">
              <a:extLst>
                <a:ext uri="{FF2B5EF4-FFF2-40B4-BE49-F238E27FC236}">
                  <a16:creationId xmlns:a16="http://schemas.microsoft.com/office/drawing/2014/main" id="{D0C8AEE9-5F25-492B-99A0-22F7C9A70B45}"/>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593" name="Oval 592">
              <a:extLst>
                <a:ext uri="{FF2B5EF4-FFF2-40B4-BE49-F238E27FC236}">
                  <a16:creationId xmlns:a16="http://schemas.microsoft.com/office/drawing/2014/main" id="{F4A29B85-B038-44B5-BB86-899517BA95EA}"/>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4" name="Oval 593">
              <a:extLst>
                <a:ext uri="{FF2B5EF4-FFF2-40B4-BE49-F238E27FC236}">
                  <a16:creationId xmlns:a16="http://schemas.microsoft.com/office/drawing/2014/main" id="{5C0C7ECE-A42C-4483-85B5-183F497297D3}"/>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5" name="Oval 594">
              <a:extLst>
                <a:ext uri="{FF2B5EF4-FFF2-40B4-BE49-F238E27FC236}">
                  <a16:creationId xmlns:a16="http://schemas.microsoft.com/office/drawing/2014/main" id="{C84520A0-9FBE-4C9D-B02F-863EE6ED23AC}"/>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596" name="Group 595">
              <a:extLst>
                <a:ext uri="{FF2B5EF4-FFF2-40B4-BE49-F238E27FC236}">
                  <a16:creationId xmlns:a16="http://schemas.microsoft.com/office/drawing/2014/main" id="{6B12B5F0-D241-4618-8D61-1EB86CF87865}"/>
                </a:ext>
              </a:extLst>
            </p:cNvPr>
            <p:cNvGrpSpPr/>
            <p:nvPr/>
          </p:nvGrpSpPr>
          <p:grpSpPr>
            <a:xfrm>
              <a:off x="2754357" y="3282466"/>
              <a:ext cx="113259" cy="231123"/>
              <a:chOff x="2827382" y="2518390"/>
              <a:chExt cx="113259" cy="409447"/>
            </a:xfrm>
          </p:grpSpPr>
          <p:sp>
            <p:nvSpPr>
              <p:cNvPr id="600" name="Curved Down Arrow 31">
                <a:extLst>
                  <a:ext uri="{FF2B5EF4-FFF2-40B4-BE49-F238E27FC236}">
                    <a16:creationId xmlns:a16="http://schemas.microsoft.com/office/drawing/2014/main" id="{AC19DF3C-7F08-416A-ACB7-F79B63CF5255}"/>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01" name="Curved Up Arrow 32">
                <a:extLst>
                  <a:ext uri="{FF2B5EF4-FFF2-40B4-BE49-F238E27FC236}">
                    <a16:creationId xmlns:a16="http://schemas.microsoft.com/office/drawing/2014/main" id="{1946980D-FF00-4622-AF03-288BD9F8008B}"/>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597" name="Oval 596">
              <a:extLst>
                <a:ext uri="{FF2B5EF4-FFF2-40B4-BE49-F238E27FC236}">
                  <a16:creationId xmlns:a16="http://schemas.microsoft.com/office/drawing/2014/main" id="{5780F7A7-F426-4CA1-BA9B-70DE75D72270}"/>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598" name="Diamond 597">
              <a:extLst>
                <a:ext uri="{FF2B5EF4-FFF2-40B4-BE49-F238E27FC236}">
                  <a16:creationId xmlns:a16="http://schemas.microsoft.com/office/drawing/2014/main" id="{22218FDF-AF57-4C8A-80AF-8CB14E1C5BE5}"/>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599" name="TextBox 598">
              <a:extLst>
                <a:ext uri="{FF2B5EF4-FFF2-40B4-BE49-F238E27FC236}">
                  <a16:creationId xmlns:a16="http://schemas.microsoft.com/office/drawing/2014/main" id="{4F110733-2BF5-41CE-BC21-A37B64280EC0}"/>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7</a:t>
              </a:r>
            </a:p>
          </p:txBody>
        </p:sp>
      </p:grpSp>
      <p:grpSp>
        <p:nvGrpSpPr>
          <p:cNvPr id="602" name="Group 601">
            <a:extLst>
              <a:ext uri="{FF2B5EF4-FFF2-40B4-BE49-F238E27FC236}">
                <a16:creationId xmlns:a16="http://schemas.microsoft.com/office/drawing/2014/main" id="{A39DECA7-17E6-4C46-BC39-B4F93087A68B}"/>
              </a:ext>
            </a:extLst>
          </p:cNvPr>
          <p:cNvGrpSpPr/>
          <p:nvPr/>
        </p:nvGrpSpPr>
        <p:grpSpPr>
          <a:xfrm>
            <a:off x="5022387" y="5449308"/>
            <a:ext cx="1372871" cy="231123"/>
            <a:chOff x="1626463" y="3282466"/>
            <a:chExt cx="1372871" cy="231123"/>
          </a:xfrm>
        </p:grpSpPr>
        <p:sp>
          <p:nvSpPr>
            <p:cNvPr id="603" name="TextBox 602">
              <a:extLst>
                <a:ext uri="{FF2B5EF4-FFF2-40B4-BE49-F238E27FC236}">
                  <a16:creationId xmlns:a16="http://schemas.microsoft.com/office/drawing/2014/main" id="{7EE12CB0-9389-4C0C-8E59-137528C42AAA}"/>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04" name="Oval 603">
              <a:extLst>
                <a:ext uri="{FF2B5EF4-FFF2-40B4-BE49-F238E27FC236}">
                  <a16:creationId xmlns:a16="http://schemas.microsoft.com/office/drawing/2014/main" id="{0129112C-DF40-4995-B22A-08FB3C0B7E4A}"/>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05" name="Oval 604">
              <a:extLst>
                <a:ext uri="{FF2B5EF4-FFF2-40B4-BE49-F238E27FC236}">
                  <a16:creationId xmlns:a16="http://schemas.microsoft.com/office/drawing/2014/main" id="{BBCC19CE-5574-4FDB-B10C-D2528D7748F3}"/>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06" name="Oval 605">
              <a:extLst>
                <a:ext uri="{FF2B5EF4-FFF2-40B4-BE49-F238E27FC236}">
                  <a16:creationId xmlns:a16="http://schemas.microsoft.com/office/drawing/2014/main" id="{A88B32C8-BCC5-408C-9EF9-D8EC0AEF464F}"/>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07" name="Group 606">
              <a:extLst>
                <a:ext uri="{FF2B5EF4-FFF2-40B4-BE49-F238E27FC236}">
                  <a16:creationId xmlns:a16="http://schemas.microsoft.com/office/drawing/2014/main" id="{B559670D-9208-4F08-8023-CAE499BB301C}"/>
                </a:ext>
              </a:extLst>
            </p:cNvPr>
            <p:cNvGrpSpPr/>
            <p:nvPr/>
          </p:nvGrpSpPr>
          <p:grpSpPr>
            <a:xfrm>
              <a:off x="2754357" y="3282466"/>
              <a:ext cx="113259" cy="231123"/>
              <a:chOff x="2827382" y="2518390"/>
              <a:chExt cx="113259" cy="409447"/>
            </a:xfrm>
          </p:grpSpPr>
          <p:sp>
            <p:nvSpPr>
              <p:cNvPr id="611" name="Curved Down Arrow 31">
                <a:extLst>
                  <a:ext uri="{FF2B5EF4-FFF2-40B4-BE49-F238E27FC236}">
                    <a16:creationId xmlns:a16="http://schemas.microsoft.com/office/drawing/2014/main" id="{9C24A983-5507-4997-A5CC-962A8DECDC4A}"/>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12" name="Curved Up Arrow 32">
                <a:extLst>
                  <a:ext uri="{FF2B5EF4-FFF2-40B4-BE49-F238E27FC236}">
                    <a16:creationId xmlns:a16="http://schemas.microsoft.com/office/drawing/2014/main" id="{FC8B9E17-42CA-40A2-9FEF-503196BAA5E2}"/>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08" name="Oval 607">
              <a:extLst>
                <a:ext uri="{FF2B5EF4-FFF2-40B4-BE49-F238E27FC236}">
                  <a16:creationId xmlns:a16="http://schemas.microsoft.com/office/drawing/2014/main" id="{8E5D1D28-4EED-4D4D-8788-EC0C82FCE405}"/>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09" name="Diamond 608">
              <a:extLst>
                <a:ext uri="{FF2B5EF4-FFF2-40B4-BE49-F238E27FC236}">
                  <a16:creationId xmlns:a16="http://schemas.microsoft.com/office/drawing/2014/main" id="{CA7EA4EC-46F8-4BC6-BD71-1B4385D3225B}"/>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10" name="TextBox 609">
              <a:extLst>
                <a:ext uri="{FF2B5EF4-FFF2-40B4-BE49-F238E27FC236}">
                  <a16:creationId xmlns:a16="http://schemas.microsoft.com/office/drawing/2014/main" id="{EDC3C5DD-6E08-437D-97CA-C5D5E2015198}"/>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8</a:t>
              </a:r>
            </a:p>
          </p:txBody>
        </p:sp>
      </p:grpSp>
      <p:grpSp>
        <p:nvGrpSpPr>
          <p:cNvPr id="613" name="Group 612">
            <a:extLst>
              <a:ext uri="{FF2B5EF4-FFF2-40B4-BE49-F238E27FC236}">
                <a16:creationId xmlns:a16="http://schemas.microsoft.com/office/drawing/2014/main" id="{4BCFEDAE-9C24-4D42-8225-32FA250EEE56}"/>
              </a:ext>
            </a:extLst>
          </p:cNvPr>
          <p:cNvGrpSpPr/>
          <p:nvPr/>
        </p:nvGrpSpPr>
        <p:grpSpPr>
          <a:xfrm>
            <a:off x="6305589" y="3968646"/>
            <a:ext cx="1372871" cy="231123"/>
            <a:chOff x="1626463" y="3282466"/>
            <a:chExt cx="1372871" cy="231123"/>
          </a:xfrm>
        </p:grpSpPr>
        <p:sp>
          <p:nvSpPr>
            <p:cNvPr id="614" name="TextBox 613">
              <a:extLst>
                <a:ext uri="{FF2B5EF4-FFF2-40B4-BE49-F238E27FC236}">
                  <a16:creationId xmlns:a16="http://schemas.microsoft.com/office/drawing/2014/main" id="{D482E3EF-7DD6-4793-B046-848108EDC582}"/>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15" name="Oval 614">
              <a:extLst>
                <a:ext uri="{FF2B5EF4-FFF2-40B4-BE49-F238E27FC236}">
                  <a16:creationId xmlns:a16="http://schemas.microsoft.com/office/drawing/2014/main" id="{D11974BB-EDE0-407B-B45D-CA1FE3C57077}"/>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16" name="Oval 615">
              <a:extLst>
                <a:ext uri="{FF2B5EF4-FFF2-40B4-BE49-F238E27FC236}">
                  <a16:creationId xmlns:a16="http://schemas.microsoft.com/office/drawing/2014/main" id="{9BE30E73-DE75-4D69-A29F-6C6A3373B9B6}"/>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17" name="Oval 616">
              <a:extLst>
                <a:ext uri="{FF2B5EF4-FFF2-40B4-BE49-F238E27FC236}">
                  <a16:creationId xmlns:a16="http://schemas.microsoft.com/office/drawing/2014/main" id="{61AE476F-42F4-48BB-8E3F-075D34FA267F}"/>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18" name="Group 617">
              <a:extLst>
                <a:ext uri="{FF2B5EF4-FFF2-40B4-BE49-F238E27FC236}">
                  <a16:creationId xmlns:a16="http://schemas.microsoft.com/office/drawing/2014/main" id="{CC82F4E8-7B36-493A-827E-8BAAD2F630BD}"/>
                </a:ext>
              </a:extLst>
            </p:cNvPr>
            <p:cNvGrpSpPr/>
            <p:nvPr/>
          </p:nvGrpSpPr>
          <p:grpSpPr>
            <a:xfrm>
              <a:off x="2754357" y="3282466"/>
              <a:ext cx="113259" cy="231123"/>
              <a:chOff x="2827382" y="2518390"/>
              <a:chExt cx="113259" cy="409447"/>
            </a:xfrm>
          </p:grpSpPr>
          <p:sp>
            <p:nvSpPr>
              <p:cNvPr id="622" name="Curved Down Arrow 31">
                <a:extLst>
                  <a:ext uri="{FF2B5EF4-FFF2-40B4-BE49-F238E27FC236}">
                    <a16:creationId xmlns:a16="http://schemas.microsoft.com/office/drawing/2014/main" id="{491721F1-FB5B-42F7-B1FD-782E36364483}"/>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23" name="Curved Up Arrow 32">
                <a:extLst>
                  <a:ext uri="{FF2B5EF4-FFF2-40B4-BE49-F238E27FC236}">
                    <a16:creationId xmlns:a16="http://schemas.microsoft.com/office/drawing/2014/main" id="{D86AE352-FA14-4DA5-A063-F0C8897B41BA}"/>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19" name="Oval 618">
              <a:extLst>
                <a:ext uri="{FF2B5EF4-FFF2-40B4-BE49-F238E27FC236}">
                  <a16:creationId xmlns:a16="http://schemas.microsoft.com/office/drawing/2014/main" id="{3B7128F5-8300-46C7-B98C-566C5B0D997B}"/>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20" name="Diamond 619">
              <a:extLst>
                <a:ext uri="{FF2B5EF4-FFF2-40B4-BE49-F238E27FC236}">
                  <a16:creationId xmlns:a16="http://schemas.microsoft.com/office/drawing/2014/main" id="{EB94613F-8C0A-425B-817C-EFA969AC227A}"/>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21" name="TextBox 620">
              <a:extLst>
                <a:ext uri="{FF2B5EF4-FFF2-40B4-BE49-F238E27FC236}">
                  <a16:creationId xmlns:a16="http://schemas.microsoft.com/office/drawing/2014/main" id="{AFD961A8-9AB9-4BEC-AECC-893B5929F618}"/>
                </a:ext>
              </a:extLst>
            </p:cNvPr>
            <p:cNvSpPr txBox="1"/>
            <p:nvPr/>
          </p:nvSpPr>
          <p:spPr>
            <a:xfrm>
              <a:off x="1626463"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9</a:t>
              </a:r>
            </a:p>
          </p:txBody>
        </p:sp>
      </p:grpSp>
      <p:grpSp>
        <p:nvGrpSpPr>
          <p:cNvPr id="624" name="Group 623">
            <a:extLst>
              <a:ext uri="{FF2B5EF4-FFF2-40B4-BE49-F238E27FC236}">
                <a16:creationId xmlns:a16="http://schemas.microsoft.com/office/drawing/2014/main" id="{42B00A92-C1D9-404F-BE6B-8755E6E584B9}"/>
              </a:ext>
            </a:extLst>
          </p:cNvPr>
          <p:cNvGrpSpPr/>
          <p:nvPr/>
        </p:nvGrpSpPr>
        <p:grpSpPr>
          <a:xfrm>
            <a:off x="6293149" y="5631838"/>
            <a:ext cx="1394643" cy="231123"/>
            <a:chOff x="1604691" y="3282466"/>
            <a:chExt cx="1394643" cy="231123"/>
          </a:xfrm>
        </p:grpSpPr>
        <p:sp>
          <p:nvSpPr>
            <p:cNvPr id="625" name="TextBox 624">
              <a:extLst>
                <a:ext uri="{FF2B5EF4-FFF2-40B4-BE49-F238E27FC236}">
                  <a16:creationId xmlns:a16="http://schemas.microsoft.com/office/drawing/2014/main" id="{251AA017-0223-4CE2-837B-DCE0423BCFF0}"/>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26" name="Oval 625">
              <a:extLst>
                <a:ext uri="{FF2B5EF4-FFF2-40B4-BE49-F238E27FC236}">
                  <a16:creationId xmlns:a16="http://schemas.microsoft.com/office/drawing/2014/main" id="{7A1D1A21-771F-45B7-85C8-29C2F72C65C1}"/>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27" name="Oval 626">
              <a:extLst>
                <a:ext uri="{FF2B5EF4-FFF2-40B4-BE49-F238E27FC236}">
                  <a16:creationId xmlns:a16="http://schemas.microsoft.com/office/drawing/2014/main" id="{B46FDCF6-BA88-4863-A8F0-DCC0FA8803D8}"/>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28" name="Oval 627">
              <a:extLst>
                <a:ext uri="{FF2B5EF4-FFF2-40B4-BE49-F238E27FC236}">
                  <a16:creationId xmlns:a16="http://schemas.microsoft.com/office/drawing/2014/main" id="{4F48302D-63DD-4CA6-B975-665BE02CC7DC}"/>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29" name="Group 628">
              <a:extLst>
                <a:ext uri="{FF2B5EF4-FFF2-40B4-BE49-F238E27FC236}">
                  <a16:creationId xmlns:a16="http://schemas.microsoft.com/office/drawing/2014/main" id="{284A5EF3-66A9-4CD9-99B3-69B56B343481}"/>
                </a:ext>
              </a:extLst>
            </p:cNvPr>
            <p:cNvGrpSpPr/>
            <p:nvPr/>
          </p:nvGrpSpPr>
          <p:grpSpPr>
            <a:xfrm>
              <a:off x="2754357" y="3282466"/>
              <a:ext cx="113259" cy="231123"/>
              <a:chOff x="2827382" y="2518390"/>
              <a:chExt cx="113259" cy="409447"/>
            </a:xfrm>
          </p:grpSpPr>
          <p:sp>
            <p:nvSpPr>
              <p:cNvPr id="633" name="Curved Down Arrow 31">
                <a:extLst>
                  <a:ext uri="{FF2B5EF4-FFF2-40B4-BE49-F238E27FC236}">
                    <a16:creationId xmlns:a16="http://schemas.microsoft.com/office/drawing/2014/main" id="{58D9E3C1-0275-4E79-A1DD-BBED268027CE}"/>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34" name="Curved Up Arrow 32">
                <a:extLst>
                  <a:ext uri="{FF2B5EF4-FFF2-40B4-BE49-F238E27FC236}">
                    <a16:creationId xmlns:a16="http://schemas.microsoft.com/office/drawing/2014/main" id="{A9459C2B-85ED-470E-A432-E15686D78504}"/>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30" name="Oval 629">
              <a:extLst>
                <a:ext uri="{FF2B5EF4-FFF2-40B4-BE49-F238E27FC236}">
                  <a16:creationId xmlns:a16="http://schemas.microsoft.com/office/drawing/2014/main" id="{3EF9622F-6A1D-4686-B94E-32BCF5F92A9B}"/>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31" name="Diamond 630">
              <a:extLst>
                <a:ext uri="{FF2B5EF4-FFF2-40B4-BE49-F238E27FC236}">
                  <a16:creationId xmlns:a16="http://schemas.microsoft.com/office/drawing/2014/main" id="{C70635FF-0BEC-4163-A0FA-B4E67AD4BF39}"/>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32" name="TextBox 631">
              <a:extLst>
                <a:ext uri="{FF2B5EF4-FFF2-40B4-BE49-F238E27FC236}">
                  <a16:creationId xmlns:a16="http://schemas.microsoft.com/office/drawing/2014/main" id="{4D9A5ED7-1378-4C43-9DB4-CCA177840944}"/>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10</a:t>
              </a:r>
            </a:p>
          </p:txBody>
        </p:sp>
      </p:grpSp>
      <p:grpSp>
        <p:nvGrpSpPr>
          <p:cNvPr id="635" name="Group 634">
            <a:extLst>
              <a:ext uri="{FF2B5EF4-FFF2-40B4-BE49-F238E27FC236}">
                <a16:creationId xmlns:a16="http://schemas.microsoft.com/office/drawing/2014/main" id="{97135CA9-2B2A-4E66-A07E-4CD74DADA069}"/>
              </a:ext>
            </a:extLst>
          </p:cNvPr>
          <p:cNvGrpSpPr/>
          <p:nvPr/>
        </p:nvGrpSpPr>
        <p:grpSpPr>
          <a:xfrm>
            <a:off x="7579461" y="4149037"/>
            <a:ext cx="1394643" cy="231123"/>
            <a:chOff x="1604691" y="3282466"/>
            <a:chExt cx="1394643" cy="231123"/>
          </a:xfrm>
        </p:grpSpPr>
        <p:sp>
          <p:nvSpPr>
            <p:cNvPr id="636" name="TextBox 635">
              <a:extLst>
                <a:ext uri="{FF2B5EF4-FFF2-40B4-BE49-F238E27FC236}">
                  <a16:creationId xmlns:a16="http://schemas.microsoft.com/office/drawing/2014/main" id="{79780F90-3166-418B-B6D5-DC502CAAAEFF}"/>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37" name="Oval 636">
              <a:extLst>
                <a:ext uri="{FF2B5EF4-FFF2-40B4-BE49-F238E27FC236}">
                  <a16:creationId xmlns:a16="http://schemas.microsoft.com/office/drawing/2014/main" id="{94F5F50F-ECBA-4958-B978-B5602145F624}"/>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38" name="Oval 637">
              <a:extLst>
                <a:ext uri="{FF2B5EF4-FFF2-40B4-BE49-F238E27FC236}">
                  <a16:creationId xmlns:a16="http://schemas.microsoft.com/office/drawing/2014/main" id="{5BEC4420-F0D6-421F-A6EF-F1894286D7DA}"/>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39" name="Oval 638">
              <a:extLst>
                <a:ext uri="{FF2B5EF4-FFF2-40B4-BE49-F238E27FC236}">
                  <a16:creationId xmlns:a16="http://schemas.microsoft.com/office/drawing/2014/main" id="{DD291D1A-201A-43A7-962C-B7883326560B}"/>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40" name="Group 639">
              <a:extLst>
                <a:ext uri="{FF2B5EF4-FFF2-40B4-BE49-F238E27FC236}">
                  <a16:creationId xmlns:a16="http://schemas.microsoft.com/office/drawing/2014/main" id="{CADD93C1-3D64-45CC-827C-280FE6755143}"/>
                </a:ext>
              </a:extLst>
            </p:cNvPr>
            <p:cNvGrpSpPr/>
            <p:nvPr/>
          </p:nvGrpSpPr>
          <p:grpSpPr>
            <a:xfrm>
              <a:off x="2754357" y="3282466"/>
              <a:ext cx="113259" cy="231123"/>
              <a:chOff x="2827382" y="2518390"/>
              <a:chExt cx="113259" cy="409447"/>
            </a:xfrm>
          </p:grpSpPr>
          <p:sp>
            <p:nvSpPr>
              <p:cNvPr id="644" name="Curved Down Arrow 31">
                <a:extLst>
                  <a:ext uri="{FF2B5EF4-FFF2-40B4-BE49-F238E27FC236}">
                    <a16:creationId xmlns:a16="http://schemas.microsoft.com/office/drawing/2014/main" id="{DE6BF5BE-92B4-4638-B862-B498C70B38D2}"/>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45" name="Curved Up Arrow 32">
                <a:extLst>
                  <a:ext uri="{FF2B5EF4-FFF2-40B4-BE49-F238E27FC236}">
                    <a16:creationId xmlns:a16="http://schemas.microsoft.com/office/drawing/2014/main" id="{59C6D1CE-9485-4C39-A1A8-4D12D37C03CE}"/>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41" name="Oval 640">
              <a:extLst>
                <a:ext uri="{FF2B5EF4-FFF2-40B4-BE49-F238E27FC236}">
                  <a16:creationId xmlns:a16="http://schemas.microsoft.com/office/drawing/2014/main" id="{DB0DC81D-6030-437B-93A3-0ED2BC2119DE}"/>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42" name="Diamond 641">
              <a:extLst>
                <a:ext uri="{FF2B5EF4-FFF2-40B4-BE49-F238E27FC236}">
                  <a16:creationId xmlns:a16="http://schemas.microsoft.com/office/drawing/2014/main" id="{81C44869-2EAA-4820-8DF3-A6C15AC849D3}"/>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43" name="TextBox 642">
              <a:extLst>
                <a:ext uri="{FF2B5EF4-FFF2-40B4-BE49-F238E27FC236}">
                  <a16:creationId xmlns:a16="http://schemas.microsoft.com/office/drawing/2014/main" id="{57062876-F72E-41E0-9400-5016BE4EF990}"/>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11</a:t>
              </a:r>
            </a:p>
          </p:txBody>
        </p:sp>
      </p:grpSp>
      <p:grpSp>
        <p:nvGrpSpPr>
          <p:cNvPr id="646" name="Group 645">
            <a:extLst>
              <a:ext uri="{FF2B5EF4-FFF2-40B4-BE49-F238E27FC236}">
                <a16:creationId xmlns:a16="http://schemas.microsoft.com/office/drawing/2014/main" id="{CB1F62D5-6642-4659-B02C-50F95543CB0B}"/>
              </a:ext>
            </a:extLst>
          </p:cNvPr>
          <p:cNvGrpSpPr/>
          <p:nvPr/>
        </p:nvGrpSpPr>
        <p:grpSpPr>
          <a:xfrm>
            <a:off x="7585683" y="5814368"/>
            <a:ext cx="1394643" cy="231123"/>
            <a:chOff x="1604691" y="3282466"/>
            <a:chExt cx="1394643" cy="231123"/>
          </a:xfrm>
        </p:grpSpPr>
        <p:sp>
          <p:nvSpPr>
            <p:cNvPr id="647" name="TextBox 646">
              <a:extLst>
                <a:ext uri="{FF2B5EF4-FFF2-40B4-BE49-F238E27FC236}">
                  <a16:creationId xmlns:a16="http://schemas.microsoft.com/office/drawing/2014/main" id="{BDF336B4-5D1B-4317-91AD-FA4F523B62B5}"/>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48" name="Oval 647">
              <a:extLst>
                <a:ext uri="{FF2B5EF4-FFF2-40B4-BE49-F238E27FC236}">
                  <a16:creationId xmlns:a16="http://schemas.microsoft.com/office/drawing/2014/main" id="{FD469E70-8E7C-4874-9DDB-7E4C547F5A28}"/>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49" name="Oval 648">
              <a:extLst>
                <a:ext uri="{FF2B5EF4-FFF2-40B4-BE49-F238E27FC236}">
                  <a16:creationId xmlns:a16="http://schemas.microsoft.com/office/drawing/2014/main" id="{E2167324-47B1-4527-893E-CB7C1192B05B}"/>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50" name="Oval 649">
              <a:extLst>
                <a:ext uri="{FF2B5EF4-FFF2-40B4-BE49-F238E27FC236}">
                  <a16:creationId xmlns:a16="http://schemas.microsoft.com/office/drawing/2014/main" id="{386BF5EA-FFF4-4890-8855-315AB267918E}"/>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51" name="Group 650">
              <a:extLst>
                <a:ext uri="{FF2B5EF4-FFF2-40B4-BE49-F238E27FC236}">
                  <a16:creationId xmlns:a16="http://schemas.microsoft.com/office/drawing/2014/main" id="{86DE3610-852E-4EF2-949B-F51A378793DF}"/>
                </a:ext>
              </a:extLst>
            </p:cNvPr>
            <p:cNvGrpSpPr/>
            <p:nvPr/>
          </p:nvGrpSpPr>
          <p:grpSpPr>
            <a:xfrm>
              <a:off x="2754357" y="3282466"/>
              <a:ext cx="113259" cy="231123"/>
              <a:chOff x="2827382" y="2518390"/>
              <a:chExt cx="113259" cy="409447"/>
            </a:xfrm>
          </p:grpSpPr>
          <p:sp>
            <p:nvSpPr>
              <p:cNvPr id="655" name="Curved Down Arrow 31">
                <a:extLst>
                  <a:ext uri="{FF2B5EF4-FFF2-40B4-BE49-F238E27FC236}">
                    <a16:creationId xmlns:a16="http://schemas.microsoft.com/office/drawing/2014/main" id="{9E015896-103B-4BE8-884B-3EE9DDF91024}"/>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56" name="Curved Up Arrow 32">
                <a:extLst>
                  <a:ext uri="{FF2B5EF4-FFF2-40B4-BE49-F238E27FC236}">
                    <a16:creationId xmlns:a16="http://schemas.microsoft.com/office/drawing/2014/main" id="{895D2642-D346-4D60-AA9C-16C9CA272BC5}"/>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52" name="Oval 651">
              <a:extLst>
                <a:ext uri="{FF2B5EF4-FFF2-40B4-BE49-F238E27FC236}">
                  <a16:creationId xmlns:a16="http://schemas.microsoft.com/office/drawing/2014/main" id="{97F18831-C303-42D2-9D38-7D3655D4FDA5}"/>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53" name="Diamond 652">
              <a:extLst>
                <a:ext uri="{FF2B5EF4-FFF2-40B4-BE49-F238E27FC236}">
                  <a16:creationId xmlns:a16="http://schemas.microsoft.com/office/drawing/2014/main" id="{1D8F6728-86B8-4EB0-8F78-688D6F7915F4}"/>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54" name="TextBox 653">
              <a:extLst>
                <a:ext uri="{FF2B5EF4-FFF2-40B4-BE49-F238E27FC236}">
                  <a16:creationId xmlns:a16="http://schemas.microsoft.com/office/drawing/2014/main" id="{F4ED1001-9611-4838-8608-3CEC03D2D815}"/>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12</a:t>
              </a:r>
            </a:p>
          </p:txBody>
        </p:sp>
      </p:grpSp>
      <p:grpSp>
        <p:nvGrpSpPr>
          <p:cNvPr id="657" name="Group 656">
            <a:extLst>
              <a:ext uri="{FF2B5EF4-FFF2-40B4-BE49-F238E27FC236}">
                <a16:creationId xmlns:a16="http://schemas.microsoft.com/office/drawing/2014/main" id="{FAECF9CA-B24E-4E99-AFE5-2E264E1B17F4}"/>
              </a:ext>
            </a:extLst>
          </p:cNvPr>
          <p:cNvGrpSpPr/>
          <p:nvPr/>
        </p:nvGrpSpPr>
        <p:grpSpPr>
          <a:xfrm>
            <a:off x="8875105" y="4329428"/>
            <a:ext cx="1394643" cy="231123"/>
            <a:chOff x="1604691" y="3282466"/>
            <a:chExt cx="1394643" cy="231123"/>
          </a:xfrm>
        </p:grpSpPr>
        <p:sp>
          <p:nvSpPr>
            <p:cNvPr id="658" name="TextBox 657">
              <a:extLst>
                <a:ext uri="{FF2B5EF4-FFF2-40B4-BE49-F238E27FC236}">
                  <a16:creationId xmlns:a16="http://schemas.microsoft.com/office/drawing/2014/main" id="{CDA686AC-44AD-410A-951D-497B39C2DFEC}"/>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59" name="Oval 658">
              <a:extLst>
                <a:ext uri="{FF2B5EF4-FFF2-40B4-BE49-F238E27FC236}">
                  <a16:creationId xmlns:a16="http://schemas.microsoft.com/office/drawing/2014/main" id="{6FFAECEB-67A9-48BD-BA84-97AC043B262C}"/>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60" name="Oval 659">
              <a:extLst>
                <a:ext uri="{FF2B5EF4-FFF2-40B4-BE49-F238E27FC236}">
                  <a16:creationId xmlns:a16="http://schemas.microsoft.com/office/drawing/2014/main" id="{9E9C107B-9609-450A-BE57-C35AB89BAD76}"/>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61" name="Oval 660">
              <a:extLst>
                <a:ext uri="{FF2B5EF4-FFF2-40B4-BE49-F238E27FC236}">
                  <a16:creationId xmlns:a16="http://schemas.microsoft.com/office/drawing/2014/main" id="{78727655-1269-4F59-AB84-6197DE5C7F50}"/>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62" name="Group 661">
              <a:extLst>
                <a:ext uri="{FF2B5EF4-FFF2-40B4-BE49-F238E27FC236}">
                  <a16:creationId xmlns:a16="http://schemas.microsoft.com/office/drawing/2014/main" id="{E9D86FA1-36DD-44B3-A931-809B75A9D6B4}"/>
                </a:ext>
              </a:extLst>
            </p:cNvPr>
            <p:cNvGrpSpPr/>
            <p:nvPr/>
          </p:nvGrpSpPr>
          <p:grpSpPr>
            <a:xfrm>
              <a:off x="2754357" y="3282466"/>
              <a:ext cx="113259" cy="231123"/>
              <a:chOff x="2827382" y="2518390"/>
              <a:chExt cx="113259" cy="409447"/>
            </a:xfrm>
          </p:grpSpPr>
          <p:sp>
            <p:nvSpPr>
              <p:cNvPr id="666" name="Curved Down Arrow 31">
                <a:extLst>
                  <a:ext uri="{FF2B5EF4-FFF2-40B4-BE49-F238E27FC236}">
                    <a16:creationId xmlns:a16="http://schemas.microsoft.com/office/drawing/2014/main" id="{60FB5050-D3CD-4F80-A025-93D52FA583EC}"/>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67" name="Curved Up Arrow 32">
                <a:extLst>
                  <a:ext uri="{FF2B5EF4-FFF2-40B4-BE49-F238E27FC236}">
                    <a16:creationId xmlns:a16="http://schemas.microsoft.com/office/drawing/2014/main" id="{25B06229-241F-4C19-B21C-58FA73E7EDBA}"/>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63" name="Oval 662">
              <a:extLst>
                <a:ext uri="{FF2B5EF4-FFF2-40B4-BE49-F238E27FC236}">
                  <a16:creationId xmlns:a16="http://schemas.microsoft.com/office/drawing/2014/main" id="{32BDD866-43AD-4335-A210-9F83106D9515}"/>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64" name="Diamond 663">
              <a:extLst>
                <a:ext uri="{FF2B5EF4-FFF2-40B4-BE49-F238E27FC236}">
                  <a16:creationId xmlns:a16="http://schemas.microsoft.com/office/drawing/2014/main" id="{DB64F0E8-7143-46AF-ADF5-F6A8FD5857FF}"/>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65" name="TextBox 664">
              <a:extLst>
                <a:ext uri="{FF2B5EF4-FFF2-40B4-BE49-F238E27FC236}">
                  <a16:creationId xmlns:a16="http://schemas.microsoft.com/office/drawing/2014/main" id="{83427CB5-60B3-4F19-BF6C-2718C4248E90}"/>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13</a:t>
              </a:r>
            </a:p>
          </p:txBody>
        </p:sp>
      </p:grpSp>
      <p:grpSp>
        <p:nvGrpSpPr>
          <p:cNvPr id="668" name="Group 667">
            <a:extLst>
              <a:ext uri="{FF2B5EF4-FFF2-40B4-BE49-F238E27FC236}">
                <a16:creationId xmlns:a16="http://schemas.microsoft.com/office/drawing/2014/main" id="{8E13A537-F5F0-45FF-86BC-095896FC62E9}"/>
              </a:ext>
            </a:extLst>
          </p:cNvPr>
          <p:cNvGrpSpPr/>
          <p:nvPr/>
        </p:nvGrpSpPr>
        <p:grpSpPr>
          <a:xfrm>
            <a:off x="8878217" y="5996898"/>
            <a:ext cx="1394643" cy="231123"/>
            <a:chOff x="1604691" y="3282466"/>
            <a:chExt cx="1394643" cy="231123"/>
          </a:xfrm>
        </p:grpSpPr>
        <p:sp>
          <p:nvSpPr>
            <p:cNvPr id="669" name="TextBox 668">
              <a:extLst>
                <a:ext uri="{FF2B5EF4-FFF2-40B4-BE49-F238E27FC236}">
                  <a16:creationId xmlns:a16="http://schemas.microsoft.com/office/drawing/2014/main" id="{F3DC6DFD-D202-4933-B8F2-3AF4EDDC3F4E}"/>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70" name="Oval 669">
              <a:extLst>
                <a:ext uri="{FF2B5EF4-FFF2-40B4-BE49-F238E27FC236}">
                  <a16:creationId xmlns:a16="http://schemas.microsoft.com/office/drawing/2014/main" id="{3852E04D-20DB-458D-904E-CD3E396513AD}"/>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71" name="Oval 670">
              <a:extLst>
                <a:ext uri="{FF2B5EF4-FFF2-40B4-BE49-F238E27FC236}">
                  <a16:creationId xmlns:a16="http://schemas.microsoft.com/office/drawing/2014/main" id="{5D3ABA9C-5682-4559-9059-E28F75EF23C7}"/>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72" name="Oval 671">
              <a:extLst>
                <a:ext uri="{FF2B5EF4-FFF2-40B4-BE49-F238E27FC236}">
                  <a16:creationId xmlns:a16="http://schemas.microsoft.com/office/drawing/2014/main" id="{B3D74DC0-C44C-4ADD-8BC3-2DFC04204859}"/>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73" name="Group 672">
              <a:extLst>
                <a:ext uri="{FF2B5EF4-FFF2-40B4-BE49-F238E27FC236}">
                  <a16:creationId xmlns:a16="http://schemas.microsoft.com/office/drawing/2014/main" id="{40670592-4F9C-4B09-A530-7583D504A99B}"/>
                </a:ext>
              </a:extLst>
            </p:cNvPr>
            <p:cNvGrpSpPr/>
            <p:nvPr/>
          </p:nvGrpSpPr>
          <p:grpSpPr>
            <a:xfrm>
              <a:off x="2754357" y="3282466"/>
              <a:ext cx="113259" cy="231123"/>
              <a:chOff x="2827382" y="2518390"/>
              <a:chExt cx="113259" cy="409447"/>
            </a:xfrm>
          </p:grpSpPr>
          <p:sp>
            <p:nvSpPr>
              <p:cNvPr id="677" name="Curved Down Arrow 31">
                <a:extLst>
                  <a:ext uri="{FF2B5EF4-FFF2-40B4-BE49-F238E27FC236}">
                    <a16:creationId xmlns:a16="http://schemas.microsoft.com/office/drawing/2014/main" id="{F95038CB-CDD9-43FE-ACA0-8E1926C5A368}"/>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78" name="Curved Up Arrow 32">
                <a:extLst>
                  <a:ext uri="{FF2B5EF4-FFF2-40B4-BE49-F238E27FC236}">
                    <a16:creationId xmlns:a16="http://schemas.microsoft.com/office/drawing/2014/main" id="{C9F9A698-E934-4B20-B6C4-1572B600F8B0}"/>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74" name="Oval 673">
              <a:extLst>
                <a:ext uri="{FF2B5EF4-FFF2-40B4-BE49-F238E27FC236}">
                  <a16:creationId xmlns:a16="http://schemas.microsoft.com/office/drawing/2014/main" id="{8834A954-65C2-4F9E-BABC-0DC03AE0515E}"/>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75" name="Diamond 674">
              <a:extLst>
                <a:ext uri="{FF2B5EF4-FFF2-40B4-BE49-F238E27FC236}">
                  <a16:creationId xmlns:a16="http://schemas.microsoft.com/office/drawing/2014/main" id="{83EBB29A-A325-47EC-8B9E-B52B384C0CCD}"/>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76" name="TextBox 675">
              <a:extLst>
                <a:ext uri="{FF2B5EF4-FFF2-40B4-BE49-F238E27FC236}">
                  <a16:creationId xmlns:a16="http://schemas.microsoft.com/office/drawing/2014/main" id="{1A0B21E1-4C37-4C47-9FB4-5BA3F5ADBE76}"/>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14</a:t>
              </a:r>
            </a:p>
          </p:txBody>
        </p:sp>
      </p:grpSp>
      <p:grpSp>
        <p:nvGrpSpPr>
          <p:cNvPr id="679" name="Group 678">
            <a:extLst>
              <a:ext uri="{FF2B5EF4-FFF2-40B4-BE49-F238E27FC236}">
                <a16:creationId xmlns:a16="http://schemas.microsoft.com/office/drawing/2014/main" id="{62C296C1-827C-4F48-931B-95EFFB7CD665}"/>
              </a:ext>
            </a:extLst>
          </p:cNvPr>
          <p:cNvGrpSpPr/>
          <p:nvPr/>
        </p:nvGrpSpPr>
        <p:grpSpPr>
          <a:xfrm>
            <a:off x="10170749" y="4509822"/>
            <a:ext cx="1394643" cy="231123"/>
            <a:chOff x="1604691" y="3282466"/>
            <a:chExt cx="1394643" cy="231123"/>
          </a:xfrm>
        </p:grpSpPr>
        <p:sp>
          <p:nvSpPr>
            <p:cNvPr id="680" name="TextBox 679">
              <a:extLst>
                <a:ext uri="{FF2B5EF4-FFF2-40B4-BE49-F238E27FC236}">
                  <a16:creationId xmlns:a16="http://schemas.microsoft.com/office/drawing/2014/main" id="{059DC76E-7EF9-41FB-B749-B6B367479F06}"/>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81" name="Oval 680">
              <a:extLst>
                <a:ext uri="{FF2B5EF4-FFF2-40B4-BE49-F238E27FC236}">
                  <a16:creationId xmlns:a16="http://schemas.microsoft.com/office/drawing/2014/main" id="{51BA4073-5232-413D-81C5-A14241D0618F}"/>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82" name="Oval 681">
              <a:extLst>
                <a:ext uri="{FF2B5EF4-FFF2-40B4-BE49-F238E27FC236}">
                  <a16:creationId xmlns:a16="http://schemas.microsoft.com/office/drawing/2014/main" id="{475C3A40-4089-467D-A286-05E283A4901B}"/>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83" name="Oval 682">
              <a:extLst>
                <a:ext uri="{FF2B5EF4-FFF2-40B4-BE49-F238E27FC236}">
                  <a16:creationId xmlns:a16="http://schemas.microsoft.com/office/drawing/2014/main" id="{3A8E81BB-2CDE-46D6-8130-B09FE19EA6AA}"/>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84" name="Group 683">
              <a:extLst>
                <a:ext uri="{FF2B5EF4-FFF2-40B4-BE49-F238E27FC236}">
                  <a16:creationId xmlns:a16="http://schemas.microsoft.com/office/drawing/2014/main" id="{616F314D-B957-4B99-A287-6E7D8760D282}"/>
                </a:ext>
              </a:extLst>
            </p:cNvPr>
            <p:cNvGrpSpPr/>
            <p:nvPr/>
          </p:nvGrpSpPr>
          <p:grpSpPr>
            <a:xfrm>
              <a:off x="2754357" y="3282466"/>
              <a:ext cx="113259" cy="231123"/>
              <a:chOff x="2827382" y="2518390"/>
              <a:chExt cx="113259" cy="409447"/>
            </a:xfrm>
          </p:grpSpPr>
          <p:sp>
            <p:nvSpPr>
              <p:cNvPr id="688" name="Curved Down Arrow 31">
                <a:extLst>
                  <a:ext uri="{FF2B5EF4-FFF2-40B4-BE49-F238E27FC236}">
                    <a16:creationId xmlns:a16="http://schemas.microsoft.com/office/drawing/2014/main" id="{A975249E-8D82-4DFF-96C0-4D32E54B6453}"/>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89" name="Curved Up Arrow 32">
                <a:extLst>
                  <a:ext uri="{FF2B5EF4-FFF2-40B4-BE49-F238E27FC236}">
                    <a16:creationId xmlns:a16="http://schemas.microsoft.com/office/drawing/2014/main" id="{C76B0120-4757-46BB-82AB-25D2C75170A4}"/>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85" name="Oval 684">
              <a:extLst>
                <a:ext uri="{FF2B5EF4-FFF2-40B4-BE49-F238E27FC236}">
                  <a16:creationId xmlns:a16="http://schemas.microsoft.com/office/drawing/2014/main" id="{6A65F233-5F24-4A87-B4FD-3330639E0067}"/>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86" name="Diamond 685">
              <a:extLst>
                <a:ext uri="{FF2B5EF4-FFF2-40B4-BE49-F238E27FC236}">
                  <a16:creationId xmlns:a16="http://schemas.microsoft.com/office/drawing/2014/main" id="{48382C04-30E4-4A04-AE08-19D94B918EA8}"/>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87" name="TextBox 686">
              <a:extLst>
                <a:ext uri="{FF2B5EF4-FFF2-40B4-BE49-F238E27FC236}">
                  <a16:creationId xmlns:a16="http://schemas.microsoft.com/office/drawing/2014/main" id="{8338CB68-DC7D-4756-993A-FF12976DA6E7}"/>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15</a:t>
              </a:r>
            </a:p>
          </p:txBody>
        </p:sp>
      </p:grpSp>
      <p:grpSp>
        <p:nvGrpSpPr>
          <p:cNvPr id="690" name="Group 689">
            <a:extLst>
              <a:ext uri="{FF2B5EF4-FFF2-40B4-BE49-F238E27FC236}">
                <a16:creationId xmlns:a16="http://schemas.microsoft.com/office/drawing/2014/main" id="{6E746804-2802-4AAF-873C-5AD3BFABE4CE}"/>
              </a:ext>
            </a:extLst>
          </p:cNvPr>
          <p:cNvGrpSpPr/>
          <p:nvPr/>
        </p:nvGrpSpPr>
        <p:grpSpPr>
          <a:xfrm>
            <a:off x="10170749" y="6179425"/>
            <a:ext cx="1394643" cy="231123"/>
            <a:chOff x="1604691" y="3282466"/>
            <a:chExt cx="1394643" cy="231123"/>
          </a:xfrm>
        </p:grpSpPr>
        <p:sp>
          <p:nvSpPr>
            <p:cNvPr id="691" name="TextBox 690">
              <a:extLst>
                <a:ext uri="{FF2B5EF4-FFF2-40B4-BE49-F238E27FC236}">
                  <a16:creationId xmlns:a16="http://schemas.microsoft.com/office/drawing/2014/main" id="{409457DD-3A44-4585-8274-C4616AA7673E}"/>
                </a:ext>
              </a:extLst>
            </p:cNvPr>
            <p:cNvSpPr txBox="1"/>
            <p:nvPr/>
          </p:nvSpPr>
          <p:spPr>
            <a:xfrm>
              <a:off x="1993494" y="3366024"/>
              <a:ext cx="1005840" cy="64008"/>
            </a:xfrm>
            <a:prstGeom prst="homePlate">
              <a:avLst/>
            </a:prstGeom>
            <a:solidFill>
              <a:schemeClr val="bg1">
                <a:lumMod val="85000"/>
              </a:schemeClr>
            </a:solidFill>
          </p:spPr>
          <p:txBody>
            <a:bodyPr wrap="none" lIns="0" tIns="0" rIns="0" bIns="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Open Sans"/>
                <a:ea typeface="MS PGothic"/>
                <a:cs typeface="+mn-cs"/>
              </a:endParaRPr>
            </a:p>
          </p:txBody>
        </p:sp>
        <p:sp>
          <p:nvSpPr>
            <p:cNvPr id="692" name="Oval 691">
              <a:extLst>
                <a:ext uri="{FF2B5EF4-FFF2-40B4-BE49-F238E27FC236}">
                  <a16:creationId xmlns:a16="http://schemas.microsoft.com/office/drawing/2014/main" id="{1B0E0464-C8AE-4954-8C05-F81F8661F333}"/>
                </a:ext>
              </a:extLst>
            </p:cNvPr>
            <p:cNvSpPr/>
            <p:nvPr/>
          </p:nvSpPr>
          <p:spPr bwMode="gray">
            <a:xfrm>
              <a:off x="2546152" y="3360243"/>
              <a:ext cx="75570" cy="75570"/>
            </a:xfrm>
            <a:prstGeom prst="ellipse">
              <a:avLst/>
            </a:prstGeom>
            <a:solidFill>
              <a:schemeClr val="accent4">
                <a:lumMod val="60000"/>
                <a:lumOff val="40000"/>
              </a:schemeClr>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93" name="Oval 692">
              <a:extLst>
                <a:ext uri="{FF2B5EF4-FFF2-40B4-BE49-F238E27FC236}">
                  <a16:creationId xmlns:a16="http://schemas.microsoft.com/office/drawing/2014/main" id="{30CD780E-028E-40D6-85A5-6BCF1174E007}"/>
                </a:ext>
              </a:extLst>
            </p:cNvPr>
            <p:cNvSpPr/>
            <p:nvPr/>
          </p:nvSpPr>
          <p:spPr bwMode="gray">
            <a:xfrm>
              <a:off x="2152565" y="3360243"/>
              <a:ext cx="75570" cy="75570"/>
            </a:xfrm>
            <a:prstGeom prst="ellipse">
              <a:avLst/>
            </a:prstGeom>
            <a:solidFill>
              <a:schemeClr val="accent3"/>
            </a:solidFill>
            <a:ln w="6350" algn="ctr">
              <a:solidFill>
                <a:schemeClr val="accent3"/>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694" name="Oval 693">
              <a:extLst>
                <a:ext uri="{FF2B5EF4-FFF2-40B4-BE49-F238E27FC236}">
                  <a16:creationId xmlns:a16="http://schemas.microsoft.com/office/drawing/2014/main" id="{D7052380-55CA-4DE8-AEB1-BB82CE2B3C02}"/>
                </a:ext>
              </a:extLst>
            </p:cNvPr>
            <p:cNvSpPr/>
            <p:nvPr/>
          </p:nvSpPr>
          <p:spPr bwMode="gray">
            <a:xfrm>
              <a:off x="2276187" y="3360243"/>
              <a:ext cx="75570" cy="75570"/>
            </a:xfrm>
            <a:prstGeom prst="ellipse">
              <a:avLst/>
            </a:prstGeom>
            <a:solidFill>
              <a:srgbClr val="92D050"/>
            </a:solidFill>
            <a:ln w="6350" algn="ctr">
              <a:solidFill>
                <a:srgbClr val="FF0000"/>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nvGrpSpPr>
            <p:cNvPr id="695" name="Group 694">
              <a:extLst>
                <a:ext uri="{FF2B5EF4-FFF2-40B4-BE49-F238E27FC236}">
                  <a16:creationId xmlns:a16="http://schemas.microsoft.com/office/drawing/2014/main" id="{8550BA80-B4E1-4274-87CF-00DA47FA0CE9}"/>
                </a:ext>
              </a:extLst>
            </p:cNvPr>
            <p:cNvGrpSpPr/>
            <p:nvPr/>
          </p:nvGrpSpPr>
          <p:grpSpPr>
            <a:xfrm>
              <a:off x="2754357" y="3282466"/>
              <a:ext cx="113259" cy="231123"/>
              <a:chOff x="2827382" y="2518390"/>
              <a:chExt cx="113259" cy="409447"/>
            </a:xfrm>
          </p:grpSpPr>
          <p:sp>
            <p:nvSpPr>
              <p:cNvPr id="699" name="Curved Down Arrow 31">
                <a:extLst>
                  <a:ext uri="{FF2B5EF4-FFF2-40B4-BE49-F238E27FC236}">
                    <a16:creationId xmlns:a16="http://schemas.microsoft.com/office/drawing/2014/main" id="{63201CA2-2F60-47A5-882A-C33EC89A78E7}"/>
                  </a:ext>
                </a:extLst>
              </p:cNvPr>
              <p:cNvSpPr/>
              <p:nvPr/>
            </p:nvSpPr>
            <p:spPr bwMode="gray">
              <a:xfrm>
                <a:off x="2827382" y="2518390"/>
                <a:ext cx="113259" cy="167607"/>
              </a:xfrm>
              <a:prstGeom prst="curvedDown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700" name="Curved Up Arrow 32">
                <a:extLst>
                  <a:ext uri="{FF2B5EF4-FFF2-40B4-BE49-F238E27FC236}">
                    <a16:creationId xmlns:a16="http://schemas.microsoft.com/office/drawing/2014/main" id="{A27755D8-1D7B-4B66-9DFC-318952FBCAD4}"/>
                  </a:ext>
                </a:extLst>
              </p:cNvPr>
              <p:cNvSpPr/>
              <p:nvPr/>
            </p:nvSpPr>
            <p:spPr bwMode="gray">
              <a:xfrm>
                <a:off x="2827382" y="2763245"/>
                <a:ext cx="113259" cy="164592"/>
              </a:xfrm>
              <a:prstGeom prst="curvedUpArrow">
                <a:avLst/>
              </a:prstGeom>
              <a:solidFill>
                <a:srgbClr val="92D05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grpSp>
        <p:sp>
          <p:nvSpPr>
            <p:cNvPr id="696" name="Oval 695">
              <a:extLst>
                <a:ext uri="{FF2B5EF4-FFF2-40B4-BE49-F238E27FC236}">
                  <a16:creationId xmlns:a16="http://schemas.microsoft.com/office/drawing/2014/main" id="{5682EF78-B29C-4CB6-8AA1-B4BAA2404DA7}"/>
                </a:ext>
              </a:extLst>
            </p:cNvPr>
            <p:cNvSpPr/>
            <p:nvPr/>
          </p:nvSpPr>
          <p:spPr bwMode="gray">
            <a:xfrm>
              <a:off x="2894746" y="3360243"/>
              <a:ext cx="75570" cy="75570"/>
            </a:xfrm>
            <a:prstGeom prst="ellipse">
              <a:avLst/>
            </a:prstGeom>
            <a:solidFill>
              <a:schemeClr val="accent2"/>
            </a:solidFill>
            <a:ln w="63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600" b="1" i="0" u="none" strike="noStrike" kern="1200" cap="none" spc="0" normalizeH="0" baseline="0" noProof="0">
                <a:ln>
                  <a:noFill/>
                </a:ln>
                <a:solidFill>
                  <a:prstClr val="white"/>
                </a:solidFill>
                <a:effectLst/>
                <a:uLnTx/>
                <a:uFillTx/>
                <a:latin typeface="Open Sans"/>
                <a:ea typeface="+mn-ea"/>
                <a:cs typeface="+mn-cs"/>
              </a:endParaRPr>
            </a:p>
          </p:txBody>
        </p:sp>
        <p:sp>
          <p:nvSpPr>
            <p:cNvPr id="697" name="Diamond 696">
              <a:extLst>
                <a:ext uri="{FF2B5EF4-FFF2-40B4-BE49-F238E27FC236}">
                  <a16:creationId xmlns:a16="http://schemas.microsoft.com/office/drawing/2014/main" id="{2C44445C-B1C9-4281-8B2C-C0AC683C28F2}"/>
                </a:ext>
              </a:extLst>
            </p:cNvPr>
            <p:cNvSpPr/>
            <p:nvPr/>
          </p:nvSpPr>
          <p:spPr bwMode="gray">
            <a:xfrm>
              <a:off x="2001281" y="3347368"/>
              <a:ext cx="103232" cy="103232"/>
            </a:xfrm>
            <a:prstGeom prst="diamond">
              <a:avLst/>
            </a:prstGeom>
            <a:solidFill>
              <a:schemeClr val="accent6"/>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
          <p:nvSpPr>
            <p:cNvPr id="698" name="TextBox 697">
              <a:extLst>
                <a:ext uri="{FF2B5EF4-FFF2-40B4-BE49-F238E27FC236}">
                  <a16:creationId xmlns:a16="http://schemas.microsoft.com/office/drawing/2014/main" id="{C5412BC9-B1BB-49D9-A59A-AD37362D70D0}"/>
                </a:ext>
              </a:extLst>
            </p:cNvPr>
            <p:cNvSpPr txBox="1"/>
            <p:nvPr/>
          </p:nvSpPr>
          <p:spPr>
            <a:xfrm>
              <a:off x="1604691" y="3342084"/>
              <a:ext cx="404390" cy="119523"/>
            </a:xfrm>
            <a:prstGeom prst="rect">
              <a:avLst/>
            </a:prstGeom>
          </p:spPr>
          <p:txBody>
            <a:bodyPr wrap="square" lIns="0" tIns="0" rIns="0" bIns="0" rtlCol="0" anchor="t">
              <a:noAutofit/>
            </a:bodyPr>
            <a:lstStyle/>
            <a:p>
              <a:pPr marL="1588" marR="0" lvl="0" indent="0" defTabSz="913989" rtl="0"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1200" cap="none" spc="0" normalizeH="0" baseline="0" noProof="0">
                  <a:ln>
                    <a:noFill/>
                  </a:ln>
                  <a:solidFill>
                    <a:prstClr val="black"/>
                  </a:solidFill>
                  <a:effectLst/>
                  <a:uLnTx/>
                  <a:uFillTx/>
                  <a:latin typeface="Open Sans"/>
                  <a:ea typeface="ＭＳ Ｐゴシック"/>
                  <a:cs typeface="Arial"/>
                </a:rPr>
                <a:t>Wave 16</a:t>
              </a:r>
            </a:p>
          </p:txBody>
        </p:sp>
      </p:grpSp>
      <p:sp>
        <p:nvSpPr>
          <p:cNvPr id="708" name="Diamond 707">
            <a:extLst>
              <a:ext uri="{FF2B5EF4-FFF2-40B4-BE49-F238E27FC236}">
                <a16:creationId xmlns:a16="http://schemas.microsoft.com/office/drawing/2014/main" id="{17D960DB-0A3C-4B5F-AAE3-D6CDC8FE5446}"/>
              </a:ext>
            </a:extLst>
          </p:cNvPr>
          <p:cNvSpPr/>
          <p:nvPr/>
        </p:nvSpPr>
        <p:spPr bwMode="gray">
          <a:xfrm>
            <a:off x="1240806" y="1944306"/>
            <a:ext cx="124910" cy="124910"/>
          </a:xfrm>
          <a:prstGeom prst="diamond">
            <a:avLst/>
          </a:prstGeom>
          <a:solidFill>
            <a:srgbClr val="5F5F5F"/>
          </a:solidFill>
          <a:ln w="9525" algn="ctr">
            <a:noFill/>
            <a:miter lim="800000"/>
            <a:headEnd/>
            <a:tailEnd/>
          </a:ln>
          <a:effectLst/>
        </p:spPr>
        <p:txBody>
          <a:bodyPr>
            <a:noAutofit/>
          </a:bodyPr>
          <a:lstStyle/>
          <a:p>
            <a:pPr defTabSz="913989"/>
            <a:endParaRPr lang="en-US" sz="700">
              <a:solidFill>
                <a:prstClr val="black"/>
              </a:solidFill>
              <a:latin typeface="Open Sans"/>
              <a:ea typeface="ＭＳ Ｐゴシック"/>
              <a:cs typeface="Arial"/>
            </a:endParaRPr>
          </a:p>
        </p:txBody>
      </p:sp>
    </p:spTree>
    <p:extLst>
      <p:ext uri="{BB962C8B-B14F-4D97-AF65-F5344CB8AC3E}">
        <p14:creationId xmlns:p14="http://schemas.microsoft.com/office/powerpoint/2010/main" val="377688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lowchart: Process 82">
            <a:extLst>
              <a:ext uri="{FF2B5EF4-FFF2-40B4-BE49-F238E27FC236}">
                <a16:creationId xmlns:a16="http://schemas.microsoft.com/office/drawing/2014/main" id="{945E8CD8-E37E-4DE3-9C50-0C1F7CA49672}"/>
              </a:ext>
            </a:extLst>
          </p:cNvPr>
          <p:cNvSpPr/>
          <p:nvPr/>
        </p:nvSpPr>
        <p:spPr bwMode="gray">
          <a:xfrm>
            <a:off x="6408202" y="1545088"/>
            <a:ext cx="4386955" cy="3270097"/>
          </a:xfrm>
          <a:prstGeom prst="flowChartProcess">
            <a:avLst/>
          </a:prstGeom>
          <a:solidFill>
            <a:schemeClr val="bg1">
              <a:lumMod val="95000"/>
            </a:schemeClr>
          </a:solidFill>
          <a:ln w="19050" algn="ctr">
            <a:solidFill>
              <a:schemeClr val="accent3"/>
            </a:solidFill>
            <a:miter lim="800000"/>
            <a:headEnd/>
            <a:tailEnd/>
          </a:ln>
        </p:spPr>
        <p:txBody>
          <a:bodyPr wrap="square" lIns="88900" tIns="88900" rIns="88900" bIns="88900" rtlCol="0" anchor="t"/>
          <a:lstStyle/>
          <a:p>
            <a:pPr>
              <a:lnSpc>
                <a:spcPct val="106000"/>
              </a:lnSpc>
            </a:pPr>
            <a:r>
              <a:rPr lang="en-US" sz="900" b="1">
                <a:latin typeface="Calibri"/>
              </a:rPr>
              <a:t>Validation &amp; Cutover</a:t>
            </a:r>
          </a:p>
        </p:txBody>
      </p:sp>
      <p:sp>
        <p:nvSpPr>
          <p:cNvPr id="46" name="Flowchart: Process 45">
            <a:extLst>
              <a:ext uri="{FF2B5EF4-FFF2-40B4-BE49-F238E27FC236}">
                <a16:creationId xmlns:a16="http://schemas.microsoft.com/office/drawing/2014/main" id="{1DC42784-FE38-43B7-92AD-382969BFCAC6}"/>
              </a:ext>
            </a:extLst>
          </p:cNvPr>
          <p:cNvSpPr/>
          <p:nvPr/>
        </p:nvSpPr>
        <p:spPr bwMode="gray">
          <a:xfrm>
            <a:off x="2825260" y="1545089"/>
            <a:ext cx="3132722" cy="4115482"/>
          </a:xfrm>
          <a:prstGeom prst="flowChartProcess">
            <a:avLst/>
          </a:prstGeom>
          <a:solidFill>
            <a:schemeClr val="bg1">
              <a:lumMod val="95000"/>
            </a:schemeClr>
          </a:solidFill>
          <a:ln w="19050" algn="ctr">
            <a:solidFill>
              <a:schemeClr val="accent3"/>
            </a:solidFill>
            <a:miter lim="800000"/>
            <a:headEnd/>
            <a:tailEnd/>
          </a:ln>
        </p:spPr>
        <p:txBody>
          <a:bodyPr wrap="square" lIns="88900" tIns="88900" rIns="88900" bIns="88900" rtlCol="0" anchor="t"/>
          <a:lstStyle/>
          <a:p>
            <a:pPr>
              <a:lnSpc>
                <a:spcPct val="106000"/>
              </a:lnSpc>
            </a:pPr>
            <a:r>
              <a:rPr lang="en-US" sz="900" b="1">
                <a:latin typeface="Calibri"/>
              </a:rPr>
              <a:t>Platform Transformation</a:t>
            </a:r>
          </a:p>
        </p:txBody>
      </p:sp>
      <p:sp>
        <p:nvSpPr>
          <p:cNvPr id="213" name="Flowchart: Process 212">
            <a:extLst>
              <a:ext uri="{FF2B5EF4-FFF2-40B4-BE49-F238E27FC236}">
                <a16:creationId xmlns:a16="http://schemas.microsoft.com/office/drawing/2014/main" id="{2EDEF91E-8046-4104-B287-1DD7042C0AFA}"/>
              </a:ext>
            </a:extLst>
          </p:cNvPr>
          <p:cNvSpPr/>
          <p:nvPr/>
        </p:nvSpPr>
        <p:spPr bwMode="gray">
          <a:xfrm>
            <a:off x="497767" y="2009655"/>
            <a:ext cx="1941327" cy="1394763"/>
          </a:xfrm>
          <a:prstGeom prst="flowChartProcess">
            <a:avLst/>
          </a:prstGeom>
          <a:solidFill>
            <a:schemeClr val="bg1">
              <a:lumMod val="95000"/>
            </a:schemeClr>
          </a:solidFill>
          <a:ln w="19050" algn="ctr">
            <a:solidFill>
              <a:srgbClr val="007CB0"/>
            </a:solidFill>
            <a:miter lim="800000"/>
            <a:headEnd/>
            <a:tailEnd/>
          </a:ln>
        </p:spPr>
        <p:txBody>
          <a:bodyPr wrap="square" lIns="88900" tIns="88900" rIns="88900" bIns="88900" rtlCol="0" anchor="t"/>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Customer </a:t>
            </a:r>
          </a:p>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Engagement &amp;</a:t>
            </a:r>
          </a:p>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Assessment</a:t>
            </a:r>
          </a:p>
        </p:txBody>
      </p:sp>
      <p:sp>
        <p:nvSpPr>
          <p:cNvPr id="2" name="Text Placeholder 1">
            <a:extLst>
              <a:ext uri="{FF2B5EF4-FFF2-40B4-BE49-F238E27FC236}">
                <a16:creationId xmlns:a16="http://schemas.microsoft.com/office/drawing/2014/main" id="{7DB0086D-3178-4954-9570-C0654A87FD68}"/>
              </a:ext>
            </a:extLst>
          </p:cNvPr>
          <p:cNvSpPr>
            <a:spLocks noGrp="1"/>
          </p:cNvSpPr>
          <p:nvPr>
            <p:ph type="body" sz="quarter" idx="14"/>
          </p:nvPr>
        </p:nvSpPr>
        <p:spPr/>
        <p:txBody>
          <a:bodyPr/>
          <a:lstStyle/>
          <a:p>
            <a:r>
              <a:rPr lang="en-US"/>
              <a:t>Below is a high-level view of the end-to-end Migration Process for engagement of a single customer</a:t>
            </a:r>
          </a:p>
        </p:txBody>
      </p:sp>
      <p:sp>
        <p:nvSpPr>
          <p:cNvPr id="3" name="Title 2">
            <a:extLst>
              <a:ext uri="{FF2B5EF4-FFF2-40B4-BE49-F238E27FC236}">
                <a16:creationId xmlns:a16="http://schemas.microsoft.com/office/drawing/2014/main" id="{0AAC6BF2-B54E-4351-BB4A-15760B146305}"/>
              </a:ext>
            </a:extLst>
          </p:cNvPr>
          <p:cNvSpPr>
            <a:spLocks noGrp="1"/>
          </p:cNvSpPr>
          <p:nvPr>
            <p:ph type="title"/>
          </p:nvPr>
        </p:nvSpPr>
        <p:spPr/>
        <p:txBody>
          <a:bodyPr/>
          <a:lstStyle/>
          <a:p>
            <a:r>
              <a:rPr lang="en-US" dirty="0"/>
              <a:t>Customer Migration Process Map</a:t>
            </a:r>
          </a:p>
        </p:txBody>
      </p:sp>
      <p:sp>
        <p:nvSpPr>
          <p:cNvPr id="7" name="Flowchart: Terminator 6">
            <a:extLst>
              <a:ext uri="{FF2B5EF4-FFF2-40B4-BE49-F238E27FC236}">
                <a16:creationId xmlns:a16="http://schemas.microsoft.com/office/drawing/2014/main" id="{37E1DD82-21A9-4538-8070-96EAF9CF1D92}"/>
              </a:ext>
            </a:extLst>
          </p:cNvPr>
          <p:cNvSpPr/>
          <p:nvPr/>
        </p:nvSpPr>
        <p:spPr bwMode="gray">
          <a:xfrm>
            <a:off x="975789" y="1452974"/>
            <a:ext cx="985283" cy="324059"/>
          </a:xfrm>
          <a:prstGeom prst="flowChartTerminator">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Roadmap / Wave Plan</a:t>
            </a:r>
          </a:p>
        </p:txBody>
      </p:sp>
      <p:sp>
        <p:nvSpPr>
          <p:cNvPr id="10" name="Flowchart: Process 9">
            <a:extLst>
              <a:ext uri="{FF2B5EF4-FFF2-40B4-BE49-F238E27FC236}">
                <a16:creationId xmlns:a16="http://schemas.microsoft.com/office/drawing/2014/main" id="{725E9574-D801-441B-8C14-074A3A5E5CF9}"/>
              </a:ext>
            </a:extLst>
          </p:cNvPr>
          <p:cNvSpPr/>
          <p:nvPr/>
        </p:nvSpPr>
        <p:spPr bwMode="gray">
          <a:xfrm>
            <a:off x="3164652" y="1934158"/>
            <a:ext cx="1178663" cy="539167"/>
          </a:xfrm>
          <a:prstGeom prst="flowChartProcess">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i="0" u="none" strike="noStrike" kern="1200" cap="none" spc="0" normalizeH="0" baseline="0" noProof="0">
                <a:ln>
                  <a:noFill/>
                </a:ln>
                <a:solidFill>
                  <a:prstClr val="white"/>
                </a:solidFill>
                <a:effectLst/>
                <a:uLnTx/>
                <a:uFillTx/>
                <a:latin typeface="Calibri"/>
                <a:ea typeface="+mn-ea"/>
                <a:cs typeface="+mn-cs"/>
              </a:rPr>
              <a:t>Readiness Planning</a:t>
            </a:r>
          </a:p>
        </p:txBody>
      </p:sp>
      <p:sp>
        <p:nvSpPr>
          <p:cNvPr id="11" name="Flowchart: Process 10">
            <a:extLst>
              <a:ext uri="{FF2B5EF4-FFF2-40B4-BE49-F238E27FC236}">
                <a16:creationId xmlns:a16="http://schemas.microsoft.com/office/drawing/2014/main" id="{1792B6AA-CD93-4025-BA4A-D71AB8EA96EC}"/>
              </a:ext>
            </a:extLst>
          </p:cNvPr>
          <p:cNvSpPr/>
          <p:nvPr/>
        </p:nvSpPr>
        <p:spPr bwMode="gray">
          <a:xfrm>
            <a:off x="3164652" y="2696518"/>
            <a:ext cx="1178663" cy="539167"/>
          </a:xfrm>
          <a:prstGeom prst="flowChartProcess">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i="0" u="none" strike="noStrike" kern="1200" cap="none" spc="0" normalizeH="0" baseline="0" noProof="0">
                <a:ln>
                  <a:noFill/>
                </a:ln>
                <a:solidFill>
                  <a:prstClr val="white"/>
                </a:solidFill>
                <a:effectLst/>
                <a:uLnTx/>
                <a:uFillTx/>
                <a:latin typeface="Calibri"/>
                <a:ea typeface="+mn-ea"/>
                <a:cs typeface="+mn-cs"/>
              </a:rPr>
              <a:t>Pre-Migration</a:t>
            </a:r>
          </a:p>
        </p:txBody>
      </p:sp>
      <p:sp>
        <p:nvSpPr>
          <p:cNvPr id="20" name="Flowchart: Terminator 19">
            <a:extLst>
              <a:ext uri="{FF2B5EF4-FFF2-40B4-BE49-F238E27FC236}">
                <a16:creationId xmlns:a16="http://schemas.microsoft.com/office/drawing/2014/main" id="{52CE2808-8859-479B-9F55-AC7B7E339FFC}"/>
              </a:ext>
            </a:extLst>
          </p:cNvPr>
          <p:cNvSpPr/>
          <p:nvPr/>
        </p:nvSpPr>
        <p:spPr bwMode="gray">
          <a:xfrm>
            <a:off x="975789" y="3909663"/>
            <a:ext cx="985283" cy="324059"/>
          </a:xfrm>
          <a:prstGeom prst="flowChartTerminator">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b="1">
                <a:solidFill>
                  <a:prstClr val="white"/>
                </a:solidFill>
                <a:latin typeface="Calibri"/>
              </a:rPr>
              <a:t>Engage Next Customer</a:t>
            </a:r>
            <a:endParaRPr kumimoji="0" lang="en-US" sz="900" b="1" i="0" u="none" strike="noStrike" kern="1200" cap="none" spc="0" normalizeH="0" baseline="0" noProof="0">
              <a:ln>
                <a:noFill/>
              </a:ln>
              <a:solidFill>
                <a:prstClr val="white"/>
              </a:solidFill>
              <a:effectLst/>
              <a:uLnTx/>
              <a:uFillTx/>
              <a:latin typeface="Calibri"/>
              <a:ea typeface="+mn-ea"/>
              <a:cs typeface="+mn-cs"/>
            </a:endParaRPr>
          </a:p>
        </p:txBody>
      </p:sp>
      <p:cxnSp>
        <p:nvCxnSpPr>
          <p:cNvPr id="26" name="Straight Arrow Connector 25">
            <a:extLst>
              <a:ext uri="{FF2B5EF4-FFF2-40B4-BE49-F238E27FC236}">
                <a16:creationId xmlns:a16="http://schemas.microsoft.com/office/drawing/2014/main" id="{295CAFFC-3CA5-41B6-A144-C34DB7F68338}"/>
              </a:ext>
            </a:extLst>
          </p:cNvPr>
          <p:cNvCxnSpPr>
            <a:cxnSpLocks/>
            <a:stCxn id="11" idx="2"/>
            <a:endCxn id="62" idx="0"/>
          </p:cNvCxnSpPr>
          <p:nvPr/>
        </p:nvCxnSpPr>
        <p:spPr>
          <a:xfrm>
            <a:off x="3753984" y="3235685"/>
            <a:ext cx="0" cy="2231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6F1034B-365C-4E7F-B125-7B4CB553C58C}"/>
              </a:ext>
            </a:extLst>
          </p:cNvPr>
          <p:cNvCxnSpPr>
            <a:cxnSpLocks/>
            <a:stCxn id="10" idx="2"/>
            <a:endCxn id="11" idx="0"/>
          </p:cNvCxnSpPr>
          <p:nvPr/>
        </p:nvCxnSpPr>
        <p:spPr>
          <a:xfrm>
            <a:off x="3753984" y="2473325"/>
            <a:ext cx="0" cy="22319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421E5E3-65CE-4B03-B398-1409673C1756}"/>
              </a:ext>
            </a:extLst>
          </p:cNvPr>
          <p:cNvCxnSpPr>
            <a:cxnSpLocks/>
            <a:stCxn id="7" idx="2"/>
            <a:endCxn id="214" idx="0"/>
          </p:cNvCxnSpPr>
          <p:nvPr/>
        </p:nvCxnSpPr>
        <p:spPr>
          <a:xfrm flipH="1">
            <a:off x="1468430" y="1777033"/>
            <a:ext cx="1" cy="7227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248AE874-B83B-442B-882E-0BF93C76B897}"/>
              </a:ext>
            </a:extLst>
          </p:cNvPr>
          <p:cNvCxnSpPr>
            <a:cxnSpLocks/>
            <a:stCxn id="10" idx="3"/>
            <a:endCxn id="81" idx="0"/>
          </p:cNvCxnSpPr>
          <p:nvPr/>
        </p:nvCxnSpPr>
        <p:spPr>
          <a:xfrm>
            <a:off x="4343315" y="2203742"/>
            <a:ext cx="712567" cy="49301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Flowchart: Process 61">
            <a:extLst>
              <a:ext uri="{FF2B5EF4-FFF2-40B4-BE49-F238E27FC236}">
                <a16:creationId xmlns:a16="http://schemas.microsoft.com/office/drawing/2014/main" id="{58FEE243-57FD-4AC8-B1CD-43FA07ABF600}"/>
              </a:ext>
            </a:extLst>
          </p:cNvPr>
          <p:cNvSpPr/>
          <p:nvPr/>
        </p:nvSpPr>
        <p:spPr bwMode="gray">
          <a:xfrm>
            <a:off x="3164652" y="3458879"/>
            <a:ext cx="1178663" cy="539167"/>
          </a:xfrm>
          <a:prstGeom prst="flowChartProcess">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i="0" u="none" strike="noStrike" kern="1200" cap="none" spc="0" normalizeH="0" baseline="0" noProof="0">
                <a:ln>
                  <a:noFill/>
                </a:ln>
                <a:solidFill>
                  <a:prstClr val="white"/>
                </a:solidFill>
                <a:effectLst/>
                <a:uLnTx/>
                <a:uFillTx/>
                <a:latin typeface="Calibri"/>
                <a:ea typeface="+mn-ea"/>
                <a:cs typeface="+mn-cs"/>
              </a:rPr>
              <a:t>Platform Orchestration &amp; Migration Execution</a:t>
            </a:r>
          </a:p>
        </p:txBody>
      </p:sp>
      <p:sp>
        <p:nvSpPr>
          <p:cNvPr id="81" name="Flowchart: Process 80">
            <a:extLst>
              <a:ext uri="{FF2B5EF4-FFF2-40B4-BE49-F238E27FC236}">
                <a16:creationId xmlns:a16="http://schemas.microsoft.com/office/drawing/2014/main" id="{6A1FD1A4-C1BE-4331-86D6-910CAD77D283}"/>
              </a:ext>
            </a:extLst>
          </p:cNvPr>
          <p:cNvSpPr/>
          <p:nvPr/>
        </p:nvSpPr>
        <p:spPr bwMode="gray">
          <a:xfrm>
            <a:off x="4466550" y="2696759"/>
            <a:ext cx="1178663" cy="539167"/>
          </a:xfrm>
          <a:prstGeom prst="flowChartProcess">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i="0" u="none" strike="noStrike" kern="1200" cap="none" spc="0" normalizeH="0" baseline="0" noProof="0">
                <a:ln>
                  <a:noFill/>
                </a:ln>
                <a:solidFill>
                  <a:prstClr val="white"/>
                </a:solidFill>
                <a:effectLst/>
                <a:uLnTx/>
                <a:uFillTx/>
                <a:latin typeface="Calibri"/>
                <a:ea typeface="+mn-ea"/>
                <a:cs typeface="+mn-cs"/>
              </a:rPr>
              <a:t>Application Refactor &amp; Remediation</a:t>
            </a:r>
          </a:p>
        </p:txBody>
      </p:sp>
      <p:cxnSp>
        <p:nvCxnSpPr>
          <p:cNvPr id="82" name="Straight Arrow Connector 81">
            <a:extLst>
              <a:ext uri="{FF2B5EF4-FFF2-40B4-BE49-F238E27FC236}">
                <a16:creationId xmlns:a16="http://schemas.microsoft.com/office/drawing/2014/main" id="{00380A5F-DD54-4195-95F6-6BAFABE17E9E}"/>
              </a:ext>
            </a:extLst>
          </p:cNvPr>
          <p:cNvCxnSpPr>
            <a:cxnSpLocks/>
            <a:stCxn id="62" idx="2"/>
            <a:endCxn id="155" idx="0"/>
          </p:cNvCxnSpPr>
          <p:nvPr/>
        </p:nvCxnSpPr>
        <p:spPr>
          <a:xfrm flipH="1">
            <a:off x="3753983" y="3998046"/>
            <a:ext cx="1" cy="5163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4" name="Flowchart: Process 83">
            <a:extLst>
              <a:ext uri="{FF2B5EF4-FFF2-40B4-BE49-F238E27FC236}">
                <a16:creationId xmlns:a16="http://schemas.microsoft.com/office/drawing/2014/main" id="{C37B580F-47B2-4F88-AC48-BEAACB17F502}"/>
              </a:ext>
            </a:extLst>
          </p:cNvPr>
          <p:cNvSpPr/>
          <p:nvPr/>
        </p:nvSpPr>
        <p:spPr bwMode="gray">
          <a:xfrm>
            <a:off x="9189472" y="2734586"/>
            <a:ext cx="1178663" cy="1158808"/>
          </a:xfrm>
          <a:prstGeom prst="flowChartProcess">
            <a:avLst/>
          </a:prstGeom>
          <a:solidFill>
            <a:srgbClr val="96999E"/>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Issue Management</a:t>
            </a:r>
          </a:p>
          <a:p>
            <a:pPr algn="ctr">
              <a:lnSpc>
                <a:spcPct val="106000"/>
              </a:lnSpc>
              <a:defRPr/>
            </a:pPr>
            <a:r>
              <a:rPr lang="en-US" sz="900" i="1">
                <a:solidFill>
                  <a:schemeClr val="bg1"/>
                </a:solidFill>
              </a:rPr>
              <a:t>Issue escalation can occur at any point during Platform Transformation and Validation &amp; Cutover</a:t>
            </a:r>
          </a:p>
        </p:txBody>
      </p:sp>
      <p:cxnSp>
        <p:nvCxnSpPr>
          <p:cNvPr id="119" name="Connector: Elbow 118">
            <a:extLst>
              <a:ext uri="{FF2B5EF4-FFF2-40B4-BE49-F238E27FC236}">
                <a16:creationId xmlns:a16="http://schemas.microsoft.com/office/drawing/2014/main" id="{8AA97921-2AB2-4E1D-B684-DB9D1736639E}"/>
              </a:ext>
            </a:extLst>
          </p:cNvPr>
          <p:cNvCxnSpPr>
            <a:cxnSpLocks/>
            <a:stCxn id="155" idx="3"/>
            <a:endCxn id="183" idx="1"/>
          </p:cNvCxnSpPr>
          <p:nvPr/>
        </p:nvCxnSpPr>
        <p:spPr>
          <a:xfrm flipV="1">
            <a:off x="4483188" y="2333103"/>
            <a:ext cx="2700730" cy="247152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DEADF34D-ADE1-4594-8D18-C2D466D4E2B2}"/>
              </a:ext>
            </a:extLst>
          </p:cNvPr>
          <p:cNvCxnSpPr>
            <a:cxnSpLocks/>
            <a:stCxn id="81" idx="3"/>
            <a:endCxn id="183" idx="1"/>
          </p:cNvCxnSpPr>
          <p:nvPr/>
        </p:nvCxnSpPr>
        <p:spPr>
          <a:xfrm flipV="1">
            <a:off x="5645213" y="2333103"/>
            <a:ext cx="1538705" cy="633240"/>
          </a:xfrm>
          <a:prstGeom prst="bentConnector3">
            <a:avLst>
              <a:gd name="adj1" fmla="val 1109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4" name="Flowchart: Decision 213">
            <a:extLst>
              <a:ext uri="{FF2B5EF4-FFF2-40B4-BE49-F238E27FC236}">
                <a16:creationId xmlns:a16="http://schemas.microsoft.com/office/drawing/2014/main" id="{395355A1-7C84-48D3-A163-5EEDF384406B}"/>
              </a:ext>
            </a:extLst>
          </p:cNvPr>
          <p:cNvSpPr/>
          <p:nvPr/>
        </p:nvSpPr>
        <p:spPr bwMode="gray">
          <a:xfrm>
            <a:off x="739225" y="2499757"/>
            <a:ext cx="1458410" cy="580411"/>
          </a:xfrm>
          <a:prstGeom prst="flowChartDecision">
            <a:avLst/>
          </a:prstGeom>
          <a:solidFill>
            <a:srgbClr val="00ABAB"/>
          </a:solidFill>
          <a:ln w="19050" algn="ctr">
            <a:noFill/>
            <a:miter lim="800000"/>
            <a:headEnd/>
            <a:tailEnd/>
          </a:ln>
        </p:spPr>
        <p:txBody>
          <a:bodyPr wrap="square" lIns="0" tIns="88900" rIns="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i="0" u="none" strike="noStrike" kern="1200" cap="none" spc="0" normalizeH="0" baseline="0" noProof="0">
                <a:ln>
                  <a:noFill/>
                </a:ln>
                <a:solidFill>
                  <a:prstClr val="white"/>
                </a:solidFill>
                <a:effectLst/>
                <a:uLnTx/>
                <a:uFillTx/>
                <a:latin typeface="Calibri"/>
                <a:ea typeface="+mn-ea"/>
                <a:cs typeface="+mn-cs"/>
              </a:rPr>
              <a:t>Customer Commitment</a:t>
            </a:r>
          </a:p>
        </p:txBody>
      </p:sp>
      <p:cxnSp>
        <p:nvCxnSpPr>
          <p:cNvPr id="217" name="Connector: Elbow 216">
            <a:extLst>
              <a:ext uri="{FF2B5EF4-FFF2-40B4-BE49-F238E27FC236}">
                <a16:creationId xmlns:a16="http://schemas.microsoft.com/office/drawing/2014/main" id="{11213643-6947-40E3-ABDF-F8826A6C8234}"/>
              </a:ext>
            </a:extLst>
          </p:cNvPr>
          <p:cNvCxnSpPr>
            <a:cxnSpLocks/>
            <a:stCxn id="214" idx="3"/>
            <a:endCxn id="10" idx="1"/>
          </p:cNvCxnSpPr>
          <p:nvPr/>
        </p:nvCxnSpPr>
        <p:spPr>
          <a:xfrm flipV="1">
            <a:off x="2197635" y="2203742"/>
            <a:ext cx="967017" cy="58622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91E473DC-7AEE-425D-9768-BE67ADCCD711}"/>
              </a:ext>
            </a:extLst>
          </p:cNvPr>
          <p:cNvCxnSpPr>
            <a:cxnSpLocks/>
            <a:stCxn id="214" idx="2"/>
            <a:endCxn id="20" idx="0"/>
          </p:cNvCxnSpPr>
          <p:nvPr/>
        </p:nvCxnSpPr>
        <p:spPr>
          <a:xfrm>
            <a:off x="1468430" y="3080168"/>
            <a:ext cx="1" cy="829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CF75873-E644-4AB5-9BC5-22BAC8B41A8D}"/>
              </a:ext>
            </a:extLst>
          </p:cNvPr>
          <p:cNvCxnSpPr>
            <a:cxnSpLocks/>
            <a:stCxn id="139" idx="2"/>
            <a:endCxn id="222" idx="0"/>
          </p:cNvCxnSpPr>
          <p:nvPr/>
        </p:nvCxnSpPr>
        <p:spPr>
          <a:xfrm>
            <a:off x="7913123" y="4552176"/>
            <a:ext cx="8513" cy="3817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585D39D-B52E-4F3B-A8FC-E2E380681FEB}"/>
              </a:ext>
            </a:extLst>
          </p:cNvPr>
          <p:cNvCxnSpPr>
            <a:cxnSpLocks/>
            <a:stCxn id="183" idx="2"/>
            <a:endCxn id="87" idx="0"/>
          </p:cNvCxnSpPr>
          <p:nvPr/>
        </p:nvCxnSpPr>
        <p:spPr>
          <a:xfrm>
            <a:off x="7913123" y="2623308"/>
            <a:ext cx="0" cy="3975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86064289-DC8B-4FE7-8B4A-DCA295A9B57F}"/>
              </a:ext>
            </a:extLst>
          </p:cNvPr>
          <p:cNvCxnSpPr>
            <a:cxnSpLocks/>
            <a:stCxn id="87" idx="2"/>
            <a:endCxn id="139" idx="0"/>
          </p:cNvCxnSpPr>
          <p:nvPr/>
        </p:nvCxnSpPr>
        <p:spPr>
          <a:xfrm>
            <a:off x="7913123" y="3601228"/>
            <a:ext cx="0" cy="37053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2" name="Flowchart: Terminator 221">
            <a:extLst>
              <a:ext uri="{FF2B5EF4-FFF2-40B4-BE49-F238E27FC236}">
                <a16:creationId xmlns:a16="http://schemas.microsoft.com/office/drawing/2014/main" id="{C6FEE716-1865-4086-BE29-3F5D8E266291}"/>
              </a:ext>
            </a:extLst>
          </p:cNvPr>
          <p:cNvSpPr/>
          <p:nvPr/>
        </p:nvSpPr>
        <p:spPr bwMode="gray">
          <a:xfrm>
            <a:off x="7428994" y="4933886"/>
            <a:ext cx="985283" cy="324059"/>
          </a:xfrm>
          <a:prstGeom prst="flowChartTerminator">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Migration Complete</a:t>
            </a:r>
          </a:p>
        </p:txBody>
      </p:sp>
      <p:grpSp>
        <p:nvGrpSpPr>
          <p:cNvPr id="45" name="Group 44">
            <a:extLst>
              <a:ext uri="{FF2B5EF4-FFF2-40B4-BE49-F238E27FC236}">
                <a16:creationId xmlns:a16="http://schemas.microsoft.com/office/drawing/2014/main" id="{CD117F3A-45AF-48DE-8BDD-A251C938F5AE}"/>
              </a:ext>
            </a:extLst>
          </p:cNvPr>
          <p:cNvGrpSpPr/>
          <p:nvPr/>
        </p:nvGrpSpPr>
        <p:grpSpPr>
          <a:xfrm>
            <a:off x="6770459" y="1891135"/>
            <a:ext cx="1956083" cy="771056"/>
            <a:chOff x="6770459" y="1825819"/>
            <a:chExt cx="1956083" cy="771056"/>
          </a:xfrm>
        </p:grpSpPr>
        <p:sp>
          <p:nvSpPr>
            <p:cNvPr id="182" name="Flowchart: Process 181">
              <a:extLst>
                <a:ext uri="{FF2B5EF4-FFF2-40B4-BE49-F238E27FC236}">
                  <a16:creationId xmlns:a16="http://schemas.microsoft.com/office/drawing/2014/main" id="{BAF90E0E-9D83-4D02-81E2-D84D2206D8C7}"/>
                </a:ext>
              </a:extLst>
            </p:cNvPr>
            <p:cNvSpPr/>
            <p:nvPr/>
          </p:nvSpPr>
          <p:spPr bwMode="gray">
            <a:xfrm>
              <a:off x="6770459" y="1825819"/>
              <a:ext cx="1941144" cy="770312"/>
            </a:xfrm>
            <a:prstGeom prst="flowChartProcess">
              <a:avLst/>
            </a:prstGeom>
            <a:noFill/>
            <a:ln w="12700" algn="ctr">
              <a:solidFill>
                <a:schemeClr val="tx1"/>
              </a:solidFill>
              <a:miter lim="800000"/>
              <a:headEnd/>
              <a:tailEnd/>
            </a:ln>
          </p:spPr>
          <p:txBody>
            <a:bodyPr wrap="square" lIns="88900" tIns="88900" rIns="88900" bIns="88900" rtlCol="0" anchor="t"/>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Testing</a:t>
              </a:r>
            </a:p>
          </p:txBody>
        </p:sp>
        <p:sp>
          <p:nvSpPr>
            <p:cNvPr id="183" name="Flowchart: Decision 182">
              <a:extLst>
                <a:ext uri="{FF2B5EF4-FFF2-40B4-BE49-F238E27FC236}">
                  <a16:creationId xmlns:a16="http://schemas.microsoft.com/office/drawing/2014/main" id="{D46470C3-5D70-47B5-94E2-CD04B67BDAF3}"/>
                </a:ext>
              </a:extLst>
            </p:cNvPr>
            <p:cNvSpPr/>
            <p:nvPr/>
          </p:nvSpPr>
          <p:spPr bwMode="gray">
            <a:xfrm>
              <a:off x="7183918" y="1977581"/>
              <a:ext cx="1458410" cy="580411"/>
            </a:xfrm>
            <a:prstGeom prst="flowChartDecision">
              <a:avLst/>
            </a:prstGeom>
            <a:solidFill>
              <a:srgbClr val="00ABAB"/>
            </a:solidFill>
            <a:ln w="19050" algn="ctr">
              <a:noFill/>
              <a:miter lim="800000"/>
              <a:headEnd/>
              <a:tailEnd/>
            </a:ln>
          </p:spPr>
          <p:txBody>
            <a:bodyPr wrap="square" lIns="0" tIns="88900" rIns="0" bIns="88900" rtlCol="0" anchor="ctr"/>
            <a:lstStyle/>
            <a:p>
              <a:pPr algn="ctr">
                <a:lnSpc>
                  <a:spcPct val="106000"/>
                </a:lnSpc>
                <a:buFont typeface="Wingdings 2" pitchFamily="18" charset="2"/>
                <a:buNone/>
              </a:pPr>
              <a:r>
                <a:rPr lang="en-US" sz="900">
                  <a:solidFill>
                    <a:schemeClr val="bg1"/>
                  </a:solidFill>
                </a:rPr>
                <a:t>Test Plan Validation</a:t>
              </a:r>
            </a:p>
          </p:txBody>
        </p:sp>
        <p:sp>
          <p:nvSpPr>
            <p:cNvPr id="270" name="TextBox 269">
              <a:extLst>
                <a:ext uri="{FF2B5EF4-FFF2-40B4-BE49-F238E27FC236}">
                  <a16:creationId xmlns:a16="http://schemas.microsoft.com/office/drawing/2014/main" id="{38BA4637-53EC-4E30-84CF-68B595A24E70}"/>
                </a:ext>
              </a:extLst>
            </p:cNvPr>
            <p:cNvSpPr txBox="1"/>
            <p:nvPr/>
          </p:nvSpPr>
          <p:spPr>
            <a:xfrm>
              <a:off x="8332653" y="2051657"/>
              <a:ext cx="39388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Fail</a:t>
              </a:r>
            </a:p>
          </p:txBody>
        </p:sp>
        <p:sp>
          <p:nvSpPr>
            <p:cNvPr id="272" name="TextBox 271">
              <a:extLst>
                <a:ext uri="{FF2B5EF4-FFF2-40B4-BE49-F238E27FC236}">
                  <a16:creationId xmlns:a16="http://schemas.microsoft.com/office/drawing/2014/main" id="{642D2582-2CB5-400A-9838-5C8DC216E204}"/>
                </a:ext>
              </a:extLst>
            </p:cNvPr>
            <p:cNvSpPr txBox="1"/>
            <p:nvPr/>
          </p:nvSpPr>
          <p:spPr>
            <a:xfrm>
              <a:off x="7256302" y="2473764"/>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Pass</a:t>
              </a:r>
            </a:p>
          </p:txBody>
        </p:sp>
      </p:grpSp>
      <p:grpSp>
        <p:nvGrpSpPr>
          <p:cNvPr id="43" name="Group 42">
            <a:extLst>
              <a:ext uri="{FF2B5EF4-FFF2-40B4-BE49-F238E27FC236}">
                <a16:creationId xmlns:a16="http://schemas.microsoft.com/office/drawing/2014/main" id="{8367ADF7-F55D-4D21-A033-640546B9C2D3}"/>
              </a:ext>
            </a:extLst>
          </p:cNvPr>
          <p:cNvGrpSpPr/>
          <p:nvPr/>
        </p:nvGrpSpPr>
        <p:grpSpPr>
          <a:xfrm>
            <a:off x="6782071" y="2866863"/>
            <a:ext cx="2127522" cy="770312"/>
            <a:chOff x="6782071" y="2706687"/>
            <a:chExt cx="2127522" cy="770312"/>
          </a:xfrm>
        </p:grpSpPr>
        <p:sp>
          <p:nvSpPr>
            <p:cNvPr id="85" name="Flowchart: Process 84">
              <a:extLst>
                <a:ext uri="{FF2B5EF4-FFF2-40B4-BE49-F238E27FC236}">
                  <a16:creationId xmlns:a16="http://schemas.microsoft.com/office/drawing/2014/main" id="{0E3CCEDF-6BF9-4F27-8BFB-ED25081A070A}"/>
                </a:ext>
              </a:extLst>
            </p:cNvPr>
            <p:cNvSpPr/>
            <p:nvPr/>
          </p:nvSpPr>
          <p:spPr bwMode="gray">
            <a:xfrm>
              <a:off x="6782071" y="2706687"/>
              <a:ext cx="1941144" cy="770312"/>
            </a:xfrm>
            <a:prstGeom prst="flowChartProcess">
              <a:avLst/>
            </a:prstGeom>
            <a:noFill/>
            <a:ln w="12700" algn="ctr">
              <a:solidFill>
                <a:schemeClr val="tx1"/>
              </a:solidFill>
              <a:miter lim="800000"/>
              <a:headEnd/>
              <a:tailEnd/>
            </a:ln>
          </p:spPr>
          <p:txBody>
            <a:bodyPr wrap="square" lIns="88900" tIns="88900" rIns="88900" bIns="88900" rtlCol="0" anchor="t"/>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Go / </a:t>
              </a:r>
            </a:p>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No Go </a:t>
              </a:r>
            </a:p>
          </p:txBody>
        </p:sp>
        <p:sp>
          <p:nvSpPr>
            <p:cNvPr id="87" name="Flowchart: Decision 86">
              <a:extLst>
                <a:ext uri="{FF2B5EF4-FFF2-40B4-BE49-F238E27FC236}">
                  <a16:creationId xmlns:a16="http://schemas.microsoft.com/office/drawing/2014/main" id="{12DB11E5-04D4-47F8-A654-8A7FE0D36BD9}"/>
                </a:ext>
              </a:extLst>
            </p:cNvPr>
            <p:cNvSpPr/>
            <p:nvPr/>
          </p:nvSpPr>
          <p:spPr bwMode="gray">
            <a:xfrm>
              <a:off x="7183918" y="2860641"/>
              <a:ext cx="1458410" cy="580411"/>
            </a:xfrm>
            <a:prstGeom prst="flowChartDecision">
              <a:avLst/>
            </a:prstGeom>
            <a:solidFill>
              <a:srgbClr val="00ABAB"/>
            </a:solidFill>
            <a:ln w="19050" algn="ctr">
              <a:noFill/>
              <a:miter lim="800000"/>
              <a:headEnd/>
              <a:tailEnd/>
            </a:ln>
          </p:spPr>
          <p:txBody>
            <a:bodyPr wrap="square" lIns="0" tIns="88900" rIns="0" bIns="88900" rtlCol="0" anchor="ctr"/>
            <a:lstStyle/>
            <a:p>
              <a:pPr algn="ctr">
                <a:lnSpc>
                  <a:spcPct val="106000"/>
                </a:lnSpc>
                <a:buFont typeface="Wingdings 2" pitchFamily="18" charset="2"/>
                <a:buNone/>
              </a:pPr>
              <a:r>
                <a:rPr lang="en-US" sz="900">
                  <a:solidFill>
                    <a:schemeClr val="bg1"/>
                  </a:solidFill>
                </a:rPr>
                <a:t>Go/No Go Decision</a:t>
              </a:r>
            </a:p>
          </p:txBody>
        </p:sp>
        <p:sp>
          <p:nvSpPr>
            <p:cNvPr id="273" name="TextBox 272">
              <a:extLst>
                <a:ext uri="{FF2B5EF4-FFF2-40B4-BE49-F238E27FC236}">
                  <a16:creationId xmlns:a16="http://schemas.microsoft.com/office/drawing/2014/main" id="{31CB037A-CD61-48EC-8C4E-7C7CB5AF549D}"/>
                </a:ext>
              </a:extLst>
            </p:cNvPr>
            <p:cNvSpPr txBox="1"/>
            <p:nvPr/>
          </p:nvSpPr>
          <p:spPr>
            <a:xfrm>
              <a:off x="7802359" y="3352400"/>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Go</a:t>
              </a:r>
            </a:p>
          </p:txBody>
        </p:sp>
        <p:sp>
          <p:nvSpPr>
            <p:cNvPr id="274" name="TextBox 273">
              <a:extLst>
                <a:ext uri="{FF2B5EF4-FFF2-40B4-BE49-F238E27FC236}">
                  <a16:creationId xmlns:a16="http://schemas.microsoft.com/office/drawing/2014/main" id="{F2490683-8E37-4483-BE1A-82A74DD42865}"/>
                </a:ext>
              </a:extLst>
            </p:cNvPr>
            <p:cNvSpPr txBox="1"/>
            <p:nvPr/>
          </p:nvSpPr>
          <p:spPr>
            <a:xfrm>
              <a:off x="8211794" y="3222481"/>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No-Go</a:t>
              </a:r>
            </a:p>
          </p:txBody>
        </p:sp>
      </p:grpSp>
      <p:grpSp>
        <p:nvGrpSpPr>
          <p:cNvPr id="42" name="Group 41">
            <a:extLst>
              <a:ext uri="{FF2B5EF4-FFF2-40B4-BE49-F238E27FC236}">
                <a16:creationId xmlns:a16="http://schemas.microsoft.com/office/drawing/2014/main" id="{C86AD484-78E5-49B0-9F22-EDD85FE574E7}"/>
              </a:ext>
            </a:extLst>
          </p:cNvPr>
          <p:cNvGrpSpPr/>
          <p:nvPr/>
        </p:nvGrpSpPr>
        <p:grpSpPr>
          <a:xfrm>
            <a:off x="6782071" y="3841846"/>
            <a:ext cx="2127521" cy="770312"/>
            <a:chOff x="6782071" y="3776530"/>
            <a:chExt cx="2127521" cy="770312"/>
          </a:xfrm>
        </p:grpSpPr>
        <p:sp>
          <p:nvSpPr>
            <p:cNvPr id="86" name="Flowchart: Process 85">
              <a:extLst>
                <a:ext uri="{FF2B5EF4-FFF2-40B4-BE49-F238E27FC236}">
                  <a16:creationId xmlns:a16="http://schemas.microsoft.com/office/drawing/2014/main" id="{B49EC8AB-43AF-408F-98EF-5973F1FC71B6}"/>
                </a:ext>
              </a:extLst>
            </p:cNvPr>
            <p:cNvSpPr/>
            <p:nvPr/>
          </p:nvSpPr>
          <p:spPr bwMode="gray">
            <a:xfrm>
              <a:off x="6782071" y="3776530"/>
              <a:ext cx="1941144" cy="770312"/>
            </a:xfrm>
            <a:prstGeom prst="flowChartProcess">
              <a:avLst/>
            </a:prstGeom>
            <a:noFill/>
            <a:ln w="12700" algn="ctr">
              <a:solidFill>
                <a:schemeClr val="tx1"/>
              </a:solidFill>
              <a:miter lim="800000"/>
              <a:headEnd/>
              <a:tailEnd/>
            </a:ln>
          </p:spPr>
          <p:txBody>
            <a:bodyPr wrap="square" lIns="88900" tIns="88900" rIns="88900" bIns="88900" rtlCol="0" anchor="t"/>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Rollback / </a:t>
              </a:r>
            </a:p>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Cutover</a:t>
              </a:r>
            </a:p>
          </p:txBody>
        </p:sp>
        <p:sp>
          <p:nvSpPr>
            <p:cNvPr id="139" name="Flowchart: Decision 138">
              <a:extLst>
                <a:ext uri="{FF2B5EF4-FFF2-40B4-BE49-F238E27FC236}">
                  <a16:creationId xmlns:a16="http://schemas.microsoft.com/office/drawing/2014/main" id="{2764F532-1D74-4A40-8BC3-267C40BBCD7B}"/>
                </a:ext>
              </a:extLst>
            </p:cNvPr>
            <p:cNvSpPr/>
            <p:nvPr/>
          </p:nvSpPr>
          <p:spPr bwMode="gray">
            <a:xfrm>
              <a:off x="7183918" y="3906449"/>
              <a:ext cx="1458410" cy="580411"/>
            </a:xfrm>
            <a:prstGeom prst="flowChartDecision">
              <a:avLst/>
            </a:prstGeom>
            <a:solidFill>
              <a:srgbClr val="00ABAB"/>
            </a:solidFill>
            <a:ln w="19050" algn="ctr">
              <a:noFill/>
              <a:miter lim="800000"/>
              <a:headEnd/>
              <a:tailEnd/>
            </a:ln>
          </p:spPr>
          <p:txBody>
            <a:bodyPr wrap="square" lIns="0" tIns="88900" rIns="0" bIns="88900" rtlCol="0" anchor="ctr"/>
            <a:lstStyle/>
            <a:p>
              <a:pPr algn="ctr">
                <a:lnSpc>
                  <a:spcPct val="106000"/>
                </a:lnSpc>
                <a:buFont typeface="Wingdings 2" pitchFamily="18" charset="2"/>
                <a:buNone/>
              </a:pPr>
              <a:r>
                <a:rPr lang="en-US" sz="900">
                  <a:solidFill>
                    <a:schemeClr val="bg1"/>
                  </a:solidFill>
                </a:rPr>
                <a:t>Application Monitoring</a:t>
              </a:r>
            </a:p>
          </p:txBody>
        </p:sp>
        <p:sp>
          <p:nvSpPr>
            <p:cNvPr id="275" name="TextBox 274">
              <a:extLst>
                <a:ext uri="{FF2B5EF4-FFF2-40B4-BE49-F238E27FC236}">
                  <a16:creationId xmlns:a16="http://schemas.microsoft.com/office/drawing/2014/main" id="{CB82BFB8-9E32-4EA4-A661-AFAAA9BDF57B}"/>
                </a:ext>
              </a:extLst>
            </p:cNvPr>
            <p:cNvSpPr txBox="1"/>
            <p:nvPr/>
          </p:nvSpPr>
          <p:spPr>
            <a:xfrm>
              <a:off x="8211793" y="4250302"/>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Alert</a:t>
              </a:r>
            </a:p>
          </p:txBody>
        </p:sp>
        <p:sp>
          <p:nvSpPr>
            <p:cNvPr id="276" name="TextBox 275">
              <a:extLst>
                <a:ext uri="{FF2B5EF4-FFF2-40B4-BE49-F238E27FC236}">
                  <a16:creationId xmlns:a16="http://schemas.microsoft.com/office/drawing/2014/main" id="{A9E26031-F678-4253-970F-0DAF68B56649}"/>
                </a:ext>
              </a:extLst>
            </p:cNvPr>
            <p:cNvSpPr txBox="1"/>
            <p:nvPr/>
          </p:nvSpPr>
          <p:spPr>
            <a:xfrm>
              <a:off x="7947226" y="4420815"/>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Steady-State</a:t>
              </a:r>
            </a:p>
          </p:txBody>
        </p:sp>
      </p:grpSp>
      <p:sp>
        <p:nvSpPr>
          <p:cNvPr id="155" name="Flowchart: Decision 154">
            <a:extLst>
              <a:ext uri="{FF2B5EF4-FFF2-40B4-BE49-F238E27FC236}">
                <a16:creationId xmlns:a16="http://schemas.microsoft.com/office/drawing/2014/main" id="{8FF4A744-B73F-4499-821F-211AB68A70E3}"/>
              </a:ext>
            </a:extLst>
          </p:cNvPr>
          <p:cNvSpPr/>
          <p:nvPr/>
        </p:nvSpPr>
        <p:spPr bwMode="gray">
          <a:xfrm>
            <a:off x="3024778" y="4514417"/>
            <a:ext cx="1458410" cy="580411"/>
          </a:xfrm>
          <a:prstGeom prst="flowChartDecision">
            <a:avLst/>
          </a:prstGeom>
          <a:solidFill>
            <a:schemeClr val="accent3"/>
          </a:solidFill>
          <a:ln w="19050" algn="ctr">
            <a:noFill/>
            <a:miter lim="800000"/>
            <a:headEnd/>
            <a:tailEnd/>
          </a:ln>
        </p:spPr>
        <p:txBody>
          <a:bodyPr wrap="square" lIns="0" tIns="88900" rIns="0" bIns="88900" rtlCol="0" anchor="ctr"/>
          <a:lstStyle/>
          <a:p>
            <a:pPr algn="ctr">
              <a:lnSpc>
                <a:spcPct val="106000"/>
              </a:lnSpc>
              <a:buFont typeface="Wingdings 2" pitchFamily="18" charset="2"/>
              <a:buNone/>
            </a:pPr>
            <a:r>
              <a:rPr lang="en-US" sz="900">
                <a:solidFill>
                  <a:schemeClr val="bg1"/>
                </a:solidFill>
              </a:rPr>
              <a:t>Validation Results</a:t>
            </a:r>
          </a:p>
        </p:txBody>
      </p:sp>
      <p:sp>
        <p:nvSpPr>
          <p:cNvPr id="170" name="Flowchart: Process 169">
            <a:extLst>
              <a:ext uri="{FF2B5EF4-FFF2-40B4-BE49-F238E27FC236}">
                <a16:creationId xmlns:a16="http://schemas.microsoft.com/office/drawing/2014/main" id="{E9A0452C-4873-49FF-B76B-BA68A63E1504}"/>
              </a:ext>
            </a:extLst>
          </p:cNvPr>
          <p:cNvSpPr/>
          <p:nvPr/>
        </p:nvSpPr>
        <p:spPr bwMode="gray">
          <a:xfrm>
            <a:off x="2910942" y="4221240"/>
            <a:ext cx="1691211" cy="916074"/>
          </a:xfrm>
          <a:prstGeom prst="flowChartProcess">
            <a:avLst/>
          </a:prstGeom>
          <a:noFill/>
          <a:ln w="12700" algn="ctr">
            <a:solidFill>
              <a:schemeClr val="tx1"/>
            </a:solidFill>
            <a:miter lim="800000"/>
            <a:headEnd/>
            <a:tailEnd/>
          </a:ln>
        </p:spPr>
        <p:txBody>
          <a:bodyPr wrap="square" lIns="88900" tIns="88900" rIns="88900" bIns="88900" rtlCol="0" anchor="t"/>
          <a:lstStyle/>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Smoke Test</a:t>
            </a:r>
          </a:p>
          <a:p>
            <a:pPr marL="0" marR="0" lvl="0" indent="0"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effectLst/>
                <a:uLnTx/>
                <a:uFillTx/>
                <a:latin typeface="Calibri"/>
                <a:ea typeface="+mn-ea"/>
                <a:cs typeface="+mn-cs"/>
              </a:rPr>
              <a:t>Validation</a:t>
            </a:r>
          </a:p>
        </p:txBody>
      </p:sp>
      <p:sp>
        <p:nvSpPr>
          <p:cNvPr id="280" name="TextBox 279">
            <a:extLst>
              <a:ext uri="{FF2B5EF4-FFF2-40B4-BE49-F238E27FC236}">
                <a16:creationId xmlns:a16="http://schemas.microsoft.com/office/drawing/2014/main" id="{276C838F-F46F-4C81-8538-F595E9EC758B}"/>
              </a:ext>
            </a:extLst>
          </p:cNvPr>
          <p:cNvSpPr txBox="1"/>
          <p:nvPr/>
        </p:nvSpPr>
        <p:spPr>
          <a:xfrm>
            <a:off x="4352605" y="4837746"/>
            <a:ext cx="244575"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Pass</a:t>
            </a:r>
          </a:p>
        </p:txBody>
      </p:sp>
      <p:sp>
        <p:nvSpPr>
          <p:cNvPr id="281" name="TextBox 280">
            <a:extLst>
              <a:ext uri="{FF2B5EF4-FFF2-40B4-BE49-F238E27FC236}">
                <a16:creationId xmlns:a16="http://schemas.microsoft.com/office/drawing/2014/main" id="{CBE495F3-5BBA-45A2-9127-CEA88A7B1A58}"/>
              </a:ext>
            </a:extLst>
          </p:cNvPr>
          <p:cNvSpPr txBox="1"/>
          <p:nvPr/>
        </p:nvSpPr>
        <p:spPr>
          <a:xfrm>
            <a:off x="3904698" y="5000201"/>
            <a:ext cx="295935"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Fail</a:t>
            </a:r>
          </a:p>
        </p:txBody>
      </p:sp>
      <p:sp>
        <p:nvSpPr>
          <p:cNvPr id="282" name="TextBox 281">
            <a:extLst>
              <a:ext uri="{FF2B5EF4-FFF2-40B4-BE49-F238E27FC236}">
                <a16:creationId xmlns:a16="http://schemas.microsoft.com/office/drawing/2014/main" id="{C101B9FC-622F-4FCB-B1DB-CB66B0749617}"/>
              </a:ext>
            </a:extLst>
          </p:cNvPr>
          <p:cNvSpPr txBox="1"/>
          <p:nvPr/>
        </p:nvSpPr>
        <p:spPr>
          <a:xfrm>
            <a:off x="1280682" y="3095286"/>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lang="en-US" sz="800">
                <a:solidFill>
                  <a:srgbClr val="313131"/>
                </a:solidFill>
                <a:latin typeface="Calibri"/>
              </a:rPr>
              <a:t>No</a:t>
            </a:r>
            <a:endParaRPr kumimoji="0" lang="en-US" sz="800" b="0" i="0" u="none" strike="noStrike" kern="1200" cap="none" spc="0" normalizeH="0" baseline="0" noProof="0">
              <a:ln>
                <a:noFill/>
              </a:ln>
              <a:solidFill>
                <a:srgbClr val="313131"/>
              </a:solidFill>
              <a:effectLst/>
              <a:uLnTx/>
              <a:uFillTx/>
              <a:latin typeface="Calibri"/>
              <a:ea typeface="+mn-ea"/>
              <a:cs typeface="+mn-cs"/>
            </a:endParaRPr>
          </a:p>
        </p:txBody>
      </p:sp>
      <p:sp>
        <p:nvSpPr>
          <p:cNvPr id="283" name="TextBox 282">
            <a:extLst>
              <a:ext uri="{FF2B5EF4-FFF2-40B4-BE49-F238E27FC236}">
                <a16:creationId xmlns:a16="http://schemas.microsoft.com/office/drawing/2014/main" id="{726CC871-0489-4D30-BC64-D86C5B8B97D0}"/>
              </a:ext>
            </a:extLst>
          </p:cNvPr>
          <p:cNvSpPr txBox="1"/>
          <p:nvPr/>
        </p:nvSpPr>
        <p:spPr>
          <a:xfrm>
            <a:off x="1938806" y="2865056"/>
            <a:ext cx="697799"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srgbClr val="313131"/>
                </a:solidFill>
                <a:effectLst/>
                <a:uLnTx/>
                <a:uFillTx/>
                <a:latin typeface="Calibri"/>
                <a:ea typeface="+mn-ea"/>
                <a:cs typeface="+mn-cs"/>
              </a:rPr>
              <a:t>Yes</a:t>
            </a:r>
          </a:p>
        </p:txBody>
      </p:sp>
      <p:grpSp>
        <p:nvGrpSpPr>
          <p:cNvPr id="66" name="Group 65">
            <a:extLst>
              <a:ext uri="{FF2B5EF4-FFF2-40B4-BE49-F238E27FC236}">
                <a16:creationId xmlns:a16="http://schemas.microsoft.com/office/drawing/2014/main" id="{CE739DE4-CDA5-4566-9715-A9C42EFAEAD6}"/>
              </a:ext>
            </a:extLst>
          </p:cNvPr>
          <p:cNvGrpSpPr/>
          <p:nvPr/>
        </p:nvGrpSpPr>
        <p:grpSpPr>
          <a:xfrm>
            <a:off x="3426665" y="6002601"/>
            <a:ext cx="2834640" cy="641330"/>
            <a:chOff x="10693820" y="4747275"/>
            <a:chExt cx="2834640" cy="641330"/>
          </a:xfrm>
        </p:grpSpPr>
        <p:sp>
          <p:nvSpPr>
            <p:cNvPr id="100" name="Rectangle 99">
              <a:extLst>
                <a:ext uri="{FF2B5EF4-FFF2-40B4-BE49-F238E27FC236}">
                  <a16:creationId xmlns:a16="http://schemas.microsoft.com/office/drawing/2014/main" id="{3BD2D2BF-2347-4B07-A330-E4B86EBAA688}"/>
                </a:ext>
              </a:extLst>
            </p:cNvPr>
            <p:cNvSpPr/>
            <p:nvPr/>
          </p:nvSpPr>
          <p:spPr bwMode="gray">
            <a:xfrm>
              <a:off x="10693820" y="4843055"/>
              <a:ext cx="2834640" cy="545550"/>
            </a:xfrm>
            <a:prstGeom prst="rect">
              <a:avLst/>
            </a:prstGeom>
            <a:no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01" name="Flowchart: Decision 100">
              <a:extLst>
                <a:ext uri="{FF2B5EF4-FFF2-40B4-BE49-F238E27FC236}">
                  <a16:creationId xmlns:a16="http://schemas.microsoft.com/office/drawing/2014/main" id="{814A737E-D531-44A4-9BB6-BDC104EC8A64}"/>
                </a:ext>
              </a:extLst>
            </p:cNvPr>
            <p:cNvSpPr/>
            <p:nvPr/>
          </p:nvSpPr>
          <p:spPr bwMode="gray">
            <a:xfrm>
              <a:off x="12633046" y="4965065"/>
              <a:ext cx="750949" cy="315615"/>
            </a:xfrm>
            <a:prstGeom prst="flowChartDecision">
              <a:avLst/>
            </a:prstGeom>
            <a:solidFill>
              <a:schemeClr val="tx2"/>
            </a:solidFill>
            <a:ln w="19050"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u="none" strike="noStrike" kern="1200" cap="none" spc="0" normalizeH="0" baseline="0" noProof="0">
                  <a:ln>
                    <a:noFill/>
                  </a:ln>
                  <a:solidFill>
                    <a:prstClr val="white"/>
                  </a:solidFill>
                  <a:effectLst/>
                  <a:uLnTx/>
                  <a:uFillTx/>
                  <a:latin typeface="Calibri"/>
                  <a:ea typeface="+mn-ea"/>
                  <a:cs typeface="+mn-cs"/>
                </a:rPr>
                <a:t>Decision</a:t>
              </a:r>
            </a:p>
          </p:txBody>
        </p:sp>
        <p:sp>
          <p:nvSpPr>
            <p:cNvPr id="102" name="Flowchart: Terminator 101">
              <a:extLst>
                <a:ext uri="{FF2B5EF4-FFF2-40B4-BE49-F238E27FC236}">
                  <a16:creationId xmlns:a16="http://schemas.microsoft.com/office/drawing/2014/main" id="{CAA4D78D-DC26-48CD-9728-7579D5C92584}"/>
                </a:ext>
              </a:extLst>
            </p:cNvPr>
            <p:cNvSpPr/>
            <p:nvPr/>
          </p:nvSpPr>
          <p:spPr bwMode="gray">
            <a:xfrm>
              <a:off x="11667956" y="4980230"/>
              <a:ext cx="833632" cy="285285"/>
            </a:xfrm>
            <a:prstGeom prst="flowChartTerminator">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u="none" strike="noStrike" kern="1200" cap="none" spc="0" normalizeH="0" baseline="0" noProof="0">
                  <a:ln>
                    <a:noFill/>
                  </a:ln>
                  <a:solidFill>
                    <a:prstClr val="white"/>
                  </a:solidFill>
                  <a:effectLst/>
                  <a:uLnTx/>
                  <a:uFillTx/>
                  <a:latin typeface="Calibri"/>
                  <a:ea typeface="+mn-ea"/>
                  <a:cs typeface="+mn-cs"/>
                </a:rPr>
                <a:t>Process Start/End</a:t>
              </a:r>
            </a:p>
          </p:txBody>
        </p:sp>
        <p:sp>
          <p:nvSpPr>
            <p:cNvPr id="103" name="TextBox 102">
              <a:extLst>
                <a:ext uri="{FF2B5EF4-FFF2-40B4-BE49-F238E27FC236}">
                  <a16:creationId xmlns:a16="http://schemas.microsoft.com/office/drawing/2014/main" id="{7FAD5306-5A6B-4ABC-B8D2-3C39D1D4AABC}"/>
                </a:ext>
              </a:extLst>
            </p:cNvPr>
            <p:cNvSpPr txBox="1"/>
            <p:nvPr/>
          </p:nvSpPr>
          <p:spPr>
            <a:xfrm>
              <a:off x="10749854" y="4747275"/>
              <a:ext cx="1280160" cy="169277"/>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100" b="0" i="0" u="none" strike="noStrike" kern="1200" cap="none" spc="0" normalizeH="0" baseline="0" noProof="0">
                  <a:ln>
                    <a:noFill/>
                  </a:ln>
                  <a:solidFill>
                    <a:srgbClr val="313131"/>
                  </a:solidFill>
                  <a:effectLst/>
                  <a:uLnTx/>
                  <a:uFillTx/>
                  <a:latin typeface="Calibri"/>
                  <a:ea typeface="+mn-ea"/>
                  <a:cs typeface="+mn-cs"/>
                </a:rPr>
                <a:t>Process Map Legend</a:t>
              </a:r>
            </a:p>
          </p:txBody>
        </p:sp>
        <p:grpSp>
          <p:nvGrpSpPr>
            <p:cNvPr id="65" name="Group 64">
              <a:extLst>
                <a:ext uri="{FF2B5EF4-FFF2-40B4-BE49-F238E27FC236}">
                  <a16:creationId xmlns:a16="http://schemas.microsoft.com/office/drawing/2014/main" id="{E32B18D7-D533-451C-93FA-A955ACE4A651}"/>
                </a:ext>
              </a:extLst>
            </p:cNvPr>
            <p:cNvGrpSpPr/>
            <p:nvPr/>
          </p:nvGrpSpPr>
          <p:grpSpPr>
            <a:xfrm>
              <a:off x="10795157" y="5021678"/>
              <a:ext cx="697799" cy="202388"/>
              <a:chOff x="10825851" y="4990164"/>
              <a:chExt cx="697799" cy="202388"/>
            </a:xfrm>
          </p:grpSpPr>
          <p:cxnSp>
            <p:nvCxnSpPr>
              <p:cNvPr id="98" name="Straight Arrow Connector 97">
                <a:extLst>
                  <a:ext uri="{FF2B5EF4-FFF2-40B4-BE49-F238E27FC236}">
                    <a16:creationId xmlns:a16="http://schemas.microsoft.com/office/drawing/2014/main" id="{1B9F7D6A-C6C9-4500-8AE4-8D8261BA689A}"/>
                  </a:ext>
                </a:extLst>
              </p:cNvPr>
              <p:cNvCxnSpPr>
                <a:cxnSpLocks/>
              </p:cNvCxnSpPr>
              <p:nvPr/>
            </p:nvCxnSpPr>
            <p:spPr>
              <a:xfrm>
                <a:off x="10883660" y="4990164"/>
                <a:ext cx="5821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767B2F1-D6B7-43C5-B859-EA003D0A200E}"/>
                  </a:ext>
                </a:extLst>
              </p:cNvPr>
              <p:cNvSpPr txBox="1"/>
              <p:nvPr/>
            </p:nvSpPr>
            <p:spPr>
              <a:xfrm>
                <a:off x="10825851" y="5039668"/>
                <a:ext cx="697799" cy="15288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lang="en-US" sz="800">
                    <a:solidFill>
                      <a:srgbClr val="313131"/>
                    </a:solidFill>
                    <a:latin typeface="Calibri"/>
                  </a:rPr>
                  <a:t>Issue Escalation</a:t>
                </a:r>
                <a:endParaRPr kumimoji="0" lang="en-US" sz="800" b="0" i="0" u="none" strike="noStrike" kern="1200" cap="none" spc="0" normalizeH="0" baseline="0" noProof="0">
                  <a:ln>
                    <a:noFill/>
                  </a:ln>
                  <a:solidFill>
                    <a:srgbClr val="313131"/>
                  </a:solidFill>
                  <a:effectLst/>
                  <a:uLnTx/>
                  <a:uFillTx/>
                  <a:latin typeface="Calibri"/>
                  <a:ea typeface="+mn-ea"/>
                  <a:cs typeface="+mn-cs"/>
                </a:endParaRPr>
              </a:p>
            </p:txBody>
          </p:sp>
        </p:grpSp>
      </p:grpSp>
      <p:cxnSp>
        <p:nvCxnSpPr>
          <p:cNvPr id="106" name="Connector: Elbow 105">
            <a:extLst>
              <a:ext uri="{FF2B5EF4-FFF2-40B4-BE49-F238E27FC236}">
                <a16:creationId xmlns:a16="http://schemas.microsoft.com/office/drawing/2014/main" id="{995D8C8E-E145-4F71-9917-01DA5F35C4ED}"/>
              </a:ext>
            </a:extLst>
          </p:cNvPr>
          <p:cNvCxnSpPr>
            <a:cxnSpLocks/>
            <a:stCxn id="183" idx="3"/>
            <a:endCxn id="84" idx="1"/>
          </p:cNvCxnSpPr>
          <p:nvPr/>
        </p:nvCxnSpPr>
        <p:spPr>
          <a:xfrm>
            <a:off x="8642328" y="2333103"/>
            <a:ext cx="547144" cy="98088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DA00CFB8-3E92-4B9B-904F-6E7C02E4B33B}"/>
              </a:ext>
            </a:extLst>
          </p:cNvPr>
          <p:cNvCxnSpPr>
            <a:cxnSpLocks/>
            <a:stCxn id="87" idx="3"/>
            <a:endCxn id="84" idx="1"/>
          </p:cNvCxnSpPr>
          <p:nvPr/>
        </p:nvCxnSpPr>
        <p:spPr>
          <a:xfrm>
            <a:off x="8642328" y="3311023"/>
            <a:ext cx="547144" cy="29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8F587158-96DB-42B1-B275-97CE916A5290}"/>
              </a:ext>
            </a:extLst>
          </p:cNvPr>
          <p:cNvCxnSpPr>
            <a:cxnSpLocks/>
            <a:stCxn id="139" idx="3"/>
            <a:endCxn id="84" idx="1"/>
          </p:cNvCxnSpPr>
          <p:nvPr/>
        </p:nvCxnSpPr>
        <p:spPr>
          <a:xfrm flipV="1">
            <a:off x="8642328" y="3313990"/>
            <a:ext cx="547144" cy="9479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3D814A6C-AC2B-4B33-9FBD-2666E6C87E62}"/>
              </a:ext>
            </a:extLst>
          </p:cNvPr>
          <p:cNvCxnSpPr>
            <a:cxnSpLocks/>
            <a:stCxn id="155" idx="2"/>
            <a:endCxn id="84" idx="2"/>
          </p:cNvCxnSpPr>
          <p:nvPr/>
        </p:nvCxnSpPr>
        <p:spPr>
          <a:xfrm rot="5400000" flipH="1" flipV="1">
            <a:off x="6165676" y="1481700"/>
            <a:ext cx="1201434" cy="6024821"/>
          </a:xfrm>
          <a:prstGeom prst="bentConnector3">
            <a:avLst>
              <a:gd name="adj1" fmla="val -2899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BA2402D-5573-44B4-865F-12887B9629CE}"/>
              </a:ext>
            </a:extLst>
          </p:cNvPr>
          <p:cNvGrpSpPr/>
          <p:nvPr/>
        </p:nvGrpSpPr>
        <p:grpSpPr>
          <a:xfrm>
            <a:off x="6436307" y="5738750"/>
            <a:ext cx="3186665" cy="905181"/>
            <a:chOff x="6403649" y="5630825"/>
            <a:chExt cx="3186665" cy="905181"/>
          </a:xfrm>
        </p:grpSpPr>
        <p:sp>
          <p:nvSpPr>
            <p:cNvPr id="67" name="Rectangle 66">
              <a:extLst>
                <a:ext uri="{FF2B5EF4-FFF2-40B4-BE49-F238E27FC236}">
                  <a16:creationId xmlns:a16="http://schemas.microsoft.com/office/drawing/2014/main" id="{FCA3108E-8150-407C-8F77-C5F4B3F647CF}"/>
                </a:ext>
              </a:extLst>
            </p:cNvPr>
            <p:cNvSpPr/>
            <p:nvPr/>
          </p:nvSpPr>
          <p:spPr bwMode="gray">
            <a:xfrm>
              <a:off x="6403649" y="5692375"/>
              <a:ext cx="3186665" cy="843631"/>
            </a:xfrm>
            <a:prstGeom prst="rect">
              <a:avLst/>
            </a:prstGeom>
            <a:no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68" name="Flowchart: Process 67">
              <a:extLst>
                <a:ext uri="{FF2B5EF4-FFF2-40B4-BE49-F238E27FC236}">
                  <a16:creationId xmlns:a16="http://schemas.microsoft.com/office/drawing/2014/main" id="{9EFB93BE-AEE7-4A1D-B7C2-07D15E7838C7}"/>
                </a:ext>
              </a:extLst>
            </p:cNvPr>
            <p:cNvSpPr/>
            <p:nvPr/>
          </p:nvSpPr>
          <p:spPr bwMode="gray">
            <a:xfrm>
              <a:off x="7741031" y="5851360"/>
              <a:ext cx="1097280" cy="240512"/>
            </a:xfrm>
            <a:prstGeom prst="flowChartProcess">
              <a:avLst/>
            </a:prstGeom>
            <a:noFill/>
            <a:ln w="19050" algn="ctr">
              <a:solidFill>
                <a:srgbClr val="007CB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sysClr val="windowText" lastClr="000000"/>
                  </a:solidFill>
                  <a:effectLst/>
                  <a:uLnTx/>
                  <a:uFillTx/>
                  <a:latin typeface="Calibri"/>
                  <a:ea typeface="+mn-ea"/>
                  <a:cs typeface="+mn-cs"/>
                </a:rPr>
                <a:t>OutSystems Managed</a:t>
              </a:r>
            </a:p>
          </p:txBody>
        </p:sp>
        <p:sp>
          <p:nvSpPr>
            <p:cNvPr id="69" name="Flowchart: Process 68">
              <a:extLst>
                <a:ext uri="{FF2B5EF4-FFF2-40B4-BE49-F238E27FC236}">
                  <a16:creationId xmlns:a16="http://schemas.microsoft.com/office/drawing/2014/main" id="{980A6CF3-3E0E-4939-81A2-26333AEB50FC}"/>
                </a:ext>
              </a:extLst>
            </p:cNvPr>
            <p:cNvSpPr/>
            <p:nvPr/>
          </p:nvSpPr>
          <p:spPr bwMode="gray">
            <a:xfrm>
              <a:off x="6531766" y="5851360"/>
              <a:ext cx="1097280" cy="240512"/>
            </a:xfrm>
            <a:prstGeom prst="flowChartProcess">
              <a:avLst/>
            </a:prstGeom>
            <a:noFill/>
            <a:ln w="19050" algn="ctr">
              <a:solidFill>
                <a:schemeClr val="accent3"/>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sysClr val="windowText" lastClr="000000"/>
                  </a:solidFill>
                  <a:effectLst/>
                  <a:uLnTx/>
                  <a:uFillTx/>
                  <a:latin typeface="Calibri"/>
                  <a:ea typeface="+mn-ea"/>
                  <a:cs typeface="+mn-cs"/>
                </a:rPr>
                <a:t>Deloitte Managed</a:t>
              </a:r>
            </a:p>
          </p:txBody>
        </p:sp>
        <p:sp>
          <p:nvSpPr>
            <p:cNvPr id="72" name="TextBox 71">
              <a:extLst>
                <a:ext uri="{FF2B5EF4-FFF2-40B4-BE49-F238E27FC236}">
                  <a16:creationId xmlns:a16="http://schemas.microsoft.com/office/drawing/2014/main" id="{6838DFE2-DABC-4C22-8C19-E7380633802C}"/>
                </a:ext>
              </a:extLst>
            </p:cNvPr>
            <p:cNvSpPr txBox="1"/>
            <p:nvPr/>
          </p:nvSpPr>
          <p:spPr>
            <a:xfrm>
              <a:off x="6508253" y="5630825"/>
              <a:ext cx="1188720" cy="169277"/>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lang="en-US" sz="1100">
                  <a:solidFill>
                    <a:srgbClr val="313131"/>
                  </a:solidFill>
                  <a:latin typeface="Calibri"/>
                </a:rPr>
                <a:t>Ownership </a:t>
              </a:r>
              <a:r>
                <a:rPr kumimoji="0" lang="en-US" sz="1100" b="0" i="0" u="none" strike="noStrike" kern="1200" cap="none" spc="0" normalizeH="0" baseline="0" noProof="0">
                  <a:ln>
                    <a:noFill/>
                  </a:ln>
                  <a:solidFill>
                    <a:srgbClr val="313131"/>
                  </a:solidFill>
                  <a:effectLst/>
                  <a:uLnTx/>
                  <a:uFillTx/>
                  <a:latin typeface="Calibri"/>
                  <a:ea typeface="+mn-ea"/>
                  <a:cs typeface="+mn-cs"/>
                </a:rPr>
                <a:t>Legend</a:t>
              </a:r>
            </a:p>
          </p:txBody>
        </p:sp>
        <p:sp>
          <p:nvSpPr>
            <p:cNvPr id="73" name="Flowchart: Process 72">
              <a:extLst>
                <a:ext uri="{FF2B5EF4-FFF2-40B4-BE49-F238E27FC236}">
                  <a16:creationId xmlns:a16="http://schemas.microsoft.com/office/drawing/2014/main" id="{B46FCF41-B82E-49EB-8EAB-64D1D230ABFA}"/>
                </a:ext>
              </a:extLst>
            </p:cNvPr>
            <p:cNvSpPr/>
            <p:nvPr/>
          </p:nvSpPr>
          <p:spPr bwMode="gray">
            <a:xfrm>
              <a:off x="6535734" y="6178684"/>
              <a:ext cx="914400" cy="284875"/>
            </a:xfrm>
            <a:prstGeom prst="flowChartProcess">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prstClr val="white"/>
                  </a:solidFill>
                  <a:effectLst/>
                  <a:uLnTx/>
                  <a:uFillTx/>
                  <a:latin typeface="Calibri"/>
                  <a:ea typeface="+mn-ea"/>
                  <a:cs typeface="+mn-cs"/>
                </a:rPr>
                <a:t>Customer Owned</a:t>
              </a:r>
            </a:p>
          </p:txBody>
        </p:sp>
        <p:sp>
          <p:nvSpPr>
            <p:cNvPr id="74" name="Flowchart: Process 73">
              <a:extLst>
                <a:ext uri="{FF2B5EF4-FFF2-40B4-BE49-F238E27FC236}">
                  <a16:creationId xmlns:a16="http://schemas.microsoft.com/office/drawing/2014/main" id="{883031F7-4F8C-44BB-8894-E206062D21B6}"/>
                </a:ext>
              </a:extLst>
            </p:cNvPr>
            <p:cNvSpPr/>
            <p:nvPr/>
          </p:nvSpPr>
          <p:spPr bwMode="gray">
            <a:xfrm>
              <a:off x="7551667" y="6178684"/>
              <a:ext cx="914400" cy="284875"/>
            </a:xfrm>
            <a:prstGeom prst="flowChartProcess">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prstClr val="white"/>
                  </a:solidFill>
                  <a:effectLst/>
                  <a:uLnTx/>
                  <a:uFillTx/>
                  <a:latin typeface="Calibri"/>
                  <a:ea typeface="+mn-ea"/>
                  <a:cs typeface="+mn-cs"/>
                </a:rPr>
                <a:t>Shared  Owned</a:t>
              </a:r>
            </a:p>
          </p:txBody>
        </p:sp>
        <p:sp>
          <p:nvSpPr>
            <p:cNvPr id="76" name="Flowchart: Process 75">
              <a:extLst>
                <a:ext uri="{FF2B5EF4-FFF2-40B4-BE49-F238E27FC236}">
                  <a16:creationId xmlns:a16="http://schemas.microsoft.com/office/drawing/2014/main" id="{0AB51BF7-54F9-4BAB-8E84-B34B64C381DD}"/>
                </a:ext>
              </a:extLst>
            </p:cNvPr>
            <p:cNvSpPr/>
            <p:nvPr/>
          </p:nvSpPr>
          <p:spPr bwMode="gray">
            <a:xfrm>
              <a:off x="8567600" y="6178684"/>
              <a:ext cx="914400" cy="284875"/>
            </a:xfrm>
            <a:prstGeom prst="flowChartProcess">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i="0" u="none" strike="noStrike" kern="1200" cap="none" spc="0" normalizeH="0" baseline="0" noProof="0">
                  <a:ln>
                    <a:noFill/>
                  </a:ln>
                  <a:solidFill>
                    <a:prstClr val="white"/>
                  </a:solidFill>
                  <a:effectLst/>
                  <a:uLnTx/>
                  <a:uFillTx/>
                  <a:latin typeface="Calibri"/>
                  <a:ea typeface="+mn-ea"/>
                  <a:cs typeface="+mn-cs"/>
                </a:rPr>
                <a:t>Deloitte  Owned</a:t>
              </a:r>
            </a:p>
          </p:txBody>
        </p:sp>
      </p:grpSp>
    </p:spTree>
    <p:extLst>
      <p:ext uri="{BB962C8B-B14F-4D97-AF65-F5344CB8AC3E}">
        <p14:creationId xmlns:p14="http://schemas.microsoft.com/office/powerpoint/2010/main" val="422988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a:t>The following approach has been developed in collaboration with key OutSystems stakeholders to define, initialize, execute and scale a robust customer migration program</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a:xfrm>
            <a:off x="469900" y="510638"/>
            <a:ext cx="11252200" cy="451866"/>
          </a:xfrm>
        </p:spPr>
        <p:txBody>
          <a:bodyPr/>
          <a:lstStyle/>
          <a:p>
            <a:r>
              <a:rPr lang="en-US"/>
              <a:t>Migration Architecture</a:t>
            </a:r>
          </a:p>
        </p:txBody>
      </p:sp>
      <p:cxnSp>
        <p:nvCxnSpPr>
          <p:cNvPr id="97" name="Connector: Elbow 96">
            <a:extLst>
              <a:ext uri="{FF2B5EF4-FFF2-40B4-BE49-F238E27FC236}">
                <a16:creationId xmlns:a16="http://schemas.microsoft.com/office/drawing/2014/main" id="{CA387D3D-604D-44BC-BD89-23A1EC185C53}"/>
              </a:ext>
            </a:extLst>
          </p:cNvPr>
          <p:cNvCxnSpPr>
            <a:cxnSpLocks/>
            <a:stCxn id="114" idx="0"/>
            <a:endCxn id="129" idx="2"/>
          </p:cNvCxnSpPr>
          <p:nvPr/>
        </p:nvCxnSpPr>
        <p:spPr>
          <a:xfrm rot="5400000" flipH="1" flipV="1">
            <a:off x="3159978" y="2017418"/>
            <a:ext cx="628740" cy="1953403"/>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C87BDF0B-7F09-4704-AC38-A353AA747C07}"/>
              </a:ext>
            </a:extLst>
          </p:cNvPr>
          <p:cNvGrpSpPr/>
          <p:nvPr/>
        </p:nvGrpSpPr>
        <p:grpSpPr>
          <a:xfrm>
            <a:off x="298082" y="2972327"/>
            <a:ext cx="3920745" cy="2696954"/>
            <a:chOff x="1728254" y="3011322"/>
            <a:chExt cx="4314580" cy="2877414"/>
          </a:xfrm>
        </p:grpSpPr>
        <p:sp>
          <p:nvSpPr>
            <p:cNvPr id="99" name="Rectangle 98">
              <a:extLst>
                <a:ext uri="{FF2B5EF4-FFF2-40B4-BE49-F238E27FC236}">
                  <a16:creationId xmlns:a16="http://schemas.microsoft.com/office/drawing/2014/main" id="{00E46BDF-EEAB-4C78-8CE9-0C8DB2447CA3}"/>
                </a:ext>
              </a:extLst>
            </p:cNvPr>
            <p:cNvSpPr/>
            <p:nvPr/>
          </p:nvSpPr>
          <p:spPr>
            <a:xfrm>
              <a:off x="4281640" y="4177260"/>
              <a:ext cx="1447436" cy="127457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800">
                  <a:solidFill>
                    <a:srgbClr val="5B9CD5"/>
                  </a:solidFill>
                  <a:latin typeface="Arial" panose="020B0604020202020204" pitchFamily="34" charset="0"/>
                  <a:cs typeface="Arial" panose="020B0604020202020204" pitchFamily="34" charset="0"/>
                </a:rPr>
                <a:t>AZ2 – Private Subnet</a:t>
              </a:r>
            </a:p>
          </p:txBody>
        </p:sp>
        <p:sp>
          <p:nvSpPr>
            <p:cNvPr id="100" name="Rectangle 99">
              <a:extLst>
                <a:ext uri="{FF2B5EF4-FFF2-40B4-BE49-F238E27FC236}">
                  <a16:creationId xmlns:a16="http://schemas.microsoft.com/office/drawing/2014/main" id="{F63B8972-AD36-4A13-B0D1-5190BCCD74E3}"/>
                </a:ext>
              </a:extLst>
            </p:cNvPr>
            <p:cNvSpPr/>
            <p:nvPr/>
          </p:nvSpPr>
          <p:spPr>
            <a:xfrm>
              <a:off x="2162562" y="3637016"/>
              <a:ext cx="3751316" cy="210558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rgbClr val="1E8900"/>
                  </a:solidFill>
                  <a:latin typeface="Arial" panose="020B0604020202020204" pitchFamily="34" charset="0"/>
                  <a:cs typeface="Arial" panose="020B0604020202020204" pitchFamily="34" charset="0"/>
                </a:rPr>
                <a:t>Landing Zone VPC</a:t>
              </a:r>
            </a:p>
          </p:txBody>
        </p:sp>
        <p:sp>
          <p:nvSpPr>
            <p:cNvPr id="101" name="Rectangle 100">
              <a:extLst>
                <a:ext uri="{FF2B5EF4-FFF2-40B4-BE49-F238E27FC236}">
                  <a16:creationId xmlns:a16="http://schemas.microsoft.com/office/drawing/2014/main" id="{4E4D741E-B323-4EC7-9C13-8DE486E200C8}"/>
                </a:ext>
              </a:extLst>
            </p:cNvPr>
            <p:cNvSpPr/>
            <p:nvPr/>
          </p:nvSpPr>
          <p:spPr>
            <a:xfrm>
              <a:off x="1982563" y="3322225"/>
              <a:ext cx="3996938" cy="2507696"/>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solidFill>
                    <a:srgbClr val="5B9CD5"/>
                  </a:solidFill>
                  <a:latin typeface="Arial" panose="020B0604020202020204" pitchFamily="34" charset="0"/>
                  <a:cs typeface="Arial" panose="020B0604020202020204" pitchFamily="34" charset="0"/>
                </a:rPr>
                <a:t>Region</a:t>
              </a:r>
            </a:p>
          </p:txBody>
        </p:sp>
        <p:pic>
          <p:nvPicPr>
            <p:cNvPr id="102" name="Graphic 25">
              <a:extLst>
                <a:ext uri="{FF2B5EF4-FFF2-40B4-BE49-F238E27FC236}">
                  <a16:creationId xmlns:a16="http://schemas.microsoft.com/office/drawing/2014/main" id="{A0654C7F-CF40-45C0-BEEF-64B6039C8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612" y="3318067"/>
              <a:ext cx="248358" cy="23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28">
              <a:extLst>
                <a:ext uri="{FF2B5EF4-FFF2-40B4-BE49-F238E27FC236}">
                  <a16:creationId xmlns:a16="http://schemas.microsoft.com/office/drawing/2014/main" id="{BF05072D-5B20-40E1-AEBB-B51E2E4F1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295" y="3637267"/>
              <a:ext cx="248358" cy="29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Rectangle 103">
              <a:extLst>
                <a:ext uri="{FF2B5EF4-FFF2-40B4-BE49-F238E27FC236}">
                  <a16:creationId xmlns:a16="http://schemas.microsoft.com/office/drawing/2014/main" id="{3CB6EE13-838A-4BCB-93A1-24DC76DB30A1}"/>
                </a:ext>
              </a:extLst>
            </p:cNvPr>
            <p:cNvSpPr/>
            <p:nvPr/>
          </p:nvSpPr>
          <p:spPr>
            <a:xfrm>
              <a:off x="2527611" y="4173340"/>
              <a:ext cx="1521194" cy="127457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800">
                  <a:solidFill>
                    <a:srgbClr val="5B9CD5"/>
                  </a:solidFill>
                  <a:latin typeface="Arial" panose="020B0604020202020204" pitchFamily="34" charset="0"/>
                  <a:cs typeface="Arial" panose="020B0604020202020204" pitchFamily="34" charset="0"/>
                </a:rPr>
                <a:t>AZ1 - Private Subnet</a:t>
              </a:r>
            </a:p>
          </p:txBody>
        </p:sp>
        <p:pic>
          <p:nvPicPr>
            <p:cNvPr id="105" name="Graphic 19">
              <a:extLst>
                <a:ext uri="{FF2B5EF4-FFF2-40B4-BE49-F238E27FC236}">
                  <a16:creationId xmlns:a16="http://schemas.microsoft.com/office/drawing/2014/main" id="{C17E38F9-2612-452D-9E60-E5BFC0651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254" y="3012164"/>
              <a:ext cx="248358" cy="29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907F9FA7-861C-4406-8F15-F56FA84E422F}"/>
                </a:ext>
              </a:extLst>
            </p:cNvPr>
            <p:cNvSpPr/>
            <p:nvPr/>
          </p:nvSpPr>
          <p:spPr>
            <a:xfrm>
              <a:off x="1728254" y="3011322"/>
              <a:ext cx="4314580" cy="28774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ysClr val="windowText" lastClr="000000"/>
                  </a:solidFill>
                  <a:latin typeface="Arial" panose="020B0604020202020204" pitchFamily="34" charset="0"/>
                  <a:cs typeface="Arial" panose="020B0604020202020204" pitchFamily="34" charset="0"/>
                </a:rPr>
                <a:t>AWS Cloud</a:t>
              </a:r>
            </a:p>
          </p:txBody>
        </p:sp>
        <p:pic>
          <p:nvPicPr>
            <p:cNvPr id="107" name="Graphic 35">
              <a:extLst>
                <a:ext uri="{FF2B5EF4-FFF2-40B4-BE49-F238E27FC236}">
                  <a16:creationId xmlns:a16="http://schemas.microsoft.com/office/drawing/2014/main" id="{BF016D4B-C67F-42FA-9DDB-53E16CD6E8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7610" y="4171943"/>
              <a:ext cx="240088"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60">
              <a:extLst>
                <a:ext uri="{FF2B5EF4-FFF2-40B4-BE49-F238E27FC236}">
                  <a16:creationId xmlns:a16="http://schemas.microsoft.com/office/drawing/2014/main" id="{D4EE81C1-5CDA-4849-A9D5-D9897F2A9F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367" y="4806675"/>
              <a:ext cx="294556" cy="29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16">
              <a:extLst>
                <a:ext uri="{FF2B5EF4-FFF2-40B4-BE49-F238E27FC236}">
                  <a16:creationId xmlns:a16="http://schemas.microsoft.com/office/drawing/2014/main" id="{CAD447FB-2731-420E-8F7F-826F425781D4}"/>
                </a:ext>
              </a:extLst>
            </p:cNvPr>
            <p:cNvSpPr txBox="1">
              <a:spLocks noChangeArrowheads="1"/>
            </p:cNvSpPr>
            <p:nvPr/>
          </p:nvSpPr>
          <p:spPr bwMode="auto">
            <a:xfrm>
              <a:off x="2558423" y="5089986"/>
              <a:ext cx="839069" cy="2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SLA Monitor</a:t>
              </a:r>
            </a:p>
          </p:txBody>
        </p:sp>
        <p:pic>
          <p:nvPicPr>
            <p:cNvPr id="110" name="Graphic 41">
              <a:extLst>
                <a:ext uri="{FF2B5EF4-FFF2-40B4-BE49-F238E27FC236}">
                  <a16:creationId xmlns:a16="http://schemas.microsoft.com/office/drawing/2014/main" id="{E9AECD97-CA2F-47F1-B650-D3AAC5E343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075" y="3898805"/>
              <a:ext cx="345425"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Rectangle 110">
              <a:extLst>
                <a:ext uri="{FF2B5EF4-FFF2-40B4-BE49-F238E27FC236}">
                  <a16:creationId xmlns:a16="http://schemas.microsoft.com/office/drawing/2014/main" id="{52BDC250-921B-4E9D-B7F2-5E2D2403CD44}"/>
                </a:ext>
              </a:extLst>
            </p:cNvPr>
            <p:cNvSpPr/>
            <p:nvPr/>
          </p:nvSpPr>
          <p:spPr>
            <a:xfrm>
              <a:off x="2469187" y="3904955"/>
              <a:ext cx="3359151" cy="1766983"/>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a:solidFill>
                    <a:srgbClr val="DF3312"/>
                  </a:solidFill>
                  <a:latin typeface="Arial" panose="020B0604020202020204" pitchFamily="34" charset="0"/>
                  <a:cs typeface="Arial" panose="020B0604020202020204" pitchFamily="34" charset="0"/>
                </a:rPr>
                <a:t>Security group</a:t>
              </a:r>
            </a:p>
          </p:txBody>
        </p:sp>
        <p:pic>
          <p:nvPicPr>
            <p:cNvPr id="112" name="Graphic 22">
              <a:extLst>
                <a:ext uri="{FF2B5EF4-FFF2-40B4-BE49-F238E27FC236}">
                  <a16:creationId xmlns:a16="http://schemas.microsoft.com/office/drawing/2014/main" id="{3512070E-B3C6-4916-8CBE-F204107849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8504" y="4714644"/>
              <a:ext cx="343881" cy="40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28">
              <a:extLst>
                <a:ext uri="{FF2B5EF4-FFF2-40B4-BE49-F238E27FC236}">
                  <a16:creationId xmlns:a16="http://schemas.microsoft.com/office/drawing/2014/main" id="{51722374-438D-46FB-ACA3-5B368130605E}"/>
                </a:ext>
              </a:extLst>
            </p:cNvPr>
            <p:cNvSpPr txBox="1">
              <a:spLocks noChangeArrowheads="1"/>
            </p:cNvSpPr>
            <p:nvPr/>
          </p:nvSpPr>
          <p:spPr bwMode="auto">
            <a:xfrm>
              <a:off x="3395490" y="5072097"/>
              <a:ext cx="807164" cy="38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DMS Workflow</a:t>
              </a:r>
            </a:p>
          </p:txBody>
        </p:sp>
        <p:pic>
          <p:nvPicPr>
            <p:cNvPr id="114" name="Graphic 14">
              <a:extLst>
                <a:ext uri="{FF2B5EF4-FFF2-40B4-BE49-F238E27FC236}">
                  <a16:creationId xmlns:a16="http://schemas.microsoft.com/office/drawing/2014/main" id="{2154EA2E-0F92-44B2-915F-EB4BBB3B9E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3158" y="3369977"/>
              <a:ext cx="371210" cy="377581"/>
            </a:xfrm>
            <a:prstGeom prst="rect">
              <a:avLst/>
            </a:prstGeom>
            <a:solidFill>
              <a:schemeClr val="bg1"/>
            </a:solidFill>
            <a:ln>
              <a:noFill/>
            </a:ln>
          </p:spPr>
        </p:pic>
        <p:cxnSp>
          <p:nvCxnSpPr>
            <p:cNvPr id="115" name="Connector: Elbow 114">
              <a:extLst>
                <a:ext uri="{FF2B5EF4-FFF2-40B4-BE49-F238E27FC236}">
                  <a16:creationId xmlns:a16="http://schemas.microsoft.com/office/drawing/2014/main" id="{258BD9CE-80E6-4CD8-980E-D7130AE6A1DA}"/>
                </a:ext>
              </a:extLst>
            </p:cNvPr>
            <p:cNvCxnSpPr>
              <a:cxnSpLocks/>
              <a:stCxn id="114" idx="1"/>
              <a:endCxn id="104" idx="0"/>
            </p:cNvCxnSpPr>
            <p:nvPr/>
          </p:nvCxnSpPr>
          <p:spPr>
            <a:xfrm rot="10800000" flipV="1">
              <a:off x="3288209" y="3558769"/>
              <a:ext cx="674949" cy="614571"/>
            </a:xfrm>
            <a:prstGeom prst="bentConnector2">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C8DD367A-6742-4105-B2BA-8FEF693CAA77}"/>
                </a:ext>
              </a:extLst>
            </p:cNvPr>
            <p:cNvCxnSpPr>
              <a:cxnSpLocks/>
              <a:stCxn id="114" idx="3"/>
              <a:endCxn id="99" idx="0"/>
            </p:cNvCxnSpPr>
            <p:nvPr/>
          </p:nvCxnSpPr>
          <p:spPr>
            <a:xfrm>
              <a:off x="4334368" y="3558769"/>
              <a:ext cx="670990" cy="618491"/>
            </a:xfrm>
            <a:prstGeom prst="bentConnector2">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17" name="Connector: Elbow 116">
            <a:extLst>
              <a:ext uri="{FF2B5EF4-FFF2-40B4-BE49-F238E27FC236}">
                <a16:creationId xmlns:a16="http://schemas.microsoft.com/office/drawing/2014/main" id="{1C995929-4DA7-4D3B-8BD8-6A1CF311F831}"/>
              </a:ext>
            </a:extLst>
          </p:cNvPr>
          <p:cNvCxnSpPr>
            <a:cxnSpLocks/>
            <a:endCxn id="119" idx="1"/>
          </p:cNvCxnSpPr>
          <p:nvPr/>
        </p:nvCxnSpPr>
        <p:spPr>
          <a:xfrm>
            <a:off x="2428660" y="5563348"/>
            <a:ext cx="1805715" cy="553849"/>
          </a:xfrm>
          <a:prstGeom prst="bentConnector3">
            <a:avLst>
              <a:gd name="adj1" fmla="val 205"/>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AE9CFAAA-D0EA-4CC6-8268-803101D94B38}"/>
              </a:ext>
            </a:extLst>
          </p:cNvPr>
          <p:cNvCxnSpPr>
            <a:cxnSpLocks/>
            <a:stCxn id="131" idx="2"/>
            <a:endCxn id="119" idx="3"/>
          </p:cNvCxnSpPr>
          <p:nvPr/>
        </p:nvCxnSpPr>
        <p:spPr>
          <a:xfrm rot="5400000">
            <a:off x="5296479" y="4850428"/>
            <a:ext cx="585665" cy="1947872"/>
          </a:xfrm>
          <a:prstGeom prst="bentConnector2">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4AF8C1EE-B9DB-4D92-86E9-2CC955321B4A}"/>
              </a:ext>
            </a:extLst>
          </p:cNvPr>
          <p:cNvGrpSpPr/>
          <p:nvPr/>
        </p:nvGrpSpPr>
        <p:grpSpPr>
          <a:xfrm>
            <a:off x="3809183" y="1265880"/>
            <a:ext cx="1225394" cy="1413869"/>
            <a:chOff x="5666952" y="1229081"/>
            <a:chExt cx="1327761" cy="1508476"/>
          </a:xfrm>
        </p:grpSpPr>
        <p:sp>
          <p:nvSpPr>
            <p:cNvPr id="123" name="Rectangle 122">
              <a:extLst>
                <a:ext uri="{FF2B5EF4-FFF2-40B4-BE49-F238E27FC236}">
                  <a16:creationId xmlns:a16="http://schemas.microsoft.com/office/drawing/2014/main" id="{C0D0D4E2-6772-4B22-AA0A-30661364266C}"/>
                </a:ext>
              </a:extLst>
            </p:cNvPr>
            <p:cNvSpPr/>
            <p:nvPr/>
          </p:nvSpPr>
          <p:spPr>
            <a:xfrm>
              <a:off x="5776636" y="1573851"/>
              <a:ext cx="1154746" cy="8410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900">
                  <a:solidFill>
                    <a:srgbClr val="5B9CD5"/>
                  </a:solidFill>
                  <a:latin typeface="Arial" panose="020B0604020202020204" pitchFamily="34" charset="0"/>
                  <a:cs typeface="Arial" panose="020B0604020202020204" pitchFamily="34" charset="0"/>
                </a:rPr>
                <a:t>Private subnet</a:t>
              </a:r>
            </a:p>
          </p:txBody>
        </p:sp>
        <p:pic>
          <p:nvPicPr>
            <p:cNvPr id="124" name="Graphic 35">
              <a:extLst>
                <a:ext uri="{FF2B5EF4-FFF2-40B4-BE49-F238E27FC236}">
                  <a16:creationId xmlns:a16="http://schemas.microsoft.com/office/drawing/2014/main" id="{7569502D-0571-431F-9286-B5531B4B7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635" y="1572451"/>
              <a:ext cx="218795" cy="22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Rectangle 124">
              <a:extLst>
                <a:ext uri="{FF2B5EF4-FFF2-40B4-BE49-F238E27FC236}">
                  <a16:creationId xmlns:a16="http://schemas.microsoft.com/office/drawing/2014/main" id="{EF079FE7-3479-43D7-954D-B8567268CFFF}"/>
                </a:ext>
              </a:extLst>
            </p:cNvPr>
            <p:cNvSpPr/>
            <p:nvPr/>
          </p:nvSpPr>
          <p:spPr>
            <a:xfrm>
              <a:off x="5666952" y="1229081"/>
              <a:ext cx="1327761" cy="125819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274320" tIns="45720"/>
            <a:lstStyle/>
            <a:p>
              <a:pPr eaLnBrk="1" fontAlgn="auto" hangingPunct="1">
                <a:spcBef>
                  <a:spcPts val="0"/>
                </a:spcBef>
                <a:spcAft>
                  <a:spcPts val="0"/>
                </a:spcAft>
                <a:defRPr/>
              </a:pPr>
              <a:r>
                <a:rPr lang="en-US" sz="900">
                  <a:solidFill>
                    <a:srgbClr val="5A6B86"/>
                  </a:solidFill>
                  <a:latin typeface="Arial" panose="020B0604020202020204" pitchFamily="34" charset="0"/>
                  <a:cs typeface="Arial" panose="020B0604020202020204" pitchFamily="34" charset="0"/>
                </a:rPr>
                <a:t>Customer Site</a:t>
              </a:r>
            </a:p>
          </p:txBody>
        </p:sp>
        <p:pic>
          <p:nvPicPr>
            <p:cNvPr id="126" name="Graphic 22">
              <a:extLst>
                <a:ext uri="{FF2B5EF4-FFF2-40B4-BE49-F238E27FC236}">
                  <a16:creationId xmlns:a16="http://schemas.microsoft.com/office/drawing/2014/main" id="{A9619CB9-8258-4B77-B8F6-B9EC5721A6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9341" y="1229082"/>
              <a:ext cx="248305" cy="2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Graphic 11">
              <a:extLst>
                <a:ext uri="{FF2B5EF4-FFF2-40B4-BE49-F238E27FC236}">
                  <a16:creationId xmlns:a16="http://schemas.microsoft.com/office/drawing/2014/main" id="{4E34D367-B8C8-40AF-8882-421A06B5D6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3812" y="2061733"/>
              <a:ext cx="248359" cy="29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TextBox 28">
              <a:extLst>
                <a:ext uri="{FF2B5EF4-FFF2-40B4-BE49-F238E27FC236}">
                  <a16:creationId xmlns:a16="http://schemas.microsoft.com/office/drawing/2014/main" id="{105CFBD5-AD0E-4263-AA8D-0A15E7BD8F67}"/>
                </a:ext>
              </a:extLst>
            </p:cNvPr>
            <p:cNvSpPr txBox="1">
              <a:spLocks noChangeArrowheads="1"/>
            </p:cNvSpPr>
            <p:nvPr/>
          </p:nvSpPr>
          <p:spPr bwMode="auto">
            <a:xfrm>
              <a:off x="5987992" y="2026452"/>
              <a:ext cx="8071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SOURCE Database</a:t>
              </a:r>
            </a:p>
          </p:txBody>
        </p:sp>
        <p:pic>
          <p:nvPicPr>
            <p:cNvPr id="129" name="Graphic 7">
              <a:extLst>
                <a:ext uri="{FF2B5EF4-FFF2-40B4-BE49-F238E27FC236}">
                  <a16:creationId xmlns:a16="http://schemas.microsoft.com/office/drawing/2014/main" id="{E1BE5B56-1714-4B73-A471-D03D183ECB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0928" y="2400103"/>
              <a:ext cx="343021" cy="337454"/>
            </a:xfrm>
            <a:prstGeom prst="rect">
              <a:avLst/>
            </a:prstGeom>
            <a:solidFill>
              <a:schemeClr val="bg1"/>
            </a:solidFill>
            <a:ln>
              <a:noFill/>
            </a:ln>
          </p:spPr>
        </p:pic>
      </p:grpSp>
      <p:sp>
        <p:nvSpPr>
          <p:cNvPr id="130" name="Rectangle 129">
            <a:extLst>
              <a:ext uri="{FF2B5EF4-FFF2-40B4-BE49-F238E27FC236}">
                <a16:creationId xmlns:a16="http://schemas.microsoft.com/office/drawing/2014/main" id="{65EC7B5D-B0AD-4823-8E94-20A31617CBAB}"/>
              </a:ext>
            </a:extLst>
          </p:cNvPr>
          <p:cNvSpPr/>
          <p:nvPr/>
        </p:nvSpPr>
        <p:spPr>
          <a:xfrm>
            <a:off x="6798063" y="4064367"/>
            <a:ext cx="1320730" cy="1194638"/>
          </a:xfrm>
          <a:prstGeom prst="rect">
            <a:avLst/>
          </a:prstGeom>
          <a:solidFill>
            <a:srgbClr val="92D05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r>
              <a:rPr lang="en-US" sz="800">
                <a:solidFill>
                  <a:schemeClr val="accent6"/>
                </a:solidFill>
                <a:latin typeface="Arial" panose="020B0604020202020204" pitchFamily="34" charset="0"/>
                <a:cs typeface="Arial" panose="020B0604020202020204" pitchFamily="34" charset="0"/>
              </a:rPr>
              <a:t>AZ2 - Public Subnet</a:t>
            </a:r>
          </a:p>
        </p:txBody>
      </p:sp>
      <p:sp>
        <p:nvSpPr>
          <p:cNvPr id="131" name="Rectangle 130">
            <a:extLst>
              <a:ext uri="{FF2B5EF4-FFF2-40B4-BE49-F238E27FC236}">
                <a16:creationId xmlns:a16="http://schemas.microsoft.com/office/drawing/2014/main" id="{ED7FA138-1432-48C3-837F-1C7B1B703B7A}"/>
              </a:ext>
            </a:extLst>
          </p:cNvPr>
          <p:cNvSpPr/>
          <p:nvPr/>
        </p:nvSpPr>
        <p:spPr>
          <a:xfrm>
            <a:off x="4845184" y="3558003"/>
            <a:ext cx="3436126" cy="197352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rgbClr val="1E8900"/>
                </a:solidFill>
                <a:latin typeface="Arial" panose="020B0604020202020204" pitchFamily="34" charset="0"/>
                <a:cs typeface="Arial" panose="020B0604020202020204" pitchFamily="34" charset="0"/>
              </a:rPr>
              <a:t>PaaS VPC</a:t>
            </a:r>
          </a:p>
        </p:txBody>
      </p:sp>
      <p:sp>
        <p:nvSpPr>
          <p:cNvPr id="132" name="Rectangle 131">
            <a:extLst>
              <a:ext uri="{FF2B5EF4-FFF2-40B4-BE49-F238E27FC236}">
                <a16:creationId xmlns:a16="http://schemas.microsoft.com/office/drawing/2014/main" id="{E7635938-8B5A-4B2E-897D-3D59395650D4}"/>
              </a:ext>
            </a:extLst>
          </p:cNvPr>
          <p:cNvSpPr/>
          <p:nvPr/>
        </p:nvSpPr>
        <p:spPr>
          <a:xfrm>
            <a:off x="4624236" y="3317581"/>
            <a:ext cx="4462614" cy="2295797"/>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solidFill>
                  <a:srgbClr val="5B9CD5"/>
                </a:solidFill>
                <a:latin typeface="Arial" panose="020B0604020202020204" pitchFamily="34" charset="0"/>
                <a:cs typeface="Arial" panose="020B0604020202020204" pitchFamily="34" charset="0"/>
              </a:rPr>
              <a:t>Region</a:t>
            </a:r>
          </a:p>
        </p:txBody>
      </p:sp>
      <p:pic>
        <p:nvPicPr>
          <p:cNvPr id="133" name="Graphic 28">
            <a:extLst>
              <a:ext uri="{FF2B5EF4-FFF2-40B4-BE49-F238E27FC236}">
                <a16:creationId xmlns:a16="http://schemas.microsoft.com/office/drawing/2014/main" id="{E3CA7A6D-5816-4A8F-8144-9EC4630A9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996" y="3561943"/>
            <a:ext cx="225688"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133">
            <a:extLst>
              <a:ext uri="{FF2B5EF4-FFF2-40B4-BE49-F238E27FC236}">
                <a16:creationId xmlns:a16="http://schemas.microsoft.com/office/drawing/2014/main" id="{33A5BFA4-6E20-41CA-ABBE-32C741618607}"/>
              </a:ext>
            </a:extLst>
          </p:cNvPr>
          <p:cNvSpPr/>
          <p:nvPr/>
        </p:nvSpPr>
        <p:spPr>
          <a:xfrm>
            <a:off x="5204142" y="4060692"/>
            <a:ext cx="1382339" cy="1194638"/>
          </a:xfrm>
          <a:prstGeom prst="rect">
            <a:avLst/>
          </a:prstGeom>
          <a:solidFill>
            <a:srgbClr val="92D05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800">
                <a:solidFill>
                  <a:schemeClr val="accent6"/>
                </a:solidFill>
                <a:latin typeface="Arial" panose="020B0604020202020204" pitchFamily="34" charset="0"/>
                <a:cs typeface="Arial" panose="020B0604020202020204" pitchFamily="34" charset="0"/>
              </a:rPr>
              <a:t>AZ1 - Public Subnet</a:t>
            </a:r>
          </a:p>
        </p:txBody>
      </p:sp>
      <p:pic>
        <p:nvPicPr>
          <p:cNvPr id="135" name="Graphic 19">
            <a:extLst>
              <a:ext uri="{FF2B5EF4-FFF2-40B4-BE49-F238E27FC236}">
                <a16:creationId xmlns:a16="http://schemas.microsoft.com/office/drawing/2014/main" id="{0E6DA32F-805F-4E50-BCCC-ED214888A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422" y="2971553"/>
            <a:ext cx="225688"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135">
            <a:extLst>
              <a:ext uri="{FF2B5EF4-FFF2-40B4-BE49-F238E27FC236}">
                <a16:creationId xmlns:a16="http://schemas.microsoft.com/office/drawing/2014/main" id="{9D7453DC-B07B-498B-A5DC-2765EC9E8D53}"/>
              </a:ext>
            </a:extLst>
          </p:cNvPr>
          <p:cNvSpPr/>
          <p:nvPr/>
        </p:nvSpPr>
        <p:spPr>
          <a:xfrm>
            <a:off x="4424676" y="2971553"/>
            <a:ext cx="4738373" cy="26969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ysClr val="windowText" lastClr="000000"/>
                </a:solidFill>
                <a:latin typeface="Arial" panose="020B0604020202020204" pitchFamily="34" charset="0"/>
                <a:cs typeface="Arial" panose="020B0604020202020204" pitchFamily="34" charset="0"/>
              </a:rPr>
              <a:t>AWS Cloud</a:t>
            </a:r>
          </a:p>
        </p:txBody>
      </p:sp>
      <p:sp>
        <p:nvSpPr>
          <p:cNvPr id="138" name="TextBox 16">
            <a:extLst>
              <a:ext uri="{FF2B5EF4-FFF2-40B4-BE49-F238E27FC236}">
                <a16:creationId xmlns:a16="http://schemas.microsoft.com/office/drawing/2014/main" id="{CADA041B-E5F1-4BAE-AA27-D4EA2BCF398D}"/>
              </a:ext>
            </a:extLst>
          </p:cNvPr>
          <p:cNvSpPr txBox="1">
            <a:spLocks noChangeArrowheads="1"/>
          </p:cNvSpPr>
          <p:nvPr/>
        </p:nvSpPr>
        <p:spPr bwMode="auto">
          <a:xfrm>
            <a:off x="5132832" y="4960372"/>
            <a:ext cx="7624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App Host1</a:t>
            </a:r>
          </a:p>
        </p:txBody>
      </p:sp>
      <p:sp>
        <p:nvSpPr>
          <p:cNvPr id="140" name="TextBox 16">
            <a:extLst>
              <a:ext uri="{FF2B5EF4-FFF2-40B4-BE49-F238E27FC236}">
                <a16:creationId xmlns:a16="http://schemas.microsoft.com/office/drawing/2014/main" id="{213CB5B6-C72C-4D76-94E3-873B1D046387}"/>
              </a:ext>
            </a:extLst>
          </p:cNvPr>
          <p:cNvSpPr txBox="1">
            <a:spLocks noChangeArrowheads="1"/>
          </p:cNvSpPr>
          <p:nvPr/>
        </p:nvSpPr>
        <p:spPr bwMode="auto">
          <a:xfrm>
            <a:off x="6052515" y="4961501"/>
            <a:ext cx="762479" cy="20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Lifetime</a:t>
            </a:r>
          </a:p>
        </p:txBody>
      </p:sp>
      <p:pic>
        <p:nvPicPr>
          <p:cNvPr id="141" name="Graphic 37">
            <a:extLst>
              <a:ext uri="{FF2B5EF4-FFF2-40B4-BE49-F238E27FC236}">
                <a16:creationId xmlns:a16="http://schemas.microsoft.com/office/drawing/2014/main" id="{E203C709-DB8A-4300-80CD-FD2F4B9E46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62951" y="4637222"/>
            <a:ext cx="312492" cy="3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Rectangle 141">
            <a:extLst>
              <a:ext uri="{FF2B5EF4-FFF2-40B4-BE49-F238E27FC236}">
                <a16:creationId xmlns:a16="http://schemas.microsoft.com/office/drawing/2014/main" id="{647AB3F3-8926-46AC-9779-068DF9BF7177}"/>
              </a:ext>
            </a:extLst>
          </p:cNvPr>
          <p:cNvSpPr/>
          <p:nvPr/>
        </p:nvSpPr>
        <p:spPr>
          <a:xfrm>
            <a:off x="5118821" y="3809139"/>
            <a:ext cx="3084758" cy="1656165"/>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a:solidFill>
                  <a:srgbClr val="DF3312"/>
                </a:solidFill>
                <a:latin typeface="Arial" panose="020B0604020202020204" pitchFamily="34" charset="0"/>
                <a:cs typeface="Arial" panose="020B0604020202020204" pitchFamily="34" charset="0"/>
              </a:rPr>
              <a:t>Security group</a:t>
            </a:r>
          </a:p>
        </p:txBody>
      </p:sp>
      <p:sp>
        <p:nvSpPr>
          <p:cNvPr id="143" name="TextBox 28">
            <a:extLst>
              <a:ext uri="{FF2B5EF4-FFF2-40B4-BE49-F238E27FC236}">
                <a16:creationId xmlns:a16="http://schemas.microsoft.com/office/drawing/2014/main" id="{AFFC5C14-D680-430A-8F18-31C98DAD9F89}"/>
              </a:ext>
            </a:extLst>
          </p:cNvPr>
          <p:cNvSpPr txBox="1">
            <a:spLocks noChangeArrowheads="1"/>
          </p:cNvSpPr>
          <p:nvPr/>
        </p:nvSpPr>
        <p:spPr bwMode="auto">
          <a:xfrm>
            <a:off x="6778459" y="4978453"/>
            <a:ext cx="733486" cy="31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TARGET Database</a:t>
            </a:r>
          </a:p>
        </p:txBody>
      </p:sp>
      <p:sp>
        <p:nvSpPr>
          <p:cNvPr id="145" name="TextBox 16">
            <a:extLst>
              <a:ext uri="{FF2B5EF4-FFF2-40B4-BE49-F238E27FC236}">
                <a16:creationId xmlns:a16="http://schemas.microsoft.com/office/drawing/2014/main" id="{7C27096F-E4B0-499B-A56D-9A491B47205B}"/>
              </a:ext>
            </a:extLst>
          </p:cNvPr>
          <p:cNvSpPr txBox="1">
            <a:spLocks noChangeArrowheads="1"/>
          </p:cNvSpPr>
          <p:nvPr/>
        </p:nvSpPr>
        <p:spPr bwMode="auto">
          <a:xfrm>
            <a:off x="5628328" y="4957522"/>
            <a:ext cx="7624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App Host2</a:t>
            </a:r>
          </a:p>
        </p:txBody>
      </p:sp>
      <p:cxnSp>
        <p:nvCxnSpPr>
          <p:cNvPr id="146" name="Connector: Elbow 145">
            <a:extLst>
              <a:ext uri="{FF2B5EF4-FFF2-40B4-BE49-F238E27FC236}">
                <a16:creationId xmlns:a16="http://schemas.microsoft.com/office/drawing/2014/main" id="{56661B98-10A3-40D5-AF79-807F7401A24A}"/>
              </a:ext>
            </a:extLst>
          </p:cNvPr>
          <p:cNvCxnSpPr>
            <a:cxnSpLocks/>
            <a:endCxn id="134" idx="0"/>
          </p:cNvCxnSpPr>
          <p:nvPr/>
        </p:nvCxnSpPr>
        <p:spPr>
          <a:xfrm rot="5400000">
            <a:off x="5861647" y="3509822"/>
            <a:ext cx="584536" cy="517205"/>
          </a:xfrm>
          <a:prstGeom prst="bentConnector3">
            <a:avLst>
              <a:gd name="adj1" fmla="val 53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D7D665F7-97CA-4901-B709-0883BC283189}"/>
              </a:ext>
            </a:extLst>
          </p:cNvPr>
          <p:cNvCxnSpPr>
            <a:cxnSpLocks/>
          </p:cNvCxnSpPr>
          <p:nvPr/>
        </p:nvCxnSpPr>
        <p:spPr>
          <a:xfrm>
            <a:off x="6763453" y="3481752"/>
            <a:ext cx="633633" cy="561487"/>
          </a:xfrm>
          <a:prstGeom prst="bentConnector2">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8" name="Graphic 32">
            <a:extLst>
              <a:ext uri="{FF2B5EF4-FFF2-40B4-BE49-F238E27FC236}">
                <a16:creationId xmlns:a16="http://schemas.microsoft.com/office/drawing/2014/main" id="{592242B6-0879-4D77-98B8-E1A536A0D3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7647" y="4060158"/>
            <a:ext cx="210528" cy="2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32">
            <a:extLst>
              <a:ext uri="{FF2B5EF4-FFF2-40B4-BE49-F238E27FC236}">
                <a16:creationId xmlns:a16="http://schemas.microsoft.com/office/drawing/2014/main" id="{74917152-0B3C-48D5-BFB3-4197CB0DE6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4994" y="4071600"/>
            <a:ext cx="210528" cy="2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Graphic 14">
            <a:extLst>
              <a:ext uri="{FF2B5EF4-FFF2-40B4-BE49-F238E27FC236}">
                <a16:creationId xmlns:a16="http://schemas.microsoft.com/office/drawing/2014/main" id="{4917CC0D-3DAD-4F53-8019-12A71A2503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1958" y="3341614"/>
            <a:ext cx="347929" cy="353901"/>
          </a:xfrm>
          <a:prstGeom prst="rect">
            <a:avLst/>
          </a:prstGeom>
          <a:solidFill>
            <a:schemeClr val="bg1"/>
          </a:solidFill>
          <a:ln>
            <a:noFill/>
          </a:ln>
        </p:spPr>
      </p:pic>
      <p:grpSp>
        <p:nvGrpSpPr>
          <p:cNvPr id="151" name="Group 150">
            <a:extLst>
              <a:ext uri="{FF2B5EF4-FFF2-40B4-BE49-F238E27FC236}">
                <a16:creationId xmlns:a16="http://schemas.microsoft.com/office/drawing/2014/main" id="{7778B050-EA89-4BDD-B4C4-7D92DD3336C8}"/>
              </a:ext>
            </a:extLst>
          </p:cNvPr>
          <p:cNvGrpSpPr/>
          <p:nvPr/>
        </p:nvGrpSpPr>
        <p:grpSpPr>
          <a:xfrm>
            <a:off x="3103013" y="2240019"/>
            <a:ext cx="733486" cy="614805"/>
            <a:chOff x="3159686" y="1865017"/>
            <a:chExt cx="733486" cy="614805"/>
          </a:xfrm>
        </p:grpSpPr>
        <p:sp>
          <p:nvSpPr>
            <p:cNvPr id="152" name="TextBox 28">
              <a:extLst>
                <a:ext uri="{FF2B5EF4-FFF2-40B4-BE49-F238E27FC236}">
                  <a16:creationId xmlns:a16="http://schemas.microsoft.com/office/drawing/2014/main" id="{18EE1958-1EEF-4452-BCDC-4109D99CCC5C}"/>
                </a:ext>
              </a:extLst>
            </p:cNvPr>
            <p:cNvSpPr txBox="1">
              <a:spLocks noChangeArrowheads="1"/>
            </p:cNvSpPr>
            <p:nvPr/>
          </p:nvSpPr>
          <p:spPr bwMode="auto">
            <a:xfrm>
              <a:off x="3159686" y="2141268"/>
              <a:ext cx="733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VPN  Connection</a:t>
              </a:r>
            </a:p>
          </p:txBody>
        </p:sp>
        <p:pic>
          <p:nvPicPr>
            <p:cNvPr id="153" name="Graphic 20">
              <a:extLst>
                <a:ext uri="{FF2B5EF4-FFF2-40B4-BE49-F238E27FC236}">
                  <a16:creationId xmlns:a16="http://schemas.microsoft.com/office/drawing/2014/main" id="{C180DA38-24E3-4F60-B8F4-330916BA4711}"/>
                </a:ext>
              </a:extLst>
            </p:cNvPr>
            <p:cNvPicPr>
              <a:picLocks noChangeAspect="1" noChangeArrowheads="1"/>
            </p:cNvPicPr>
            <p:nvPr/>
          </p:nvPicPr>
          <p:blipFill>
            <a:blip r:embed="rId15"/>
            <a:srcRect/>
            <a:stretch/>
          </p:blipFill>
          <p:spPr bwMode="auto">
            <a:xfrm>
              <a:off x="3398170" y="1865017"/>
              <a:ext cx="288922"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4" name="Graphic 41">
            <a:extLst>
              <a:ext uri="{FF2B5EF4-FFF2-40B4-BE49-F238E27FC236}">
                <a16:creationId xmlns:a16="http://schemas.microsoft.com/office/drawing/2014/main" id="{7F00EF5E-3CF0-4AFF-84C0-C5216BA4C8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3061" y="3809195"/>
            <a:ext cx="323761"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Graphic 25">
            <a:extLst>
              <a:ext uri="{FF2B5EF4-FFF2-40B4-BE49-F238E27FC236}">
                <a16:creationId xmlns:a16="http://schemas.microsoft.com/office/drawing/2014/main" id="{741D9909-CB37-4F67-A6BE-32C47ED22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066" y="3322247"/>
            <a:ext cx="232781" cy="22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Graphic 35">
            <a:extLst>
              <a:ext uri="{FF2B5EF4-FFF2-40B4-BE49-F238E27FC236}">
                <a16:creationId xmlns:a16="http://schemas.microsoft.com/office/drawing/2014/main" id="{B4861082-63F9-448F-8CB0-5228E3111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84" y="4061136"/>
            <a:ext cx="218173" cy="2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2F998804-67C8-433F-B829-75C72F983B2F}"/>
              </a:ext>
            </a:extLst>
          </p:cNvPr>
          <p:cNvSpPr/>
          <p:nvPr/>
        </p:nvSpPr>
        <p:spPr>
          <a:xfrm>
            <a:off x="4619004" y="2024023"/>
            <a:ext cx="461986" cy="369332"/>
          </a:xfrm>
          <a:prstGeom prst="rect">
            <a:avLst/>
          </a:prstGeom>
        </p:spPr>
        <p:txBody>
          <a:bodyPr wrap="none">
            <a:spAutoFit/>
          </a:bodyPr>
          <a:lstStyle/>
          <a:p>
            <a:r>
              <a:rPr lang="en-US">
                <a:solidFill>
                  <a:srgbClr val="313131"/>
                </a:solidFill>
              </a:rPr>
              <a:t>①</a:t>
            </a:r>
            <a:endParaRPr lang="en-US"/>
          </a:p>
        </p:txBody>
      </p:sp>
      <p:grpSp>
        <p:nvGrpSpPr>
          <p:cNvPr id="158" name="Group 157">
            <a:extLst>
              <a:ext uri="{FF2B5EF4-FFF2-40B4-BE49-F238E27FC236}">
                <a16:creationId xmlns:a16="http://schemas.microsoft.com/office/drawing/2014/main" id="{A0B10656-724C-4ED3-9153-323087809ED7}"/>
              </a:ext>
            </a:extLst>
          </p:cNvPr>
          <p:cNvGrpSpPr/>
          <p:nvPr/>
        </p:nvGrpSpPr>
        <p:grpSpPr>
          <a:xfrm>
            <a:off x="8143800" y="4654167"/>
            <a:ext cx="1038853" cy="685218"/>
            <a:chOff x="1184210" y="2678789"/>
            <a:chExt cx="1038853" cy="685218"/>
          </a:xfrm>
        </p:grpSpPr>
        <p:sp>
          <p:nvSpPr>
            <p:cNvPr id="159" name="TextBox 62">
              <a:extLst>
                <a:ext uri="{FF2B5EF4-FFF2-40B4-BE49-F238E27FC236}">
                  <a16:creationId xmlns:a16="http://schemas.microsoft.com/office/drawing/2014/main" id="{CC7C26A5-4387-45CC-AAB1-437D8467A8E7}"/>
                </a:ext>
              </a:extLst>
            </p:cNvPr>
            <p:cNvSpPr txBox="1">
              <a:spLocks noChangeArrowheads="1"/>
            </p:cNvSpPr>
            <p:nvPr/>
          </p:nvSpPr>
          <p:spPr bwMode="auto">
            <a:xfrm>
              <a:off x="1184210" y="3025453"/>
              <a:ext cx="10388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S3 Asset </a:t>
              </a:r>
            </a:p>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Bucket</a:t>
              </a:r>
            </a:p>
          </p:txBody>
        </p:sp>
        <p:pic>
          <p:nvPicPr>
            <p:cNvPr id="160" name="Graphic 63">
              <a:extLst>
                <a:ext uri="{FF2B5EF4-FFF2-40B4-BE49-F238E27FC236}">
                  <a16:creationId xmlns:a16="http://schemas.microsoft.com/office/drawing/2014/main" id="{26BEA00B-56E6-474C-A13E-ED76E6FD3D8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6061" y="2678789"/>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160">
            <a:extLst>
              <a:ext uri="{FF2B5EF4-FFF2-40B4-BE49-F238E27FC236}">
                <a16:creationId xmlns:a16="http://schemas.microsoft.com/office/drawing/2014/main" id="{6CD8C0A0-000D-4986-A8CB-64A90BE2888C}"/>
              </a:ext>
            </a:extLst>
          </p:cNvPr>
          <p:cNvSpPr/>
          <p:nvPr/>
        </p:nvSpPr>
        <p:spPr>
          <a:xfrm>
            <a:off x="8632439" y="4274870"/>
            <a:ext cx="461986" cy="369332"/>
          </a:xfrm>
          <a:prstGeom prst="rect">
            <a:avLst/>
          </a:prstGeom>
        </p:spPr>
        <p:txBody>
          <a:bodyPr wrap="none">
            <a:spAutoFit/>
          </a:bodyPr>
          <a:lstStyle/>
          <a:p>
            <a:r>
              <a:rPr lang="en-US">
                <a:solidFill>
                  <a:srgbClr val="313131"/>
                </a:solidFill>
              </a:rPr>
              <a:t>②</a:t>
            </a:r>
            <a:endParaRPr lang="en-US"/>
          </a:p>
        </p:txBody>
      </p:sp>
      <p:cxnSp>
        <p:nvCxnSpPr>
          <p:cNvPr id="162" name="Elbow Connector 121">
            <a:extLst>
              <a:ext uri="{FF2B5EF4-FFF2-40B4-BE49-F238E27FC236}">
                <a16:creationId xmlns:a16="http://schemas.microsoft.com/office/drawing/2014/main" id="{A1577438-C6C5-494D-B726-CEAD7FC2CB77}"/>
              </a:ext>
            </a:extLst>
          </p:cNvPr>
          <p:cNvCxnSpPr>
            <a:cxnSpLocks/>
            <a:stCxn id="160" idx="0"/>
            <a:endCxn id="157" idx="3"/>
          </p:cNvCxnSpPr>
          <p:nvPr/>
        </p:nvCxnSpPr>
        <p:spPr>
          <a:xfrm rot="16200000" flipV="1">
            <a:off x="5651457" y="1638222"/>
            <a:ext cx="2445478" cy="3586412"/>
          </a:xfrm>
          <a:prstGeom prst="bentConnector2">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63" name="Elbow Connector 121">
            <a:extLst>
              <a:ext uri="{FF2B5EF4-FFF2-40B4-BE49-F238E27FC236}">
                <a16:creationId xmlns:a16="http://schemas.microsoft.com/office/drawing/2014/main" id="{4AFC95A4-E10A-415A-88BC-1548EADFCE07}"/>
              </a:ext>
            </a:extLst>
          </p:cNvPr>
          <p:cNvCxnSpPr>
            <a:cxnSpLocks/>
            <a:stCxn id="141" idx="3"/>
            <a:endCxn id="160" idx="1"/>
          </p:cNvCxnSpPr>
          <p:nvPr/>
        </p:nvCxnSpPr>
        <p:spPr>
          <a:xfrm flipV="1">
            <a:off x="7275443" y="4825918"/>
            <a:ext cx="1220208" cy="304"/>
          </a:xfrm>
          <a:prstGeom prst="bentConnector3">
            <a:avLst>
              <a:gd name="adj1" fmla="val 50000"/>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6CA68936-BCD3-4AE9-BAB2-35D7E78071B9}"/>
              </a:ext>
            </a:extLst>
          </p:cNvPr>
          <p:cNvSpPr/>
          <p:nvPr/>
        </p:nvSpPr>
        <p:spPr>
          <a:xfrm>
            <a:off x="7349260" y="4906625"/>
            <a:ext cx="461986" cy="369332"/>
          </a:xfrm>
          <a:prstGeom prst="rect">
            <a:avLst/>
          </a:prstGeom>
        </p:spPr>
        <p:txBody>
          <a:bodyPr wrap="none">
            <a:spAutoFit/>
          </a:bodyPr>
          <a:lstStyle/>
          <a:p>
            <a:r>
              <a:rPr lang="en-US">
                <a:solidFill>
                  <a:srgbClr val="313131"/>
                </a:solidFill>
              </a:rPr>
              <a:t>③</a:t>
            </a:r>
            <a:endParaRPr lang="en-US"/>
          </a:p>
        </p:txBody>
      </p:sp>
      <p:sp>
        <p:nvSpPr>
          <p:cNvPr id="165" name="Rectangle 164">
            <a:extLst>
              <a:ext uri="{FF2B5EF4-FFF2-40B4-BE49-F238E27FC236}">
                <a16:creationId xmlns:a16="http://schemas.microsoft.com/office/drawing/2014/main" id="{1E105761-91C4-44E2-A111-1FD1414204B2}"/>
              </a:ext>
            </a:extLst>
          </p:cNvPr>
          <p:cNvSpPr/>
          <p:nvPr/>
        </p:nvSpPr>
        <p:spPr>
          <a:xfrm>
            <a:off x="6555048" y="4695236"/>
            <a:ext cx="461986" cy="369332"/>
          </a:xfrm>
          <a:prstGeom prst="rect">
            <a:avLst/>
          </a:prstGeom>
        </p:spPr>
        <p:txBody>
          <a:bodyPr wrap="none">
            <a:spAutoFit/>
          </a:bodyPr>
          <a:lstStyle/>
          <a:p>
            <a:r>
              <a:rPr lang="en-US">
                <a:solidFill>
                  <a:srgbClr val="313131"/>
                </a:solidFill>
              </a:rPr>
              <a:t>④</a:t>
            </a:r>
            <a:endParaRPr lang="en-US"/>
          </a:p>
        </p:txBody>
      </p:sp>
      <p:cxnSp>
        <p:nvCxnSpPr>
          <p:cNvPr id="166" name="Elbow Connector 121">
            <a:extLst>
              <a:ext uri="{FF2B5EF4-FFF2-40B4-BE49-F238E27FC236}">
                <a16:creationId xmlns:a16="http://schemas.microsoft.com/office/drawing/2014/main" id="{556787CD-00AB-42D7-B3B6-F9D4BA5CD6B2}"/>
              </a:ext>
            </a:extLst>
          </p:cNvPr>
          <p:cNvCxnSpPr>
            <a:cxnSpLocks/>
            <a:stCxn id="143" idx="2"/>
            <a:endCxn id="113" idx="2"/>
          </p:cNvCxnSpPr>
          <p:nvPr/>
        </p:nvCxnSpPr>
        <p:spPr>
          <a:xfrm rot="5400000" flipH="1">
            <a:off x="4649269" y="2799842"/>
            <a:ext cx="26539" cy="4965326"/>
          </a:xfrm>
          <a:prstGeom prst="bentConnector3">
            <a:avLst>
              <a:gd name="adj1" fmla="val -2172169"/>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67" name="Elbow Connector 121">
            <a:extLst>
              <a:ext uri="{FF2B5EF4-FFF2-40B4-BE49-F238E27FC236}">
                <a16:creationId xmlns:a16="http://schemas.microsoft.com/office/drawing/2014/main" id="{3CD26E50-733E-4560-B2A9-6E9472183B48}"/>
              </a:ext>
            </a:extLst>
          </p:cNvPr>
          <p:cNvCxnSpPr>
            <a:cxnSpLocks/>
            <a:stCxn id="127" idx="1"/>
            <a:endCxn id="112" idx="0"/>
          </p:cNvCxnSpPr>
          <p:nvPr/>
        </p:nvCxnSpPr>
        <p:spPr>
          <a:xfrm rot="10800000" flipV="1">
            <a:off x="2153862" y="2182811"/>
            <a:ext cx="1837004" cy="2386011"/>
          </a:xfrm>
          <a:prstGeom prst="bentConnector2">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D4ED23B6-0045-43B4-BC7C-E94CEF20BF4C}"/>
              </a:ext>
            </a:extLst>
          </p:cNvPr>
          <p:cNvSpPr/>
          <p:nvPr/>
        </p:nvSpPr>
        <p:spPr>
          <a:xfrm>
            <a:off x="1637879" y="4590761"/>
            <a:ext cx="461986" cy="369332"/>
          </a:xfrm>
          <a:prstGeom prst="rect">
            <a:avLst/>
          </a:prstGeom>
        </p:spPr>
        <p:txBody>
          <a:bodyPr wrap="none">
            <a:spAutoFit/>
          </a:bodyPr>
          <a:lstStyle/>
          <a:p>
            <a:r>
              <a:rPr lang="en-US">
                <a:solidFill>
                  <a:srgbClr val="313131"/>
                </a:solidFill>
              </a:rPr>
              <a:t>⑤</a:t>
            </a:r>
            <a:endParaRPr lang="en-US"/>
          </a:p>
        </p:txBody>
      </p:sp>
      <p:sp>
        <p:nvSpPr>
          <p:cNvPr id="169" name="Rectangle 168">
            <a:extLst>
              <a:ext uri="{FF2B5EF4-FFF2-40B4-BE49-F238E27FC236}">
                <a16:creationId xmlns:a16="http://schemas.microsoft.com/office/drawing/2014/main" id="{073EB61B-B8A3-4375-835C-48D6CF5DB78E}"/>
              </a:ext>
            </a:extLst>
          </p:cNvPr>
          <p:cNvSpPr/>
          <p:nvPr/>
        </p:nvSpPr>
        <p:spPr>
          <a:xfrm>
            <a:off x="6133154" y="4303123"/>
            <a:ext cx="461986" cy="369332"/>
          </a:xfrm>
          <a:prstGeom prst="rect">
            <a:avLst/>
          </a:prstGeom>
        </p:spPr>
        <p:txBody>
          <a:bodyPr wrap="square">
            <a:spAutoFit/>
          </a:bodyPr>
          <a:lstStyle/>
          <a:p>
            <a:r>
              <a:rPr lang="en-US">
                <a:solidFill>
                  <a:srgbClr val="313131"/>
                </a:solidFill>
              </a:rPr>
              <a:t>⑥</a:t>
            </a:r>
            <a:endParaRPr lang="en-US"/>
          </a:p>
        </p:txBody>
      </p:sp>
      <p:sp>
        <p:nvSpPr>
          <p:cNvPr id="170" name="Rectangle 169">
            <a:extLst>
              <a:ext uri="{FF2B5EF4-FFF2-40B4-BE49-F238E27FC236}">
                <a16:creationId xmlns:a16="http://schemas.microsoft.com/office/drawing/2014/main" id="{2D071BD9-7C5C-4670-9104-509CEF92AA28}"/>
              </a:ext>
            </a:extLst>
          </p:cNvPr>
          <p:cNvSpPr/>
          <p:nvPr/>
        </p:nvSpPr>
        <p:spPr>
          <a:xfrm>
            <a:off x="9192108" y="1617352"/>
            <a:ext cx="2753990" cy="2862322"/>
          </a:xfrm>
          <a:prstGeom prst="rect">
            <a:avLst/>
          </a:prstGeom>
          <a:ln>
            <a:solidFill>
              <a:srgbClr val="86BC25"/>
            </a:solidFill>
          </a:ln>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Enable CDC on the on-prem SOURCE database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Take full backup of on-prem SOURCE database and upload to S3</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Restore the TARGET RDS instance using backup from S3</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Execute initial database orchestration to sanitize the TARGET database in PAAS VPC</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Create and run DMS task to perform CDC between SOURCE and TARGET database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Install license, republish System Components and CloudConnect, and start environment for registering in lifetime. Republish code.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Test applications by customer</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Stop the Services and Platform in the Client On-Prem and synchronize remaining data</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a:ln>
                  <a:noFill/>
                </a:ln>
                <a:solidFill>
                  <a:prstClr val="black"/>
                </a:solidFill>
                <a:effectLst/>
                <a:uLnTx/>
                <a:uFillTx/>
              </a:rPr>
              <a:t>Go live, start DNS Propagation and start OutSystems Services on PaaS environment</a:t>
            </a:r>
          </a:p>
        </p:txBody>
      </p:sp>
      <p:sp>
        <p:nvSpPr>
          <p:cNvPr id="171" name="TextBox 170">
            <a:extLst>
              <a:ext uri="{FF2B5EF4-FFF2-40B4-BE49-F238E27FC236}">
                <a16:creationId xmlns:a16="http://schemas.microsoft.com/office/drawing/2014/main" id="{FA6E39E0-ABFA-4834-886D-6E375E88CBB3}"/>
              </a:ext>
            </a:extLst>
          </p:cNvPr>
          <p:cNvSpPr txBox="1"/>
          <p:nvPr/>
        </p:nvSpPr>
        <p:spPr>
          <a:xfrm>
            <a:off x="9192108" y="1435433"/>
            <a:ext cx="2753989" cy="184666"/>
          </a:xfrm>
          <a:prstGeom prst="rect">
            <a:avLst/>
          </a:prstGeom>
          <a:solidFill>
            <a:srgbClr val="046A38"/>
          </a:solidFill>
          <a:ln>
            <a:solidFill>
              <a:srgbClr val="046A38"/>
            </a:solidFill>
          </a:ln>
        </p:spPr>
        <p:txBody>
          <a:bodyPr wrap="square" lIns="0" tIns="0" rIns="0" bIns="0" rtlCol="0" anchor="ctr">
            <a:spAutoFit/>
          </a:bodyPr>
          <a:lstStyle/>
          <a:p>
            <a:pPr marL="0" marR="0" lvl="0" indent="0" algn="ctr" defTabSz="914400" eaLnBrk="1" fontAlgn="auto" latinLnBrk="0" hangingPunct="1">
              <a:lnSpc>
                <a:spcPct val="100000"/>
              </a:lnSpc>
              <a:spcBef>
                <a:spcPts val="600"/>
              </a:spcBef>
              <a:spcAft>
                <a:spcPts val="0"/>
              </a:spcAft>
              <a:buClrTx/>
              <a:buSzPct val="100000"/>
              <a:buFontTx/>
              <a:buNone/>
              <a:tabLst/>
              <a:defRPr/>
            </a:pPr>
            <a:r>
              <a:rPr kumimoji="0" lang="en-US" sz="1200" b="1" i="0" u="none" strike="noStrike" kern="0" cap="none" spc="0" normalizeH="0" baseline="0" noProof="0">
                <a:ln>
                  <a:noFill/>
                </a:ln>
                <a:solidFill>
                  <a:prstClr val="white"/>
                </a:solidFill>
                <a:effectLst/>
                <a:uLnTx/>
                <a:uFillTx/>
              </a:rPr>
              <a:t>Migration Steps</a:t>
            </a:r>
          </a:p>
        </p:txBody>
      </p:sp>
      <p:sp>
        <p:nvSpPr>
          <p:cNvPr id="172" name="Rectangle 171">
            <a:extLst>
              <a:ext uri="{FF2B5EF4-FFF2-40B4-BE49-F238E27FC236}">
                <a16:creationId xmlns:a16="http://schemas.microsoft.com/office/drawing/2014/main" id="{C17A6170-C081-4ED2-904C-443B2EB5E513}"/>
              </a:ext>
            </a:extLst>
          </p:cNvPr>
          <p:cNvSpPr/>
          <p:nvPr/>
        </p:nvSpPr>
        <p:spPr>
          <a:xfrm>
            <a:off x="9192108" y="4727425"/>
            <a:ext cx="2753990" cy="1015663"/>
          </a:xfrm>
          <a:prstGeom prst="rect">
            <a:avLst/>
          </a:prstGeom>
          <a:ln>
            <a:solidFill>
              <a:srgbClr val="86BC25"/>
            </a:solidFill>
          </a:ln>
        </p:spPr>
        <p:txBody>
          <a:bodyPr wrap="square">
            <a:spAutoFit/>
          </a:bodyPr>
          <a:lstStyle/>
          <a:p>
            <a:pPr marL="228600" marR="0" lvl="0" indent="-2286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rPr>
              <a:t>Landing zone and PaaS VPC infrastructure have been provisioned </a:t>
            </a:r>
          </a:p>
          <a:p>
            <a:pPr marL="228600" marR="0" lvl="0" indent="-2286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rPr>
              <a:t>Secure connectivity has been set up between on-prem, Landing Zone VPC and PaaS VPC</a:t>
            </a:r>
          </a:p>
          <a:p>
            <a:pPr marL="228600" marR="0" lvl="0" indent="-2286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rPr>
              <a:t>Customer provides access credentials and configures CDC on SOURCE database</a:t>
            </a:r>
          </a:p>
        </p:txBody>
      </p:sp>
      <p:sp>
        <p:nvSpPr>
          <p:cNvPr id="173" name="TextBox 172">
            <a:extLst>
              <a:ext uri="{FF2B5EF4-FFF2-40B4-BE49-F238E27FC236}">
                <a16:creationId xmlns:a16="http://schemas.microsoft.com/office/drawing/2014/main" id="{B4B612DB-803C-4786-B270-E4D32243CC7F}"/>
              </a:ext>
            </a:extLst>
          </p:cNvPr>
          <p:cNvSpPr txBox="1"/>
          <p:nvPr/>
        </p:nvSpPr>
        <p:spPr>
          <a:xfrm>
            <a:off x="9192108" y="4536859"/>
            <a:ext cx="2753989" cy="184666"/>
          </a:xfrm>
          <a:prstGeom prst="rect">
            <a:avLst/>
          </a:prstGeom>
          <a:solidFill>
            <a:srgbClr val="046A38"/>
          </a:solidFill>
          <a:ln>
            <a:solidFill>
              <a:srgbClr val="046A38"/>
            </a:solidFill>
          </a:ln>
        </p:spPr>
        <p:txBody>
          <a:bodyPr wrap="square" lIns="0" tIns="0" rIns="0" bIns="0" rtlCol="0" anchor="ctr">
            <a:spAutoFit/>
          </a:bodyPr>
          <a:lstStyle>
            <a:defPPr>
              <a:defRPr lang="en-US"/>
            </a:defPPr>
            <a:lvl1pPr algn="ctr">
              <a:spcBef>
                <a:spcPts val="600"/>
              </a:spcBef>
              <a:buSzPct val="100000"/>
              <a:defRPr sz="1200" b="1">
                <a:solidFill>
                  <a:schemeClr val="bg1"/>
                </a:solidFill>
              </a:defRPr>
            </a:lvl1pPr>
          </a:lstStyle>
          <a:p>
            <a:pPr marL="0" marR="0" lvl="0" indent="0" algn="ctr" defTabSz="914400" eaLnBrk="1" fontAlgn="auto" latinLnBrk="0" hangingPunct="1">
              <a:lnSpc>
                <a:spcPct val="100000"/>
              </a:lnSpc>
              <a:spcBef>
                <a:spcPts val="600"/>
              </a:spcBef>
              <a:spcAft>
                <a:spcPts val="0"/>
              </a:spcAft>
              <a:buClrTx/>
              <a:buSzPct val="100000"/>
              <a:buFontTx/>
              <a:buNone/>
              <a:tabLst/>
              <a:defRPr/>
            </a:pPr>
            <a:r>
              <a:rPr kumimoji="0" lang="en-US" sz="1200" b="1" i="0" u="none" strike="noStrike" kern="0" cap="none" spc="0" normalizeH="0" baseline="0" noProof="0">
                <a:ln>
                  <a:noFill/>
                </a:ln>
                <a:solidFill>
                  <a:prstClr val="white"/>
                </a:solidFill>
                <a:effectLst/>
                <a:uLnTx/>
                <a:uFillTx/>
              </a:rPr>
              <a:t>Assumptions</a:t>
            </a:r>
          </a:p>
        </p:txBody>
      </p:sp>
      <p:sp>
        <p:nvSpPr>
          <p:cNvPr id="174" name="Rectangle 173">
            <a:extLst>
              <a:ext uri="{FF2B5EF4-FFF2-40B4-BE49-F238E27FC236}">
                <a16:creationId xmlns:a16="http://schemas.microsoft.com/office/drawing/2014/main" id="{38B6897C-1E79-49D9-8634-11C486421D2E}"/>
              </a:ext>
            </a:extLst>
          </p:cNvPr>
          <p:cNvSpPr/>
          <p:nvPr/>
        </p:nvSpPr>
        <p:spPr>
          <a:xfrm>
            <a:off x="4624828" y="1601328"/>
            <a:ext cx="461986" cy="369332"/>
          </a:xfrm>
          <a:prstGeom prst="rect">
            <a:avLst/>
          </a:prstGeom>
        </p:spPr>
        <p:txBody>
          <a:bodyPr wrap="none">
            <a:spAutoFit/>
          </a:bodyPr>
          <a:lstStyle/>
          <a:p>
            <a:r>
              <a:rPr lang="en-US">
                <a:solidFill>
                  <a:srgbClr val="313131"/>
                </a:solidFill>
              </a:rPr>
              <a:t>⑧</a:t>
            </a:r>
            <a:endParaRPr lang="en-US"/>
          </a:p>
        </p:txBody>
      </p:sp>
      <p:sp>
        <p:nvSpPr>
          <p:cNvPr id="175" name="Rectangle 174">
            <a:extLst>
              <a:ext uri="{FF2B5EF4-FFF2-40B4-BE49-F238E27FC236}">
                <a16:creationId xmlns:a16="http://schemas.microsoft.com/office/drawing/2014/main" id="{485F4EB1-ED74-4664-840D-E2B3D7814359}"/>
              </a:ext>
            </a:extLst>
          </p:cNvPr>
          <p:cNvSpPr/>
          <p:nvPr/>
        </p:nvSpPr>
        <p:spPr>
          <a:xfrm>
            <a:off x="7874846" y="5751396"/>
            <a:ext cx="461986" cy="369332"/>
          </a:xfrm>
          <a:prstGeom prst="rect">
            <a:avLst/>
          </a:prstGeom>
        </p:spPr>
        <p:txBody>
          <a:bodyPr wrap="none">
            <a:spAutoFit/>
          </a:bodyPr>
          <a:lstStyle/>
          <a:p>
            <a:r>
              <a:rPr lang="en-US">
                <a:solidFill>
                  <a:srgbClr val="313131"/>
                </a:solidFill>
              </a:rPr>
              <a:t>⑦</a:t>
            </a:r>
            <a:endParaRPr lang="en-US"/>
          </a:p>
        </p:txBody>
      </p:sp>
      <p:pic>
        <p:nvPicPr>
          <p:cNvPr id="6" name="Picture 5" descr="Icon&#10;&#10;Description automatically generated">
            <a:extLst>
              <a:ext uri="{FF2B5EF4-FFF2-40B4-BE49-F238E27FC236}">
                <a16:creationId xmlns:a16="http://schemas.microsoft.com/office/drawing/2014/main" id="{26C76E0C-1CFB-471D-8948-6B1AF32D14FE}"/>
              </a:ext>
            </a:extLst>
          </p:cNvPr>
          <p:cNvPicPr>
            <a:picLocks noChangeAspect="1"/>
          </p:cNvPicPr>
          <p:nvPr/>
        </p:nvPicPr>
        <p:blipFill>
          <a:blip r:embed="rId17"/>
          <a:stretch>
            <a:fillRect/>
          </a:stretch>
        </p:blipFill>
        <p:spPr>
          <a:xfrm>
            <a:off x="4236309" y="5928185"/>
            <a:ext cx="373028" cy="373028"/>
          </a:xfrm>
          <a:prstGeom prst="rect">
            <a:avLst/>
          </a:prstGeom>
        </p:spPr>
      </p:pic>
      <p:cxnSp>
        <p:nvCxnSpPr>
          <p:cNvPr id="176" name="Elbow Connector 121">
            <a:extLst>
              <a:ext uri="{FF2B5EF4-FFF2-40B4-BE49-F238E27FC236}">
                <a16:creationId xmlns:a16="http://schemas.microsoft.com/office/drawing/2014/main" id="{C65747DB-562B-4E37-95A2-21AED7ED6217}"/>
              </a:ext>
            </a:extLst>
          </p:cNvPr>
          <p:cNvCxnSpPr>
            <a:cxnSpLocks/>
            <a:stCxn id="140" idx="2"/>
          </p:cNvCxnSpPr>
          <p:nvPr/>
        </p:nvCxnSpPr>
        <p:spPr>
          <a:xfrm rot="16200000" flipH="1">
            <a:off x="6575442" y="5021746"/>
            <a:ext cx="1135932" cy="1419306"/>
          </a:xfrm>
          <a:prstGeom prst="bentConnector2">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1D1CD077-C586-407B-BE46-9271BB96375C}"/>
              </a:ext>
            </a:extLst>
          </p:cNvPr>
          <p:cNvGrpSpPr>
            <a:grpSpLocks noChangeAspect="1"/>
          </p:cNvGrpSpPr>
          <p:nvPr/>
        </p:nvGrpSpPr>
        <p:grpSpPr bwMode="auto">
          <a:xfrm>
            <a:off x="7933955" y="6116839"/>
            <a:ext cx="369676" cy="369676"/>
            <a:chOff x="2732" y="2698"/>
            <a:chExt cx="340" cy="340"/>
          </a:xfrm>
          <a:solidFill>
            <a:schemeClr val="accent2"/>
          </a:solidFill>
        </p:grpSpPr>
        <p:sp>
          <p:nvSpPr>
            <p:cNvPr id="178" name="Freeform 760">
              <a:extLst>
                <a:ext uri="{FF2B5EF4-FFF2-40B4-BE49-F238E27FC236}">
                  <a16:creationId xmlns:a16="http://schemas.microsoft.com/office/drawing/2014/main" id="{E11F172B-7C31-4EB1-98B7-F2A9EAD531CE}"/>
                </a:ext>
              </a:extLst>
            </p:cNvPr>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prstClr val="black"/>
                </a:solidFill>
              </a:endParaRPr>
            </a:p>
          </p:txBody>
        </p:sp>
        <p:sp>
          <p:nvSpPr>
            <p:cNvPr id="179" name="Freeform 761">
              <a:extLst>
                <a:ext uri="{FF2B5EF4-FFF2-40B4-BE49-F238E27FC236}">
                  <a16:creationId xmlns:a16="http://schemas.microsoft.com/office/drawing/2014/main" id="{4AD7048A-DB3C-4E77-B5BC-05C17483CA04}"/>
                </a:ext>
              </a:extLst>
            </p:cNvPr>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a14="http://schemas.microsoft.com/office/drawing/2010/main" xmlns:lc="http://schemas.openxmlformats.org/drawingml/2006/lockedCanvas"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prstClr val="black"/>
                </a:solidFill>
              </a:endParaRPr>
            </a:p>
          </p:txBody>
        </p:sp>
      </p:grpSp>
      <p:pic>
        <p:nvPicPr>
          <p:cNvPr id="186" name="Graphic 60">
            <a:extLst>
              <a:ext uri="{FF2B5EF4-FFF2-40B4-BE49-F238E27FC236}">
                <a16:creationId xmlns:a16="http://schemas.microsoft.com/office/drawing/2014/main" id="{96EB201C-17F6-4319-8C2D-1BF9EBA2A8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1642" y="4648453"/>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Graphic 60">
            <a:extLst>
              <a:ext uri="{FF2B5EF4-FFF2-40B4-BE49-F238E27FC236}">
                <a16:creationId xmlns:a16="http://schemas.microsoft.com/office/drawing/2014/main" id="{B04A6A6D-B7C6-422F-81F8-38FF23FD59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9" y="4648453"/>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Graphic 60">
            <a:extLst>
              <a:ext uri="{FF2B5EF4-FFF2-40B4-BE49-F238E27FC236}">
                <a16:creationId xmlns:a16="http://schemas.microsoft.com/office/drawing/2014/main" id="{BAC166AF-25F0-4EAF-BB32-48079C9164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229" y="4661686"/>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9B0DA0B1-02D7-416A-AAAA-C9C7D4D2CD83}"/>
              </a:ext>
            </a:extLst>
          </p:cNvPr>
          <p:cNvPicPr>
            <a:picLocks noChangeAspect="1"/>
          </p:cNvPicPr>
          <p:nvPr/>
        </p:nvPicPr>
        <p:blipFill>
          <a:blip r:embed="rId18"/>
          <a:stretch>
            <a:fillRect/>
          </a:stretch>
        </p:blipFill>
        <p:spPr>
          <a:xfrm>
            <a:off x="6068162" y="5167457"/>
            <a:ext cx="304800" cy="304800"/>
          </a:xfrm>
          <a:prstGeom prst="rect">
            <a:avLst/>
          </a:prstGeom>
        </p:spPr>
      </p:pic>
    </p:spTree>
    <p:extLst>
      <p:ext uri="{BB962C8B-B14F-4D97-AF65-F5344CB8AC3E}">
        <p14:creationId xmlns:p14="http://schemas.microsoft.com/office/powerpoint/2010/main" val="1253045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dirty="0"/>
              <a:t>The following approach has been developed in collaboration with key </a:t>
            </a:r>
            <a:r>
              <a:rPr lang="en-US" dirty="0" err="1"/>
              <a:t>OutSystems</a:t>
            </a:r>
            <a:r>
              <a:rPr lang="en-US" dirty="0"/>
              <a:t> stakeholders to define, initialize, execute and scale a robust customer migration program</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a:xfrm>
            <a:off x="469900" y="510638"/>
            <a:ext cx="11252200" cy="451866"/>
          </a:xfrm>
        </p:spPr>
        <p:txBody>
          <a:bodyPr/>
          <a:lstStyle/>
          <a:p>
            <a:r>
              <a:rPr lang="en-US" dirty="0"/>
              <a:t>Operating Architecture</a:t>
            </a:r>
          </a:p>
        </p:txBody>
      </p:sp>
      <p:grpSp>
        <p:nvGrpSpPr>
          <p:cNvPr id="122" name="Group 121">
            <a:extLst>
              <a:ext uri="{FF2B5EF4-FFF2-40B4-BE49-F238E27FC236}">
                <a16:creationId xmlns:a16="http://schemas.microsoft.com/office/drawing/2014/main" id="{4AF8C1EE-B9DB-4D92-86E9-2CC955321B4A}"/>
              </a:ext>
            </a:extLst>
          </p:cNvPr>
          <p:cNvGrpSpPr/>
          <p:nvPr/>
        </p:nvGrpSpPr>
        <p:grpSpPr>
          <a:xfrm>
            <a:off x="4178419" y="1412240"/>
            <a:ext cx="1225394" cy="1413869"/>
            <a:chOff x="5666952" y="1229081"/>
            <a:chExt cx="1327761" cy="1508476"/>
          </a:xfrm>
        </p:grpSpPr>
        <p:sp>
          <p:nvSpPr>
            <p:cNvPr id="123" name="Rectangle 122">
              <a:extLst>
                <a:ext uri="{FF2B5EF4-FFF2-40B4-BE49-F238E27FC236}">
                  <a16:creationId xmlns:a16="http://schemas.microsoft.com/office/drawing/2014/main" id="{C0D0D4E2-6772-4B22-AA0A-30661364266C}"/>
                </a:ext>
              </a:extLst>
            </p:cNvPr>
            <p:cNvSpPr/>
            <p:nvPr/>
          </p:nvSpPr>
          <p:spPr>
            <a:xfrm>
              <a:off x="5776636" y="1573851"/>
              <a:ext cx="1154746" cy="84102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900">
                  <a:solidFill>
                    <a:srgbClr val="5B9CD5"/>
                  </a:solidFill>
                  <a:latin typeface="Arial" panose="020B0604020202020204" pitchFamily="34" charset="0"/>
                  <a:cs typeface="Arial" panose="020B0604020202020204" pitchFamily="34" charset="0"/>
                </a:rPr>
                <a:t>Private subnet</a:t>
              </a:r>
            </a:p>
          </p:txBody>
        </p:sp>
        <p:pic>
          <p:nvPicPr>
            <p:cNvPr id="124" name="Graphic 35">
              <a:extLst>
                <a:ext uri="{FF2B5EF4-FFF2-40B4-BE49-F238E27FC236}">
                  <a16:creationId xmlns:a16="http://schemas.microsoft.com/office/drawing/2014/main" id="{7569502D-0571-431F-9286-B5531B4B7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635" y="1572451"/>
              <a:ext cx="218795" cy="22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Rectangle 124">
              <a:extLst>
                <a:ext uri="{FF2B5EF4-FFF2-40B4-BE49-F238E27FC236}">
                  <a16:creationId xmlns:a16="http://schemas.microsoft.com/office/drawing/2014/main" id="{EF079FE7-3479-43D7-954D-B8567268CFFF}"/>
                </a:ext>
              </a:extLst>
            </p:cNvPr>
            <p:cNvSpPr/>
            <p:nvPr/>
          </p:nvSpPr>
          <p:spPr>
            <a:xfrm>
              <a:off x="5666952" y="1229081"/>
              <a:ext cx="1327761" cy="125819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274320" tIns="45720"/>
            <a:lstStyle/>
            <a:p>
              <a:pPr eaLnBrk="1" fontAlgn="auto" hangingPunct="1">
                <a:spcBef>
                  <a:spcPts val="0"/>
                </a:spcBef>
                <a:spcAft>
                  <a:spcPts val="0"/>
                </a:spcAft>
                <a:defRPr/>
              </a:pPr>
              <a:r>
                <a:rPr lang="en-US" sz="900">
                  <a:solidFill>
                    <a:srgbClr val="5A6B86"/>
                  </a:solidFill>
                  <a:latin typeface="Arial" panose="020B0604020202020204" pitchFamily="34" charset="0"/>
                  <a:cs typeface="Arial" panose="020B0604020202020204" pitchFamily="34" charset="0"/>
                </a:rPr>
                <a:t>Customer Site</a:t>
              </a:r>
            </a:p>
          </p:txBody>
        </p:sp>
        <p:pic>
          <p:nvPicPr>
            <p:cNvPr id="126" name="Graphic 22">
              <a:extLst>
                <a:ext uri="{FF2B5EF4-FFF2-40B4-BE49-F238E27FC236}">
                  <a16:creationId xmlns:a16="http://schemas.microsoft.com/office/drawing/2014/main" id="{A9619CB9-8258-4B77-B8F6-B9EC5721A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341" y="1229082"/>
              <a:ext cx="248305" cy="2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Graphic 11">
              <a:extLst>
                <a:ext uri="{FF2B5EF4-FFF2-40B4-BE49-F238E27FC236}">
                  <a16:creationId xmlns:a16="http://schemas.microsoft.com/office/drawing/2014/main" id="{4E34D367-B8C8-40AF-8882-421A06B5D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3812" y="2061733"/>
              <a:ext cx="248359" cy="29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TextBox 28">
              <a:extLst>
                <a:ext uri="{FF2B5EF4-FFF2-40B4-BE49-F238E27FC236}">
                  <a16:creationId xmlns:a16="http://schemas.microsoft.com/office/drawing/2014/main" id="{105CFBD5-AD0E-4263-AA8D-0A15E7BD8F67}"/>
                </a:ext>
              </a:extLst>
            </p:cNvPr>
            <p:cNvSpPr txBox="1">
              <a:spLocks noChangeArrowheads="1"/>
            </p:cNvSpPr>
            <p:nvPr/>
          </p:nvSpPr>
          <p:spPr bwMode="auto">
            <a:xfrm>
              <a:off x="5987992" y="2026452"/>
              <a:ext cx="8071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SOURCE Database</a:t>
              </a:r>
            </a:p>
          </p:txBody>
        </p:sp>
        <p:pic>
          <p:nvPicPr>
            <p:cNvPr id="129" name="Graphic 7">
              <a:extLst>
                <a:ext uri="{FF2B5EF4-FFF2-40B4-BE49-F238E27FC236}">
                  <a16:creationId xmlns:a16="http://schemas.microsoft.com/office/drawing/2014/main" id="{E1BE5B56-1714-4B73-A471-D03D183EC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0928" y="2400103"/>
              <a:ext cx="343021" cy="337454"/>
            </a:xfrm>
            <a:prstGeom prst="rect">
              <a:avLst/>
            </a:prstGeom>
            <a:solidFill>
              <a:schemeClr val="bg1"/>
            </a:solidFill>
            <a:ln>
              <a:noFill/>
            </a:ln>
          </p:spPr>
        </p:pic>
      </p:grpSp>
      <p:sp>
        <p:nvSpPr>
          <p:cNvPr id="130" name="Rectangle 129">
            <a:extLst>
              <a:ext uri="{FF2B5EF4-FFF2-40B4-BE49-F238E27FC236}">
                <a16:creationId xmlns:a16="http://schemas.microsoft.com/office/drawing/2014/main" id="{65EC7B5D-B0AD-4823-8E94-20A31617CBAB}"/>
              </a:ext>
            </a:extLst>
          </p:cNvPr>
          <p:cNvSpPr/>
          <p:nvPr/>
        </p:nvSpPr>
        <p:spPr>
          <a:xfrm>
            <a:off x="5032389" y="4244564"/>
            <a:ext cx="1320730" cy="1194638"/>
          </a:xfrm>
          <a:prstGeom prst="rect">
            <a:avLst/>
          </a:prstGeom>
          <a:solidFill>
            <a:srgbClr val="92D05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r>
              <a:rPr lang="en-US" sz="800">
                <a:solidFill>
                  <a:schemeClr val="accent6"/>
                </a:solidFill>
                <a:latin typeface="Arial" panose="020B0604020202020204" pitchFamily="34" charset="0"/>
                <a:cs typeface="Arial" panose="020B0604020202020204" pitchFamily="34" charset="0"/>
              </a:rPr>
              <a:t>AZ2 - Public Subnet</a:t>
            </a:r>
          </a:p>
        </p:txBody>
      </p:sp>
      <p:sp>
        <p:nvSpPr>
          <p:cNvPr id="131" name="Rectangle 130">
            <a:extLst>
              <a:ext uri="{FF2B5EF4-FFF2-40B4-BE49-F238E27FC236}">
                <a16:creationId xmlns:a16="http://schemas.microsoft.com/office/drawing/2014/main" id="{ED7FA138-1432-48C3-837F-1C7B1B703B7A}"/>
              </a:ext>
            </a:extLst>
          </p:cNvPr>
          <p:cNvSpPr/>
          <p:nvPr/>
        </p:nvSpPr>
        <p:spPr>
          <a:xfrm>
            <a:off x="3079510" y="3738200"/>
            <a:ext cx="3436126" cy="197352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rgbClr val="1E8900"/>
                </a:solidFill>
                <a:latin typeface="Arial" panose="020B0604020202020204" pitchFamily="34" charset="0"/>
                <a:cs typeface="Arial" panose="020B0604020202020204" pitchFamily="34" charset="0"/>
              </a:rPr>
              <a:t>PaaS VPC</a:t>
            </a:r>
          </a:p>
        </p:txBody>
      </p:sp>
      <p:sp>
        <p:nvSpPr>
          <p:cNvPr id="132" name="Rectangle 131">
            <a:extLst>
              <a:ext uri="{FF2B5EF4-FFF2-40B4-BE49-F238E27FC236}">
                <a16:creationId xmlns:a16="http://schemas.microsoft.com/office/drawing/2014/main" id="{E7635938-8B5A-4B2E-897D-3D59395650D4}"/>
              </a:ext>
            </a:extLst>
          </p:cNvPr>
          <p:cNvSpPr/>
          <p:nvPr/>
        </p:nvSpPr>
        <p:spPr>
          <a:xfrm>
            <a:off x="2858562" y="3497778"/>
            <a:ext cx="4462614" cy="2295797"/>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solidFill>
                  <a:srgbClr val="5B9CD5"/>
                </a:solidFill>
                <a:latin typeface="Arial" panose="020B0604020202020204" pitchFamily="34" charset="0"/>
                <a:cs typeface="Arial" panose="020B0604020202020204" pitchFamily="34" charset="0"/>
              </a:rPr>
              <a:t>Region</a:t>
            </a:r>
          </a:p>
        </p:txBody>
      </p:sp>
      <p:pic>
        <p:nvPicPr>
          <p:cNvPr id="133" name="Graphic 28">
            <a:extLst>
              <a:ext uri="{FF2B5EF4-FFF2-40B4-BE49-F238E27FC236}">
                <a16:creationId xmlns:a16="http://schemas.microsoft.com/office/drawing/2014/main" id="{E3CA7A6D-5816-4A8F-8144-9EC4630A9F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4322" y="3742140"/>
            <a:ext cx="225688"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133">
            <a:extLst>
              <a:ext uri="{FF2B5EF4-FFF2-40B4-BE49-F238E27FC236}">
                <a16:creationId xmlns:a16="http://schemas.microsoft.com/office/drawing/2014/main" id="{33A5BFA4-6E20-41CA-ABBE-32C741618607}"/>
              </a:ext>
            </a:extLst>
          </p:cNvPr>
          <p:cNvSpPr/>
          <p:nvPr/>
        </p:nvSpPr>
        <p:spPr>
          <a:xfrm>
            <a:off x="3438468" y="4240889"/>
            <a:ext cx="1382339" cy="1194638"/>
          </a:xfrm>
          <a:prstGeom prst="rect">
            <a:avLst/>
          </a:prstGeom>
          <a:solidFill>
            <a:srgbClr val="92D05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800">
                <a:solidFill>
                  <a:schemeClr val="accent6"/>
                </a:solidFill>
                <a:latin typeface="Arial" panose="020B0604020202020204" pitchFamily="34" charset="0"/>
                <a:cs typeface="Arial" panose="020B0604020202020204" pitchFamily="34" charset="0"/>
              </a:rPr>
              <a:t>AZ1 - Public Subnet</a:t>
            </a:r>
          </a:p>
        </p:txBody>
      </p:sp>
      <p:pic>
        <p:nvPicPr>
          <p:cNvPr id="135" name="Graphic 19">
            <a:extLst>
              <a:ext uri="{FF2B5EF4-FFF2-40B4-BE49-F238E27FC236}">
                <a16:creationId xmlns:a16="http://schemas.microsoft.com/office/drawing/2014/main" id="{0E6DA32F-805F-4E50-BCCC-ED214888A7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9748" y="3151750"/>
            <a:ext cx="225688"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135">
            <a:extLst>
              <a:ext uri="{FF2B5EF4-FFF2-40B4-BE49-F238E27FC236}">
                <a16:creationId xmlns:a16="http://schemas.microsoft.com/office/drawing/2014/main" id="{9D7453DC-B07B-498B-A5DC-2765EC9E8D53}"/>
              </a:ext>
            </a:extLst>
          </p:cNvPr>
          <p:cNvSpPr/>
          <p:nvPr/>
        </p:nvSpPr>
        <p:spPr>
          <a:xfrm>
            <a:off x="2659002" y="3151750"/>
            <a:ext cx="4738373" cy="26969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900">
                <a:ln w="0"/>
                <a:solidFill>
                  <a:sysClr val="windowText" lastClr="000000"/>
                </a:solidFill>
                <a:latin typeface="Arial" panose="020B0604020202020204" pitchFamily="34" charset="0"/>
                <a:cs typeface="Arial" panose="020B0604020202020204" pitchFamily="34" charset="0"/>
              </a:rPr>
              <a:t>AWS Cloud</a:t>
            </a:r>
          </a:p>
        </p:txBody>
      </p:sp>
      <p:sp>
        <p:nvSpPr>
          <p:cNvPr id="138" name="TextBox 16">
            <a:extLst>
              <a:ext uri="{FF2B5EF4-FFF2-40B4-BE49-F238E27FC236}">
                <a16:creationId xmlns:a16="http://schemas.microsoft.com/office/drawing/2014/main" id="{CADA041B-E5F1-4BAE-AA27-D4EA2BCF398D}"/>
              </a:ext>
            </a:extLst>
          </p:cNvPr>
          <p:cNvSpPr txBox="1">
            <a:spLocks noChangeArrowheads="1"/>
          </p:cNvSpPr>
          <p:nvPr/>
        </p:nvSpPr>
        <p:spPr bwMode="auto">
          <a:xfrm>
            <a:off x="3367158" y="5140569"/>
            <a:ext cx="7624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App Host1</a:t>
            </a:r>
          </a:p>
        </p:txBody>
      </p:sp>
      <p:sp>
        <p:nvSpPr>
          <p:cNvPr id="140" name="TextBox 16">
            <a:extLst>
              <a:ext uri="{FF2B5EF4-FFF2-40B4-BE49-F238E27FC236}">
                <a16:creationId xmlns:a16="http://schemas.microsoft.com/office/drawing/2014/main" id="{213CB5B6-C72C-4D76-94E3-873B1D046387}"/>
              </a:ext>
            </a:extLst>
          </p:cNvPr>
          <p:cNvSpPr txBox="1">
            <a:spLocks noChangeArrowheads="1"/>
          </p:cNvSpPr>
          <p:nvPr/>
        </p:nvSpPr>
        <p:spPr bwMode="auto">
          <a:xfrm>
            <a:off x="4286841" y="5141698"/>
            <a:ext cx="762479" cy="20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Lifetime</a:t>
            </a:r>
          </a:p>
        </p:txBody>
      </p:sp>
      <p:pic>
        <p:nvPicPr>
          <p:cNvPr id="141" name="Graphic 37">
            <a:extLst>
              <a:ext uri="{FF2B5EF4-FFF2-40B4-BE49-F238E27FC236}">
                <a16:creationId xmlns:a16="http://schemas.microsoft.com/office/drawing/2014/main" id="{E203C709-DB8A-4300-80CD-FD2F4B9E46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7277" y="4817419"/>
            <a:ext cx="312492" cy="3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Rectangle 141">
            <a:extLst>
              <a:ext uri="{FF2B5EF4-FFF2-40B4-BE49-F238E27FC236}">
                <a16:creationId xmlns:a16="http://schemas.microsoft.com/office/drawing/2014/main" id="{647AB3F3-8926-46AC-9779-068DF9BF7177}"/>
              </a:ext>
            </a:extLst>
          </p:cNvPr>
          <p:cNvSpPr/>
          <p:nvPr/>
        </p:nvSpPr>
        <p:spPr>
          <a:xfrm>
            <a:off x="3353147" y="3989336"/>
            <a:ext cx="3084758" cy="1656165"/>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a:solidFill>
                  <a:srgbClr val="DF3312"/>
                </a:solidFill>
                <a:latin typeface="Arial" panose="020B0604020202020204" pitchFamily="34" charset="0"/>
                <a:cs typeface="Arial" panose="020B0604020202020204" pitchFamily="34" charset="0"/>
              </a:rPr>
              <a:t>Security group</a:t>
            </a:r>
          </a:p>
        </p:txBody>
      </p:sp>
      <p:sp>
        <p:nvSpPr>
          <p:cNvPr id="143" name="TextBox 28">
            <a:extLst>
              <a:ext uri="{FF2B5EF4-FFF2-40B4-BE49-F238E27FC236}">
                <a16:creationId xmlns:a16="http://schemas.microsoft.com/office/drawing/2014/main" id="{AFFC5C14-D680-430A-8F18-31C98DAD9F89}"/>
              </a:ext>
            </a:extLst>
          </p:cNvPr>
          <p:cNvSpPr txBox="1">
            <a:spLocks noChangeArrowheads="1"/>
          </p:cNvSpPr>
          <p:nvPr/>
        </p:nvSpPr>
        <p:spPr bwMode="auto">
          <a:xfrm>
            <a:off x="5012785" y="5158650"/>
            <a:ext cx="733486" cy="31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TARGET Database</a:t>
            </a:r>
          </a:p>
        </p:txBody>
      </p:sp>
      <p:sp>
        <p:nvSpPr>
          <p:cNvPr id="145" name="TextBox 16">
            <a:extLst>
              <a:ext uri="{FF2B5EF4-FFF2-40B4-BE49-F238E27FC236}">
                <a16:creationId xmlns:a16="http://schemas.microsoft.com/office/drawing/2014/main" id="{7C27096F-E4B0-499B-A56D-9A491B47205B}"/>
              </a:ext>
            </a:extLst>
          </p:cNvPr>
          <p:cNvSpPr txBox="1">
            <a:spLocks noChangeArrowheads="1"/>
          </p:cNvSpPr>
          <p:nvPr/>
        </p:nvSpPr>
        <p:spPr bwMode="auto">
          <a:xfrm>
            <a:off x="3862654" y="5137719"/>
            <a:ext cx="7624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App Host2</a:t>
            </a:r>
          </a:p>
        </p:txBody>
      </p:sp>
      <p:cxnSp>
        <p:nvCxnSpPr>
          <p:cNvPr id="146" name="Connector: Elbow 145">
            <a:extLst>
              <a:ext uri="{FF2B5EF4-FFF2-40B4-BE49-F238E27FC236}">
                <a16:creationId xmlns:a16="http://schemas.microsoft.com/office/drawing/2014/main" id="{56661B98-10A3-40D5-AF79-807F7401A24A}"/>
              </a:ext>
            </a:extLst>
          </p:cNvPr>
          <p:cNvCxnSpPr>
            <a:cxnSpLocks/>
            <a:endCxn id="134" idx="0"/>
          </p:cNvCxnSpPr>
          <p:nvPr/>
        </p:nvCxnSpPr>
        <p:spPr>
          <a:xfrm rot="5400000">
            <a:off x="4095973" y="3690019"/>
            <a:ext cx="584536" cy="517205"/>
          </a:xfrm>
          <a:prstGeom prst="bentConnector3">
            <a:avLst>
              <a:gd name="adj1" fmla="val 53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D7D665F7-97CA-4901-B709-0883BC283189}"/>
              </a:ext>
            </a:extLst>
          </p:cNvPr>
          <p:cNvCxnSpPr>
            <a:cxnSpLocks/>
          </p:cNvCxnSpPr>
          <p:nvPr/>
        </p:nvCxnSpPr>
        <p:spPr>
          <a:xfrm>
            <a:off x="4997779" y="3661949"/>
            <a:ext cx="633633" cy="561487"/>
          </a:xfrm>
          <a:prstGeom prst="bentConnector2">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8" name="Graphic 32">
            <a:extLst>
              <a:ext uri="{FF2B5EF4-FFF2-40B4-BE49-F238E27FC236}">
                <a16:creationId xmlns:a16="http://schemas.microsoft.com/office/drawing/2014/main" id="{592242B6-0879-4D77-98B8-E1A536A0D3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973" y="4240355"/>
            <a:ext cx="210528" cy="2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32">
            <a:extLst>
              <a:ext uri="{FF2B5EF4-FFF2-40B4-BE49-F238E27FC236}">
                <a16:creationId xmlns:a16="http://schemas.microsoft.com/office/drawing/2014/main" id="{74917152-0B3C-48D5-BFB3-4197CB0DE6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9320" y="4251797"/>
            <a:ext cx="210528" cy="2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Graphic 14">
            <a:extLst>
              <a:ext uri="{FF2B5EF4-FFF2-40B4-BE49-F238E27FC236}">
                <a16:creationId xmlns:a16="http://schemas.microsoft.com/office/drawing/2014/main" id="{4917CC0D-3DAD-4F53-8019-12A71A2503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6284" y="3521811"/>
            <a:ext cx="347929" cy="353901"/>
          </a:xfrm>
          <a:prstGeom prst="rect">
            <a:avLst/>
          </a:prstGeom>
          <a:solidFill>
            <a:schemeClr val="bg1"/>
          </a:solidFill>
          <a:ln>
            <a:noFill/>
          </a:ln>
        </p:spPr>
      </p:pic>
      <p:pic>
        <p:nvPicPr>
          <p:cNvPr id="154" name="Graphic 41">
            <a:extLst>
              <a:ext uri="{FF2B5EF4-FFF2-40B4-BE49-F238E27FC236}">
                <a16:creationId xmlns:a16="http://schemas.microsoft.com/office/drawing/2014/main" id="{7F00EF5E-3CF0-4AFF-84C0-C5216BA4C8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7387" y="3989392"/>
            <a:ext cx="323761"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Graphic 25">
            <a:extLst>
              <a:ext uri="{FF2B5EF4-FFF2-40B4-BE49-F238E27FC236}">
                <a16:creationId xmlns:a16="http://schemas.microsoft.com/office/drawing/2014/main" id="{741D9909-CB37-4F67-A6BE-32C47ED2240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0392" y="3502444"/>
            <a:ext cx="232781" cy="22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 name="Group 157">
            <a:extLst>
              <a:ext uri="{FF2B5EF4-FFF2-40B4-BE49-F238E27FC236}">
                <a16:creationId xmlns:a16="http://schemas.microsoft.com/office/drawing/2014/main" id="{A0B10656-724C-4ED3-9153-323087809ED7}"/>
              </a:ext>
            </a:extLst>
          </p:cNvPr>
          <p:cNvGrpSpPr/>
          <p:nvPr/>
        </p:nvGrpSpPr>
        <p:grpSpPr>
          <a:xfrm>
            <a:off x="6378126" y="4834364"/>
            <a:ext cx="1038853" cy="685218"/>
            <a:chOff x="1184210" y="2678789"/>
            <a:chExt cx="1038853" cy="685218"/>
          </a:xfrm>
        </p:grpSpPr>
        <p:sp>
          <p:nvSpPr>
            <p:cNvPr id="159" name="TextBox 62">
              <a:extLst>
                <a:ext uri="{FF2B5EF4-FFF2-40B4-BE49-F238E27FC236}">
                  <a16:creationId xmlns:a16="http://schemas.microsoft.com/office/drawing/2014/main" id="{CC7C26A5-4387-45CC-AAB1-437D8467A8E7}"/>
                </a:ext>
              </a:extLst>
            </p:cNvPr>
            <p:cNvSpPr txBox="1">
              <a:spLocks noChangeArrowheads="1"/>
            </p:cNvSpPr>
            <p:nvPr/>
          </p:nvSpPr>
          <p:spPr bwMode="auto">
            <a:xfrm>
              <a:off x="1184210" y="3025453"/>
              <a:ext cx="10388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S3 Asset </a:t>
              </a:r>
            </a:p>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Bucket</a:t>
              </a:r>
            </a:p>
          </p:txBody>
        </p:sp>
        <p:pic>
          <p:nvPicPr>
            <p:cNvPr id="160" name="Graphic 63">
              <a:extLst>
                <a:ext uri="{FF2B5EF4-FFF2-40B4-BE49-F238E27FC236}">
                  <a16:creationId xmlns:a16="http://schemas.microsoft.com/office/drawing/2014/main" id="{26BEA00B-56E6-474C-A13E-ED76E6FD3D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061" y="2678789"/>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63" name="Elbow Connector 121">
            <a:extLst>
              <a:ext uri="{FF2B5EF4-FFF2-40B4-BE49-F238E27FC236}">
                <a16:creationId xmlns:a16="http://schemas.microsoft.com/office/drawing/2014/main" id="{4AFC95A4-E10A-415A-88BC-1548EADFCE07}"/>
              </a:ext>
            </a:extLst>
          </p:cNvPr>
          <p:cNvCxnSpPr>
            <a:cxnSpLocks/>
            <a:stCxn id="141" idx="3"/>
          </p:cNvCxnSpPr>
          <p:nvPr/>
        </p:nvCxnSpPr>
        <p:spPr>
          <a:xfrm flipV="1">
            <a:off x="5509769" y="5006115"/>
            <a:ext cx="1220208" cy="304"/>
          </a:xfrm>
          <a:prstGeom prst="bentConnector3">
            <a:avLst>
              <a:gd name="adj1" fmla="val 50000"/>
            </a:avLst>
          </a:prstGeom>
          <a:ln w="12700">
            <a:solidFill>
              <a:schemeClr val="tx2"/>
            </a:solidFill>
            <a:prstDash val="sysDot"/>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2D071BD9-7C5C-4670-9104-509CEF92AA28}"/>
              </a:ext>
            </a:extLst>
          </p:cNvPr>
          <p:cNvSpPr/>
          <p:nvPr/>
        </p:nvSpPr>
        <p:spPr>
          <a:xfrm>
            <a:off x="9145823" y="4690427"/>
            <a:ext cx="2753990" cy="1323439"/>
          </a:xfrm>
          <a:prstGeom prst="rect">
            <a:avLst/>
          </a:prstGeom>
          <a:ln>
            <a:solidFill>
              <a:schemeClr val="accent6"/>
            </a:solidFill>
          </a:ln>
        </p:spPr>
        <p:txBody>
          <a:bodyPr wrap="square">
            <a:spAutoFit/>
          </a:bodyPr>
          <a:lstStyle/>
          <a:p>
            <a:pPr marL="228600" indent="-228600">
              <a:buFontTx/>
              <a:buAutoNum type="arabicPeriod"/>
            </a:pPr>
            <a:r>
              <a:rPr lang="en-US" sz="1000" dirty="0"/>
              <a:t>Go-Live is successfully completed</a:t>
            </a:r>
          </a:p>
          <a:p>
            <a:pPr marL="228600" indent="-228600">
              <a:buAutoNum type="arabicPeriod"/>
            </a:pPr>
            <a:r>
              <a:rPr lang="en-US" sz="1000" dirty="0"/>
              <a:t>Establish VPN connection or </a:t>
            </a:r>
            <a:r>
              <a:rPr lang="en-US" sz="1000" dirty="0" err="1"/>
              <a:t>DirectConnect</a:t>
            </a:r>
            <a:r>
              <a:rPr lang="en-US" sz="1000" dirty="0"/>
              <a:t> between on-prem and PaaS VPC</a:t>
            </a:r>
          </a:p>
          <a:p>
            <a:pPr marL="228600" indent="-228600">
              <a:buAutoNum type="arabicPeriod"/>
            </a:pPr>
            <a:r>
              <a:rPr lang="en-US" sz="1000" dirty="0"/>
              <a:t>VPN Site-to-Site connection between on-prem and Landing Zone VPC is removed</a:t>
            </a:r>
          </a:p>
          <a:p>
            <a:pPr marL="228600" indent="-228600">
              <a:buFontTx/>
              <a:buAutoNum type="arabicPeriod"/>
            </a:pPr>
            <a:r>
              <a:rPr lang="en-US" sz="1000" dirty="0"/>
              <a:t>Transit Gateway connection between Landing Zone VPC and PaaS VPC is removed</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endParaRPr kumimoji="0" lang="en-US" sz="100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FA6E39E0-ABFA-4834-886D-6E375E88CBB3}"/>
              </a:ext>
            </a:extLst>
          </p:cNvPr>
          <p:cNvSpPr txBox="1"/>
          <p:nvPr/>
        </p:nvSpPr>
        <p:spPr>
          <a:xfrm>
            <a:off x="9145823" y="4508508"/>
            <a:ext cx="2753989" cy="184666"/>
          </a:xfrm>
          <a:prstGeom prst="rect">
            <a:avLst/>
          </a:prstGeom>
          <a:solidFill>
            <a:schemeClr val="accent6"/>
          </a:solidFill>
          <a:ln>
            <a:solidFill>
              <a:srgbClr val="046A38"/>
            </a:solidFill>
          </a:ln>
        </p:spPr>
        <p:txBody>
          <a:bodyPr wrap="square" lIns="0" tIns="0" rIns="0" bIns="0" rtlCol="0" anchor="ctr">
            <a:spAutoFit/>
          </a:bodyPr>
          <a:lstStyle/>
          <a:p>
            <a:pPr marL="0" marR="0" lvl="0" indent="0" algn="ctr" defTabSz="914400" eaLnBrk="1" fontAlgn="auto" latinLnBrk="0" hangingPunct="1">
              <a:lnSpc>
                <a:spcPct val="100000"/>
              </a:lnSpc>
              <a:spcBef>
                <a:spcPts val="600"/>
              </a:spcBef>
              <a:spcAft>
                <a:spcPts val="0"/>
              </a:spcAft>
              <a:buClrTx/>
              <a:buSzPct val="100000"/>
              <a:buFontTx/>
              <a:buNone/>
              <a:tabLst/>
              <a:defRPr/>
            </a:pPr>
            <a:r>
              <a:rPr lang="en-US" sz="1200" b="1" kern="0">
                <a:solidFill>
                  <a:prstClr val="white"/>
                </a:solidFill>
              </a:rPr>
              <a:t>Footnotes</a:t>
            </a:r>
            <a:endParaRPr kumimoji="0" lang="en-US" sz="1200" b="1" i="0" u="none" strike="noStrike" kern="0" cap="none" spc="0" normalizeH="0" baseline="0" noProof="0">
              <a:ln>
                <a:noFill/>
              </a:ln>
              <a:solidFill>
                <a:prstClr val="white"/>
              </a:solidFill>
              <a:effectLst/>
              <a:uLnTx/>
              <a:uFillTx/>
            </a:endParaRPr>
          </a:p>
        </p:txBody>
      </p:sp>
      <p:pic>
        <p:nvPicPr>
          <p:cNvPr id="186" name="Graphic 60">
            <a:extLst>
              <a:ext uri="{FF2B5EF4-FFF2-40B4-BE49-F238E27FC236}">
                <a16:creationId xmlns:a16="http://schemas.microsoft.com/office/drawing/2014/main" id="{96EB201C-17F6-4319-8C2D-1BF9EBA2A8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5968" y="4828650"/>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Graphic 60">
            <a:extLst>
              <a:ext uri="{FF2B5EF4-FFF2-40B4-BE49-F238E27FC236}">
                <a16:creationId xmlns:a16="http://schemas.microsoft.com/office/drawing/2014/main" id="{B04A6A6D-B7C6-422F-81F8-38FF23FD59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4585" y="4828650"/>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Graphic 60">
            <a:extLst>
              <a:ext uri="{FF2B5EF4-FFF2-40B4-BE49-F238E27FC236}">
                <a16:creationId xmlns:a16="http://schemas.microsoft.com/office/drawing/2014/main" id="{BAC166AF-25F0-4EAF-BB32-48079C9164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2555" y="4841883"/>
            <a:ext cx="267669"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Connector: Elbow 86">
            <a:extLst>
              <a:ext uri="{FF2B5EF4-FFF2-40B4-BE49-F238E27FC236}">
                <a16:creationId xmlns:a16="http://schemas.microsoft.com/office/drawing/2014/main" id="{1911D546-7174-4955-A1FA-1B983EA33A8C}"/>
              </a:ext>
            </a:extLst>
          </p:cNvPr>
          <p:cNvCxnSpPr>
            <a:cxnSpLocks/>
          </p:cNvCxnSpPr>
          <p:nvPr/>
        </p:nvCxnSpPr>
        <p:spPr>
          <a:xfrm rot="16200000" flipV="1">
            <a:off x="4455538" y="3190857"/>
            <a:ext cx="730424" cy="928"/>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1F0CBFF-4DCF-434A-8222-A49AB4DDB3D1}"/>
              </a:ext>
            </a:extLst>
          </p:cNvPr>
          <p:cNvGrpSpPr/>
          <p:nvPr/>
        </p:nvGrpSpPr>
        <p:grpSpPr>
          <a:xfrm>
            <a:off x="3953747" y="2618115"/>
            <a:ext cx="868988" cy="522217"/>
            <a:chOff x="3763767" y="3007604"/>
            <a:chExt cx="868988" cy="522217"/>
          </a:xfrm>
        </p:grpSpPr>
        <p:pic>
          <p:nvPicPr>
            <p:cNvPr id="46" name="Picture 2" descr="Networking, aws, direct, connect, compute, copy icon - Free download">
              <a:extLst>
                <a:ext uri="{FF2B5EF4-FFF2-40B4-BE49-F238E27FC236}">
                  <a16:creationId xmlns:a16="http://schemas.microsoft.com/office/drawing/2014/main" id="{C956D4C9-14F3-433E-847E-E3C6C78A39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8610" y="3007604"/>
              <a:ext cx="411285" cy="41128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28">
              <a:extLst>
                <a:ext uri="{FF2B5EF4-FFF2-40B4-BE49-F238E27FC236}">
                  <a16:creationId xmlns:a16="http://schemas.microsoft.com/office/drawing/2014/main" id="{8D64222E-DD61-4DE7-B9EB-6CD0AD14DD94}"/>
                </a:ext>
              </a:extLst>
            </p:cNvPr>
            <p:cNvSpPr txBox="1">
              <a:spLocks noChangeArrowheads="1"/>
            </p:cNvSpPr>
            <p:nvPr/>
          </p:nvSpPr>
          <p:spPr bwMode="auto">
            <a:xfrm>
              <a:off x="3763767" y="3314377"/>
              <a:ext cx="868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err="1">
                  <a:solidFill>
                    <a:srgbClr val="000000"/>
                  </a:solidFill>
                  <a:latin typeface="Arial" panose="020B0604020202020204" pitchFamily="34" charset="0"/>
                  <a:cs typeface="Arial" panose="020B0604020202020204" pitchFamily="34" charset="0"/>
                </a:rPr>
                <a:t>DirectConnect</a:t>
              </a:r>
              <a:endParaRPr lang="en-US" altLang="en-US" sz="800">
                <a:solidFill>
                  <a:srgbClr val="000000"/>
                </a:solidFill>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57BBB26D-F504-4237-9203-70746A6BA51F}"/>
              </a:ext>
            </a:extLst>
          </p:cNvPr>
          <p:cNvGrpSpPr/>
          <p:nvPr/>
        </p:nvGrpSpPr>
        <p:grpSpPr>
          <a:xfrm>
            <a:off x="4770224" y="2695450"/>
            <a:ext cx="969988" cy="461993"/>
            <a:chOff x="4770224" y="2695450"/>
            <a:chExt cx="969988" cy="461993"/>
          </a:xfrm>
        </p:grpSpPr>
        <p:sp>
          <p:nvSpPr>
            <p:cNvPr id="49" name="TextBox 28">
              <a:extLst>
                <a:ext uri="{FF2B5EF4-FFF2-40B4-BE49-F238E27FC236}">
                  <a16:creationId xmlns:a16="http://schemas.microsoft.com/office/drawing/2014/main" id="{8991C3ED-59EE-49C0-8E85-26A110715688}"/>
                </a:ext>
              </a:extLst>
            </p:cNvPr>
            <p:cNvSpPr txBox="1">
              <a:spLocks noChangeArrowheads="1"/>
            </p:cNvSpPr>
            <p:nvPr/>
          </p:nvSpPr>
          <p:spPr bwMode="auto">
            <a:xfrm>
              <a:off x="4770224" y="2941999"/>
              <a:ext cx="969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solidFill>
                    <a:srgbClr val="000000"/>
                  </a:solidFill>
                  <a:latin typeface="Arial" panose="020B0604020202020204" pitchFamily="34" charset="0"/>
                  <a:cs typeface="Arial" panose="020B0604020202020204" pitchFamily="34" charset="0"/>
                </a:rPr>
                <a:t>VPN Connection</a:t>
              </a:r>
            </a:p>
          </p:txBody>
        </p:sp>
        <p:pic>
          <p:nvPicPr>
            <p:cNvPr id="50" name="Graphic 20">
              <a:extLst>
                <a:ext uri="{FF2B5EF4-FFF2-40B4-BE49-F238E27FC236}">
                  <a16:creationId xmlns:a16="http://schemas.microsoft.com/office/drawing/2014/main" id="{4E365E2A-9FBF-40C5-811B-706FAD6D3548}"/>
                </a:ext>
              </a:extLst>
            </p:cNvPr>
            <p:cNvPicPr>
              <a:picLocks noChangeAspect="1" noChangeArrowheads="1"/>
            </p:cNvPicPr>
            <p:nvPr/>
          </p:nvPicPr>
          <p:blipFill>
            <a:blip r:embed="rId16"/>
            <a:srcRect/>
            <a:stretch/>
          </p:blipFill>
          <p:spPr bwMode="auto">
            <a:xfrm>
              <a:off x="5090606" y="2695450"/>
              <a:ext cx="288922" cy="27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23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2E5B-E2A8-4BF4-BF6B-2A7B928C4668}"/>
              </a:ext>
            </a:extLst>
          </p:cNvPr>
          <p:cNvSpPr>
            <a:spLocks noGrp="1"/>
          </p:cNvSpPr>
          <p:nvPr>
            <p:ph type="title"/>
          </p:nvPr>
        </p:nvSpPr>
        <p:spPr/>
        <p:txBody>
          <a:bodyPr/>
          <a:lstStyle/>
          <a:p>
            <a:r>
              <a:rPr lang="en-US"/>
              <a:t>Program Governance</a:t>
            </a:r>
          </a:p>
        </p:txBody>
      </p:sp>
    </p:spTree>
    <p:extLst>
      <p:ext uri="{BB962C8B-B14F-4D97-AF65-F5344CB8AC3E}">
        <p14:creationId xmlns:p14="http://schemas.microsoft.com/office/powerpoint/2010/main" val="2823118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a:t>Number of resources and commitment from each resource will depend on the migration program scale and scope</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a:solidFill>
                  <a:prstClr val="black"/>
                </a:solidFill>
                <a:latin typeface="Open Sans Light"/>
                <a:ea typeface="+mj-ea"/>
                <a:cs typeface="+mj-cs"/>
              </a:rPr>
              <a:t>Illustrative Migration Team Structure</a:t>
            </a:r>
            <a:endParaRPr lang="en-US"/>
          </a:p>
        </p:txBody>
      </p:sp>
      <p:grpSp>
        <p:nvGrpSpPr>
          <p:cNvPr id="80" name="Group 79">
            <a:extLst>
              <a:ext uri="{FF2B5EF4-FFF2-40B4-BE49-F238E27FC236}">
                <a16:creationId xmlns:a16="http://schemas.microsoft.com/office/drawing/2014/main" id="{0F8ECD43-9BBE-4BAF-A2A7-BECF41A6B3BC}"/>
              </a:ext>
            </a:extLst>
          </p:cNvPr>
          <p:cNvGrpSpPr/>
          <p:nvPr/>
        </p:nvGrpSpPr>
        <p:grpSpPr>
          <a:xfrm>
            <a:off x="883630" y="1291465"/>
            <a:ext cx="10424740" cy="4880262"/>
            <a:chOff x="954325" y="1291465"/>
            <a:chExt cx="10424740" cy="4880262"/>
          </a:xfrm>
        </p:grpSpPr>
        <p:sp>
          <p:nvSpPr>
            <p:cNvPr id="81" name="Rectangle 80">
              <a:extLst>
                <a:ext uri="{FF2B5EF4-FFF2-40B4-BE49-F238E27FC236}">
                  <a16:creationId xmlns:a16="http://schemas.microsoft.com/office/drawing/2014/main" id="{09D457F6-811B-414A-8EF5-161A40290153}"/>
                </a:ext>
              </a:extLst>
            </p:cNvPr>
            <p:cNvSpPr/>
            <p:nvPr/>
          </p:nvSpPr>
          <p:spPr>
            <a:xfrm>
              <a:off x="954325" y="1328468"/>
              <a:ext cx="10424740" cy="4843259"/>
            </a:xfrm>
            <a:prstGeom prst="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endParaRPr>
            </a:p>
          </p:txBody>
        </p:sp>
        <p:cxnSp>
          <p:nvCxnSpPr>
            <p:cNvPr id="82" name="Straight Connector 81">
              <a:extLst>
                <a:ext uri="{FF2B5EF4-FFF2-40B4-BE49-F238E27FC236}">
                  <a16:creationId xmlns:a16="http://schemas.microsoft.com/office/drawing/2014/main" id="{957F8CEC-946B-4BF8-9784-2D96E4EB1E90}"/>
                </a:ext>
              </a:extLst>
            </p:cNvPr>
            <p:cNvCxnSpPr>
              <a:cxnSpLocks/>
            </p:cNvCxnSpPr>
            <p:nvPr/>
          </p:nvCxnSpPr>
          <p:spPr>
            <a:xfrm>
              <a:off x="3642613" y="1291465"/>
              <a:ext cx="0" cy="3848941"/>
            </a:xfrm>
            <a:prstGeom prst="line">
              <a:avLst/>
            </a:prstGeom>
            <a:noFill/>
            <a:ln w="12700" cap="flat" cmpd="sng" algn="ctr">
              <a:solidFill>
                <a:srgbClr val="1CADE4"/>
              </a:solidFill>
              <a:prstDash val="dash"/>
              <a:miter lim="800000"/>
            </a:ln>
            <a:effectLst/>
          </p:spPr>
        </p:cxnSp>
        <p:sp>
          <p:nvSpPr>
            <p:cNvPr id="83" name="Rectangle 13">
              <a:extLst>
                <a:ext uri="{FF2B5EF4-FFF2-40B4-BE49-F238E27FC236}">
                  <a16:creationId xmlns:a16="http://schemas.microsoft.com/office/drawing/2014/main" id="{F930FFD6-55E7-4087-902B-3A4D222F3670}"/>
                </a:ext>
              </a:extLst>
            </p:cNvPr>
            <p:cNvSpPr>
              <a:spLocks noChangeArrowheads="1"/>
            </p:cNvSpPr>
            <p:nvPr/>
          </p:nvSpPr>
          <p:spPr bwMode="auto">
            <a:xfrm>
              <a:off x="1128309" y="2317629"/>
              <a:ext cx="2286000" cy="237873"/>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Program Management Office </a:t>
              </a:r>
            </a:p>
          </p:txBody>
        </p:sp>
        <p:sp>
          <p:nvSpPr>
            <p:cNvPr id="84" name="Rectangle 13">
              <a:extLst>
                <a:ext uri="{FF2B5EF4-FFF2-40B4-BE49-F238E27FC236}">
                  <a16:creationId xmlns:a16="http://schemas.microsoft.com/office/drawing/2014/main" id="{DCC20A84-6327-4679-BA69-71531C11F0BF}"/>
                </a:ext>
              </a:extLst>
            </p:cNvPr>
            <p:cNvSpPr>
              <a:spLocks noChangeArrowheads="1"/>
            </p:cNvSpPr>
            <p:nvPr/>
          </p:nvSpPr>
          <p:spPr bwMode="auto">
            <a:xfrm>
              <a:off x="1128310" y="1949613"/>
              <a:ext cx="2286000" cy="261613"/>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Governance/ Leadership Team </a:t>
              </a:r>
            </a:p>
          </p:txBody>
        </p:sp>
        <p:sp>
          <p:nvSpPr>
            <p:cNvPr id="85" name="Rounded Rectangle 78">
              <a:extLst>
                <a:ext uri="{FF2B5EF4-FFF2-40B4-BE49-F238E27FC236}">
                  <a16:creationId xmlns:a16="http://schemas.microsoft.com/office/drawing/2014/main" id="{044F72A0-52FB-463F-AF24-55D728BD1401}"/>
                </a:ext>
              </a:extLst>
            </p:cNvPr>
            <p:cNvSpPr/>
            <p:nvPr/>
          </p:nvSpPr>
          <p:spPr>
            <a:xfrm>
              <a:off x="1128309" y="1443348"/>
              <a:ext cx="2286000" cy="235916"/>
            </a:xfrm>
            <a:prstGeom prst="rect">
              <a:avLst/>
            </a:prstGeom>
            <a:solidFill>
              <a:srgbClr val="012169"/>
            </a:solidFill>
            <a:ln w="9525" cap="rnd" algn="ctr">
              <a:noFill/>
              <a:miter lim="800000"/>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Pct val="100000"/>
                <a:buFontTx/>
                <a:buNone/>
                <a:tabLst/>
                <a:defRPr/>
              </a:pPr>
              <a:r>
                <a:rPr kumimoji="0" lang="en-GB" sz="1050" b="1" i="0" u="none" strike="noStrike" kern="0" cap="none" spc="0" normalizeH="0" baseline="0" noProof="0" err="1">
                  <a:ln>
                    <a:noFill/>
                  </a:ln>
                  <a:solidFill>
                    <a:prstClr val="white"/>
                  </a:solidFill>
                  <a:effectLst/>
                  <a:uLnTx/>
                  <a:uFillTx/>
                  <a:latin typeface="Open Sans"/>
                  <a:ea typeface="Open Sans" panose="020B0606030504020204" pitchFamily="34" charset="0"/>
                  <a:cs typeface="Open Sans" panose="020B0606030504020204" pitchFamily="34" charset="0"/>
                </a:rPr>
                <a:t>OutSystems</a:t>
              </a:r>
              <a:r>
                <a:rPr kumimoji="0" lang="en-GB" sz="105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  </a:t>
              </a:r>
            </a:p>
          </p:txBody>
        </p:sp>
        <p:sp>
          <p:nvSpPr>
            <p:cNvPr id="86" name="Rectangle 13">
              <a:extLst>
                <a:ext uri="{FF2B5EF4-FFF2-40B4-BE49-F238E27FC236}">
                  <a16:creationId xmlns:a16="http://schemas.microsoft.com/office/drawing/2014/main" id="{097E9F94-1B77-474E-A5E2-E87F9B004BB8}"/>
                </a:ext>
              </a:extLst>
            </p:cNvPr>
            <p:cNvSpPr>
              <a:spLocks noChangeArrowheads="1"/>
            </p:cNvSpPr>
            <p:nvPr/>
          </p:nvSpPr>
          <p:spPr bwMode="auto">
            <a:xfrm>
              <a:off x="1128310" y="3719881"/>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Platform</a:t>
              </a:r>
            </a:p>
          </p:txBody>
        </p:sp>
        <p:sp>
          <p:nvSpPr>
            <p:cNvPr id="87" name="Rectangle 13">
              <a:extLst>
                <a:ext uri="{FF2B5EF4-FFF2-40B4-BE49-F238E27FC236}">
                  <a16:creationId xmlns:a16="http://schemas.microsoft.com/office/drawing/2014/main" id="{6A899E27-D2DB-4B83-85EB-B5AB5654B4D5}"/>
                </a:ext>
              </a:extLst>
            </p:cNvPr>
            <p:cNvSpPr>
              <a:spLocks noChangeArrowheads="1"/>
            </p:cNvSpPr>
            <p:nvPr/>
          </p:nvSpPr>
          <p:spPr bwMode="auto">
            <a:xfrm>
              <a:off x="1128310" y="4094019"/>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Customer Success</a:t>
              </a:r>
            </a:p>
          </p:txBody>
        </p:sp>
        <p:sp>
          <p:nvSpPr>
            <p:cNvPr id="88" name="Rectangle 13">
              <a:extLst>
                <a:ext uri="{FF2B5EF4-FFF2-40B4-BE49-F238E27FC236}">
                  <a16:creationId xmlns:a16="http://schemas.microsoft.com/office/drawing/2014/main" id="{73E9B4CD-070A-455E-9DCA-3A0EDA43A1D3}"/>
                </a:ext>
              </a:extLst>
            </p:cNvPr>
            <p:cNvSpPr>
              <a:spLocks noChangeArrowheads="1"/>
            </p:cNvSpPr>
            <p:nvPr/>
          </p:nvSpPr>
          <p:spPr bwMode="auto">
            <a:xfrm>
              <a:off x="1128310" y="4468157"/>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Security</a:t>
              </a:r>
            </a:p>
          </p:txBody>
        </p:sp>
        <p:sp>
          <p:nvSpPr>
            <p:cNvPr id="89" name="Rectangle 13">
              <a:extLst>
                <a:ext uri="{FF2B5EF4-FFF2-40B4-BE49-F238E27FC236}">
                  <a16:creationId xmlns:a16="http://schemas.microsoft.com/office/drawing/2014/main" id="{7E58EA1B-63C1-4531-88C7-CF23F8F95D93}"/>
                </a:ext>
              </a:extLst>
            </p:cNvPr>
            <p:cNvSpPr>
              <a:spLocks noChangeArrowheads="1"/>
            </p:cNvSpPr>
            <p:nvPr/>
          </p:nvSpPr>
          <p:spPr bwMode="auto">
            <a:xfrm>
              <a:off x="1128310" y="2971605"/>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Orchestration</a:t>
              </a:r>
            </a:p>
          </p:txBody>
        </p:sp>
        <p:sp>
          <p:nvSpPr>
            <p:cNvPr id="90" name="TextBox 89">
              <a:extLst>
                <a:ext uri="{FF2B5EF4-FFF2-40B4-BE49-F238E27FC236}">
                  <a16:creationId xmlns:a16="http://schemas.microsoft.com/office/drawing/2014/main" id="{35A465D4-89E0-448B-931B-C14AAEA3BD66}"/>
                </a:ext>
              </a:extLst>
            </p:cNvPr>
            <p:cNvSpPr txBox="1"/>
            <p:nvPr/>
          </p:nvSpPr>
          <p:spPr>
            <a:xfrm>
              <a:off x="1128310" y="2717493"/>
              <a:ext cx="2286000" cy="22498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SUBJECT MATTER EXPERTS </a:t>
              </a:r>
            </a:p>
          </p:txBody>
        </p:sp>
        <p:sp>
          <p:nvSpPr>
            <p:cNvPr id="91" name="TextBox 90">
              <a:extLst>
                <a:ext uri="{FF2B5EF4-FFF2-40B4-BE49-F238E27FC236}">
                  <a16:creationId xmlns:a16="http://schemas.microsoft.com/office/drawing/2014/main" id="{A153CAF9-49B5-4694-A01F-67AED97A9E61}"/>
                </a:ext>
              </a:extLst>
            </p:cNvPr>
            <p:cNvSpPr txBox="1"/>
            <p:nvPr/>
          </p:nvSpPr>
          <p:spPr>
            <a:xfrm>
              <a:off x="1128310" y="1677902"/>
              <a:ext cx="2286000" cy="22498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LEADERSHIP &amp; MANAGEMENT</a:t>
              </a:r>
            </a:p>
          </p:txBody>
        </p:sp>
        <p:sp>
          <p:nvSpPr>
            <p:cNvPr id="92" name="Rectangle 13">
              <a:extLst>
                <a:ext uri="{FF2B5EF4-FFF2-40B4-BE49-F238E27FC236}">
                  <a16:creationId xmlns:a16="http://schemas.microsoft.com/office/drawing/2014/main" id="{CDF912BE-4199-43B9-BE11-A2B6AFCAB4C4}"/>
                </a:ext>
              </a:extLst>
            </p:cNvPr>
            <p:cNvSpPr>
              <a:spLocks noChangeArrowheads="1"/>
            </p:cNvSpPr>
            <p:nvPr/>
          </p:nvSpPr>
          <p:spPr bwMode="auto">
            <a:xfrm>
              <a:off x="1128310" y="4842296"/>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Architecture</a:t>
              </a:r>
            </a:p>
          </p:txBody>
        </p:sp>
        <p:sp>
          <p:nvSpPr>
            <p:cNvPr id="93" name="Rectangle 13">
              <a:extLst>
                <a:ext uri="{FF2B5EF4-FFF2-40B4-BE49-F238E27FC236}">
                  <a16:creationId xmlns:a16="http://schemas.microsoft.com/office/drawing/2014/main" id="{A427122B-D6AF-4425-A724-E34CC3E86EED}"/>
                </a:ext>
              </a:extLst>
            </p:cNvPr>
            <p:cNvSpPr>
              <a:spLocks noChangeArrowheads="1"/>
            </p:cNvSpPr>
            <p:nvPr/>
          </p:nvSpPr>
          <p:spPr bwMode="auto">
            <a:xfrm>
              <a:off x="1128310" y="3345743"/>
              <a:ext cx="2286000"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Backoffice</a:t>
              </a:r>
            </a:p>
          </p:txBody>
        </p:sp>
        <p:sp>
          <p:nvSpPr>
            <p:cNvPr id="94" name="Rectangle: Rounded Corners 93">
              <a:extLst>
                <a:ext uri="{FF2B5EF4-FFF2-40B4-BE49-F238E27FC236}">
                  <a16:creationId xmlns:a16="http://schemas.microsoft.com/office/drawing/2014/main" id="{EFA63E5C-F038-44E9-9DF1-9DECCD5210B5}"/>
                </a:ext>
              </a:extLst>
            </p:cNvPr>
            <p:cNvSpPr/>
            <p:nvPr/>
          </p:nvSpPr>
          <p:spPr bwMode="gray">
            <a:xfrm>
              <a:off x="11163117" y="1524148"/>
              <a:ext cx="81382" cy="69296"/>
            </a:xfrm>
            <a:prstGeom prst="roundRect">
              <a:avLst/>
            </a:prstGeom>
            <a:solidFill>
              <a:sysClr val="window" lastClr="FFFFFF">
                <a:lumMod val="65000"/>
                <a:alpha val="5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Tx/>
                <a:buNone/>
                <a:tabLst/>
                <a:defRPr/>
              </a:pPr>
              <a:endParaRPr kumimoji="0" lang="en-US" sz="1600" b="1" i="0" u="none" strike="noStrike" kern="0" cap="none" spc="0" normalizeH="0" baseline="0" noProof="0">
                <a:ln>
                  <a:noFill/>
                </a:ln>
                <a:solidFill>
                  <a:prstClr val="white"/>
                </a:solidFill>
                <a:effectLst/>
                <a:uLnTx/>
                <a:uFillTx/>
                <a:latin typeface="Open Sans"/>
              </a:endParaRPr>
            </a:p>
          </p:txBody>
        </p:sp>
        <p:sp>
          <p:nvSpPr>
            <p:cNvPr id="95" name="Rounded Rectangle 77">
              <a:extLst>
                <a:ext uri="{FF2B5EF4-FFF2-40B4-BE49-F238E27FC236}">
                  <a16:creationId xmlns:a16="http://schemas.microsoft.com/office/drawing/2014/main" id="{3A8150A1-FCF0-4985-A947-05CE294543B6}"/>
                </a:ext>
              </a:extLst>
            </p:cNvPr>
            <p:cNvSpPr/>
            <p:nvPr/>
          </p:nvSpPr>
          <p:spPr>
            <a:xfrm>
              <a:off x="3870915" y="1443348"/>
              <a:ext cx="7407758" cy="235916"/>
            </a:xfrm>
            <a:prstGeom prst="rect">
              <a:avLst/>
            </a:prstGeom>
            <a:solidFill>
              <a:srgbClr val="86BC25"/>
            </a:solidFill>
            <a:ln w="12700" cap="rnd">
              <a:noFill/>
              <a:miter lim="800000"/>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Pct val="100000"/>
                <a:buFontTx/>
                <a:buNone/>
                <a:tabLst/>
                <a:defRPr/>
              </a:pPr>
              <a:r>
                <a:rPr kumimoji="0" lang="en-GB" sz="105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Deloitte </a:t>
              </a:r>
            </a:p>
          </p:txBody>
        </p:sp>
        <p:sp>
          <p:nvSpPr>
            <p:cNvPr id="96" name="Rectangle 13">
              <a:extLst>
                <a:ext uri="{FF2B5EF4-FFF2-40B4-BE49-F238E27FC236}">
                  <a16:creationId xmlns:a16="http://schemas.microsoft.com/office/drawing/2014/main" id="{045B62A9-4829-4EF5-9CCC-D621F604E724}"/>
                </a:ext>
              </a:extLst>
            </p:cNvPr>
            <p:cNvSpPr>
              <a:spLocks noChangeArrowheads="1"/>
            </p:cNvSpPr>
            <p:nvPr/>
          </p:nvSpPr>
          <p:spPr bwMode="auto">
            <a:xfrm>
              <a:off x="3931348" y="1874198"/>
              <a:ext cx="7315200" cy="531433"/>
            </a:xfrm>
            <a:prstGeom prst="rect">
              <a:avLst/>
            </a:prstGeom>
            <a:solidFill>
              <a:sysClr val="window" lastClr="FFFFFF">
                <a:lumMod val="95000"/>
              </a:sysClr>
            </a:solidFill>
            <a:ln w="19050" algn="ctr">
              <a:solidFill>
                <a:srgbClr val="75787B"/>
              </a:solidFill>
              <a:miter lim="800000"/>
              <a:headEnd/>
              <a:tailEnd/>
            </a:ln>
          </p:spPr>
          <p:txBody>
            <a:bodyPr lIns="27432" tIns="27432" rIns="27432" bIns="27432" anchor="t"/>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 Governance / Leadership Team</a:t>
              </a:r>
            </a:p>
          </p:txBody>
        </p:sp>
        <p:sp>
          <p:nvSpPr>
            <p:cNvPr id="97" name="Rectangle 13">
              <a:extLst>
                <a:ext uri="{FF2B5EF4-FFF2-40B4-BE49-F238E27FC236}">
                  <a16:creationId xmlns:a16="http://schemas.microsoft.com/office/drawing/2014/main" id="{1ACE391D-B912-4B88-B1E5-70969134EEF3}"/>
                </a:ext>
              </a:extLst>
            </p:cNvPr>
            <p:cNvSpPr>
              <a:spLocks noChangeArrowheads="1"/>
            </p:cNvSpPr>
            <p:nvPr/>
          </p:nvSpPr>
          <p:spPr bwMode="auto">
            <a:xfrm>
              <a:off x="3928465" y="2451194"/>
              <a:ext cx="7315200" cy="531433"/>
            </a:xfrm>
            <a:prstGeom prst="rect">
              <a:avLst/>
            </a:prstGeom>
            <a:solidFill>
              <a:sysClr val="window" lastClr="FFFFFF">
                <a:lumMod val="95000"/>
              </a:sysClr>
            </a:solidFill>
            <a:ln w="19050" algn="ctr">
              <a:solidFill>
                <a:srgbClr val="75787B"/>
              </a:solidFill>
              <a:miter lim="800000"/>
              <a:headEnd/>
              <a:tailEnd/>
            </a:ln>
          </p:spPr>
          <p:txBody>
            <a:bodyPr lIns="27432" tIns="27432" rIns="27432" bIns="27432" anchor="t"/>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 Project Management Office</a:t>
              </a:r>
            </a:p>
          </p:txBody>
        </p:sp>
        <p:sp>
          <p:nvSpPr>
            <p:cNvPr id="98" name="Rectangle 13">
              <a:extLst>
                <a:ext uri="{FF2B5EF4-FFF2-40B4-BE49-F238E27FC236}">
                  <a16:creationId xmlns:a16="http://schemas.microsoft.com/office/drawing/2014/main" id="{ACFDC88F-8D9D-455F-89F4-596ED94B8C75}"/>
                </a:ext>
              </a:extLst>
            </p:cNvPr>
            <p:cNvSpPr>
              <a:spLocks noChangeArrowheads="1"/>
            </p:cNvSpPr>
            <p:nvPr/>
          </p:nvSpPr>
          <p:spPr bwMode="auto">
            <a:xfrm>
              <a:off x="3928465" y="3050565"/>
              <a:ext cx="3582094" cy="2048380"/>
            </a:xfrm>
            <a:prstGeom prst="rect">
              <a:avLst/>
            </a:prstGeom>
            <a:solidFill>
              <a:srgbClr val="75787B">
                <a:lumMod val="20000"/>
                <a:lumOff val="80000"/>
              </a:srgbClr>
            </a:solidFill>
            <a:ln w="19050" algn="ctr">
              <a:noFill/>
              <a:miter lim="800000"/>
              <a:headEnd/>
              <a:tailEnd/>
            </a:ln>
          </p:spPr>
          <p:txBody>
            <a:bodyPr lIns="27432" tIns="27432" rIns="27432" bIns="27432" anchor="t"/>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Core Migration Team</a:t>
              </a:r>
            </a:p>
          </p:txBody>
        </p:sp>
        <p:sp>
          <p:nvSpPr>
            <p:cNvPr id="99" name="Rectangle 13">
              <a:extLst>
                <a:ext uri="{FF2B5EF4-FFF2-40B4-BE49-F238E27FC236}">
                  <a16:creationId xmlns:a16="http://schemas.microsoft.com/office/drawing/2014/main" id="{45866D0A-2C68-4D3A-A2DF-B0C56B850C13}"/>
                </a:ext>
              </a:extLst>
            </p:cNvPr>
            <p:cNvSpPr>
              <a:spLocks noChangeArrowheads="1"/>
            </p:cNvSpPr>
            <p:nvPr/>
          </p:nvSpPr>
          <p:spPr bwMode="auto">
            <a:xfrm>
              <a:off x="6969279" y="2637745"/>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Migration Lead/PM</a:t>
              </a:r>
            </a:p>
          </p:txBody>
        </p:sp>
        <p:sp>
          <p:nvSpPr>
            <p:cNvPr id="100" name="Rectangle 13">
              <a:extLst>
                <a:ext uri="{FF2B5EF4-FFF2-40B4-BE49-F238E27FC236}">
                  <a16:creationId xmlns:a16="http://schemas.microsoft.com/office/drawing/2014/main" id="{7A012A2E-3A35-4B13-809D-4E8490535B8F}"/>
                </a:ext>
              </a:extLst>
            </p:cNvPr>
            <p:cNvSpPr>
              <a:spLocks noChangeArrowheads="1"/>
            </p:cNvSpPr>
            <p:nvPr/>
          </p:nvSpPr>
          <p:spPr bwMode="auto">
            <a:xfrm>
              <a:off x="7631137" y="3050565"/>
              <a:ext cx="3582094" cy="2048380"/>
            </a:xfrm>
            <a:prstGeom prst="rect">
              <a:avLst/>
            </a:prstGeom>
            <a:solidFill>
              <a:srgbClr val="75787B">
                <a:lumMod val="20000"/>
                <a:lumOff val="80000"/>
              </a:srgbClr>
            </a:solidFill>
            <a:ln w="19050" algn="ctr">
              <a:noFill/>
              <a:miter lim="800000"/>
              <a:headEnd/>
              <a:tailEnd/>
            </a:ln>
          </p:spPr>
          <p:txBody>
            <a:bodyPr lIns="27432" tIns="27432" rIns="27432" bIns="27432" anchor="t"/>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Product SME Support</a:t>
              </a:r>
            </a:p>
          </p:txBody>
        </p:sp>
        <p:cxnSp>
          <p:nvCxnSpPr>
            <p:cNvPr id="101" name="Straight Connector 100">
              <a:extLst>
                <a:ext uri="{FF2B5EF4-FFF2-40B4-BE49-F238E27FC236}">
                  <a16:creationId xmlns:a16="http://schemas.microsoft.com/office/drawing/2014/main" id="{89DBAB05-8856-4A55-B25C-6A295B5C607E}"/>
                </a:ext>
              </a:extLst>
            </p:cNvPr>
            <p:cNvCxnSpPr>
              <a:cxnSpLocks/>
            </p:cNvCxnSpPr>
            <p:nvPr/>
          </p:nvCxnSpPr>
          <p:spPr>
            <a:xfrm flipH="1" flipV="1">
              <a:off x="997340" y="5172348"/>
              <a:ext cx="10363933" cy="13485"/>
            </a:xfrm>
            <a:prstGeom prst="line">
              <a:avLst/>
            </a:prstGeom>
            <a:noFill/>
            <a:ln w="12700" cap="flat" cmpd="sng" algn="ctr">
              <a:solidFill>
                <a:srgbClr val="1CADE4"/>
              </a:solidFill>
              <a:prstDash val="dash"/>
              <a:miter lim="800000"/>
            </a:ln>
            <a:effectLst/>
          </p:spPr>
        </p:cxnSp>
        <p:sp>
          <p:nvSpPr>
            <p:cNvPr id="102" name="Rounded Rectangle 77">
              <a:extLst>
                <a:ext uri="{FF2B5EF4-FFF2-40B4-BE49-F238E27FC236}">
                  <a16:creationId xmlns:a16="http://schemas.microsoft.com/office/drawing/2014/main" id="{6CDD7095-8A8E-49B0-97F3-3F9E78EB590E}"/>
                </a:ext>
              </a:extLst>
            </p:cNvPr>
            <p:cNvSpPr/>
            <p:nvPr/>
          </p:nvSpPr>
          <p:spPr>
            <a:xfrm>
              <a:off x="1094325" y="5230381"/>
              <a:ext cx="10185228" cy="235916"/>
            </a:xfrm>
            <a:prstGeom prst="rect">
              <a:avLst/>
            </a:prstGeom>
            <a:solidFill>
              <a:srgbClr val="75787B">
                <a:lumMod val="75000"/>
              </a:srgbClr>
            </a:solidFill>
            <a:ln w="12700" cap="rnd">
              <a:noFill/>
              <a:miter lim="800000"/>
              <a:headEnd/>
              <a:tailEnd/>
            </a:ln>
          </p:spPr>
          <p:txBody>
            <a:bodyPr lIns="0" tIns="0" rIns="0" bIns="0" anchor="ctr" anchorCtr="1"/>
            <a:lstStyle/>
            <a:p>
              <a:pPr marL="0" marR="0" lvl="0" indent="0" defTabSz="914400" eaLnBrk="1" fontAlgn="auto" latinLnBrk="0" hangingPunct="1">
                <a:lnSpc>
                  <a:spcPct val="100000"/>
                </a:lnSpc>
                <a:spcBef>
                  <a:spcPts val="0"/>
                </a:spcBef>
                <a:spcAft>
                  <a:spcPts val="0"/>
                </a:spcAft>
                <a:buClrTx/>
                <a:buSzPct val="100000"/>
                <a:buFontTx/>
                <a:buNone/>
                <a:tabLst/>
                <a:defRPr/>
              </a:pPr>
              <a:r>
                <a:rPr kumimoji="0" lang="en-GB" sz="105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Customer Points-of-Contact</a:t>
              </a:r>
            </a:p>
          </p:txBody>
        </p:sp>
        <p:sp>
          <p:nvSpPr>
            <p:cNvPr id="103" name="Rectangle 102">
              <a:extLst>
                <a:ext uri="{FF2B5EF4-FFF2-40B4-BE49-F238E27FC236}">
                  <a16:creationId xmlns:a16="http://schemas.microsoft.com/office/drawing/2014/main" id="{2F10A88C-3831-48E3-A47E-D8363A391C46}"/>
                </a:ext>
              </a:extLst>
            </p:cNvPr>
            <p:cNvSpPr>
              <a:spLocks noChangeArrowheads="1"/>
            </p:cNvSpPr>
            <p:nvPr/>
          </p:nvSpPr>
          <p:spPr bwMode="auto">
            <a:xfrm>
              <a:off x="6994589" y="2056520"/>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Engagement Lead</a:t>
              </a:r>
            </a:p>
          </p:txBody>
        </p:sp>
        <p:sp>
          <p:nvSpPr>
            <p:cNvPr id="104" name="Rectangle 13">
              <a:extLst>
                <a:ext uri="{FF2B5EF4-FFF2-40B4-BE49-F238E27FC236}">
                  <a16:creationId xmlns:a16="http://schemas.microsoft.com/office/drawing/2014/main" id="{E9791139-4FC2-4030-9966-DEB1DB868673}"/>
                </a:ext>
              </a:extLst>
            </p:cNvPr>
            <p:cNvSpPr>
              <a:spLocks noChangeArrowheads="1"/>
            </p:cNvSpPr>
            <p:nvPr/>
          </p:nvSpPr>
          <p:spPr bwMode="auto">
            <a:xfrm>
              <a:off x="9321584" y="2056520"/>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Alliance Lead</a:t>
              </a:r>
            </a:p>
          </p:txBody>
        </p:sp>
        <p:sp>
          <p:nvSpPr>
            <p:cNvPr id="105" name="Rectangle 104">
              <a:extLst>
                <a:ext uri="{FF2B5EF4-FFF2-40B4-BE49-F238E27FC236}">
                  <a16:creationId xmlns:a16="http://schemas.microsoft.com/office/drawing/2014/main" id="{D07A923B-E9EF-4850-AE44-2F4C5A0A1292}"/>
                </a:ext>
              </a:extLst>
            </p:cNvPr>
            <p:cNvSpPr>
              <a:spLocks noChangeArrowheads="1"/>
            </p:cNvSpPr>
            <p:nvPr/>
          </p:nvSpPr>
          <p:spPr bwMode="auto">
            <a:xfrm>
              <a:off x="4667593" y="2056520"/>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Engagement Owner</a:t>
              </a:r>
            </a:p>
          </p:txBody>
        </p:sp>
        <p:sp>
          <p:nvSpPr>
            <p:cNvPr id="106" name="Rectangle 13">
              <a:extLst>
                <a:ext uri="{FF2B5EF4-FFF2-40B4-BE49-F238E27FC236}">
                  <a16:creationId xmlns:a16="http://schemas.microsoft.com/office/drawing/2014/main" id="{74794E57-D9C1-4639-B270-46C2AD366D87}"/>
                </a:ext>
              </a:extLst>
            </p:cNvPr>
            <p:cNvSpPr>
              <a:spLocks noChangeArrowheads="1"/>
            </p:cNvSpPr>
            <p:nvPr/>
          </p:nvSpPr>
          <p:spPr bwMode="auto">
            <a:xfrm>
              <a:off x="5242311" y="5521697"/>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Application Owner</a:t>
              </a:r>
            </a:p>
          </p:txBody>
        </p:sp>
        <p:sp>
          <p:nvSpPr>
            <p:cNvPr id="107" name="Rectangle 13">
              <a:extLst>
                <a:ext uri="{FF2B5EF4-FFF2-40B4-BE49-F238E27FC236}">
                  <a16:creationId xmlns:a16="http://schemas.microsoft.com/office/drawing/2014/main" id="{6B2E61DD-6F54-4728-BC4F-4F988AE02DAA}"/>
                </a:ext>
              </a:extLst>
            </p:cNvPr>
            <p:cNvSpPr>
              <a:spLocks noChangeArrowheads="1"/>
            </p:cNvSpPr>
            <p:nvPr/>
          </p:nvSpPr>
          <p:spPr bwMode="auto">
            <a:xfrm>
              <a:off x="3165416" y="5867963"/>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Security</a:t>
              </a:r>
            </a:p>
          </p:txBody>
        </p:sp>
        <p:sp>
          <p:nvSpPr>
            <p:cNvPr id="108" name="Rectangle 13">
              <a:extLst>
                <a:ext uri="{FF2B5EF4-FFF2-40B4-BE49-F238E27FC236}">
                  <a16:creationId xmlns:a16="http://schemas.microsoft.com/office/drawing/2014/main" id="{E2597CA9-ABA9-41D8-9E2E-AF7793A8DF3A}"/>
                </a:ext>
              </a:extLst>
            </p:cNvPr>
            <p:cNvSpPr>
              <a:spLocks noChangeArrowheads="1"/>
            </p:cNvSpPr>
            <p:nvPr/>
          </p:nvSpPr>
          <p:spPr bwMode="auto">
            <a:xfrm>
              <a:off x="5238961" y="5867963"/>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Network</a:t>
              </a:r>
            </a:p>
          </p:txBody>
        </p:sp>
        <p:sp>
          <p:nvSpPr>
            <p:cNvPr id="109" name="Rectangle 13">
              <a:extLst>
                <a:ext uri="{FF2B5EF4-FFF2-40B4-BE49-F238E27FC236}">
                  <a16:creationId xmlns:a16="http://schemas.microsoft.com/office/drawing/2014/main" id="{F871AE20-6BC2-4DC1-A9B1-6DFEB426FFDD}"/>
                </a:ext>
              </a:extLst>
            </p:cNvPr>
            <p:cNvSpPr>
              <a:spLocks noChangeArrowheads="1"/>
            </p:cNvSpPr>
            <p:nvPr/>
          </p:nvSpPr>
          <p:spPr bwMode="auto">
            <a:xfrm>
              <a:off x="7312506" y="5867963"/>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Database</a:t>
              </a:r>
            </a:p>
          </p:txBody>
        </p:sp>
        <p:sp>
          <p:nvSpPr>
            <p:cNvPr id="110" name="Rectangle 13">
              <a:extLst>
                <a:ext uri="{FF2B5EF4-FFF2-40B4-BE49-F238E27FC236}">
                  <a16:creationId xmlns:a16="http://schemas.microsoft.com/office/drawing/2014/main" id="{D5AA20B8-183C-4AE0-846E-587B73543AD2}"/>
                </a:ext>
              </a:extLst>
            </p:cNvPr>
            <p:cNvSpPr>
              <a:spLocks noChangeArrowheads="1"/>
            </p:cNvSpPr>
            <p:nvPr/>
          </p:nvSpPr>
          <p:spPr bwMode="auto">
            <a:xfrm>
              <a:off x="1091871" y="5867963"/>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Developer</a:t>
              </a:r>
            </a:p>
          </p:txBody>
        </p:sp>
        <p:sp>
          <p:nvSpPr>
            <p:cNvPr id="111" name="Rectangle 13">
              <a:extLst>
                <a:ext uri="{FF2B5EF4-FFF2-40B4-BE49-F238E27FC236}">
                  <a16:creationId xmlns:a16="http://schemas.microsoft.com/office/drawing/2014/main" id="{0ED1B9C9-91DF-41E9-8B09-FDE435F44A18}"/>
                </a:ext>
              </a:extLst>
            </p:cNvPr>
            <p:cNvSpPr>
              <a:spLocks noChangeArrowheads="1"/>
            </p:cNvSpPr>
            <p:nvPr/>
          </p:nvSpPr>
          <p:spPr bwMode="auto">
            <a:xfrm>
              <a:off x="9386052" y="5867963"/>
              <a:ext cx="1889256" cy="245531"/>
            </a:xfrm>
            <a:prstGeom prst="rect">
              <a:avLst/>
            </a:prstGeom>
            <a:solidFill>
              <a:sysClr val="window" lastClr="FFFFFF">
                <a:lumMod val="95000"/>
              </a:sysClr>
            </a:solidFill>
            <a:ln w="19050" algn="ctr">
              <a:solidFill>
                <a:srgbClr val="012169"/>
              </a:solid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black"/>
                  </a:solidFill>
                  <a:effectLst/>
                  <a:uLnTx/>
                  <a:uFillTx/>
                  <a:latin typeface="Open Sans"/>
                  <a:ea typeface="Open Sans" panose="020B0606030504020204" pitchFamily="34" charset="0"/>
                  <a:cs typeface="Open Sans" panose="020B0606030504020204" pitchFamily="34" charset="0"/>
                </a:rPr>
                <a:t>Validation &amp; Testing</a:t>
              </a:r>
            </a:p>
          </p:txBody>
        </p:sp>
        <p:sp>
          <p:nvSpPr>
            <p:cNvPr id="112" name="Rectangle 13">
              <a:extLst>
                <a:ext uri="{FF2B5EF4-FFF2-40B4-BE49-F238E27FC236}">
                  <a16:creationId xmlns:a16="http://schemas.microsoft.com/office/drawing/2014/main" id="{5FFC86A3-A4FA-4875-9717-2B70AEE8C32C}"/>
                </a:ext>
              </a:extLst>
            </p:cNvPr>
            <p:cNvSpPr>
              <a:spLocks noChangeArrowheads="1"/>
            </p:cNvSpPr>
            <p:nvPr/>
          </p:nvSpPr>
          <p:spPr bwMode="auto">
            <a:xfrm>
              <a:off x="6073925" y="3270073"/>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Team Lead</a:t>
              </a:r>
            </a:p>
          </p:txBody>
        </p:sp>
        <p:sp>
          <p:nvSpPr>
            <p:cNvPr id="113" name="Rectangle 13">
              <a:extLst>
                <a:ext uri="{FF2B5EF4-FFF2-40B4-BE49-F238E27FC236}">
                  <a16:creationId xmlns:a16="http://schemas.microsoft.com/office/drawing/2014/main" id="{DB0875A3-9B5A-4432-811B-CC155B55671C}"/>
                </a:ext>
              </a:extLst>
            </p:cNvPr>
            <p:cNvSpPr>
              <a:spLocks noChangeArrowheads="1"/>
            </p:cNvSpPr>
            <p:nvPr/>
          </p:nvSpPr>
          <p:spPr bwMode="auto">
            <a:xfrm>
              <a:off x="4174234" y="3756800"/>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Database Specialist</a:t>
              </a:r>
            </a:p>
          </p:txBody>
        </p:sp>
        <p:sp>
          <p:nvSpPr>
            <p:cNvPr id="114" name="Rectangle 13">
              <a:extLst>
                <a:ext uri="{FF2B5EF4-FFF2-40B4-BE49-F238E27FC236}">
                  <a16:creationId xmlns:a16="http://schemas.microsoft.com/office/drawing/2014/main" id="{F02E7953-9036-4996-90C3-E7CE0A740DE5}"/>
                </a:ext>
              </a:extLst>
            </p:cNvPr>
            <p:cNvSpPr>
              <a:spLocks noChangeArrowheads="1"/>
            </p:cNvSpPr>
            <p:nvPr/>
          </p:nvSpPr>
          <p:spPr bwMode="auto">
            <a:xfrm>
              <a:off x="6073925" y="3756800"/>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Discovery Lead</a:t>
              </a:r>
            </a:p>
          </p:txBody>
        </p:sp>
        <p:sp>
          <p:nvSpPr>
            <p:cNvPr id="115" name="Rectangle 13">
              <a:extLst>
                <a:ext uri="{FF2B5EF4-FFF2-40B4-BE49-F238E27FC236}">
                  <a16:creationId xmlns:a16="http://schemas.microsoft.com/office/drawing/2014/main" id="{28D83BF7-D0B0-4D12-9E2F-07DA101F6AF9}"/>
                </a:ext>
              </a:extLst>
            </p:cNvPr>
            <p:cNvSpPr>
              <a:spLocks noChangeArrowheads="1"/>
            </p:cNvSpPr>
            <p:nvPr/>
          </p:nvSpPr>
          <p:spPr bwMode="auto">
            <a:xfrm>
              <a:off x="4174234" y="3270073"/>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Technical Lead</a:t>
              </a:r>
            </a:p>
          </p:txBody>
        </p:sp>
        <p:sp>
          <p:nvSpPr>
            <p:cNvPr id="116" name="Rectangle 13">
              <a:extLst>
                <a:ext uri="{FF2B5EF4-FFF2-40B4-BE49-F238E27FC236}">
                  <a16:creationId xmlns:a16="http://schemas.microsoft.com/office/drawing/2014/main" id="{E6E66606-2008-48CA-921D-0D0EE31CF210}"/>
                </a:ext>
              </a:extLst>
            </p:cNvPr>
            <p:cNvSpPr>
              <a:spLocks noChangeArrowheads="1"/>
            </p:cNvSpPr>
            <p:nvPr/>
          </p:nvSpPr>
          <p:spPr bwMode="auto">
            <a:xfrm>
              <a:off x="6073925" y="4237399"/>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Security Architect</a:t>
              </a:r>
            </a:p>
          </p:txBody>
        </p:sp>
        <p:sp>
          <p:nvSpPr>
            <p:cNvPr id="117" name="Rectangle 13">
              <a:extLst>
                <a:ext uri="{FF2B5EF4-FFF2-40B4-BE49-F238E27FC236}">
                  <a16:creationId xmlns:a16="http://schemas.microsoft.com/office/drawing/2014/main" id="{F9345321-6FC4-4FB0-99A7-FF7D50636EAE}"/>
                </a:ext>
              </a:extLst>
            </p:cNvPr>
            <p:cNvSpPr>
              <a:spLocks noChangeArrowheads="1"/>
            </p:cNvSpPr>
            <p:nvPr/>
          </p:nvSpPr>
          <p:spPr bwMode="auto">
            <a:xfrm>
              <a:off x="6073925" y="4690472"/>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Automation Specialist</a:t>
              </a:r>
            </a:p>
          </p:txBody>
        </p:sp>
        <p:sp>
          <p:nvSpPr>
            <p:cNvPr id="118" name="Rectangle 13">
              <a:extLst>
                <a:ext uri="{FF2B5EF4-FFF2-40B4-BE49-F238E27FC236}">
                  <a16:creationId xmlns:a16="http://schemas.microsoft.com/office/drawing/2014/main" id="{CAD33AAF-21A0-45AC-876A-AD11822F1CF2}"/>
                </a:ext>
              </a:extLst>
            </p:cNvPr>
            <p:cNvSpPr>
              <a:spLocks noChangeArrowheads="1"/>
            </p:cNvSpPr>
            <p:nvPr/>
          </p:nvSpPr>
          <p:spPr bwMode="auto">
            <a:xfrm>
              <a:off x="4174234" y="4690472"/>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Cloud Engineer</a:t>
              </a:r>
            </a:p>
          </p:txBody>
        </p:sp>
        <p:sp>
          <p:nvSpPr>
            <p:cNvPr id="119" name="Rectangle 13">
              <a:extLst>
                <a:ext uri="{FF2B5EF4-FFF2-40B4-BE49-F238E27FC236}">
                  <a16:creationId xmlns:a16="http://schemas.microsoft.com/office/drawing/2014/main" id="{C278ED3C-F452-4EAE-B414-AEA347223A6F}"/>
                </a:ext>
              </a:extLst>
            </p:cNvPr>
            <p:cNvSpPr>
              <a:spLocks noChangeArrowheads="1"/>
            </p:cNvSpPr>
            <p:nvPr/>
          </p:nvSpPr>
          <p:spPr bwMode="auto">
            <a:xfrm>
              <a:off x="4174234" y="4237399"/>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Cloud Engineer</a:t>
              </a:r>
            </a:p>
          </p:txBody>
        </p:sp>
        <p:sp>
          <p:nvSpPr>
            <p:cNvPr id="120" name="Rectangle 13">
              <a:extLst>
                <a:ext uri="{FF2B5EF4-FFF2-40B4-BE49-F238E27FC236}">
                  <a16:creationId xmlns:a16="http://schemas.microsoft.com/office/drawing/2014/main" id="{EEB8E8D8-0A3B-4461-81B8-9AE92E101131}"/>
                </a:ext>
              </a:extLst>
            </p:cNvPr>
            <p:cNvSpPr>
              <a:spLocks noChangeArrowheads="1"/>
            </p:cNvSpPr>
            <p:nvPr/>
          </p:nvSpPr>
          <p:spPr bwMode="auto">
            <a:xfrm>
              <a:off x="8149152" y="4442312"/>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Product SME</a:t>
              </a:r>
            </a:p>
          </p:txBody>
        </p:sp>
        <p:sp>
          <p:nvSpPr>
            <p:cNvPr id="121" name="Rectangle 13">
              <a:extLst>
                <a:ext uri="{FF2B5EF4-FFF2-40B4-BE49-F238E27FC236}">
                  <a16:creationId xmlns:a16="http://schemas.microsoft.com/office/drawing/2014/main" id="{CB0F0481-C0D4-41AB-B2FC-6D47DB1EA1D0}"/>
                </a:ext>
              </a:extLst>
            </p:cNvPr>
            <p:cNvSpPr>
              <a:spLocks noChangeArrowheads="1"/>
            </p:cNvSpPr>
            <p:nvPr/>
          </p:nvSpPr>
          <p:spPr bwMode="auto">
            <a:xfrm>
              <a:off x="9506495" y="4442312"/>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Product SME</a:t>
              </a:r>
            </a:p>
          </p:txBody>
        </p:sp>
        <p:sp>
          <p:nvSpPr>
            <p:cNvPr id="122" name="Rectangle 13">
              <a:extLst>
                <a:ext uri="{FF2B5EF4-FFF2-40B4-BE49-F238E27FC236}">
                  <a16:creationId xmlns:a16="http://schemas.microsoft.com/office/drawing/2014/main" id="{7224E481-51F7-4EC4-BFDB-3E4D6A4ECA43}"/>
                </a:ext>
              </a:extLst>
            </p:cNvPr>
            <p:cNvSpPr>
              <a:spLocks noChangeArrowheads="1"/>
            </p:cNvSpPr>
            <p:nvPr/>
          </p:nvSpPr>
          <p:spPr bwMode="auto">
            <a:xfrm>
              <a:off x="8827824" y="3484069"/>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SME Principal</a:t>
              </a:r>
            </a:p>
          </p:txBody>
        </p:sp>
        <p:sp>
          <p:nvSpPr>
            <p:cNvPr id="123" name="Rectangle 13">
              <a:extLst>
                <a:ext uri="{FF2B5EF4-FFF2-40B4-BE49-F238E27FC236}">
                  <a16:creationId xmlns:a16="http://schemas.microsoft.com/office/drawing/2014/main" id="{6898C946-9BEE-4A23-800B-AEBFA95876EF}"/>
                </a:ext>
              </a:extLst>
            </p:cNvPr>
            <p:cNvSpPr>
              <a:spLocks noChangeArrowheads="1"/>
            </p:cNvSpPr>
            <p:nvPr/>
          </p:nvSpPr>
          <p:spPr bwMode="auto">
            <a:xfrm>
              <a:off x="8827824" y="3968614"/>
              <a:ext cx="1188720" cy="284796"/>
            </a:xfrm>
            <a:prstGeom prst="rect">
              <a:avLst/>
            </a:prstGeom>
            <a:solidFill>
              <a:srgbClr val="75787B"/>
            </a:solidFill>
            <a:ln w="19050" algn="ctr">
              <a:noFill/>
              <a:miter lim="800000"/>
              <a:headEnd/>
              <a:tailEnd/>
            </a:ln>
          </p:spPr>
          <p:txBody>
            <a:bodyPr lIns="27432" tIns="27432" rIns="27432" bIns="27432" anchor="ctr"/>
            <a:lstStyle/>
            <a:p>
              <a:pPr marL="0" marR="0" lvl="0" indent="0" algn="ctr" defTabSz="914400" eaLnBrk="1" fontAlgn="auto" latinLnBrk="0" hangingPunct="1">
                <a:lnSpc>
                  <a:spcPct val="100000"/>
                </a:lnSpc>
                <a:spcBef>
                  <a:spcPts val="0"/>
                </a:spcBef>
                <a:spcAft>
                  <a:spcPts val="0"/>
                </a:spcAft>
                <a:buClrTx/>
                <a:buSzPct val="100000"/>
                <a:buFontTx/>
                <a:buNone/>
                <a:tabLst/>
                <a:defRPr/>
              </a:pPr>
              <a:r>
                <a:rPr kumimoji="0" lang="en-US" sz="900" b="1" i="0" u="none" strike="noStrike" kern="0" cap="none" spc="0" normalizeH="0" baseline="0" noProof="0">
                  <a:ln>
                    <a:noFill/>
                  </a:ln>
                  <a:solidFill>
                    <a:prstClr val="white"/>
                  </a:solidFill>
                  <a:effectLst/>
                  <a:uLnTx/>
                  <a:uFillTx/>
                  <a:latin typeface="Open Sans"/>
                  <a:ea typeface="Open Sans" panose="020B0606030504020204" pitchFamily="34" charset="0"/>
                  <a:cs typeface="Open Sans" panose="020B0606030504020204" pitchFamily="34" charset="0"/>
                </a:rPr>
                <a:t>SME Manager</a:t>
              </a:r>
            </a:p>
          </p:txBody>
        </p:sp>
      </p:grpSp>
    </p:spTree>
    <p:extLst>
      <p:ext uri="{BB962C8B-B14F-4D97-AF65-F5344CB8AC3E}">
        <p14:creationId xmlns:p14="http://schemas.microsoft.com/office/powerpoint/2010/main" val="1767344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a:t>High-level description of responsibility areas for migration program, granular details can be found in the program RACI Matrix</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a:solidFill>
                  <a:prstClr val="black"/>
                </a:solidFill>
                <a:latin typeface="Open Sans Light"/>
                <a:ea typeface="+mj-ea"/>
                <a:cs typeface="+mj-cs"/>
              </a:rPr>
              <a:t>Roles &amp; Responsibilities</a:t>
            </a:r>
            <a:endParaRPr lang="en-US"/>
          </a:p>
        </p:txBody>
      </p:sp>
      <p:graphicFrame>
        <p:nvGraphicFramePr>
          <p:cNvPr id="49" name="Table 5">
            <a:extLst>
              <a:ext uri="{FF2B5EF4-FFF2-40B4-BE49-F238E27FC236}">
                <a16:creationId xmlns:a16="http://schemas.microsoft.com/office/drawing/2014/main" id="{BFCB27E8-7A77-4D9E-A055-007826B225E1}"/>
              </a:ext>
            </a:extLst>
          </p:cNvPr>
          <p:cNvGraphicFramePr>
            <a:graphicFrameLocks noGrp="1"/>
          </p:cNvGraphicFramePr>
          <p:nvPr/>
        </p:nvGraphicFramePr>
        <p:xfrm>
          <a:off x="698503" y="1420632"/>
          <a:ext cx="10850663" cy="4686255"/>
        </p:xfrm>
        <a:graphic>
          <a:graphicData uri="http://schemas.openxmlformats.org/drawingml/2006/table">
            <a:tbl>
              <a:tblPr firstRow="1" bandRow="1"/>
              <a:tblGrid>
                <a:gridCol w="2460756">
                  <a:extLst>
                    <a:ext uri="{9D8B030D-6E8A-4147-A177-3AD203B41FA5}">
                      <a16:colId xmlns:a16="http://schemas.microsoft.com/office/drawing/2014/main" val="1386962586"/>
                    </a:ext>
                  </a:extLst>
                </a:gridCol>
                <a:gridCol w="3518188">
                  <a:extLst>
                    <a:ext uri="{9D8B030D-6E8A-4147-A177-3AD203B41FA5}">
                      <a16:colId xmlns:a16="http://schemas.microsoft.com/office/drawing/2014/main" val="1121089262"/>
                    </a:ext>
                  </a:extLst>
                </a:gridCol>
                <a:gridCol w="846478">
                  <a:extLst>
                    <a:ext uri="{9D8B030D-6E8A-4147-A177-3AD203B41FA5}">
                      <a16:colId xmlns:a16="http://schemas.microsoft.com/office/drawing/2014/main" val="1928871988"/>
                    </a:ext>
                  </a:extLst>
                </a:gridCol>
                <a:gridCol w="1341747">
                  <a:extLst>
                    <a:ext uri="{9D8B030D-6E8A-4147-A177-3AD203B41FA5}">
                      <a16:colId xmlns:a16="http://schemas.microsoft.com/office/drawing/2014/main" val="219428133"/>
                    </a:ext>
                  </a:extLst>
                </a:gridCol>
                <a:gridCol w="1341747">
                  <a:extLst>
                    <a:ext uri="{9D8B030D-6E8A-4147-A177-3AD203B41FA5}">
                      <a16:colId xmlns:a16="http://schemas.microsoft.com/office/drawing/2014/main" val="830227877"/>
                    </a:ext>
                  </a:extLst>
                </a:gridCol>
                <a:gridCol w="1341747">
                  <a:extLst>
                    <a:ext uri="{9D8B030D-6E8A-4147-A177-3AD203B41FA5}">
                      <a16:colId xmlns:a16="http://schemas.microsoft.com/office/drawing/2014/main" val="982806014"/>
                    </a:ext>
                  </a:extLst>
                </a:gridCol>
              </a:tblGrid>
              <a:tr h="410475">
                <a:tc gridSpan="2">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100">
                          <a:latin typeface="Calibri" panose="020F0502020204030204" pitchFamily="34" charset="0"/>
                          <a:cs typeface="Calibri" panose="020F0502020204030204" pitchFamily="34" charset="0"/>
                        </a:rPr>
                        <a:t>Responsibility Area</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hMerge="1">
                  <a:txBody>
                    <a:bodyPr/>
                    <a:lstStyle/>
                    <a:p>
                      <a:pPr algn="ctr"/>
                      <a:endParaRPr lang="en-US"/>
                    </a:p>
                  </a:txBody>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endParaRPr lang="en-US" sz="1100">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100">
                          <a:solidFill>
                            <a:schemeClr val="bg1"/>
                          </a:solidFill>
                          <a:latin typeface="Calibri" panose="020F0502020204030204" pitchFamily="34" charset="0"/>
                          <a:cs typeface="Calibri" panose="020F0502020204030204" pitchFamily="34" charset="0"/>
                        </a:rPr>
                        <a:t>Customer</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100">
                          <a:solidFill>
                            <a:schemeClr val="bg1"/>
                          </a:solidFill>
                          <a:latin typeface="Calibri" panose="020F0502020204030204" pitchFamily="34" charset="0"/>
                          <a:cs typeface="Calibri" panose="020F0502020204030204" pitchFamily="34" charset="0"/>
                        </a:rPr>
                        <a:t>OutSystems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100">
                          <a:solidFill>
                            <a:schemeClr val="bg1"/>
                          </a:solidFill>
                          <a:latin typeface="Calibri" panose="020F0502020204030204" pitchFamily="34" charset="0"/>
                          <a:cs typeface="Calibri" panose="020F0502020204030204" pitchFamily="34" charset="0"/>
                        </a:rPr>
                        <a:t>Deloitte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303731402"/>
                  </a:ext>
                </a:extLst>
              </a:tr>
              <a:tr h="855156">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b="1">
                          <a:solidFill>
                            <a:schemeClr val="bg1"/>
                          </a:solidFill>
                          <a:latin typeface="Calibri" panose="020F0502020204030204" pitchFamily="34" charset="0"/>
                          <a:cs typeface="Calibri" panose="020F0502020204030204" pitchFamily="34" charset="0"/>
                        </a:rPr>
                        <a:t>Program Management</a:t>
                      </a:r>
                    </a:p>
                  </a:txBody>
                  <a:tcPr anchor="ctr">
                    <a:lnL w="12700" cmpd="sng">
                      <a:solidFill>
                        <a:sysClr val="window" lastClr="FFFFFF"/>
                      </a:solidFill>
                    </a:lnL>
                    <a:lnR w="12700" cmpd="sng">
                      <a:solidFill>
                        <a:sysClr val="window" lastClr="FFFFFF"/>
                      </a:solidFill>
                    </a:lnR>
                    <a:lnT w="12700" cap="flat" cmpd="sng" algn="ctr">
                      <a:solidFill>
                        <a:sysClr val="windowText" lastClr="000000"/>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rgbClr val="01216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a:lnSpc>
                          <a:spcPct val="107000"/>
                        </a:lnSpc>
                        <a:spcBef>
                          <a:spcPts val="0"/>
                        </a:spcBef>
                        <a:spcAft>
                          <a:spcPts val="800"/>
                        </a:spcAft>
                      </a:pPr>
                      <a:r>
                        <a:rPr lang="en-US" sz="1100" strike="noStrike">
                          <a:effectLst/>
                          <a:latin typeface="Calibri" panose="020F0502020204030204" pitchFamily="34" charset="0"/>
                          <a:ea typeface="Calibri" panose="020F0502020204030204" pitchFamily="34" charset="0"/>
                          <a:cs typeface="Calibri" panose="020F0502020204030204" pitchFamily="34" charset="0"/>
                        </a:rPr>
                        <a:t>Core migration program planning, coordination and preparation activities</a:t>
                      </a:r>
                    </a:p>
                  </a:txBody>
                  <a:tcPr marL="68580" marR="68580" marT="0" marB="0"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endParaRPr lang="en-US" sz="1100" strike="sngStrike">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Informed</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381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Shared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381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Shared</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381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114516"/>
                  </a:ext>
                </a:extLst>
              </a:tr>
              <a:tr h="855156">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b="1">
                          <a:solidFill>
                            <a:schemeClr val="bg1"/>
                          </a:solidFill>
                          <a:latin typeface="Calibri" panose="020F0502020204030204" pitchFamily="34" charset="0"/>
                          <a:cs typeface="Calibri" panose="020F0502020204030204" pitchFamily="34" charset="0"/>
                        </a:rPr>
                        <a:t>Solution Design/Build Plan</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rgbClr val="01216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a:lnSpc>
                          <a:spcPct val="107000"/>
                        </a:lnSpc>
                        <a:spcBef>
                          <a:spcPts val="0"/>
                        </a:spcBef>
                        <a:spcAft>
                          <a:spcPts val="800"/>
                        </a:spcAft>
                      </a:pPr>
                      <a:r>
                        <a:rPr lang="en-US" sz="1100" strike="noStrike">
                          <a:effectLst/>
                          <a:latin typeface="Calibri" panose="020F0502020204030204" pitchFamily="34" charset="0"/>
                          <a:ea typeface="Calibri" panose="020F0502020204030204" pitchFamily="34" charset="0"/>
                          <a:cs typeface="Calibri" panose="020F0502020204030204" pitchFamily="34" charset="0"/>
                        </a:rPr>
                        <a:t>Program activities related to migration solutioning including database migration and orchestration, as well as any automation opportunities discovered</a:t>
                      </a:r>
                    </a:p>
                  </a:txBody>
                  <a:tcPr marL="68580" marR="68580" marT="0" marB="0"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endParaRPr lang="en-US" sz="1100" strike="sngStrike">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Informed</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Secondary</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Primary</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8879242"/>
                  </a:ext>
                </a:extLst>
              </a:tr>
              <a:tr h="855156">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b="1">
                          <a:solidFill>
                            <a:schemeClr val="bg1"/>
                          </a:solidFill>
                          <a:latin typeface="Calibri" panose="020F0502020204030204" pitchFamily="34" charset="0"/>
                          <a:cs typeface="Calibri" panose="020F0502020204030204" pitchFamily="34" charset="0"/>
                        </a:rPr>
                        <a:t>Customer Engagement &amp; Assessment</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rgbClr val="01216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a:lnSpc>
                          <a:spcPct val="107000"/>
                        </a:lnSpc>
                        <a:spcBef>
                          <a:spcPts val="0"/>
                        </a:spcBef>
                        <a:spcAft>
                          <a:spcPts val="800"/>
                        </a:spcAft>
                      </a:pPr>
                      <a:r>
                        <a:rPr lang="en-US" sz="1100" strike="noStrike">
                          <a:effectLst/>
                          <a:latin typeface="Calibri" panose="020F0502020204030204" pitchFamily="34" charset="0"/>
                          <a:ea typeface="Calibri" panose="020F0502020204030204" pitchFamily="34" charset="0"/>
                          <a:cs typeface="Calibri" panose="020F0502020204030204" pitchFamily="34" charset="0"/>
                        </a:rPr>
                        <a:t>Activities relating to initiating migration engagement with a customer and performing technical assessment to determine migration effort</a:t>
                      </a:r>
                    </a:p>
                  </a:txBody>
                  <a:tcPr marL="68580" marR="68580" marT="0" marB="0"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endParaRPr lang="en-US" sz="1100" strike="sngStrike">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Secondary</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Shared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Shared</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30650"/>
                  </a:ext>
                </a:extLst>
              </a:tr>
              <a:tr h="855156">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b="1">
                          <a:solidFill>
                            <a:schemeClr val="bg1"/>
                          </a:solidFill>
                          <a:latin typeface="Calibri" panose="020F0502020204030204" pitchFamily="34" charset="0"/>
                          <a:cs typeface="Calibri" panose="020F0502020204030204" pitchFamily="34" charset="0"/>
                        </a:rPr>
                        <a:t>Database Migration &amp; Platform Transformation</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rgbClr val="01216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strike="noStrike">
                          <a:latin typeface="Calibri" panose="020F0502020204030204" pitchFamily="34" charset="0"/>
                          <a:cs typeface="Calibri" panose="020F0502020204030204" pitchFamily="34" charset="0"/>
                        </a:rPr>
                        <a:t>Execution of migration from self-managed platform to OutSystems PaaS including infrastructure provisioning, database migration, orchestration and publication of applications</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endParaRPr lang="en-US" sz="1100" strike="sngStrike">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Informed</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Secondary</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Primary</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3256413"/>
                  </a:ext>
                </a:extLst>
              </a:tr>
              <a:tr h="855156">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b="1" dirty="0">
                          <a:solidFill>
                            <a:schemeClr val="bg1"/>
                          </a:solidFill>
                          <a:latin typeface="Calibri" panose="020F0502020204030204" pitchFamily="34" charset="0"/>
                          <a:cs typeface="Calibri" panose="020F0502020204030204" pitchFamily="34" charset="0"/>
                        </a:rPr>
                        <a:t>Validation &amp; Cutover</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rgbClr val="012169"/>
                    </a:solid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100" strike="noStrike">
                          <a:latin typeface="Calibri" panose="020F0502020204030204" pitchFamily="34" charset="0"/>
                          <a:cs typeface="Calibri" panose="020F0502020204030204" pitchFamily="34" charset="0"/>
                        </a:rPr>
                        <a:t>Final refactor effort and remediation of defects post-migration, transition of resource ownership, DNS cutover and acceptance procedures</a:t>
                      </a:r>
                    </a:p>
                  </a:txBody>
                  <a:tcPr anchor="ctr">
                    <a:lnL w="12700" cmpd="sng">
                      <a:solidFill>
                        <a:sysClr val="window" lastClr="FFFFFF"/>
                      </a:solidFill>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endParaRPr lang="en-US" sz="1100" strike="sngStrike">
                        <a:latin typeface="Calibri" panose="020F0502020204030204" pitchFamily="34" charset="0"/>
                        <a:cs typeface="Calibri" panose="020F050202020403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a:latin typeface="Calibri" panose="020F0502020204030204" pitchFamily="34" charset="0"/>
                          <a:cs typeface="Calibri" panose="020F0502020204030204" pitchFamily="34" charset="0"/>
                        </a:rPr>
                        <a:t>Shared</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Informed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100" strike="noStrike" dirty="0">
                          <a:latin typeface="Calibri" panose="020F0502020204030204" pitchFamily="34" charset="0"/>
                          <a:cs typeface="Calibri" panose="020F0502020204030204" pitchFamily="34" charset="0"/>
                        </a:rPr>
                        <a:t>Shared</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3916684"/>
                  </a:ext>
                </a:extLst>
              </a:tr>
            </a:tbl>
          </a:graphicData>
        </a:graphic>
      </p:graphicFrame>
    </p:spTree>
    <p:extLst>
      <p:ext uri="{BB962C8B-B14F-4D97-AF65-F5344CB8AC3E}">
        <p14:creationId xmlns:p14="http://schemas.microsoft.com/office/powerpoint/2010/main" val="271396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a:t>Based on our deep understanding of </a:t>
            </a:r>
            <a:r>
              <a:rPr lang="en-US" err="1"/>
              <a:t>OutSystems</a:t>
            </a:r>
            <a:r>
              <a:rPr lang="en-US"/>
              <a:t> technology and customer landscape, we propose the following program structure for the Customer </a:t>
            </a:r>
            <a:r>
              <a:rPr lang="en-US" err="1"/>
              <a:t>re:Stack</a:t>
            </a:r>
            <a:endParaRPr lang="en-US"/>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err="1">
                <a:solidFill>
                  <a:prstClr val="black"/>
                </a:solidFill>
                <a:latin typeface="Open Sans Light"/>
                <a:ea typeface="+mj-ea"/>
                <a:cs typeface="+mj-cs"/>
              </a:rPr>
              <a:t>re:Stack</a:t>
            </a:r>
            <a:r>
              <a:rPr lang="en-US">
                <a:solidFill>
                  <a:prstClr val="black"/>
                </a:solidFill>
                <a:latin typeface="Open Sans Light"/>
                <a:ea typeface="+mj-ea"/>
                <a:cs typeface="+mj-cs"/>
              </a:rPr>
              <a:t> Program Blueprint</a:t>
            </a:r>
            <a:endParaRPr lang="en-US"/>
          </a:p>
        </p:txBody>
      </p:sp>
      <p:sp>
        <p:nvSpPr>
          <p:cNvPr id="60" name="Rectangle 59">
            <a:extLst>
              <a:ext uri="{FF2B5EF4-FFF2-40B4-BE49-F238E27FC236}">
                <a16:creationId xmlns:a16="http://schemas.microsoft.com/office/drawing/2014/main" id="{DBA1634A-2670-4D3E-91B9-F451D8312631}"/>
              </a:ext>
            </a:extLst>
          </p:cNvPr>
          <p:cNvSpPr/>
          <p:nvPr/>
        </p:nvSpPr>
        <p:spPr bwMode="gray">
          <a:xfrm>
            <a:off x="712857" y="5453765"/>
            <a:ext cx="4126823" cy="311006"/>
          </a:xfrm>
          <a:prstGeom prst="rect">
            <a:avLst/>
          </a:prstGeom>
          <a:noFill/>
          <a:ln w="19050" algn="ctr">
            <a:solidFill>
              <a:sysClr val="windowText" lastClr="000000"/>
            </a:solidFill>
            <a:miter lim="800000"/>
            <a:headEnd/>
            <a:tailEnd/>
          </a:ln>
        </p:spPr>
        <p:txBody>
          <a:bodyPr wrap="square" lIns="88900" tIns="88900" rIns="88900" bIns="88900" rtlCol="0" anchor="ctr"/>
          <a:lstStyle/>
          <a:p>
            <a:pPr marL="0" marR="0" lvl="0" indent="0"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black"/>
                </a:solidFill>
                <a:effectLst/>
                <a:uLnTx/>
                <a:uFillTx/>
                <a:cs typeface="Calibri" panose="020F0502020204030204" pitchFamily="34" charset="0"/>
              </a:rPr>
              <a:t>Primary Capability Owner: </a:t>
            </a:r>
          </a:p>
        </p:txBody>
      </p:sp>
      <p:sp>
        <p:nvSpPr>
          <p:cNvPr id="61" name="Rectangle 60">
            <a:extLst>
              <a:ext uri="{FF2B5EF4-FFF2-40B4-BE49-F238E27FC236}">
                <a16:creationId xmlns:a16="http://schemas.microsoft.com/office/drawing/2014/main" id="{638CC2AE-F0C4-448A-ADBB-8981361BB210}"/>
              </a:ext>
            </a:extLst>
          </p:cNvPr>
          <p:cNvSpPr/>
          <p:nvPr/>
        </p:nvSpPr>
        <p:spPr bwMode="gray">
          <a:xfrm>
            <a:off x="597222" y="2255796"/>
            <a:ext cx="5669280" cy="1161845"/>
          </a:xfrm>
          <a:prstGeom prst="rect">
            <a:avLst/>
          </a:prstGeom>
          <a:solidFill>
            <a:srgbClr val="E7F6FF"/>
          </a:solidFill>
          <a:ln w="12700" algn="ctr">
            <a:solidFill>
              <a:srgbClr val="002060"/>
            </a:solidFill>
            <a:miter lim="800000"/>
            <a:headEnd/>
            <a:tailEnd/>
          </a:ln>
        </p:spPr>
        <p:txBody>
          <a:bodyPr wrap="square" lIns="88900" tIns="45720" rIns="88900" bIns="88900" rtlCol="0" anchor="t"/>
          <a:lstStyle/>
          <a:p>
            <a:pPr defTabSz="1219170">
              <a:buSzPct val="25000"/>
              <a:defRPr/>
            </a:pPr>
            <a:r>
              <a:rPr lang="en-US" sz="1000" b="1" cap="small">
                <a:solidFill>
                  <a:srgbClr val="53565A"/>
                </a:solidFill>
                <a:cs typeface="Calibri" panose="020F0502020204030204" pitchFamily="34" charset="0"/>
              </a:rPr>
              <a:t>Program Management</a:t>
            </a:r>
          </a:p>
        </p:txBody>
      </p:sp>
      <p:sp>
        <p:nvSpPr>
          <p:cNvPr id="62" name="Rectangle 61">
            <a:extLst>
              <a:ext uri="{FF2B5EF4-FFF2-40B4-BE49-F238E27FC236}">
                <a16:creationId xmlns:a16="http://schemas.microsoft.com/office/drawing/2014/main" id="{7BD6C0FE-B7B3-4DDA-9D25-A1010939A31A}"/>
              </a:ext>
            </a:extLst>
          </p:cNvPr>
          <p:cNvSpPr/>
          <p:nvPr/>
        </p:nvSpPr>
        <p:spPr bwMode="gray">
          <a:xfrm>
            <a:off x="597222" y="1944923"/>
            <a:ext cx="10708096" cy="263612"/>
          </a:xfrm>
          <a:prstGeom prst="rect">
            <a:avLst/>
          </a:prstGeom>
          <a:solidFill>
            <a:srgbClr val="012169"/>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sz="1050" b="1" i="0" u="none" strike="noStrike" kern="0" cap="none" spc="0" normalizeH="0" baseline="0" noProof="0">
                <a:ln>
                  <a:noFill/>
                </a:ln>
                <a:solidFill>
                  <a:prstClr val="white"/>
                </a:solidFill>
                <a:effectLst/>
                <a:uLnTx/>
                <a:uFillTx/>
                <a:cs typeface="Calibri" panose="020F0502020204030204" pitchFamily="34" charset="0"/>
              </a:rPr>
              <a:t>Program Management &amp; Solutioning</a:t>
            </a:r>
            <a:endParaRPr kumimoji="0" lang="en-US" sz="1050" b="1" i="1" u="none" strike="noStrike" kern="0" cap="none" spc="0" normalizeH="0" baseline="0" noProof="0">
              <a:ln>
                <a:noFill/>
              </a:ln>
              <a:solidFill>
                <a:prstClr val="white"/>
              </a:solidFill>
              <a:effectLst/>
              <a:uLnTx/>
              <a:uFillTx/>
              <a:cs typeface="Calibri" panose="020F0502020204030204" pitchFamily="34" charset="0"/>
            </a:endParaRPr>
          </a:p>
        </p:txBody>
      </p:sp>
      <p:sp>
        <p:nvSpPr>
          <p:cNvPr id="63" name="Rectangle 62">
            <a:extLst>
              <a:ext uri="{FF2B5EF4-FFF2-40B4-BE49-F238E27FC236}">
                <a16:creationId xmlns:a16="http://schemas.microsoft.com/office/drawing/2014/main" id="{96834CDA-1ADE-4C51-B21C-ADD87905D258}"/>
              </a:ext>
            </a:extLst>
          </p:cNvPr>
          <p:cNvSpPr/>
          <p:nvPr/>
        </p:nvSpPr>
        <p:spPr bwMode="gray">
          <a:xfrm>
            <a:off x="5595422" y="3518501"/>
            <a:ext cx="5669280" cy="263979"/>
          </a:xfrm>
          <a:prstGeom prst="rect">
            <a:avLst/>
          </a:prstGeom>
          <a:solidFill>
            <a:srgbClr val="012169"/>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sz="1050" b="1" i="0" u="none" strike="noStrike" kern="0" cap="none" spc="0" normalizeH="0" baseline="0" noProof="0">
                <a:ln>
                  <a:noFill/>
                </a:ln>
                <a:solidFill>
                  <a:prstClr val="white"/>
                </a:solidFill>
                <a:effectLst/>
                <a:uLnTx/>
                <a:uFillTx/>
                <a:cs typeface="Calibri" panose="020F0502020204030204" pitchFamily="34" charset="0"/>
              </a:rPr>
              <a:t>Platform Transformation</a:t>
            </a:r>
          </a:p>
        </p:txBody>
      </p:sp>
      <p:sp>
        <p:nvSpPr>
          <p:cNvPr id="64" name="Rectangle 63">
            <a:extLst>
              <a:ext uri="{FF2B5EF4-FFF2-40B4-BE49-F238E27FC236}">
                <a16:creationId xmlns:a16="http://schemas.microsoft.com/office/drawing/2014/main" id="{2A63FE50-73EB-4571-A8E7-485C7CF7DE23}"/>
              </a:ext>
            </a:extLst>
          </p:cNvPr>
          <p:cNvSpPr/>
          <p:nvPr/>
        </p:nvSpPr>
        <p:spPr bwMode="gray">
          <a:xfrm>
            <a:off x="597222" y="3517278"/>
            <a:ext cx="4897813" cy="263979"/>
          </a:xfrm>
          <a:prstGeom prst="rect">
            <a:avLst/>
          </a:prstGeom>
          <a:solidFill>
            <a:srgbClr val="012169"/>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r>
              <a:rPr kumimoji="0" lang="en-US" sz="1050" b="1" i="0" u="none" strike="noStrike" kern="0" cap="none" spc="0" normalizeH="0" baseline="0" noProof="0">
                <a:ln>
                  <a:noFill/>
                </a:ln>
                <a:solidFill>
                  <a:prstClr val="white"/>
                </a:solidFill>
                <a:effectLst/>
                <a:uLnTx/>
                <a:uFillTx/>
                <a:cs typeface="Calibri" panose="020F0502020204030204" pitchFamily="34" charset="0"/>
              </a:rPr>
              <a:t>Migration Enablement</a:t>
            </a:r>
          </a:p>
        </p:txBody>
      </p:sp>
      <p:sp>
        <p:nvSpPr>
          <p:cNvPr id="65" name="Rectangle 64">
            <a:extLst>
              <a:ext uri="{FF2B5EF4-FFF2-40B4-BE49-F238E27FC236}">
                <a16:creationId xmlns:a16="http://schemas.microsoft.com/office/drawing/2014/main" id="{66AA2C42-BC98-4444-98AE-BA73DF2CE931}"/>
              </a:ext>
            </a:extLst>
          </p:cNvPr>
          <p:cNvSpPr/>
          <p:nvPr/>
        </p:nvSpPr>
        <p:spPr bwMode="gray">
          <a:xfrm>
            <a:off x="6407505" y="2255796"/>
            <a:ext cx="4897813" cy="1152975"/>
          </a:xfrm>
          <a:prstGeom prst="rect">
            <a:avLst/>
          </a:prstGeom>
          <a:solidFill>
            <a:srgbClr val="E7F6FF"/>
          </a:solidFill>
          <a:ln w="12700" algn="ctr">
            <a:solidFill>
              <a:srgbClr val="002060"/>
            </a:solidFill>
            <a:miter lim="800000"/>
            <a:headEnd/>
            <a:tailEnd/>
          </a:ln>
        </p:spPr>
        <p:txBody>
          <a:bodyPr wrap="square" lIns="88900" tIns="45720" rIns="88900" bIns="88900" rtlCol="0" anchor="t"/>
          <a:lstStyle/>
          <a:p>
            <a:pPr defTabSz="1219170">
              <a:buSzPct val="25000"/>
              <a:defRPr/>
            </a:pPr>
            <a:r>
              <a:rPr lang="en-US" sz="1000" b="1" cap="small">
                <a:solidFill>
                  <a:srgbClr val="53565A"/>
                </a:solidFill>
                <a:cs typeface="Calibri" panose="020F0502020204030204" pitchFamily="34" charset="0"/>
              </a:rPr>
              <a:t>Solution Design / Build Plan</a:t>
            </a:r>
          </a:p>
        </p:txBody>
      </p:sp>
      <p:sp>
        <p:nvSpPr>
          <p:cNvPr id="66" name="Rectangle 65">
            <a:extLst>
              <a:ext uri="{FF2B5EF4-FFF2-40B4-BE49-F238E27FC236}">
                <a16:creationId xmlns:a16="http://schemas.microsoft.com/office/drawing/2014/main" id="{5F50D2BC-517B-47B8-A7CA-087DA19CCFFD}"/>
              </a:ext>
            </a:extLst>
          </p:cNvPr>
          <p:cNvSpPr/>
          <p:nvPr/>
        </p:nvSpPr>
        <p:spPr bwMode="gray">
          <a:xfrm>
            <a:off x="6535180" y="2559397"/>
            <a:ext cx="2275734" cy="311006"/>
          </a:xfrm>
          <a:prstGeom prst="rect">
            <a:avLst/>
          </a:prstGeom>
          <a:solidFill>
            <a:srgbClr val="86BC25"/>
          </a:solidFill>
          <a:ln w="19050" algn="ctr">
            <a:solidFill>
              <a:srgbClr val="002060"/>
            </a:solidFill>
            <a:miter lim="800000"/>
            <a:headEnd/>
            <a:tailEnd/>
          </a:ln>
        </p:spPr>
        <p:txBody>
          <a:bodyPr wrap="square" lIns="0" tIns="0" rIns="0" bIns="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Migration Architecture Design</a:t>
            </a:r>
          </a:p>
        </p:txBody>
      </p:sp>
      <p:sp>
        <p:nvSpPr>
          <p:cNvPr id="67" name="Rectangle 66">
            <a:extLst>
              <a:ext uri="{FF2B5EF4-FFF2-40B4-BE49-F238E27FC236}">
                <a16:creationId xmlns:a16="http://schemas.microsoft.com/office/drawing/2014/main" id="{EB561BA7-565C-42E0-B6E2-9DF53F2FB95C}"/>
              </a:ext>
            </a:extLst>
          </p:cNvPr>
          <p:cNvSpPr/>
          <p:nvPr/>
        </p:nvSpPr>
        <p:spPr bwMode="gray">
          <a:xfrm>
            <a:off x="8901908" y="2939561"/>
            <a:ext cx="2275734" cy="311006"/>
          </a:xfrm>
          <a:prstGeom prst="rect">
            <a:avLst/>
          </a:prstGeom>
          <a:solidFill>
            <a:srgbClr val="FF00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dirty="0">
                <a:solidFill>
                  <a:prstClr val="white"/>
                </a:solidFill>
                <a:cs typeface="Calibri" panose="020F0502020204030204" pitchFamily="34" charset="0"/>
              </a:rPr>
              <a:t>Network &amp; Security</a:t>
            </a:r>
          </a:p>
        </p:txBody>
      </p:sp>
      <p:sp>
        <p:nvSpPr>
          <p:cNvPr id="68" name="Rectangle 67">
            <a:extLst>
              <a:ext uri="{FF2B5EF4-FFF2-40B4-BE49-F238E27FC236}">
                <a16:creationId xmlns:a16="http://schemas.microsoft.com/office/drawing/2014/main" id="{30270495-259C-4F7B-9632-B2A9DEEEBEF6}"/>
              </a:ext>
            </a:extLst>
          </p:cNvPr>
          <p:cNvSpPr/>
          <p:nvPr/>
        </p:nvSpPr>
        <p:spPr bwMode="gray">
          <a:xfrm>
            <a:off x="8901908" y="2559397"/>
            <a:ext cx="2275734" cy="311006"/>
          </a:xfrm>
          <a:prstGeom prst="rect">
            <a:avLst/>
          </a:prstGeom>
          <a:solidFill>
            <a:srgbClr val="FF25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dirty="0">
                <a:solidFill>
                  <a:prstClr val="white"/>
                </a:solidFill>
                <a:cs typeface="Calibri" panose="020F0502020204030204" pitchFamily="34" charset="0"/>
              </a:rPr>
              <a:t>Orchestration Architecture Design</a:t>
            </a:r>
          </a:p>
        </p:txBody>
      </p:sp>
      <p:sp>
        <p:nvSpPr>
          <p:cNvPr id="69" name="Rectangle 68">
            <a:extLst>
              <a:ext uri="{FF2B5EF4-FFF2-40B4-BE49-F238E27FC236}">
                <a16:creationId xmlns:a16="http://schemas.microsoft.com/office/drawing/2014/main" id="{9A73426A-4B47-467A-94C7-9CF055EAE7B9}"/>
              </a:ext>
            </a:extLst>
          </p:cNvPr>
          <p:cNvSpPr/>
          <p:nvPr/>
        </p:nvSpPr>
        <p:spPr bwMode="gray">
          <a:xfrm>
            <a:off x="6535180" y="2939561"/>
            <a:ext cx="2275734" cy="311006"/>
          </a:xfrm>
          <a:prstGeom prst="rect">
            <a:avLst/>
          </a:prstGeom>
          <a:solidFill>
            <a:srgbClr val="FF25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Tagging &amp; Cost Governance</a:t>
            </a:r>
          </a:p>
        </p:txBody>
      </p:sp>
      <p:sp>
        <p:nvSpPr>
          <p:cNvPr id="70" name="Rectangle 69">
            <a:extLst>
              <a:ext uri="{FF2B5EF4-FFF2-40B4-BE49-F238E27FC236}">
                <a16:creationId xmlns:a16="http://schemas.microsoft.com/office/drawing/2014/main" id="{4C9A9096-903B-41AC-8557-999EA5746EA7}"/>
              </a:ext>
            </a:extLst>
          </p:cNvPr>
          <p:cNvSpPr/>
          <p:nvPr/>
        </p:nvSpPr>
        <p:spPr bwMode="gray">
          <a:xfrm>
            <a:off x="685626" y="2555777"/>
            <a:ext cx="1746861" cy="311006"/>
          </a:xfrm>
          <a:prstGeom prst="rect">
            <a:avLst/>
          </a:prstGeom>
          <a:solidFill>
            <a:srgbClr val="86BC25"/>
          </a:solidFill>
          <a:ln w="19050" algn="ctr">
            <a:solidFill>
              <a:srgbClr val="002060"/>
            </a:solidFill>
            <a:miter lim="800000"/>
            <a:headEnd/>
            <a:tailEnd/>
          </a:ln>
        </p:spPr>
        <p:txBody>
          <a:bodyPr wrap="square" lIns="88900" tIns="88900" rIns="88900" bIns="8890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Program Plan</a:t>
            </a:r>
          </a:p>
        </p:txBody>
      </p:sp>
      <p:sp>
        <p:nvSpPr>
          <p:cNvPr id="71" name="Rectangle 70">
            <a:extLst>
              <a:ext uri="{FF2B5EF4-FFF2-40B4-BE49-F238E27FC236}">
                <a16:creationId xmlns:a16="http://schemas.microsoft.com/office/drawing/2014/main" id="{BDC4F6B7-8074-4E5A-8B45-DEBFCC10B3EC}"/>
              </a:ext>
            </a:extLst>
          </p:cNvPr>
          <p:cNvSpPr/>
          <p:nvPr/>
        </p:nvSpPr>
        <p:spPr bwMode="gray">
          <a:xfrm>
            <a:off x="4420658" y="2555777"/>
            <a:ext cx="1746861" cy="311006"/>
          </a:xfrm>
          <a:prstGeom prst="rect">
            <a:avLst/>
          </a:prstGeom>
          <a:solidFill>
            <a:schemeClr val="accent1"/>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Resource Plan</a:t>
            </a:r>
          </a:p>
        </p:txBody>
      </p:sp>
      <p:sp>
        <p:nvSpPr>
          <p:cNvPr id="72" name="Rectangle 71">
            <a:extLst>
              <a:ext uri="{FF2B5EF4-FFF2-40B4-BE49-F238E27FC236}">
                <a16:creationId xmlns:a16="http://schemas.microsoft.com/office/drawing/2014/main" id="{111E66C8-8BA7-4A25-9C49-03FE400948B7}"/>
              </a:ext>
            </a:extLst>
          </p:cNvPr>
          <p:cNvSpPr/>
          <p:nvPr/>
        </p:nvSpPr>
        <p:spPr bwMode="gray">
          <a:xfrm>
            <a:off x="2565976" y="2555777"/>
            <a:ext cx="1746861" cy="311006"/>
          </a:xfrm>
          <a:prstGeom prst="rect">
            <a:avLst/>
          </a:prstGeom>
          <a:solidFill>
            <a:srgbClr val="86BC25"/>
          </a:solidFill>
          <a:ln w="19050" algn="ctr">
            <a:solidFill>
              <a:srgbClr val="002060"/>
            </a:solidFill>
            <a:miter lim="800000"/>
            <a:headEnd/>
            <a:tailEnd/>
          </a:ln>
        </p:spPr>
        <p:txBody>
          <a:bodyPr wrap="square" lIns="88900" tIns="88900" rIns="88900" bIns="8890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Governance</a:t>
            </a:r>
          </a:p>
        </p:txBody>
      </p:sp>
      <p:sp>
        <p:nvSpPr>
          <p:cNvPr id="73" name="Rectangle 72">
            <a:extLst>
              <a:ext uri="{FF2B5EF4-FFF2-40B4-BE49-F238E27FC236}">
                <a16:creationId xmlns:a16="http://schemas.microsoft.com/office/drawing/2014/main" id="{258A2E4B-8D95-45B0-9B11-D6A57B34AEED}"/>
              </a:ext>
            </a:extLst>
          </p:cNvPr>
          <p:cNvSpPr/>
          <p:nvPr/>
        </p:nvSpPr>
        <p:spPr bwMode="gray">
          <a:xfrm>
            <a:off x="685626" y="2939561"/>
            <a:ext cx="1746861" cy="311006"/>
          </a:xfrm>
          <a:prstGeom prst="rect">
            <a:avLst/>
          </a:prstGeom>
          <a:solidFill>
            <a:srgbClr val="86BC25"/>
          </a:solidFill>
          <a:ln w="19050" algn="ctr">
            <a:solidFill>
              <a:srgbClr val="002060"/>
            </a:solidFill>
            <a:miter lim="800000"/>
            <a:headEnd/>
            <a:tailEnd/>
          </a:ln>
        </p:spPr>
        <p:txBody>
          <a:bodyPr wrap="square" lIns="88900" tIns="88900" rIns="88900" bIns="8890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Reporting &amp; Dashboard</a:t>
            </a:r>
          </a:p>
        </p:txBody>
      </p:sp>
      <p:sp>
        <p:nvSpPr>
          <p:cNvPr id="74" name="Rectangle 73">
            <a:extLst>
              <a:ext uri="{FF2B5EF4-FFF2-40B4-BE49-F238E27FC236}">
                <a16:creationId xmlns:a16="http://schemas.microsoft.com/office/drawing/2014/main" id="{5505939D-269E-4BE0-B0BD-1C575D80D8C2}"/>
              </a:ext>
            </a:extLst>
          </p:cNvPr>
          <p:cNvSpPr/>
          <p:nvPr/>
        </p:nvSpPr>
        <p:spPr bwMode="gray">
          <a:xfrm>
            <a:off x="2565976" y="2939561"/>
            <a:ext cx="1746861" cy="311006"/>
          </a:xfrm>
          <a:prstGeom prst="rect">
            <a:avLst/>
          </a:prstGeom>
          <a:solidFill>
            <a:srgbClr val="FF25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Communication Plan</a:t>
            </a:r>
          </a:p>
        </p:txBody>
      </p:sp>
      <p:sp>
        <p:nvSpPr>
          <p:cNvPr id="75" name="Rectangle 74">
            <a:extLst>
              <a:ext uri="{FF2B5EF4-FFF2-40B4-BE49-F238E27FC236}">
                <a16:creationId xmlns:a16="http://schemas.microsoft.com/office/drawing/2014/main" id="{60E925CB-89B5-4F56-A082-D5C55027B640}"/>
              </a:ext>
            </a:extLst>
          </p:cNvPr>
          <p:cNvSpPr/>
          <p:nvPr/>
        </p:nvSpPr>
        <p:spPr bwMode="gray">
          <a:xfrm>
            <a:off x="4420658" y="2939561"/>
            <a:ext cx="1746861" cy="311006"/>
          </a:xfrm>
          <a:prstGeom prst="rect">
            <a:avLst/>
          </a:prstGeom>
          <a:solidFill>
            <a:srgbClr val="FF25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Change Management</a:t>
            </a:r>
          </a:p>
        </p:txBody>
      </p:sp>
      <p:sp>
        <p:nvSpPr>
          <p:cNvPr id="76" name="Rectangle 75">
            <a:extLst>
              <a:ext uri="{FF2B5EF4-FFF2-40B4-BE49-F238E27FC236}">
                <a16:creationId xmlns:a16="http://schemas.microsoft.com/office/drawing/2014/main" id="{8C2A5AEC-2480-4C2A-9E0A-4D75AE27ECD4}"/>
              </a:ext>
            </a:extLst>
          </p:cNvPr>
          <p:cNvSpPr/>
          <p:nvPr/>
        </p:nvSpPr>
        <p:spPr bwMode="gray">
          <a:xfrm>
            <a:off x="566641" y="3880894"/>
            <a:ext cx="4897813" cy="1036687"/>
          </a:xfrm>
          <a:prstGeom prst="rect">
            <a:avLst/>
          </a:prstGeom>
          <a:solidFill>
            <a:srgbClr val="E7F6FF"/>
          </a:solidFill>
          <a:ln w="12700" algn="ctr">
            <a:solidFill>
              <a:srgbClr val="002060"/>
            </a:solidFill>
            <a:miter lim="800000"/>
            <a:headEnd/>
            <a:tailEnd/>
          </a:ln>
        </p:spPr>
        <p:txBody>
          <a:bodyPr wrap="square" lIns="88900" tIns="45720" rIns="88900" bIns="88900" rtlCol="0" anchor="t"/>
          <a:lstStyle/>
          <a:p>
            <a:pPr defTabSz="1219170">
              <a:buSzPct val="25000"/>
              <a:defRPr/>
            </a:pPr>
            <a:r>
              <a:rPr lang="en-US" sz="1000" b="1" cap="small">
                <a:solidFill>
                  <a:srgbClr val="53565A"/>
                </a:solidFill>
                <a:cs typeface="Calibri" panose="020F0502020204030204" pitchFamily="34" charset="0"/>
              </a:rPr>
              <a:t>Customer Engagement &amp; Assessment</a:t>
            </a:r>
          </a:p>
        </p:txBody>
      </p:sp>
      <p:sp>
        <p:nvSpPr>
          <p:cNvPr id="77" name="Rectangle 76">
            <a:extLst>
              <a:ext uri="{FF2B5EF4-FFF2-40B4-BE49-F238E27FC236}">
                <a16:creationId xmlns:a16="http://schemas.microsoft.com/office/drawing/2014/main" id="{0C0C258A-1F00-4381-8316-EDD43A44F315}"/>
              </a:ext>
            </a:extLst>
          </p:cNvPr>
          <p:cNvSpPr/>
          <p:nvPr/>
        </p:nvSpPr>
        <p:spPr bwMode="gray">
          <a:xfrm>
            <a:off x="2268674" y="4122631"/>
            <a:ext cx="1446426" cy="311006"/>
          </a:xfrm>
          <a:prstGeom prst="rect">
            <a:avLst/>
          </a:prstGeom>
          <a:solidFill>
            <a:srgbClr val="86BC25"/>
          </a:solidFill>
          <a:ln w="19050" algn="ctr">
            <a:solidFill>
              <a:srgbClr val="002060"/>
            </a:solidFill>
            <a:miter lim="800000"/>
            <a:headEnd/>
            <a:tailEnd/>
          </a:ln>
        </p:spPr>
        <p:txBody>
          <a:bodyPr wrap="square" lIns="88900" tIns="88900" rIns="88900" bIns="88900"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Lite-Touch Assessment</a:t>
            </a:r>
          </a:p>
        </p:txBody>
      </p:sp>
      <p:sp>
        <p:nvSpPr>
          <p:cNvPr id="78" name="Rectangle 77">
            <a:extLst>
              <a:ext uri="{FF2B5EF4-FFF2-40B4-BE49-F238E27FC236}">
                <a16:creationId xmlns:a16="http://schemas.microsoft.com/office/drawing/2014/main" id="{BC910EA0-7AF6-4FB7-BDA7-015F4B0F76DC}"/>
              </a:ext>
            </a:extLst>
          </p:cNvPr>
          <p:cNvSpPr/>
          <p:nvPr/>
        </p:nvSpPr>
        <p:spPr bwMode="gray">
          <a:xfrm>
            <a:off x="3881964" y="4122631"/>
            <a:ext cx="1446426" cy="311006"/>
          </a:xfrm>
          <a:prstGeom prst="rect">
            <a:avLst/>
          </a:prstGeom>
          <a:solidFill>
            <a:srgbClr val="FF250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Account Engagement</a:t>
            </a:r>
          </a:p>
        </p:txBody>
      </p:sp>
      <p:sp>
        <p:nvSpPr>
          <p:cNvPr id="79" name="Rectangle 78">
            <a:extLst>
              <a:ext uri="{FF2B5EF4-FFF2-40B4-BE49-F238E27FC236}">
                <a16:creationId xmlns:a16="http://schemas.microsoft.com/office/drawing/2014/main" id="{D990B055-A4C2-4062-AA2E-4BA947106897}"/>
              </a:ext>
            </a:extLst>
          </p:cNvPr>
          <p:cNvSpPr/>
          <p:nvPr/>
        </p:nvSpPr>
        <p:spPr bwMode="gray">
          <a:xfrm>
            <a:off x="655384" y="4496740"/>
            <a:ext cx="1446426" cy="311006"/>
          </a:xfrm>
          <a:prstGeom prst="rect">
            <a:avLst/>
          </a:prstGeom>
          <a:solidFill>
            <a:srgbClr val="86BC25"/>
          </a:solidFill>
          <a:ln w="19050" algn="ctr">
            <a:solidFill>
              <a:srgbClr val="002060"/>
            </a:solidFill>
            <a:miter lim="800000"/>
            <a:headEnd/>
            <a:tailEnd/>
          </a:ln>
        </p:spPr>
        <p:txBody>
          <a:bodyPr wrap="square" lIns="0" tIns="0" rIns="0" bIns="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dirty="0">
                <a:ln>
                  <a:noFill/>
                </a:ln>
                <a:solidFill>
                  <a:prstClr val="white"/>
                </a:solidFill>
                <a:effectLst/>
                <a:uLnTx/>
                <a:uFillTx/>
                <a:cs typeface="Calibri" panose="020F0502020204030204" pitchFamily="34" charset="0"/>
              </a:rPr>
              <a:t>Dashboard Tooling</a:t>
            </a:r>
          </a:p>
        </p:txBody>
      </p:sp>
      <p:sp>
        <p:nvSpPr>
          <p:cNvPr id="80" name="Rectangle 79">
            <a:extLst>
              <a:ext uri="{FF2B5EF4-FFF2-40B4-BE49-F238E27FC236}">
                <a16:creationId xmlns:a16="http://schemas.microsoft.com/office/drawing/2014/main" id="{CEF9483B-CBB9-4857-8F1A-F92A6E61C06B}"/>
              </a:ext>
            </a:extLst>
          </p:cNvPr>
          <p:cNvSpPr/>
          <p:nvPr/>
        </p:nvSpPr>
        <p:spPr bwMode="gray">
          <a:xfrm>
            <a:off x="3881964" y="4496740"/>
            <a:ext cx="1446426" cy="311006"/>
          </a:xfrm>
          <a:prstGeom prst="rect">
            <a:avLst/>
          </a:prstGeom>
          <a:solidFill>
            <a:srgbClr val="00A3E0"/>
          </a:solidFill>
          <a:ln w="19050" algn="ctr">
            <a:solidFill>
              <a:srgbClr val="002060"/>
            </a:solidFill>
            <a:miter lim="800000"/>
            <a:headEnd/>
            <a:tailEnd/>
          </a:ln>
        </p:spPr>
        <p:txBody>
          <a:bodyPr wrap="square" lIns="88900" tIns="88900" rIns="88900" bIns="88900" rtlCol="0" anchor="ctr"/>
          <a:lstStyle/>
          <a:p>
            <a:pPr algn="ctr" defTabSz="1219170">
              <a:buFont typeface="Wingdings 2" pitchFamily="18" charset="2"/>
              <a:buNone/>
              <a:defRPr/>
            </a:pPr>
            <a:r>
              <a:rPr lang="en-US" sz="1000">
                <a:solidFill>
                  <a:prstClr val="white"/>
                </a:solidFill>
                <a:cs typeface="Calibri" panose="020F0502020204030204" pitchFamily="34" charset="0"/>
              </a:rPr>
              <a:t>Tooling Execution</a:t>
            </a:r>
          </a:p>
        </p:txBody>
      </p:sp>
      <p:sp>
        <p:nvSpPr>
          <p:cNvPr id="81" name="Rectangle 80">
            <a:extLst>
              <a:ext uri="{FF2B5EF4-FFF2-40B4-BE49-F238E27FC236}">
                <a16:creationId xmlns:a16="http://schemas.microsoft.com/office/drawing/2014/main" id="{2CA635B0-1C8F-428C-8BCF-958D744DFA28}"/>
              </a:ext>
            </a:extLst>
          </p:cNvPr>
          <p:cNvSpPr/>
          <p:nvPr/>
        </p:nvSpPr>
        <p:spPr bwMode="gray">
          <a:xfrm>
            <a:off x="2268674" y="4496740"/>
            <a:ext cx="1446426" cy="311006"/>
          </a:xfrm>
          <a:prstGeom prst="rect">
            <a:avLst/>
          </a:prstGeom>
          <a:solidFill>
            <a:srgbClr val="FF2500"/>
          </a:solidFill>
          <a:ln w="19050" algn="ctr">
            <a:solidFill>
              <a:srgbClr val="002060"/>
            </a:solidFill>
            <a:miter lim="800000"/>
            <a:headEnd/>
            <a:tailEnd/>
          </a:ln>
        </p:spPr>
        <p:txBody>
          <a:bodyPr wrap="square" lIns="0" tIns="0" rIns="0" bIns="0" rtlCol="0" anchor="ctr"/>
          <a:lstStyle/>
          <a:p>
            <a:pPr algn="ctr" defTabSz="1219170">
              <a:buFont typeface="Wingdings 2" pitchFamily="18" charset="2"/>
              <a:buNone/>
              <a:defRPr/>
            </a:pPr>
            <a:r>
              <a:rPr lang="en-US" sz="1000">
                <a:solidFill>
                  <a:prstClr val="white"/>
                </a:solidFill>
                <a:cs typeface="Calibri" panose="020F0502020204030204" pitchFamily="34" charset="0"/>
              </a:rPr>
              <a:t>Sales, Legal &amp; Licensing</a:t>
            </a:r>
          </a:p>
        </p:txBody>
      </p:sp>
      <p:sp>
        <p:nvSpPr>
          <p:cNvPr id="82" name="Rectangle 81">
            <a:extLst>
              <a:ext uri="{FF2B5EF4-FFF2-40B4-BE49-F238E27FC236}">
                <a16:creationId xmlns:a16="http://schemas.microsoft.com/office/drawing/2014/main" id="{530850DF-8F3E-4013-AE3C-6EE411370C1F}"/>
              </a:ext>
            </a:extLst>
          </p:cNvPr>
          <p:cNvSpPr/>
          <p:nvPr/>
        </p:nvSpPr>
        <p:spPr bwMode="gray">
          <a:xfrm>
            <a:off x="655384" y="4122631"/>
            <a:ext cx="1446426" cy="311006"/>
          </a:xfrm>
          <a:prstGeom prst="rect">
            <a:avLst/>
          </a:prstGeom>
          <a:solidFill>
            <a:srgbClr val="86BC25"/>
          </a:solidFill>
          <a:ln w="19050" algn="ctr">
            <a:solidFill>
              <a:srgbClr val="002060"/>
            </a:solidFill>
            <a:miter lim="800000"/>
            <a:headEnd/>
            <a:tailEnd/>
          </a:ln>
        </p:spPr>
        <p:txBody>
          <a:bodyPr wrap="square" lIns="88900" tIns="88900" rIns="88900" bIns="88900" rtlCol="0" anchor="ctr"/>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Lite-Touch Tooling</a:t>
            </a:r>
          </a:p>
        </p:txBody>
      </p:sp>
      <p:grpSp>
        <p:nvGrpSpPr>
          <p:cNvPr id="83" name="Group 82">
            <a:extLst>
              <a:ext uri="{FF2B5EF4-FFF2-40B4-BE49-F238E27FC236}">
                <a16:creationId xmlns:a16="http://schemas.microsoft.com/office/drawing/2014/main" id="{E293CD28-437E-4C29-A4CD-8D68BF5C248B}"/>
              </a:ext>
            </a:extLst>
          </p:cNvPr>
          <p:cNvGrpSpPr/>
          <p:nvPr/>
        </p:nvGrpSpPr>
        <p:grpSpPr>
          <a:xfrm>
            <a:off x="2385748" y="5554745"/>
            <a:ext cx="2095252" cy="123111"/>
            <a:chOff x="4129211" y="5756742"/>
            <a:chExt cx="2095252" cy="123111"/>
          </a:xfrm>
        </p:grpSpPr>
        <p:grpSp>
          <p:nvGrpSpPr>
            <p:cNvPr id="84" name="Group 83">
              <a:extLst>
                <a:ext uri="{FF2B5EF4-FFF2-40B4-BE49-F238E27FC236}">
                  <a16:creationId xmlns:a16="http://schemas.microsoft.com/office/drawing/2014/main" id="{B07E321D-9D2A-4AC4-8AFF-5AE027FFBFDE}"/>
                </a:ext>
              </a:extLst>
            </p:cNvPr>
            <p:cNvGrpSpPr/>
            <p:nvPr/>
          </p:nvGrpSpPr>
          <p:grpSpPr>
            <a:xfrm>
              <a:off x="4129211" y="5756742"/>
              <a:ext cx="477061" cy="123111"/>
              <a:chOff x="4129211" y="6430728"/>
              <a:chExt cx="477061" cy="123111"/>
            </a:xfrm>
          </p:grpSpPr>
          <p:sp>
            <p:nvSpPr>
              <p:cNvPr id="94" name="Rectangle 93">
                <a:extLst>
                  <a:ext uri="{FF2B5EF4-FFF2-40B4-BE49-F238E27FC236}">
                    <a16:creationId xmlns:a16="http://schemas.microsoft.com/office/drawing/2014/main" id="{BB9E0B07-5211-494A-A0FC-6356FCAAFF91}"/>
                  </a:ext>
                </a:extLst>
              </p:cNvPr>
              <p:cNvSpPr/>
              <p:nvPr/>
            </p:nvSpPr>
            <p:spPr bwMode="gray">
              <a:xfrm>
                <a:off x="4129211" y="6452655"/>
                <a:ext cx="89944" cy="78299"/>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800" b="1" i="0" u="none" strike="noStrike" kern="0" cap="none" spc="0" normalizeH="0" baseline="0" noProof="0">
                  <a:ln>
                    <a:noFill/>
                  </a:ln>
                  <a:solidFill>
                    <a:prstClr val="white"/>
                  </a:solidFill>
                  <a:effectLst/>
                  <a:uLnTx/>
                  <a:uFillTx/>
                  <a:cs typeface="Calibri" panose="020F0502020204030204" pitchFamily="34" charset="0"/>
                </a:endParaRPr>
              </a:p>
            </p:txBody>
          </p:sp>
          <p:sp>
            <p:nvSpPr>
              <p:cNvPr id="95" name="TextBox 94">
                <a:extLst>
                  <a:ext uri="{FF2B5EF4-FFF2-40B4-BE49-F238E27FC236}">
                    <a16:creationId xmlns:a16="http://schemas.microsoft.com/office/drawing/2014/main" id="{875CFA6D-9CB1-47F9-80D2-A0F30C54FDE5}"/>
                  </a:ext>
                </a:extLst>
              </p:cNvPr>
              <p:cNvSpPr txBox="1"/>
              <p:nvPr/>
            </p:nvSpPr>
            <p:spPr>
              <a:xfrm>
                <a:off x="4271244" y="6430728"/>
                <a:ext cx="335028" cy="123111"/>
              </a:xfrm>
              <a:prstGeom prst="rect">
                <a:avLst/>
              </a:prstGeom>
              <a:noFill/>
            </p:spPr>
            <p:txBody>
              <a:bodyPr vert="horz" wrap="none" lIns="0" tIns="0" rIns="0" bIns="0" rtlCol="0">
                <a:spAutoFit/>
              </a:bodyPr>
              <a:lstStyle/>
              <a:p>
                <a:pPr marL="0" marR="0" lvl="0" indent="0" defTabSz="1219170" eaLnBrk="1" fontAlgn="auto" latinLnBrk="0" hangingPunct="1">
                  <a:lnSpc>
                    <a:spcPct val="100000"/>
                  </a:lnSpc>
                  <a:spcBef>
                    <a:spcPts val="200"/>
                  </a:spcBef>
                  <a:spcAft>
                    <a:spcPts val="0"/>
                  </a:spcAft>
                  <a:buClrTx/>
                  <a:buSzPct val="100000"/>
                  <a:buFontTx/>
                  <a:buNone/>
                  <a:tabLst/>
                  <a:defRPr/>
                </a:pPr>
                <a:r>
                  <a:rPr kumimoji="0" lang="en-US" sz="800" b="0" i="0" u="none" strike="noStrike" kern="0" cap="none" spc="0" normalizeH="0" baseline="0" noProof="0">
                    <a:ln>
                      <a:noFill/>
                    </a:ln>
                    <a:solidFill>
                      <a:prstClr val="black"/>
                    </a:solidFill>
                    <a:effectLst/>
                    <a:uLnTx/>
                    <a:uFillTx/>
                    <a:cs typeface="Calibri" panose="020F0502020204030204" pitchFamily="34" charset="0"/>
                  </a:rPr>
                  <a:t>Deloitte</a:t>
                </a:r>
              </a:p>
            </p:txBody>
          </p:sp>
        </p:grpSp>
        <p:grpSp>
          <p:nvGrpSpPr>
            <p:cNvPr id="85" name="Group 84">
              <a:extLst>
                <a:ext uri="{FF2B5EF4-FFF2-40B4-BE49-F238E27FC236}">
                  <a16:creationId xmlns:a16="http://schemas.microsoft.com/office/drawing/2014/main" id="{D84D8FE3-B112-4871-8AC7-731B58DB2B36}"/>
                </a:ext>
              </a:extLst>
            </p:cNvPr>
            <p:cNvGrpSpPr/>
            <p:nvPr/>
          </p:nvGrpSpPr>
          <p:grpSpPr>
            <a:xfrm>
              <a:off x="4833912" y="5756742"/>
              <a:ext cx="637361" cy="123111"/>
              <a:chOff x="5070486" y="6430728"/>
              <a:chExt cx="637361" cy="123111"/>
            </a:xfrm>
          </p:grpSpPr>
          <p:sp>
            <p:nvSpPr>
              <p:cNvPr id="92" name="Rectangle 91">
                <a:extLst>
                  <a:ext uri="{FF2B5EF4-FFF2-40B4-BE49-F238E27FC236}">
                    <a16:creationId xmlns:a16="http://schemas.microsoft.com/office/drawing/2014/main" id="{5957C7DB-BA94-46E6-B8F3-7DD1826D8FA1}"/>
                  </a:ext>
                </a:extLst>
              </p:cNvPr>
              <p:cNvSpPr/>
              <p:nvPr/>
            </p:nvSpPr>
            <p:spPr bwMode="gray">
              <a:xfrm>
                <a:off x="5070486" y="6452655"/>
                <a:ext cx="89944" cy="78299"/>
              </a:xfrm>
              <a:prstGeom prst="rect">
                <a:avLst/>
              </a:prstGeom>
              <a:solidFill>
                <a:srgbClr val="FF2500"/>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800" b="1" i="0" u="none" strike="noStrike" kern="0" cap="none" spc="0" normalizeH="0" baseline="0" noProof="0">
                  <a:ln>
                    <a:noFill/>
                  </a:ln>
                  <a:solidFill>
                    <a:prstClr val="white"/>
                  </a:solidFill>
                  <a:effectLst/>
                  <a:uLnTx/>
                  <a:uFillTx/>
                  <a:cs typeface="Calibri" panose="020F0502020204030204" pitchFamily="34" charset="0"/>
                </a:endParaRPr>
              </a:p>
            </p:txBody>
          </p:sp>
          <p:sp>
            <p:nvSpPr>
              <p:cNvPr id="93" name="TextBox 92">
                <a:extLst>
                  <a:ext uri="{FF2B5EF4-FFF2-40B4-BE49-F238E27FC236}">
                    <a16:creationId xmlns:a16="http://schemas.microsoft.com/office/drawing/2014/main" id="{ABDE8B5B-940C-4C24-BCAC-C47313A54D9B}"/>
                  </a:ext>
                </a:extLst>
              </p:cNvPr>
              <p:cNvSpPr txBox="1"/>
              <p:nvPr/>
            </p:nvSpPr>
            <p:spPr>
              <a:xfrm>
                <a:off x="5212519" y="6430728"/>
                <a:ext cx="495328" cy="123111"/>
              </a:xfrm>
              <a:prstGeom prst="rect">
                <a:avLst/>
              </a:prstGeom>
              <a:noFill/>
            </p:spPr>
            <p:txBody>
              <a:bodyPr vert="horz" wrap="none" lIns="0" tIns="0" rIns="0" bIns="0" rtlCol="0">
                <a:spAutoFit/>
              </a:bodyPr>
              <a:lstStyle/>
              <a:p>
                <a:pPr marL="0" marR="0" lvl="0" indent="0" defTabSz="1219170" eaLnBrk="1" fontAlgn="auto" latinLnBrk="0" hangingPunct="1">
                  <a:lnSpc>
                    <a:spcPct val="100000"/>
                  </a:lnSpc>
                  <a:spcBef>
                    <a:spcPts val="200"/>
                  </a:spcBef>
                  <a:spcAft>
                    <a:spcPts val="0"/>
                  </a:spcAft>
                  <a:buClrTx/>
                  <a:buSzPct val="100000"/>
                  <a:buFontTx/>
                  <a:buNone/>
                  <a:tabLst/>
                  <a:defRPr/>
                </a:pPr>
                <a:r>
                  <a:rPr kumimoji="0" lang="en-US" sz="800" b="0" i="0" u="none" strike="noStrike" kern="0" cap="none" spc="0" normalizeH="0" baseline="0" noProof="0" err="1">
                    <a:ln>
                      <a:noFill/>
                    </a:ln>
                    <a:solidFill>
                      <a:prstClr val="black"/>
                    </a:solidFill>
                    <a:effectLst/>
                    <a:uLnTx/>
                    <a:uFillTx/>
                    <a:cs typeface="Calibri" panose="020F0502020204030204" pitchFamily="34" charset="0"/>
                  </a:rPr>
                  <a:t>OutSystems</a:t>
                </a:r>
                <a:endParaRPr kumimoji="0" lang="en-US" sz="800" b="0" i="0" u="none" strike="noStrike" kern="0" cap="none" spc="0" normalizeH="0" baseline="0" noProof="0">
                  <a:ln>
                    <a:noFill/>
                  </a:ln>
                  <a:solidFill>
                    <a:prstClr val="black"/>
                  </a:solidFill>
                  <a:effectLst/>
                  <a:uLnTx/>
                  <a:uFillTx/>
                  <a:cs typeface="Calibri" panose="020F0502020204030204" pitchFamily="34" charset="0"/>
                </a:endParaRPr>
              </a:p>
            </p:txBody>
          </p:sp>
        </p:grpSp>
        <p:grpSp>
          <p:nvGrpSpPr>
            <p:cNvPr id="87" name="Group 86">
              <a:extLst>
                <a:ext uri="{FF2B5EF4-FFF2-40B4-BE49-F238E27FC236}">
                  <a16:creationId xmlns:a16="http://schemas.microsoft.com/office/drawing/2014/main" id="{27ABDF56-F42E-4404-B2F1-229805C81F0B}"/>
                </a:ext>
              </a:extLst>
            </p:cNvPr>
            <p:cNvGrpSpPr/>
            <p:nvPr/>
          </p:nvGrpSpPr>
          <p:grpSpPr>
            <a:xfrm>
              <a:off x="5676870" y="5756742"/>
              <a:ext cx="547593" cy="123111"/>
              <a:chOff x="5197516" y="6430728"/>
              <a:chExt cx="547593" cy="123111"/>
            </a:xfrm>
          </p:grpSpPr>
          <p:sp>
            <p:nvSpPr>
              <p:cNvPr id="88" name="Rectangle 87">
                <a:extLst>
                  <a:ext uri="{FF2B5EF4-FFF2-40B4-BE49-F238E27FC236}">
                    <a16:creationId xmlns:a16="http://schemas.microsoft.com/office/drawing/2014/main" id="{D09AD920-DB0F-41DE-B570-A6EF538583CC}"/>
                  </a:ext>
                </a:extLst>
              </p:cNvPr>
              <p:cNvSpPr/>
              <p:nvPr/>
            </p:nvSpPr>
            <p:spPr bwMode="gray">
              <a:xfrm>
                <a:off x="5197516" y="6452655"/>
                <a:ext cx="89944" cy="78299"/>
              </a:xfrm>
              <a:prstGeom prst="rect">
                <a:avLst/>
              </a:prstGeom>
              <a:solidFill>
                <a:srgbClr val="00A3E0"/>
              </a:solidFill>
              <a:ln w="19050" algn="ctr">
                <a:noFill/>
                <a:miter lim="800000"/>
                <a:headEnd/>
                <a:tailEnd/>
              </a:ln>
            </p:spPr>
            <p:txBody>
              <a:bodyPr wrap="square" lIns="88900" tIns="88900" rIns="88900" bIns="88900" rtlCol="0" anchor="ctr"/>
              <a:lstStyle/>
              <a:p>
                <a:pPr marL="0" marR="0" lvl="0" indent="0" algn="ctr" defTabSz="1219170" eaLnBrk="1" fontAlgn="auto" latinLnBrk="0" hangingPunct="1">
                  <a:lnSpc>
                    <a:spcPct val="106000"/>
                  </a:lnSpc>
                  <a:spcBef>
                    <a:spcPts val="0"/>
                  </a:spcBef>
                  <a:spcAft>
                    <a:spcPts val="0"/>
                  </a:spcAft>
                  <a:buClrTx/>
                  <a:buSzTx/>
                  <a:buFont typeface="Wingdings 2" pitchFamily="18" charset="2"/>
                  <a:buNone/>
                  <a:tabLst/>
                  <a:defRPr/>
                </a:pPr>
                <a:endParaRPr kumimoji="0" lang="en-US" sz="800" b="1" i="0" u="none" strike="noStrike" kern="0" cap="none" spc="0" normalizeH="0" baseline="0" noProof="0">
                  <a:ln>
                    <a:noFill/>
                  </a:ln>
                  <a:solidFill>
                    <a:prstClr val="white"/>
                  </a:solidFill>
                  <a:effectLst/>
                  <a:uLnTx/>
                  <a:uFillTx/>
                  <a:cs typeface="Calibri" panose="020F0502020204030204" pitchFamily="34" charset="0"/>
                </a:endParaRPr>
              </a:p>
            </p:txBody>
          </p:sp>
          <p:sp>
            <p:nvSpPr>
              <p:cNvPr id="89" name="TextBox 88">
                <a:extLst>
                  <a:ext uri="{FF2B5EF4-FFF2-40B4-BE49-F238E27FC236}">
                    <a16:creationId xmlns:a16="http://schemas.microsoft.com/office/drawing/2014/main" id="{BC41E9D2-41AE-4F5B-BFBD-7870329B30BE}"/>
                  </a:ext>
                </a:extLst>
              </p:cNvPr>
              <p:cNvSpPr txBox="1"/>
              <p:nvPr/>
            </p:nvSpPr>
            <p:spPr>
              <a:xfrm>
                <a:off x="5339549" y="6430728"/>
                <a:ext cx="405560" cy="123111"/>
              </a:xfrm>
              <a:prstGeom prst="rect">
                <a:avLst/>
              </a:prstGeom>
              <a:noFill/>
            </p:spPr>
            <p:txBody>
              <a:bodyPr vert="horz" wrap="none" lIns="0" tIns="0" rIns="0" bIns="0" rtlCol="0">
                <a:spAutoFit/>
              </a:bodyPr>
              <a:lstStyle/>
              <a:p>
                <a:pPr marL="0" marR="0" lvl="0" indent="0" defTabSz="1219170" eaLnBrk="1" fontAlgn="auto" latinLnBrk="0" hangingPunct="1">
                  <a:lnSpc>
                    <a:spcPct val="100000"/>
                  </a:lnSpc>
                  <a:spcBef>
                    <a:spcPts val="200"/>
                  </a:spcBef>
                  <a:spcAft>
                    <a:spcPts val="0"/>
                  </a:spcAft>
                  <a:buClrTx/>
                  <a:buSzPct val="100000"/>
                  <a:buFontTx/>
                  <a:buNone/>
                  <a:tabLst/>
                  <a:defRPr/>
                </a:pPr>
                <a:r>
                  <a:rPr kumimoji="0" lang="en-US" sz="800" b="0" i="0" u="none" strike="noStrike" kern="0" cap="none" spc="0" normalizeH="0" baseline="0" noProof="0" dirty="0">
                    <a:ln>
                      <a:noFill/>
                    </a:ln>
                    <a:solidFill>
                      <a:prstClr val="black"/>
                    </a:solidFill>
                    <a:effectLst/>
                    <a:uLnTx/>
                    <a:uFillTx/>
                    <a:cs typeface="Calibri" panose="020F0502020204030204" pitchFamily="34" charset="0"/>
                  </a:rPr>
                  <a:t>Customer</a:t>
                </a:r>
              </a:p>
            </p:txBody>
          </p:sp>
        </p:grpSp>
      </p:grpSp>
      <p:sp>
        <p:nvSpPr>
          <p:cNvPr id="96" name="Rectangle 95">
            <a:extLst>
              <a:ext uri="{FF2B5EF4-FFF2-40B4-BE49-F238E27FC236}">
                <a16:creationId xmlns:a16="http://schemas.microsoft.com/office/drawing/2014/main" id="{C46BD125-4FF5-47E5-BF09-FEF2B36ACA55}"/>
              </a:ext>
            </a:extLst>
          </p:cNvPr>
          <p:cNvSpPr/>
          <p:nvPr/>
        </p:nvSpPr>
        <p:spPr bwMode="gray">
          <a:xfrm>
            <a:off x="5593601" y="5003610"/>
            <a:ext cx="5669280" cy="1036687"/>
          </a:xfrm>
          <a:prstGeom prst="rect">
            <a:avLst/>
          </a:prstGeom>
          <a:solidFill>
            <a:srgbClr val="E7F6FF"/>
          </a:solidFill>
          <a:ln w="12700" algn="ctr">
            <a:solidFill>
              <a:srgbClr val="002060"/>
            </a:solidFill>
            <a:miter lim="800000"/>
            <a:headEnd/>
            <a:tailEnd/>
          </a:ln>
        </p:spPr>
        <p:txBody>
          <a:bodyPr wrap="square" lIns="88900" tIns="45720" rIns="88900" bIns="88900" rtlCol="0" anchor="t"/>
          <a:lstStyle/>
          <a:p>
            <a:pPr defTabSz="1219170">
              <a:spcBef>
                <a:spcPts val="1200"/>
              </a:spcBef>
              <a:buSzPct val="25000"/>
            </a:pPr>
            <a:r>
              <a:rPr lang="en-US" sz="1000" b="1" cap="small">
                <a:solidFill>
                  <a:srgbClr val="53565A"/>
                </a:solidFill>
                <a:cs typeface="Calibri" panose="020F0502020204030204" pitchFamily="34" charset="0"/>
              </a:rPr>
              <a:t>Validation &amp; Cutover</a:t>
            </a:r>
          </a:p>
        </p:txBody>
      </p:sp>
      <p:sp>
        <p:nvSpPr>
          <p:cNvPr id="97" name="Rectangle 96">
            <a:extLst>
              <a:ext uri="{FF2B5EF4-FFF2-40B4-BE49-F238E27FC236}">
                <a16:creationId xmlns:a16="http://schemas.microsoft.com/office/drawing/2014/main" id="{C334B653-3F95-4CF9-9F99-A8292A6B2042}"/>
              </a:ext>
            </a:extLst>
          </p:cNvPr>
          <p:cNvSpPr/>
          <p:nvPr/>
        </p:nvSpPr>
        <p:spPr bwMode="gray">
          <a:xfrm>
            <a:off x="7084415" y="5616301"/>
            <a:ext cx="1256584" cy="311006"/>
          </a:xfrm>
          <a:prstGeom prst="rect">
            <a:avLst/>
          </a:prstGeom>
          <a:solidFill>
            <a:srgbClr val="FF000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dirty="0">
                <a:solidFill>
                  <a:prstClr val="white"/>
                </a:solidFill>
                <a:cs typeface="Calibri" panose="020F0502020204030204" pitchFamily="34" charset="0"/>
              </a:rPr>
              <a:t>Remediation &amp; Refactor Patterns</a:t>
            </a:r>
          </a:p>
        </p:txBody>
      </p:sp>
      <p:sp>
        <p:nvSpPr>
          <p:cNvPr id="98" name="Rectangle 97">
            <a:extLst>
              <a:ext uri="{FF2B5EF4-FFF2-40B4-BE49-F238E27FC236}">
                <a16:creationId xmlns:a16="http://schemas.microsoft.com/office/drawing/2014/main" id="{669A1DD9-C16A-4A1C-BF76-1085309C03F2}"/>
              </a:ext>
            </a:extLst>
          </p:cNvPr>
          <p:cNvSpPr/>
          <p:nvPr/>
        </p:nvSpPr>
        <p:spPr bwMode="gray">
          <a:xfrm>
            <a:off x="9827324" y="5242192"/>
            <a:ext cx="1256586" cy="311006"/>
          </a:xfrm>
          <a:prstGeom prst="rect">
            <a:avLst/>
          </a:prstGeom>
          <a:solidFill>
            <a:srgbClr val="00A3E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a:solidFill>
                  <a:prstClr val="white"/>
                </a:solidFill>
                <a:cs typeface="Calibri" panose="020F0502020204030204" pitchFamily="34" charset="0"/>
              </a:rPr>
              <a:t>App Validation Requirements</a:t>
            </a:r>
          </a:p>
        </p:txBody>
      </p:sp>
      <p:sp>
        <p:nvSpPr>
          <p:cNvPr id="99" name="Rectangle 98">
            <a:extLst>
              <a:ext uri="{FF2B5EF4-FFF2-40B4-BE49-F238E27FC236}">
                <a16:creationId xmlns:a16="http://schemas.microsoft.com/office/drawing/2014/main" id="{724D2BB5-FD44-4665-8DF7-B0A13200891F}"/>
              </a:ext>
            </a:extLst>
          </p:cNvPr>
          <p:cNvSpPr/>
          <p:nvPr/>
        </p:nvSpPr>
        <p:spPr bwMode="gray">
          <a:xfrm>
            <a:off x="9827324" y="5616301"/>
            <a:ext cx="1256585" cy="311006"/>
          </a:xfrm>
          <a:prstGeom prst="rect">
            <a:avLst/>
          </a:prstGeom>
          <a:solidFill>
            <a:srgbClr val="00A3E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a:solidFill>
                  <a:prstClr val="white"/>
                </a:solidFill>
                <a:cs typeface="Calibri" panose="020F0502020204030204" pitchFamily="34" charset="0"/>
              </a:rPr>
              <a:t>App Testing &amp; Validation</a:t>
            </a:r>
          </a:p>
        </p:txBody>
      </p:sp>
      <p:sp>
        <p:nvSpPr>
          <p:cNvPr id="100" name="Rectangle 99">
            <a:extLst>
              <a:ext uri="{FF2B5EF4-FFF2-40B4-BE49-F238E27FC236}">
                <a16:creationId xmlns:a16="http://schemas.microsoft.com/office/drawing/2014/main" id="{A83DCCAC-B775-427E-A5B2-3E3C7C54F223}"/>
              </a:ext>
            </a:extLst>
          </p:cNvPr>
          <p:cNvSpPr/>
          <p:nvPr/>
        </p:nvSpPr>
        <p:spPr bwMode="gray">
          <a:xfrm>
            <a:off x="8462249" y="5616301"/>
            <a:ext cx="1256584" cy="311006"/>
          </a:xfrm>
          <a:prstGeom prst="rect">
            <a:avLst/>
          </a:prstGeom>
          <a:solidFill>
            <a:srgbClr val="00A3E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a:solidFill>
                  <a:prstClr val="white"/>
                </a:solidFill>
                <a:cs typeface="Calibri" panose="020F0502020204030204" pitchFamily="34" charset="0"/>
              </a:rPr>
              <a:t>Remediation &amp; Refactor Execution</a:t>
            </a:r>
          </a:p>
        </p:txBody>
      </p:sp>
      <p:sp>
        <p:nvSpPr>
          <p:cNvPr id="101" name="Rectangle 100">
            <a:extLst>
              <a:ext uri="{FF2B5EF4-FFF2-40B4-BE49-F238E27FC236}">
                <a16:creationId xmlns:a16="http://schemas.microsoft.com/office/drawing/2014/main" id="{DC0AE432-97B4-4D33-8008-E1DFF7FA679D}"/>
              </a:ext>
            </a:extLst>
          </p:cNvPr>
          <p:cNvSpPr/>
          <p:nvPr/>
        </p:nvSpPr>
        <p:spPr bwMode="gray">
          <a:xfrm>
            <a:off x="7084415" y="5242192"/>
            <a:ext cx="1256584"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Capture Feedback &amp; Lessons Learnt</a:t>
            </a:r>
          </a:p>
        </p:txBody>
      </p:sp>
      <p:sp>
        <p:nvSpPr>
          <p:cNvPr id="102" name="Rectangle 101">
            <a:extLst>
              <a:ext uri="{FF2B5EF4-FFF2-40B4-BE49-F238E27FC236}">
                <a16:creationId xmlns:a16="http://schemas.microsoft.com/office/drawing/2014/main" id="{4F462A00-DA8B-486E-A1B2-27C77EA2AFDD}"/>
              </a:ext>
            </a:extLst>
          </p:cNvPr>
          <p:cNvSpPr/>
          <p:nvPr/>
        </p:nvSpPr>
        <p:spPr bwMode="gray">
          <a:xfrm>
            <a:off x="8462249" y="5242192"/>
            <a:ext cx="1256585" cy="311006"/>
          </a:xfrm>
          <a:prstGeom prst="rect">
            <a:avLst/>
          </a:prstGeom>
          <a:solidFill>
            <a:schemeClr val="accent1"/>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dirty="0">
                <a:solidFill>
                  <a:prstClr val="white"/>
                </a:solidFill>
                <a:cs typeface="Calibri" panose="020F0502020204030204" pitchFamily="34" charset="0"/>
              </a:rPr>
              <a:t>Cutover</a:t>
            </a:r>
          </a:p>
        </p:txBody>
      </p:sp>
      <p:sp>
        <p:nvSpPr>
          <p:cNvPr id="103" name="Rectangle 102">
            <a:extLst>
              <a:ext uri="{FF2B5EF4-FFF2-40B4-BE49-F238E27FC236}">
                <a16:creationId xmlns:a16="http://schemas.microsoft.com/office/drawing/2014/main" id="{4FE8667E-C7AF-4C57-8029-DA2B7CF04AB7}"/>
              </a:ext>
            </a:extLst>
          </p:cNvPr>
          <p:cNvSpPr/>
          <p:nvPr/>
        </p:nvSpPr>
        <p:spPr bwMode="gray">
          <a:xfrm>
            <a:off x="5696863" y="5616301"/>
            <a:ext cx="1256585"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Cutover &amp; Rollback Planning</a:t>
            </a:r>
          </a:p>
        </p:txBody>
      </p:sp>
      <p:sp>
        <p:nvSpPr>
          <p:cNvPr id="104" name="Rectangle 103">
            <a:extLst>
              <a:ext uri="{FF2B5EF4-FFF2-40B4-BE49-F238E27FC236}">
                <a16:creationId xmlns:a16="http://schemas.microsoft.com/office/drawing/2014/main" id="{23B4F809-7440-4871-B830-8700BB49F1C0}"/>
              </a:ext>
            </a:extLst>
          </p:cNvPr>
          <p:cNvSpPr/>
          <p:nvPr/>
        </p:nvSpPr>
        <p:spPr bwMode="gray">
          <a:xfrm>
            <a:off x="5696863" y="5242192"/>
            <a:ext cx="1256584"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Smoke Test Validation</a:t>
            </a:r>
          </a:p>
        </p:txBody>
      </p:sp>
      <p:sp>
        <p:nvSpPr>
          <p:cNvPr id="105" name="Rectangle 104">
            <a:extLst>
              <a:ext uri="{FF2B5EF4-FFF2-40B4-BE49-F238E27FC236}">
                <a16:creationId xmlns:a16="http://schemas.microsoft.com/office/drawing/2014/main" id="{AB389EA7-111B-41D5-94AE-E6901CF5FDBD}"/>
              </a:ext>
            </a:extLst>
          </p:cNvPr>
          <p:cNvSpPr/>
          <p:nvPr/>
        </p:nvSpPr>
        <p:spPr bwMode="gray">
          <a:xfrm>
            <a:off x="5595422" y="3839190"/>
            <a:ext cx="5669280" cy="1036687"/>
          </a:xfrm>
          <a:prstGeom prst="rect">
            <a:avLst/>
          </a:prstGeom>
          <a:solidFill>
            <a:srgbClr val="E7F6FF"/>
          </a:solidFill>
          <a:ln w="12700" algn="ctr">
            <a:solidFill>
              <a:srgbClr val="002060"/>
            </a:solidFill>
            <a:miter lim="800000"/>
            <a:headEnd/>
            <a:tailEnd/>
          </a:ln>
        </p:spPr>
        <p:txBody>
          <a:bodyPr wrap="square" lIns="88900" tIns="45720" rIns="88900" bIns="88900" rtlCol="0" anchor="t"/>
          <a:lstStyle/>
          <a:p>
            <a:pPr defTabSz="1219170">
              <a:spcBef>
                <a:spcPts val="1200"/>
              </a:spcBef>
              <a:buSzPct val="25000"/>
              <a:defRPr/>
            </a:pPr>
            <a:r>
              <a:rPr lang="en-US" sz="1000" b="1" cap="small">
                <a:solidFill>
                  <a:srgbClr val="53565A"/>
                </a:solidFill>
                <a:cs typeface="Calibri" panose="020F0502020204030204" pitchFamily="34" charset="0"/>
              </a:rPr>
              <a:t>Database Migration &amp; Platform Orchestration</a:t>
            </a:r>
          </a:p>
        </p:txBody>
      </p:sp>
      <p:sp>
        <p:nvSpPr>
          <p:cNvPr id="106" name="Rectangle 105">
            <a:extLst>
              <a:ext uri="{FF2B5EF4-FFF2-40B4-BE49-F238E27FC236}">
                <a16:creationId xmlns:a16="http://schemas.microsoft.com/office/drawing/2014/main" id="{FAF0D858-5EF8-451C-9CBD-A1672BD81A31}"/>
              </a:ext>
            </a:extLst>
          </p:cNvPr>
          <p:cNvSpPr/>
          <p:nvPr/>
        </p:nvSpPr>
        <p:spPr bwMode="gray">
          <a:xfrm>
            <a:off x="9827324" y="4080927"/>
            <a:ext cx="1256584" cy="311006"/>
          </a:xfrm>
          <a:prstGeom prst="rect">
            <a:avLst/>
          </a:prstGeom>
          <a:solidFill>
            <a:srgbClr val="00A3E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a:solidFill>
                  <a:prstClr val="white"/>
                </a:solidFill>
                <a:cs typeface="Calibri" panose="020F0502020204030204" pitchFamily="34" charset="0"/>
              </a:rPr>
              <a:t>Connectivity &amp; Access Provisioning</a:t>
            </a:r>
          </a:p>
        </p:txBody>
      </p:sp>
      <p:sp>
        <p:nvSpPr>
          <p:cNvPr id="107" name="Rectangle 106">
            <a:extLst>
              <a:ext uri="{FF2B5EF4-FFF2-40B4-BE49-F238E27FC236}">
                <a16:creationId xmlns:a16="http://schemas.microsoft.com/office/drawing/2014/main" id="{9D978D3E-0A56-4892-B26C-1C81F69D5790}"/>
              </a:ext>
            </a:extLst>
          </p:cNvPr>
          <p:cNvSpPr/>
          <p:nvPr/>
        </p:nvSpPr>
        <p:spPr bwMode="gray">
          <a:xfrm>
            <a:off x="7084415" y="4460417"/>
            <a:ext cx="1256584"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Database Migration</a:t>
            </a:r>
          </a:p>
        </p:txBody>
      </p:sp>
      <p:sp>
        <p:nvSpPr>
          <p:cNvPr id="108" name="Rectangle 107">
            <a:extLst>
              <a:ext uri="{FF2B5EF4-FFF2-40B4-BE49-F238E27FC236}">
                <a16:creationId xmlns:a16="http://schemas.microsoft.com/office/drawing/2014/main" id="{033D2CB2-6DDD-451A-B351-8E3F6A025FC1}"/>
              </a:ext>
            </a:extLst>
          </p:cNvPr>
          <p:cNvSpPr/>
          <p:nvPr/>
        </p:nvSpPr>
        <p:spPr bwMode="gray">
          <a:xfrm>
            <a:off x="5696863" y="4460417"/>
            <a:ext cx="1256584"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Connectivity &amp; Access Validation</a:t>
            </a:r>
          </a:p>
        </p:txBody>
      </p:sp>
      <p:sp>
        <p:nvSpPr>
          <p:cNvPr id="109" name="Rectangle 108">
            <a:extLst>
              <a:ext uri="{FF2B5EF4-FFF2-40B4-BE49-F238E27FC236}">
                <a16:creationId xmlns:a16="http://schemas.microsoft.com/office/drawing/2014/main" id="{B6576BDE-572F-4671-9EB5-FB28C99CD39E}"/>
              </a:ext>
            </a:extLst>
          </p:cNvPr>
          <p:cNvSpPr/>
          <p:nvPr/>
        </p:nvSpPr>
        <p:spPr bwMode="gray">
          <a:xfrm>
            <a:off x="8462249" y="4460417"/>
            <a:ext cx="1256584" cy="311006"/>
          </a:xfrm>
          <a:prstGeom prst="rect">
            <a:avLst/>
          </a:prstGeom>
          <a:solidFill>
            <a:srgbClr val="FF250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dirty="0">
                <a:solidFill>
                  <a:prstClr val="white"/>
                </a:solidFill>
                <a:cs typeface="Calibri" panose="020F0502020204030204" pitchFamily="34" charset="0"/>
              </a:rPr>
              <a:t>Orchestration Asset Validation</a:t>
            </a:r>
          </a:p>
        </p:txBody>
      </p:sp>
      <p:sp>
        <p:nvSpPr>
          <p:cNvPr id="110" name="Rectangle 109">
            <a:extLst>
              <a:ext uri="{FF2B5EF4-FFF2-40B4-BE49-F238E27FC236}">
                <a16:creationId xmlns:a16="http://schemas.microsoft.com/office/drawing/2014/main" id="{51621156-9FF7-48AE-B063-B6A6932EA08F}"/>
              </a:ext>
            </a:extLst>
          </p:cNvPr>
          <p:cNvSpPr/>
          <p:nvPr/>
        </p:nvSpPr>
        <p:spPr bwMode="gray">
          <a:xfrm>
            <a:off x="8462249" y="4080927"/>
            <a:ext cx="1256584" cy="311006"/>
          </a:xfrm>
          <a:prstGeom prst="rect">
            <a:avLst/>
          </a:prstGeom>
          <a:solidFill>
            <a:srgbClr val="FF250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dirty="0">
                <a:solidFill>
                  <a:prstClr val="white"/>
                </a:solidFill>
                <a:cs typeface="Calibri" panose="020F0502020204030204" pitchFamily="34" charset="0"/>
              </a:rPr>
              <a:t>Orchestration Support</a:t>
            </a:r>
          </a:p>
        </p:txBody>
      </p:sp>
      <p:sp>
        <p:nvSpPr>
          <p:cNvPr id="111" name="Rectangle 110">
            <a:extLst>
              <a:ext uri="{FF2B5EF4-FFF2-40B4-BE49-F238E27FC236}">
                <a16:creationId xmlns:a16="http://schemas.microsoft.com/office/drawing/2014/main" id="{70D7E7E6-1F54-469D-9110-69EBB5E5524E}"/>
              </a:ext>
            </a:extLst>
          </p:cNvPr>
          <p:cNvSpPr/>
          <p:nvPr/>
        </p:nvSpPr>
        <p:spPr bwMode="gray">
          <a:xfrm>
            <a:off x="7084415" y="4080927"/>
            <a:ext cx="1256585"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Orchestration Run</a:t>
            </a:r>
          </a:p>
        </p:txBody>
      </p:sp>
      <p:sp>
        <p:nvSpPr>
          <p:cNvPr id="112" name="Rectangle 111">
            <a:extLst>
              <a:ext uri="{FF2B5EF4-FFF2-40B4-BE49-F238E27FC236}">
                <a16:creationId xmlns:a16="http://schemas.microsoft.com/office/drawing/2014/main" id="{A5F3D3FB-DB56-4432-8364-B2D23EDCF93A}"/>
              </a:ext>
            </a:extLst>
          </p:cNvPr>
          <p:cNvSpPr/>
          <p:nvPr/>
        </p:nvSpPr>
        <p:spPr bwMode="gray">
          <a:xfrm>
            <a:off x="5696863" y="4080927"/>
            <a:ext cx="1256584" cy="311006"/>
          </a:xfrm>
          <a:prstGeom prst="rect">
            <a:avLst/>
          </a:prstGeom>
          <a:solidFill>
            <a:srgbClr val="86BC25"/>
          </a:solidFill>
          <a:ln w="19050" algn="ctr">
            <a:solidFill>
              <a:srgbClr val="002060"/>
            </a:solidFill>
            <a:miter lim="800000"/>
            <a:headEnd/>
            <a:tailEnd/>
          </a:ln>
        </p:spPr>
        <p:txBody>
          <a:bodyPr wrap="square" lIns="0" tIns="0" rIns="0" bIns="0" rtlCol="0" anchor="ctr" anchorCtr="0"/>
          <a:lstStyle/>
          <a:p>
            <a:pPr marL="0" marR="0" lvl="0" indent="0" algn="ctr" defTabSz="1219170" eaLnBrk="1" fontAlgn="auto" latinLnBrk="0" hangingPunct="1">
              <a:lnSpc>
                <a:spcPct val="100000"/>
              </a:lnSpc>
              <a:spcBef>
                <a:spcPts val="0"/>
              </a:spcBef>
              <a:spcAft>
                <a:spcPts val="0"/>
              </a:spcAft>
              <a:buClrTx/>
              <a:buSzTx/>
              <a:buFont typeface="Wingdings 2" pitchFamily="18" charset="2"/>
              <a:buNone/>
              <a:tabLst/>
              <a:defRPr/>
            </a:pPr>
            <a:r>
              <a:rPr kumimoji="0" lang="en-US" sz="1000" b="0" i="0" u="none" strike="noStrike" kern="0" cap="none" spc="0" normalizeH="0" baseline="0" noProof="0">
                <a:ln>
                  <a:noFill/>
                </a:ln>
                <a:solidFill>
                  <a:prstClr val="white"/>
                </a:solidFill>
                <a:effectLst/>
                <a:uLnTx/>
                <a:uFillTx/>
                <a:cs typeface="Calibri" panose="020F0502020204030204" pitchFamily="34" charset="0"/>
              </a:rPr>
              <a:t>Process Planning</a:t>
            </a:r>
          </a:p>
        </p:txBody>
      </p:sp>
      <p:sp>
        <p:nvSpPr>
          <p:cNvPr id="113" name="Rectangle 112">
            <a:extLst>
              <a:ext uri="{FF2B5EF4-FFF2-40B4-BE49-F238E27FC236}">
                <a16:creationId xmlns:a16="http://schemas.microsoft.com/office/drawing/2014/main" id="{BE83FBAC-F5D5-4A93-89F1-4E355940E2E3}"/>
              </a:ext>
            </a:extLst>
          </p:cNvPr>
          <p:cNvSpPr/>
          <p:nvPr/>
        </p:nvSpPr>
        <p:spPr bwMode="gray">
          <a:xfrm>
            <a:off x="9827324" y="4460417"/>
            <a:ext cx="1256584" cy="311006"/>
          </a:xfrm>
          <a:prstGeom prst="rect">
            <a:avLst/>
          </a:prstGeom>
          <a:solidFill>
            <a:srgbClr val="00A3E0"/>
          </a:solidFill>
          <a:ln w="19050" algn="ctr">
            <a:solidFill>
              <a:srgbClr val="002060"/>
            </a:solidFill>
            <a:miter lim="800000"/>
            <a:headEnd/>
            <a:tailEnd/>
          </a:ln>
        </p:spPr>
        <p:txBody>
          <a:bodyPr wrap="square" lIns="0" tIns="0" rIns="0" bIns="0" rtlCol="0" anchor="ctr" anchorCtr="0"/>
          <a:lstStyle/>
          <a:p>
            <a:pPr algn="ctr" defTabSz="1219170">
              <a:buFont typeface="Wingdings 2" pitchFamily="18" charset="2"/>
              <a:buNone/>
              <a:defRPr/>
            </a:pPr>
            <a:r>
              <a:rPr lang="en-US" sz="1000">
                <a:solidFill>
                  <a:prstClr val="white"/>
                </a:solidFill>
                <a:cs typeface="Calibri" panose="020F0502020204030204" pitchFamily="34" charset="0"/>
              </a:rPr>
              <a:t>Application Publication</a:t>
            </a:r>
          </a:p>
        </p:txBody>
      </p:sp>
    </p:spTree>
    <p:extLst>
      <p:ext uri="{BB962C8B-B14F-4D97-AF65-F5344CB8AC3E}">
        <p14:creationId xmlns:p14="http://schemas.microsoft.com/office/powerpoint/2010/main" val="314598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87D8-0EE6-4134-BBC5-D5969A540102}"/>
              </a:ext>
            </a:extLst>
          </p:cNvPr>
          <p:cNvSpPr>
            <a:spLocks noGrp="1"/>
          </p:cNvSpPr>
          <p:nvPr>
            <p:ph type="body" sz="quarter" idx="14"/>
          </p:nvPr>
        </p:nvSpPr>
        <p:spPr/>
        <p:txBody>
          <a:bodyPr/>
          <a:lstStyle/>
          <a:p>
            <a:r>
              <a:rPr lang="en-US" dirty="0"/>
              <a:t>Seeking to improve customer enablement processes, Deloitte was engaged by a leading Low-Code ISV to enhance the existing customer migration process</a:t>
            </a:r>
          </a:p>
        </p:txBody>
      </p:sp>
      <p:sp>
        <p:nvSpPr>
          <p:cNvPr id="3" name="Title 2">
            <a:extLst>
              <a:ext uri="{FF2B5EF4-FFF2-40B4-BE49-F238E27FC236}">
                <a16:creationId xmlns:a16="http://schemas.microsoft.com/office/drawing/2014/main" id="{3A0D03D1-B1E8-4E3C-8E85-159DEE6A189D}"/>
              </a:ext>
            </a:extLst>
          </p:cNvPr>
          <p:cNvSpPr>
            <a:spLocks noGrp="1"/>
          </p:cNvSpPr>
          <p:nvPr>
            <p:ph type="title"/>
          </p:nvPr>
        </p:nvSpPr>
        <p:spPr/>
        <p:txBody>
          <a:bodyPr/>
          <a:lstStyle/>
          <a:p>
            <a:r>
              <a:rPr lang="en-US" dirty="0"/>
              <a:t>Background &amp; Objectives</a:t>
            </a:r>
          </a:p>
        </p:txBody>
      </p:sp>
      <p:sp>
        <p:nvSpPr>
          <p:cNvPr id="4" name="五边形 1">
            <a:extLst>
              <a:ext uri="{FF2B5EF4-FFF2-40B4-BE49-F238E27FC236}">
                <a16:creationId xmlns:a16="http://schemas.microsoft.com/office/drawing/2014/main" id="{1384A6C8-7567-4BBC-9C72-D52106CA6F30}"/>
              </a:ext>
            </a:extLst>
          </p:cNvPr>
          <p:cNvSpPr/>
          <p:nvPr/>
        </p:nvSpPr>
        <p:spPr bwMode="gray">
          <a:xfrm>
            <a:off x="6588760" y="2042160"/>
            <a:ext cx="5132150" cy="3684620"/>
          </a:xfrm>
          <a:custGeom>
            <a:avLst/>
            <a:gdLst>
              <a:gd name="connsiteX0" fmla="*/ 0 w 5130686"/>
              <a:gd name="connsiteY0" fmla="*/ 0 h 4345553"/>
              <a:gd name="connsiteX1" fmla="*/ 2957910 w 5130686"/>
              <a:gd name="connsiteY1" fmla="*/ 0 h 4345553"/>
              <a:gd name="connsiteX2" fmla="*/ 5130686 w 5130686"/>
              <a:gd name="connsiteY2" fmla="*/ 2172777 h 4345553"/>
              <a:gd name="connsiteX3" fmla="*/ 2957910 w 5130686"/>
              <a:gd name="connsiteY3" fmla="*/ 4345553 h 4345553"/>
              <a:gd name="connsiteX4" fmla="*/ 0 w 5130686"/>
              <a:gd name="connsiteY4" fmla="*/ 4345553 h 4345553"/>
              <a:gd name="connsiteX5" fmla="*/ 2172777 w 5130686"/>
              <a:gd name="connsiteY5" fmla="*/ 2172777 h 4345553"/>
              <a:gd name="connsiteX6" fmla="*/ 0 w 5130686"/>
              <a:gd name="connsiteY6" fmla="*/ 0 h 4345553"/>
              <a:gd name="connsiteX0" fmla="*/ 0 w 5130686"/>
              <a:gd name="connsiteY0" fmla="*/ 0 h 4345553"/>
              <a:gd name="connsiteX1" fmla="*/ 2957910 w 5130686"/>
              <a:gd name="connsiteY1" fmla="*/ 0 h 4345553"/>
              <a:gd name="connsiteX2" fmla="*/ 5130686 w 5130686"/>
              <a:gd name="connsiteY2" fmla="*/ 2172777 h 4345553"/>
              <a:gd name="connsiteX3" fmla="*/ 2957910 w 5130686"/>
              <a:gd name="connsiteY3" fmla="*/ 4345553 h 4345553"/>
              <a:gd name="connsiteX4" fmla="*/ 0 w 5130686"/>
              <a:gd name="connsiteY4" fmla="*/ 4345553 h 4345553"/>
              <a:gd name="connsiteX5" fmla="*/ 740217 w 5130686"/>
              <a:gd name="connsiteY5" fmla="*/ 2162617 h 4345553"/>
              <a:gd name="connsiteX6" fmla="*/ 0 w 5130686"/>
              <a:gd name="connsiteY6" fmla="*/ 0 h 4345553"/>
              <a:gd name="connsiteX0" fmla="*/ 0 w 5130686"/>
              <a:gd name="connsiteY0" fmla="*/ 0 h 4345553"/>
              <a:gd name="connsiteX1" fmla="*/ 5127070 w 5130686"/>
              <a:gd name="connsiteY1" fmla="*/ 20320 h 4345553"/>
              <a:gd name="connsiteX2" fmla="*/ 5130686 w 5130686"/>
              <a:gd name="connsiteY2" fmla="*/ 2172777 h 4345553"/>
              <a:gd name="connsiteX3" fmla="*/ 2957910 w 5130686"/>
              <a:gd name="connsiteY3" fmla="*/ 4345553 h 4345553"/>
              <a:gd name="connsiteX4" fmla="*/ 0 w 5130686"/>
              <a:gd name="connsiteY4" fmla="*/ 4345553 h 4345553"/>
              <a:gd name="connsiteX5" fmla="*/ 740217 w 5130686"/>
              <a:gd name="connsiteY5" fmla="*/ 2162617 h 4345553"/>
              <a:gd name="connsiteX6" fmla="*/ 0 w 5130686"/>
              <a:gd name="connsiteY6" fmla="*/ 0 h 4345553"/>
              <a:gd name="connsiteX0" fmla="*/ 0 w 5132150"/>
              <a:gd name="connsiteY0" fmla="*/ 0 h 4350633"/>
              <a:gd name="connsiteX1" fmla="*/ 5127070 w 5132150"/>
              <a:gd name="connsiteY1" fmla="*/ 20320 h 4350633"/>
              <a:gd name="connsiteX2" fmla="*/ 5130686 w 5132150"/>
              <a:gd name="connsiteY2" fmla="*/ 2172777 h 4350633"/>
              <a:gd name="connsiteX3" fmla="*/ 5132150 w 5132150"/>
              <a:gd name="connsiteY3" fmla="*/ 4350633 h 4350633"/>
              <a:gd name="connsiteX4" fmla="*/ 0 w 5132150"/>
              <a:gd name="connsiteY4" fmla="*/ 4345553 h 4350633"/>
              <a:gd name="connsiteX5" fmla="*/ 740217 w 5132150"/>
              <a:gd name="connsiteY5" fmla="*/ 2162617 h 4350633"/>
              <a:gd name="connsiteX6" fmla="*/ 0 w 5132150"/>
              <a:gd name="connsiteY6" fmla="*/ 0 h 435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2150" h="4350633">
                <a:moveTo>
                  <a:pt x="0" y="0"/>
                </a:moveTo>
                <a:lnTo>
                  <a:pt x="5127070" y="20320"/>
                </a:lnTo>
                <a:cubicBezTo>
                  <a:pt x="5128275" y="737806"/>
                  <a:pt x="5129481" y="1455291"/>
                  <a:pt x="5130686" y="2172777"/>
                </a:cubicBezTo>
                <a:lnTo>
                  <a:pt x="5132150" y="4350633"/>
                </a:lnTo>
                <a:lnTo>
                  <a:pt x="0" y="4345553"/>
                </a:lnTo>
                <a:lnTo>
                  <a:pt x="740217" y="2162617"/>
                </a:lnTo>
                <a:lnTo>
                  <a:pt x="0" y="0"/>
                </a:lnTo>
                <a:close/>
              </a:path>
            </a:pathLst>
          </a:custGeom>
          <a:noFill/>
          <a:ln w="38100" algn="ctr">
            <a:solidFill>
              <a:schemeClr val="accent1"/>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effectLst/>
              <a:uLnTx/>
              <a:uFillTx/>
              <a:latin typeface="Open Sans"/>
              <a:ea typeface="+mn-ea"/>
              <a:cs typeface="+mn-cs"/>
            </a:endParaRPr>
          </a:p>
        </p:txBody>
      </p:sp>
      <p:sp>
        <p:nvSpPr>
          <p:cNvPr id="5" name="Rectangle 20">
            <a:extLst>
              <a:ext uri="{FF2B5EF4-FFF2-40B4-BE49-F238E27FC236}">
                <a16:creationId xmlns:a16="http://schemas.microsoft.com/office/drawing/2014/main" id="{06B24B8A-D250-454E-AFC4-FF500E2813F1}"/>
              </a:ext>
            </a:extLst>
          </p:cNvPr>
          <p:cNvSpPr>
            <a:spLocks noChangeArrowheads="1"/>
          </p:cNvSpPr>
          <p:nvPr/>
        </p:nvSpPr>
        <p:spPr bwMode="gray">
          <a:xfrm>
            <a:off x="457200" y="1695961"/>
            <a:ext cx="5867399" cy="215444"/>
          </a:xfrm>
          <a:prstGeom prst="rect">
            <a:avLst/>
          </a:prstGeom>
          <a:solidFill>
            <a:srgbClr val="0097A9"/>
          </a:solidFill>
          <a:ln>
            <a:noFill/>
          </a:ln>
        </p:spPr>
        <p:txBody>
          <a:bodyPr wrap="square" lIns="0" tIns="0" rIns="0" bIns="0" anchor="ctr" anchorCtr="1">
            <a:spAutoFit/>
          </a:bodyPr>
          <a:lstStyle/>
          <a:p>
            <a:pPr marL="4572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Open Sans"/>
                <a:ea typeface="Open Sans" panose="020B0606030504020204" pitchFamily="34" charset="0"/>
                <a:cs typeface="Arial" panose="020B0604020202020204" pitchFamily="34" charset="0"/>
              </a:rPr>
              <a:t>Background and Context</a:t>
            </a:r>
          </a:p>
        </p:txBody>
      </p:sp>
      <p:sp>
        <p:nvSpPr>
          <p:cNvPr id="6" name="Rectangle 20">
            <a:extLst>
              <a:ext uri="{FF2B5EF4-FFF2-40B4-BE49-F238E27FC236}">
                <a16:creationId xmlns:a16="http://schemas.microsoft.com/office/drawing/2014/main" id="{1E8CA0FA-44CD-4DEF-93A5-89AA7E68868A}"/>
              </a:ext>
            </a:extLst>
          </p:cNvPr>
          <p:cNvSpPr>
            <a:spLocks noChangeArrowheads="1"/>
          </p:cNvSpPr>
          <p:nvPr/>
        </p:nvSpPr>
        <p:spPr bwMode="gray">
          <a:xfrm>
            <a:off x="6543040" y="1695961"/>
            <a:ext cx="5191760" cy="215444"/>
          </a:xfrm>
          <a:prstGeom prst="rect">
            <a:avLst/>
          </a:prstGeom>
          <a:solidFill>
            <a:schemeClr val="accent1"/>
          </a:solidFill>
          <a:ln>
            <a:noFill/>
          </a:ln>
        </p:spPr>
        <p:txBody>
          <a:bodyPr wrap="square" lIns="0" tIns="0" rIns="0" bIns="0" anchor="ctr" anchorCtr="1">
            <a:spAutoFit/>
          </a:bodyPr>
          <a:lstStyle/>
          <a:p>
            <a:pPr marL="4572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Open Sans"/>
                <a:ea typeface="Open Sans" panose="020B0606030504020204" pitchFamily="34" charset="0"/>
                <a:cs typeface="Arial" panose="020B0604020202020204" pitchFamily="34" charset="0"/>
              </a:rPr>
              <a:t>Objectives</a:t>
            </a:r>
          </a:p>
        </p:txBody>
      </p:sp>
      <p:sp>
        <p:nvSpPr>
          <p:cNvPr id="7" name="TextBox 6">
            <a:extLst>
              <a:ext uri="{FF2B5EF4-FFF2-40B4-BE49-F238E27FC236}">
                <a16:creationId xmlns:a16="http://schemas.microsoft.com/office/drawing/2014/main" id="{A971755F-6B56-4B26-B0D0-088DCD11FA0C}"/>
              </a:ext>
            </a:extLst>
          </p:cNvPr>
          <p:cNvSpPr txBox="1"/>
          <p:nvPr/>
        </p:nvSpPr>
        <p:spPr>
          <a:xfrm>
            <a:off x="8279016" y="2460322"/>
            <a:ext cx="3059544" cy="18659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6000"/>
              </a:lnSpc>
              <a:spcBef>
                <a:spcPts val="200"/>
              </a:spcBef>
              <a:spcAft>
                <a:spcPts val="1800"/>
              </a:spcAft>
              <a:buClrTx/>
              <a:buSzPct val="100000"/>
              <a:buFontTx/>
              <a:buNone/>
              <a:tabLst/>
              <a:defRPr/>
            </a:pPr>
            <a:r>
              <a:rPr kumimoji="0" lang="en-US" sz="1200" b="0" i="0" u="none" strike="noStrike" kern="1200" cap="none" spc="0" normalizeH="0" baseline="0" noProof="0" dirty="0">
                <a:ln>
                  <a:noFill/>
                </a:ln>
                <a:effectLst/>
                <a:uLnTx/>
                <a:uFillTx/>
                <a:latin typeface="Open Sans"/>
                <a:ea typeface="+mn-ea"/>
                <a:cs typeface="+mn-cs"/>
              </a:rPr>
              <a:t>Conduct Post-mortem on past migrations</a:t>
            </a:r>
          </a:p>
        </p:txBody>
      </p:sp>
      <p:sp>
        <p:nvSpPr>
          <p:cNvPr id="8" name="TextBox 7">
            <a:extLst>
              <a:ext uri="{FF2B5EF4-FFF2-40B4-BE49-F238E27FC236}">
                <a16:creationId xmlns:a16="http://schemas.microsoft.com/office/drawing/2014/main" id="{2EC8A1B2-78E4-40C9-A759-9B1E55840A89}"/>
              </a:ext>
            </a:extLst>
          </p:cNvPr>
          <p:cNvSpPr txBox="1"/>
          <p:nvPr/>
        </p:nvSpPr>
        <p:spPr>
          <a:xfrm>
            <a:off x="8279017" y="4423375"/>
            <a:ext cx="3295764" cy="18659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6000"/>
              </a:lnSpc>
              <a:spcBef>
                <a:spcPts val="200"/>
              </a:spcBef>
              <a:spcAft>
                <a:spcPts val="1800"/>
              </a:spcAft>
              <a:buClrTx/>
              <a:buSzPct val="100000"/>
              <a:buFontTx/>
              <a:buNone/>
              <a:tabLst/>
              <a:defRPr/>
            </a:pPr>
            <a:r>
              <a:rPr kumimoji="0" lang="en-US" sz="1200" b="0" i="0" u="none" strike="noStrike" kern="1200" cap="none" spc="0" normalizeH="0" baseline="0" noProof="0" dirty="0">
                <a:ln>
                  <a:noFill/>
                </a:ln>
                <a:effectLst/>
                <a:uLnTx/>
                <a:uFillTx/>
                <a:latin typeface="Open Sans"/>
                <a:ea typeface="+mn-ea"/>
                <a:cs typeface="+mn-cs"/>
              </a:rPr>
              <a:t>Define Accelerated Migration Strategy</a:t>
            </a:r>
          </a:p>
        </p:txBody>
      </p:sp>
      <p:sp>
        <p:nvSpPr>
          <p:cNvPr id="9" name="TextBox 8">
            <a:extLst>
              <a:ext uri="{FF2B5EF4-FFF2-40B4-BE49-F238E27FC236}">
                <a16:creationId xmlns:a16="http://schemas.microsoft.com/office/drawing/2014/main" id="{F93A3B4B-FDC3-4AF8-9240-1F38136005C4}"/>
              </a:ext>
            </a:extLst>
          </p:cNvPr>
          <p:cNvSpPr txBox="1"/>
          <p:nvPr/>
        </p:nvSpPr>
        <p:spPr>
          <a:xfrm>
            <a:off x="8279017" y="2963320"/>
            <a:ext cx="3223834" cy="382349"/>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6000"/>
              </a:lnSpc>
              <a:spcBef>
                <a:spcPts val="200"/>
              </a:spcBef>
              <a:spcAft>
                <a:spcPts val="1800"/>
              </a:spcAft>
              <a:buClrTx/>
              <a:buSzPct val="100000"/>
              <a:buFontTx/>
              <a:buNone/>
              <a:tabLst/>
              <a:defRPr/>
            </a:pPr>
            <a:r>
              <a:rPr kumimoji="0" lang="en-US" sz="1200" b="0" i="0" u="none" strike="noStrike" kern="1200" cap="none" spc="0" normalizeH="0" baseline="0" noProof="0" dirty="0">
                <a:ln>
                  <a:noFill/>
                </a:ln>
                <a:effectLst/>
                <a:uLnTx/>
                <a:uFillTx/>
                <a:latin typeface="Open Sans"/>
                <a:ea typeface="+mn-ea"/>
                <a:cs typeface="+mn-cs"/>
              </a:rPr>
              <a:t>Evaluate Customer Platform Suitability &amp; Migration Readiness</a:t>
            </a:r>
          </a:p>
        </p:txBody>
      </p:sp>
      <p:sp>
        <p:nvSpPr>
          <p:cNvPr id="10" name="TextBox 9">
            <a:extLst>
              <a:ext uri="{FF2B5EF4-FFF2-40B4-BE49-F238E27FC236}">
                <a16:creationId xmlns:a16="http://schemas.microsoft.com/office/drawing/2014/main" id="{AC498E9C-A906-4B46-8BC1-70CC9C85E090}"/>
              </a:ext>
            </a:extLst>
          </p:cNvPr>
          <p:cNvSpPr txBox="1"/>
          <p:nvPr/>
        </p:nvSpPr>
        <p:spPr>
          <a:xfrm>
            <a:off x="8279017" y="3728290"/>
            <a:ext cx="3381762" cy="18659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6000"/>
              </a:lnSpc>
              <a:spcBef>
                <a:spcPts val="200"/>
              </a:spcBef>
              <a:spcAft>
                <a:spcPts val="1800"/>
              </a:spcAft>
              <a:buClrTx/>
              <a:buSzPct val="100000"/>
              <a:buFontTx/>
              <a:buNone/>
              <a:tabLst/>
              <a:defRPr/>
            </a:pPr>
            <a:r>
              <a:rPr kumimoji="0" lang="en-US" sz="1200" b="0" i="0" u="none" strike="noStrike" kern="1200" cap="none" spc="0" normalizeH="0" baseline="0" noProof="0" dirty="0">
                <a:ln>
                  <a:noFill/>
                </a:ln>
                <a:effectLst/>
                <a:uLnTx/>
                <a:uFillTx/>
                <a:latin typeface="Open Sans"/>
                <a:ea typeface="+mn-ea"/>
                <a:cs typeface="+mn-cs"/>
              </a:rPr>
              <a:t>Prioritize Customer Landscape</a:t>
            </a:r>
          </a:p>
        </p:txBody>
      </p:sp>
      <p:sp>
        <p:nvSpPr>
          <p:cNvPr id="11" name="TextBox 10">
            <a:extLst>
              <a:ext uri="{FF2B5EF4-FFF2-40B4-BE49-F238E27FC236}">
                <a16:creationId xmlns:a16="http://schemas.microsoft.com/office/drawing/2014/main" id="{04C828D6-0684-48BC-B892-4F82EE000529}"/>
              </a:ext>
            </a:extLst>
          </p:cNvPr>
          <p:cNvSpPr txBox="1"/>
          <p:nvPr/>
        </p:nvSpPr>
        <p:spPr>
          <a:xfrm>
            <a:off x="8279017" y="5082427"/>
            <a:ext cx="3381762" cy="186590"/>
          </a:xfrm>
          <a:prstGeom prst="rect">
            <a:avLst/>
          </a:prstGeom>
          <a:noFill/>
        </p:spPr>
        <p:txBody>
          <a:bodyPr vert="horz" wrap="square" lIns="0" tIns="0" rIns="0" bIns="0" rtlCol="0">
            <a:spAutoFit/>
          </a:bodyPr>
          <a:lstStyle/>
          <a:p>
            <a:pPr marL="0" marR="0" lvl="0" indent="0" algn="l" defTabSz="1219170" rtl="0" eaLnBrk="1" fontAlgn="auto" latinLnBrk="0" hangingPunct="1">
              <a:lnSpc>
                <a:spcPct val="106000"/>
              </a:lnSpc>
              <a:spcBef>
                <a:spcPts val="200"/>
              </a:spcBef>
              <a:spcAft>
                <a:spcPts val="1800"/>
              </a:spcAft>
              <a:buClrTx/>
              <a:buSzPct val="100000"/>
              <a:buFontTx/>
              <a:buNone/>
              <a:tabLst/>
              <a:defRPr/>
            </a:pPr>
            <a:r>
              <a:rPr kumimoji="0" lang="en-US" sz="1200" b="0" i="0" u="none" strike="noStrike" kern="1200" cap="none" spc="0" normalizeH="0" baseline="0" noProof="0" dirty="0">
                <a:ln>
                  <a:noFill/>
                </a:ln>
                <a:effectLst/>
                <a:uLnTx/>
                <a:uFillTx/>
                <a:latin typeface="Open Sans"/>
                <a:ea typeface="+mn-ea"/>
                <a:cs typeface="+mn-cs"/>
              </a:rPr>
              <a:t>Mobilize Customer Migration Program</a:t>
            </a:r>
          </a:p>
        </p:txBody>
      </p:sp>
      <p:sp>
        <p:nvSpPr>
          <p:cNvPr id="12" name="Rectangle 78">
            <a:extLst>
              <a:ext uri="{FF2B5EF4-FFF2-40B4-BE49-F238E27FC236}">
                <a16:creationId xmlns:a16="http://schemas.microsoft.com/office/drawing/2014/main" id="{306A109C-CB31-4473-857A-D03BBD8453FA}"/>
              </a:ext>
            </a:extLst>
          </p:cNvPr>
          <p:cNvSpPr/>
          <p:nvPr/>
        </p:nvSpPr>
        <p:spPr bwMode="auto">
          <a:xfrm>
            <a:off x="586739" y="2282662"/>
            <a:ext cx="5855891" cy="3200876"/>
          </a:xfrm>
          <a:prstGeom prst="rect">
            <a:avLst/>
          </a:prstGeom>
          <a:noFill/>
          <a:ln w="63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171450" marR="0" lvl="0" indent="-171450" algn="l" defTabSz="1219170" rtl="0" eaLnBrk="1" fontAlgn="auto" latinLnBrk="0" hangingPunct="1">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err="1">
                <a:ln>
                  <a:noFill/>
                </a:ln>
                <a:effectLst/>
                <a:uLnTx/>
                <a:uFillTx/>
                <a:latin typeface="Open Sans"/>
                <a:ea typeface="Verdana" panose="020B0604030504040204" pitchFamily="34" charset="0"/>
                <a:cs typeface="Verdana" panose="020B0604030504040204" pitchFamily="34" charset="0"/>
              </a:rPr>
              <a:t>OutSystems</a:t>
            </a: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 faced business imperatives and customer demand to migrate customer</a:t>
            </a:r>
            <a:r>
              <a:rPr lang="en-US" sz="1200" kern="0" dirty="0">
                <a:latin typeface="Open Sans"/>
                <a:ea typeface="Verdana" panose="020B0604030504040204" pitchFamily="34" charset="0"/>
                <a:cs typeface="Verdana" panose="020B0604030504040204" pitchFamily="34" charset="0"/>
              </a:rPr>
              <a:t> platforms </a:t>
            </a: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to </a:t>
            </a:r>
            <a:r>
              <a:rPr kumimoji="0" lang="en-US" sz="1200" b="0" i="0" u="none" strike="noStrike" kern="0" cap="none" spc="0" normalizeH="0" baseline="0" noProof="0" dirty="0" err="1">
                <a:ln>
                  <a:noFill/>
                </a:ln>
                <a:effectLst/>
                <a:uLnTx/>
                <a:uFillTx/>
                <a:latin typeface="Open Sans"/>
                <a:ea typeface="Verdana" panose="020B0604030504040204" pitchFamily="34" charset="0"/>
                <a:cs typeface="Verdana" panose="020B0604030504040204" pitchFamily="34" charset="0"/>
              </a:rPr>
              <a:t>OutSystems</a:t>
            </a: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 11 Cloud from self-managed solutions</a:t>
            </a:r>
          </a:p>
          <a:p>
            <a:pPr marL="171450" marR="0" lvl="0" indent="-171450" algn="l" defTabSz="1219170" rtl="0" eaLnBrk="1" fontAlgn="auto" latinLnBrk="0" hangingPunct="1">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Past customer migrations had successfully been undertaken, but challenges scaling efforts called for additional solutions</a:t>
            </a:r>
          </a:p>
          <a:p>
            <a:pPr marL="171450" marR="0" lvl="0" indent="-171450" algn="l" defTabSz="1219170" rtl="0" eaLnBrk="1" fontAlgn="auto" latinLnBrk="0" hangingPunct="1">
              <a:spcBef>
                <a:spcPts val="6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spcBef>
                <a:spcPts val="600"/>
              </a:spcBef>
              <a:spcAft>
                <a:spcPts val="0"/>
              </a:spcAft>
              <a:buClrTx/>
              <a:buSzTx/>
              <a:buFont typeface="Arial" panose="020B0604020202020204" pitchFamily="34" charset="0"/>
              <a:buChar char="•"/>
              <a:tabLst/>
              <a:defRPr/>
            </a:pPr>
            <a:r>
              <a:rPr lang="en-US" sz="1200" kern="0" dirty="0" err="1">
                <a:latin typeface="Open Sans"/>
                <a:ea typeface="Verdana" panose="020B0604030504040204" pitchFamily="34" charset="0"/>
                <a:cs typeface="Verdana" panose="020B0604030504040204" pitchFamily="34" charset="0"/>
              </a:rPr>
              <a:t>OutSystems</a:t>
            </a: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 sought to reassess their migration strategy across the entire customer landscape</a:t>
            </a:r>
          </a:p>
          <a:p>
            <a:pPr marL="171450" marR="0" lvl="0" indent="-171450" algn="l" defTabSz="1219170" rtl="0" eaLnBrk="1" fontAlgn="auto" latinLnBrk="0" hangingPunct="1">
              <a:spcBef>
                <a:spcPts val="6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endParaRPr>
          </a:p>
          <a:p>
            <a:pPr marL="171450" marR="0" lvl="0" indent="-171450" algn="l" defTabSz="1219170" rtl="0" eaLnBrk="1" fontAlgn="auto" latinLnBrk="0" hangingPunct="1">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Deloitte was engaged to:</a:t>
            </a:r>
          </a:p>
          <a:p>
            <a:pPr marL="628650" lvl="1" indent="-171450" defTabSz="1219170">
              <a:spcBef>
                <a:spcPts val="600"/>
              </a:spcBef>
              <a:buFont typeface="Arial" panose="020B0604020202020204" pitchFamily="34" charset="0"/>
              <a:buChar char="•"/>
              <a:defRPr/>
            </a:pP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Define customer analysis process to determine platform migration effort and prioritization</a:t>
            </a:r>
          </a:p>
          <a:p>
            <a:pPr marL="628650" lvl="1" indent="-171450" defTabSz="1219170">
              <a:spcBef>
                <a:spcPts val="600"/>
              </a:spcBef>
              <a:buFont typeface="Arial" panose="020B0604020202020204" pitchFamily="34" charset="0"/>
              <a:buChar char="•"/>
              <a:defRPr/>
            </a:pP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Develop automated tooling to support customer discovery</a:t>
            </a:r>
          </a:p>
          <a:p>
            <a:pPr marL="628650" lvl="1" indent="-171450" defTabSz="1219170">
              <a:spcBef>
                <a:spcPts val="600"/>
              </a:spcBef>
              <a:buFont typeface="Arial" panose="020B0604020202020204" pitchFamily="34" charset="0"/>
              <a:buChar char="•"/>
              <a:defRPr/>
            </a:pPr>
            <a:r>
              <a:rPr kumimoji="0" lang="en-US" sz="1200" b="0" i="0" u="none" strike="noStrike" kern="0" cap="none" spc="0" normalizeH="0" baseline="0" noProof="0" dirty="0">
                <a:ln>
                  <a:noFill/>
                </a:ln>
                <a:effectLst/>
                <a:uLnTx/>
                <a:uFillTx/>
                <a:latin typeface="Open Sans"/>
                <a:ea typeface="Verdana" panose="020B0604030504040204" pitchFamily="34" charset="0"/>
                <a:cs typeface="Verdana" panose="020B0604030504040204" pitchFamily="34" charset="0"/>
              </a:rPr>
              <a:t>Architect accelerated  platform migration solution</a:t>
            </a:r>
          </a:p>
        </p:txBody>
      </p:sp>
      <p:grpSp>
        <p:nvGrpSpPr>
          <p:cNvPr id="13" name="Group 892">
            <a:extLst>
              <a:ext uri="{FF2B5EF4-FFF2-40B4-BE49-F238E27FC236}">
                <a16:creationId xmlns:a16="http://schemas.microsoft.com/office/drawing/2014/main" id="{9BA606CF-2FEE-47B2-AC1F-C479726E166C}"/>
              </a:ext>
            </a:extLst>
          </p:cNvPr>
          <p:cNvGrpSpPr>
            <a:grpSpLocks noChangeAspect="1"/>
          </p:cNvGrpSpPr>
          <p:nvPr/>
        </p:nvGrpSpPr>
        <p:grpSpPr bwMode="auto">
          <a:xfrm>
            <a:off x="7705928" y="2378230"/>
            <a:ext cx="369021" cy="370106"/>
            <a:chOff x="4270" y="3457"/>
            <a:chExt cx="340" cy="341"/>
          </a:xfrm>
          <a:solidFill>
            <a:srgbClr val="86BC25"/>
          </a:solidFill>
        </p:grpSpPr>
        <p:sp>
          <p:nvSpPr>
            <p:cNvPr id="14" name="Freeform 893">
              <a:extLst>
                <a:ext uri="{FF2B5EF4-FFF2-40B4-BE49-F238E27FC236}">
                  <a16:creationId xmlns:a16="http://schemas.microsoft.com/office/drawing/2014/main" id="{DE6681E9-04D3-4FE2-B0ED-6A05727D655A}"/>
                </a:ext>
              </a:extLst>
            </p:cNvPr>
            <p:cNvSpPr>
              <a:spLocks noEditPoints="1"/>
            </p:cNvSpPr>
            <p:nvPr/>
          </p:nvSpPr>
          <p:spPr bwMode="auto">
            <a:xfrm>
              <a:off x="4334" y="3521"/>
              <a:ext cx="192" cy="192"/>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15" name="Freeform 894">
              <a:extLst>
                <a:ext uri="{FF2B5EF4-FFF2-40B4-BE49-F238E27FC236}">
                  <a16:creationId xmlns:a16="http://schemas.microsoft.com/office/drawing/2014/main" id="{F89C6A09-5E5E-44A3-9D6E-E002E3EE6F6D}"/>
                </a:ext>
              </a:extLst>
            </p:cNvPr>
            <p:cNvSpPr>
              <a:spLocks noEditPoints="1"/>
            </p:cNvSpPr>
            <p:nvPr/>
          </p:nvSpPr>
          <p:spPr bwMode="auto">
            <a:xfrm>
              <a:off x="4270" y="34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grpSp>
      <p:grpSp>
        <p:nvGrpSpPr>
          <p:cNvPr id="16" name="Group 816">
            <a:extLst>
              <a:ext uri="{FF2B5EF4-FFF2-40B4-BE49-F238E27FC236}">
                <a16:creationId xmlns:a16="http://schemas.microsoft.com/office/drawing/2014/main" id="{9AC2F568-93D8-46F5-A5B8-0C6C55BE24C3}"/>
              </a:ext>
            </a:extLst>
          </p:cNvPr>
          <p:cNvGrpSpPr>
            <a:grpSpLocks noChangeAspect="1"/>
          </p:cNvGrpSpPr>
          <p:nvPr/>
        </p:nvGrpSpPr>
        <p:grpSpPr bwMode="auto">
          <a:xfrm>
            <a:off x="7706918" y="4988025"/>
            <a:ext cx="367041" cy="367041"/>
            <a:chOff x="4518" y="3391"/>
            <a:chExt cx="340" cy="340"/>
          </a:xfrm>
          <a:solidFill>
            <a:srgbClr val="86BC25"/>
          </a:solidFill>
        </p:grpSpPr>
        <p:sp>
          <p:nvSpPr>
            <p:cNvPr id="17" name="Freeform 817">
              <a:extLst>
                <a:ext uri="{FF2B5EF4-FFF2-40B4-BE49-F238E27FC236}">
                  <a16:creationId xmlns:a16="http://schemas.microsoft.com/office/drawing/2014/main" id="{0CCC5B84-3C34-44A1-800C-07A0177C45C2}"/>
                </a:ext>
              </a:extLst>
            </p:cNvPr>
            <p:cNvSpPr>
              <a:spLocks noEditPoints="1"/>
            </p:cNvSpPr>
            <p:nvPr/>
          </p:nvSpPr>
          <p:spPr bwMode="auto">
            <a:xfrm>
              <a:off x="4518" y="33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18" name="Freeform 818">
              <a:extLst>
                <a:ext uri="{FF2B5EF4-FFF2-40B4-BE49-F238E27FC236}">
                  <a16:creationId xmlns:a16="http://schemas.microsoft.com/office/drawing/2014/main" id="{1C021650-488F-4BF8-92AB-83079693C316}"/>
                </a:ext>
              </a:extLst>
            </p:cNvPr>
            <p:cNvSpPr>
              <a:spLocks noEditPoints="1"/>
            </p:cNvSpPr>
            <p:nvPr/>
          </p:nvSpPr>
          <p:spPr bwMode="auto">
            <a:xfrm>
              <a:off x="4588" y="3455"/>
              <a:ext cx="199" cy="198"/>
            </a:xfrm>
            <a:custGeom>
              <a:avLst/>
              <a:gdLst>
                <a:gd name="T0" fmla="*/ 86 w 299"/>
                <a:gd name="T1" fmla="*/ 64 h 298"/>
                <a:gd name="T2" fmla="*/ 118 w 299"/>
                <a:gd name="T3" fmla="*/ 32 h 298"/>
                <a:gd name="T4" fmla="*/ 86 w 299"/>
                <a:gd name="T5" fmla="*/ 0 h 298"/>
                <a:gd name="T6" fmla="*/ 54 w 299"/>
                <a:gd name="T7" fmla="*/ 32 h 298"/>
                <a:gd name="T8" fmla="*/ 86 w 299"/>
                <a:gd name="T9" fmla="*/ 64 h 298"/>
                <a:gd name="T10" fmla="*/ 86 w 299"/>
                <a:gd name="T11" fmla="*/ 21 h 298"/>
                <a:gd name="T12" fmla="*/ 96 w 299"/>
                <a:gd name="T13" fmla="*/ 32 h 298"/>
                <a:gd name="T14" fmla="*/ 86 w 299"/>
                <a:gd name="T15" fmla="*/ 42 h 298"/>
                <a:gd name="T16" fmla="*/ 75 w 299"/>
                <a:gd name="T17" fmla="*/ 32 h 298"/>
                <a:gd name="T18" fmla="*/ 86 w 299"/>
                <a:gd name="T19" fmla="*/ 21 h 298"/>
                <a:gd name="T20" fmla="*/ 288 w 299"/>
                <a:gd name="T21" fmla="*/ 149 h 298"/>
                <a:gd name="T22" fmla="*/ 267 w 299"/>
                <a:gd name="T23" fmla="*/ 149 h 298"/>
                <a:gd name="T24" fmla="*/ 267 w 299"/>
                <a:gd name="T25" fmla="*/ 96 h 298"/>
                <a:gd name="T26" fmla="*/ 256 w 299"/>
                <a:gd name="T27" fmla="*/ 85 h 298"/>
                <a:gd name="T28" fmla="*/ 171 w 299"/>
                <a:gd name="T29" fmla="*/ 85 h 298"/>
                <a:gd name="T30" fmla="*/ 160 w 299"/>
                <a:gd name="T31" fmla="*/ 96 h 298"/>
                <a:gd name="T32" fmla="*/ 160 w 299"/>
                <a:gd name="T33" fmla="*/ 149 h 298"/>
                <a:gd name="T34" fmla="*/ 139 w 299"/>
                <a:gd name="T35" fmla="*/ 149 h 298"/>
                <a:gd name="T36" fmla="*/ 139 w 299"/>
                <a:gd name="T37" fmla="*/ 96 h 298"/>
                <a:gd name="T38" fmla="*/ 128 w 299"/>
                <a:gd name="T39" fmla="*/ 85 h 298"/>
                <a:gd name="T40" fmla="*/ 43 w 299"/>
                <a:gd name="T41" fmla="*/ 85 h 298"/>
                <a:gd name="T42" fmla="*/ 32 w 299"/>
                <a:gd name="T43" fmla="*/ 96 h 298"/>
                <a:gd name="T44" fmla="*/ 32 w 299"/>
                <a:gd name="T45" fmla="*/ 149 h 298"/>
                <a:gd name="T46" fmla="*/ 11 w 299"/>
                <a:gd name="T47" fmla="*/ 149 h 298"/>
                <a:gd name="T48" fmla="*/ 0 w 299"/>
                <a:gd name="T49" fmla="*/ 160 h 298"/>
                <a:gd name="T50" fmla="*/ 11 w 299"/>
                <a:gd name="T51" fmla="*/ 170 h 298"/>
                <a:gd name="T52" fmla="*/ 11 w 299"/>
                <a:gd name="T53" fmla="*/ 288 h 298"/>
                <a:gd name="T54" fmla="*/ 22 w 299"/>
                <a:gd name="T55" fmla="*/ 298 h 298"/>
                <a:gd name="T56" fmla="*/ 278 w 299"/>
                <a:gd name="T57" fmla="*/ 298 h 298"/>
                <a:gd name="T58" fmla="*/ 288 w 299"/>
                <a:gd name="T59" fmla="*/ 288 h 298"/>
                <a:gd name="T60" fmla="*/ 288 w 299"/>
                <a:gd name="T61" fmla="*/ 170 h 298"/>
                <a:gd name="T62" fmla="*/ 299 w 299"/>
                <a:gd name="T63" fmla="*/ 160 h 298"/>
                <a:gd name="T64" fmla="*/ 288 w 299"/>
                <a:gd name="T65" fmla="*/ 149 h 298"/>
                <a:gd name="T66" fmla="*/ 182 w 299"/>
                <a:gd name="T67" fmla="*/ 106 h 298"/>
                <a:gd name="T68" fmla="*/ 246 w 299"/>
                <a:gd name="T69" fmla="*/ 106 h 298"/>
                <a:gd name="T70" fmla="*/ 246 w 299"/>
                <a:gd name="T71" fmla="*/ 149 h 298"/>
                <a:gd name="T72" fmla="*/ 182 w 299"/>
                <a:gd name="T73" fmla="*/ 149 h 298"/>
                <a:gd name="T74" fmla="*/ 182 w 299"/>
                <a:gd name="T75" fmla="*/ 106 h 298"/>
                <a:gd name="T76" fmla="*/ 54 w 299"/>
                <a:gd name="T77" fmla="*/ 106 h 298"/>
                <a:gd name="T78" fmla="*/ 118 w 299"/>
                <a:gd name="T79" fmla="*/ 106 h 298"/>
                <a:gd name="T80" fmla="*/ 118 w 299"/>
                <a:gd name="T81" fmla="*/ 149 h 298"/>
                <a:gd name="T82" fmla="*/ 54 w 299"/>
                <a:gd name="T83" fmla="*/ 149 h 298"/>
                <a:gd name="T84" fmla="*/ 54 w 299"/>
                <a:gd name="T85" fmla="*/ 106 h 298"/>
                <a:gd name="T86" fmla="*/ 267 w 299"/>
                <a:gd name="T87" fmla="*/ 277 h 298"/>
                <a:gd name="T88" fmla="*/ 32 w 299"/>
                <a:gd name="T89" fmla="*/ 277 h 298"/>
                <a:gd name="T90" fmla="*/ 32 w 299"/>
                <a:gd name="T91" fmla="*/ 170 h 298"/>
                <a:gd name="T92" fmla="*/ 267 w 299"/>
                <a:gd name="T93" fmla="*/ 170 h 298"/>
                <a:gd name="T94" fmla="*/ 267 w 299"/>
                <a:gd name="T95" fmla="*/ 277 h 298"/>
                <a:gd name="T96" fmla="*/ 214 w 299"/>
                <a:gd name="T97" fmla="*/ 64 h 298"/>
                <a:gd name="T98" fmla="*/ 246 w 299"/>
                <a:gd name="T99" fmla="*/ 32 h 298"/>
                <a:gd name="T100" fmla="*/ 214 w 299"/>
                <a:gd name="T101" fmla="*/ 0 h 298"/>
                <a:gd name="T102" fmla="*/ 182 w 299"/>
                <a:gd name="T103" fmla="*/ 32 h 298"/>
                <a:gd name="T104" fmla="*/ 214 w 299"/>
                <a:gd name="T105" fmla="*/ 64 h 298"/>
                <a:gd name="T106" fmla="*/ 214 w 299"/>
                <a:gd name="T107" fmla="*/ 21 h 298"/>
                <a:gd name="T108" fmla="*/ 224 w 299"/>
                <a:gd name="T109" fmla="*/ 32 h 298"/>
                <a:gd name="T110" fmla="*/ 214 w 299"/>
                <a:gd name="T111" fmla="*/ 42 h 298"/>
                <a:gd name="T112" fmla="*/ 203 w 299"/>
                <a:gd name="T113" fmla="*/ 32 h 298"/>
                <a:gd name="T114" fmla="*/ 214 w 299"/>
                <a:gd name="T115" fmla="*/ 2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298">
                  <a:moveTo>
                    <a:pt x="86" y="64"/>
                  </a:moveTo>
                  <a:cubicBezTo>
                    <a:pt x="103" y="64"/>
                    <a:pt x="118" y="49"/>
                    <a:pt x="118" y="32"/>
                  </a:cubicBezTo>
                  <a:cubicBezTo>
                    <a:pt x="118" y="14"/>
                    <a:pt x="103" y="0"/>
                    <a:pt x="86" y="0"/>
                  </a:cubicBezTo>
                  <a:cubicBezTo>
                    <a:pt x="68" y="0"/>
                    <a:pt x="54" y="14"/>
                    <a:pt x="54" y="32"/>
                  </a:cubicBezTo>
                  <a:cubicBezTo>
                    <a:pt x="54" y="49"/>
                    <a:pt x="68" y="64"/>
                    <a:pt x="86" y="64"/>
                  </a:cubicBezTo>
                  <a:close/>
                  <a:moveTo>
                    <a:pt x="86" y="21"/>
                  </a:moveTo>
                  <a:cubicBezTo>
                    <a:pt x="92" y="21"/>
                    <a:pt x="96" y="26"/>
                    <a:pt x="96" y="32"/>
                  </a:cubicBezTo>
                  <a:cubicBezTo>
                    <a:pt x="96" y="38"/>
                    <a:pt x="92" y="42"/>
                    <a:pt x="86" y="42"/>
                  </a:cubicBezTo>
                  <a:cubicBezTo>
                    <a:pt x="80" y="42"/>
                    <a:pt x="75" y="38"/>
                    <a:pt x="75" y="32"/>
                  </a:cubicBezTo>
                  <a:cubicBezTo>
                    <a:pt x="75" y="26"/>
                    <a:pt x="80" y="21"/>
                    <a:pt x="86" y="21"/>
                  </a:cubicBezTo>
                  <a:close/>
                  <a:moveTo>
                    <a:pt x="288" y="149"/>
                  </a:moveTo>
                  <a:cubicBezTo>
                    <a:pt x="267" y="149"/>
                    <a:pt x="267" y="149"/>
                    <a:pt x="267" y="149"/>
                  </a:cubicBezTo>
                  <a:cubicBezTo>
                    <a:pt x="267" y="96"/>
                    <a:pt x="267" y="96"/>
                    <a:pt x="267" y="96"/>
                  </a:cubicBezTo>
                  <a:cubicBezTo>
                    <a:pt x="267" y="90"/>
                    <a:pt x="262" y="85"/>
                    <a:pt x="256" y="85"/>
                  </a:cubicBezTo>
                  <a:cubicBezTo>
                    <a:pt x="171" y="85"/>
                    <a:pt x="171" y="85"/>
                    <a:pt x="171" y="85"/>
                  </a:cubicBezTo>
                  <a:cubicBezTo>
                    <a:pt x="165" y="85"/>
                    <a:pt x="160" y="90"/>
                    <a:pt x="160" y="96"/>
                  </a:cubicBezTo>
                  <a:cubicBezTo>
                    <a:pt x="160" y="149"/>
                    <a:pt x="160" y="149"/>
                    <a:pt x="160" y="149"/>
                  </a:cubicBezTo>
                  <a:cubicBezTo>
                    <a:pt x="139" y="149"/>
                    <a:pt x="139" y="149"/>
                    <a:pt x="139" y="149"/>
                  </a:cubicBezTo>
                  <a:cubicBezTo>
                    <a:pt x="139" y="96"/>
                    <a:pt x="139" y="96"/>
                    <a:pt x="139" y="96"/>
                  </a:cubicBezTo>
                  <a:cubicBezTo>
                    <a:pt x="139" y="90"/>
                    <a:pt x="134" y="85"/>
                    <a:pt x="128" y="85"/>
                  </a:cubicBezTo>
                  <a:cubicBezTo>
                    <a:pt x="43" y="85"/>
                    <a:pt x="43" y="85"/>
                    <a:pt x="43" y="85"/>
                  </a:cubicBezTo>
                  <a:cubicBezTo>
                    <a:pt x="37" y="85"/>
                    <a:pt x="32" y="90"/>
                    <a:pt x="32" y="96"/>
                  </a:cubicBezTo>
                  <a:cubicBezTo>
                    <a:pt x="32" y="149"/>
                    <a:pt x="32" y="149"/>
                    <a:pt x="32" y="149"/>
                  </a:cubicBezTo>
                  <a:cubicBezTo>
                    <a:pt x="11" y="149"/>
                    <a:pt x="11" y="149"/>
                    <a:pt x="11" y="149"/>
                  </a:cubicBezTo>
                  <a:cubicBezTo>
                    <a:pt x="5" y="149"/>
                    <a:pt x="0" y="154"/>
                    <a:pt x="0" y="160"/>
                  </a:cubicBezTo>
                  <a:cubicBezTo>
                    <a:pt x="0" y="166"/>
                    <a:pt x="6" y="170"/>
                    <a:pt x="11" y="170"/>
                  </a:cubicBezTo>
                  <a:cubicBezTo>
                    <a:pt x="11" y="288"/>
                    <a:pt x="11" y="288"/>
                    <a:pt x="11" y="288"/>
                  </a:cubicBezTo>
                  <a:cubicBezTo>
                    <a:pt x="11" y="294"/>
                    <a:pt x="16" y="298"/>
                    <a:pt x="22" y="298"/>
                  </a:cubicBezTo>
                  <a:cubicBezTo>
                    <a:pt x="278" y="298"/>
                    <a:pt x="278" y="298"/>
                    <a:pt x="278" y="298"/>
                  </a:cubicBezTo>
                  <a:cubicBezTo>
                    <a:pt x="284" y="298"/>
                    <a:pt x="288" y="294"/>
                    <a:pt x="288" y="288"/>
                  </a:cubicBezTo>
                  <a:cubicBezTo>
                    <a:pt x="288" y="170"/>
                    <a:pt x="288" y="170"/>
                    <a:pt x="288" y="170"/>
                  </a:cubicBezTo>
                  <a:cubicBezTo>
                    <a:pt x="294" y="170"/>
                    <a:pt x="299" y="166"/>
                    <a:pt x="299" y="160"/>
                  </a:cubicBezTo>
                  <a:cubicBezTo>
                    <a:pt x="299" y="154"/>
                    <a:pt x="294" y="149"/>
                    <a:pt x="288" y="149"/>
                  </a:cubicBezTo>
                  <a:close/>
                  <a:moveTo>
                    <a:pt x="182" y="106"/>
                  </a:moveTo>
                  <a:cubicBezTo>
                    <a:pt x="246" y="106"/>
                    <a:pt x="246" y="106"/>
                    <a:pt x="246" y="106"/>
                  </a:cubicBezTo>
                  <a:cubicBezTo>
                    <a:pt x="246" y="149"/>
                    <a:pt x="246" y="149"/>
                    <a:pt x="246" y="149"/>
                  </a:cubicBezTo>
                  <a:cubicBezTo>
                    <a:pt x="182" y="149"/>
                    <a:pt x="182" y="149"/>
                    <a:pt x="182" y="149"/>
                  </a:cubicBezTo>
                  <a:lnTo>
                    <a:pt x="182" y="106"/>
                  </a:lnTo>
                  <a:close/>
                  <a:moveTo>
                    <a:pt x="54" y="106"/>
                  </a:moveTo>
                  <a:cubicBezTo>
                    <a:pt x="118" y="106"/>
                    <a:pt x="118" y="106"/>
                    <a:pt x="118" y="106"/>
                  </a:cubicBezTo>
                  <a:cubicBezTo>
                    <a:pt x="118" y="149"/>
                    <a:pt x="118" y="149"/>
                    <a:pt x="118" y="149"/>
                  </a:cubicBezTo>
                  <a:cubicBezTo>
                    <a:pt x="54" y="149"/>
                    <a:pt x="54" y="149"/>
                    <a:pt x="54" y="149"/>
                  </a:cubicBezTo>
                  <a:lnTo>
                    <a:pt x="54" y="106"/>
                  </a:lnTo>
                  <a:close/>
                  <a:moveTo>
                    <a:pt x="267" y="277"/>
                  </a:moveTo>
                  <a:cubicBezTo>
                    <a:pt x="32" y="277"/>
                    <a:pt x="32" y="277"/>
                    <a:pt x="32" y="277"/>
                  </a:cubicBezTo>
                  <a:cubicBezTo>
                    <a:pt x="32" y="170"/>
                    <a:pt x="32" y="170"/>
                    <a:pt x="32" y="170"/>
                  </a:cubicBezTo>
                  <a:cubicBezTo>
                    <a:pt x="267" y="170"/>
                    <a:pt x="267" y="170"/>
                    <a:pt x="267" y="170"/>
                  </a:cubicBezTo>
                  <a:lnTo>
                    <a:pt x="267" y="277"/>
                  </a:lnTo>
                  <a:close/>
                  <a:moveTo>
                    <a:pt x="214" y="64"/>
                  </a:moveTo>
                  <a:cubicBezTo>
                    <a:pt x="231" y="64"/>
                    <a:pt x="246" y="49"/>
                    <a:pt x="246" y="32"/>
                  </a:cubicBezTo>
                  <a:cubicBezTo>
                    <a:pt x="246" y="14"/>
                    <a:pt x="231" y="0"/>
                    <a:pt x="214" y="0"/>
                  </a:cubicBezTo>
                  <a:cubicBezTo>
                    <a:pt x="196" y="0"/>
                    <a:pt x="182" y="14"/>
                    <a:pt x="182" y="32"/>
                  </a:cubicBezTo>
                  <a:cubicBezTo>
                    <a:pt x="182" y="49"/>
                    <a:pt x="196" y="64"/>
                    <a:pt x="214" y="64"/>
                  </a:cubicBezTo>
                  <a:close/>
                  <a:moveTo>
                    <a:pt x="214" y="21"/>
                  </a:moveTo>
                  <a:cubicBezTo>
                    <a:pt x="220" y="21"/>
                    <a:pt x="224" y="26"/>
                    <a:pt x="224" y="32"/>
                  </a:cubicBezTo>
                  <a:cubicBezTo>
                    <a:pt x="224" y="38"/>
                    <a:pt x="220" y="42"/>
                    <a:pt x="214" y="42"/>
                  </a:cubicBezTo>
                  <a:cubicBezTo>
                    <a:pt x="208" y="42"/>
                    <a:pt x="203" y="38"/>
                    <a:pt x="203" y="32"/>
                  </a:cubicBezTo>
                  <a:cubicBezTo>
                    <a:pt x="203" y="26"/>
                    <a:pt x="208" y="21"/>
                    <a:pt x="214"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grpSp>
      <p:grpSp>
        <p:nvGrpSpPr>
          <p:cNvPr id="19" name="Group 799">
            <a:extLst>
              <a:ext uri="{FF2B5EF4-FFF2-40B4-BE49-F238E27FC236}">
                <a16:creationId xmlns:a16="http://schemas.microsoft.com/office/drawing/2014/main" id="{1DD426F3-7B3D-4607-8881-DDEC3D5F6925}"/>
              </a:ext>
            </a:extLst>
          </p:cNvPr>
          <p:cNvGrpSpPr>
            <a:grpSpLocks noChangeAspect="1"/>
          </p:cNvGrpSpPr>
          <p:nvPr/>
        </p:nvGrpSpPr>
        <p:grpSpPr bwMode="auto">
          <a:xfrm>
            <a:off x="7706447" y="3625860"/>
            <a:ext cx="367982" cy="367982"/>
            <a:chOff x="5187" y="3469"/>
            <a:chExt cx="340" cy="340"/>
          </a:xfrm>
          <a:solidFill>
            <a:srgbClr val="86BC25"/>
          </a:solidFill>
        </p:grpSpPr>
        <p:sp>
          <p:nvSpPr>
            <p:cNvPr id="20" name="Freeform 800">
              <a:extLst>
                <a:ext uri="{FF2B5EF4-FFF2-40B4-BE49-F238E27FC236}">
                  <a16:creationId xmlns:a16="http://schemas.microsoft.com/office/drawing/2014/main" id="{0089BE97-A9AD-4790-969C-B3402FF5E94D}"/>
                </a:ext>
              </a:extLst>
            </p:cNvPr>
            <p:cNvSpPr>
              <a:spLocks noEditPoints="1"/>
            </p:cNvSpPr>
            <p:nvPr/>
          </p:nvSpPr>
          <p:spPr bwMode="auto">
            <a:xfrm>
              <a:off x="5187" y="346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21" name="Freeform 801">
              <a:extLst>
                <a:ext uri="{FF2B5EF4-FFF2-40B4-BE49-F238E27FC236}">
                  <a16:creationId xmlns:a16="http://schemas.microsoft.com/office/drawing/2014/main" id="{FA8D1675-9AFF-450C-9835-E931F4340C30}"/>
                </a:ext>
              </a:extLst>
            </p:cNvPr>
            <p:cNvSpPr>
              <a:spLocks noEditPoints="1"/>
            </p:cNvSpPr>
            <p:nvPr/>
          </p:nvSpPr>
          <p:spPr bwMode="auto">
            <a:xfrm>
              <a:off x="5265" y="3533"/>
              <a:ext cx="184" cy="198"/>
            </a:xfrm>
            <a:custGeom>
              <a:avLst/>
              <a:gdLst>
                <a:gd name="T0" fmla="*/ 267 w 277"/>
                <a:gd name="T1" fmla="*/ 21 h 298"/>
                <a:gd name="T2" fmla="*/ 213 w 277"/>
                <a:gd name="T3" fmla="*/ 21 h 298"/>
                <a:gd name="T4" fmla="*/ 213 w 277"/>
                <a:gd name="T5" fmla="*/ 10 h 298"/>
                <a:gd name="T6" fmla="*/ 203 w 277"/>
                <a:gd name="T7" fmla="*/ 0 h 298"/>
                <a:gd name="T8" fmla="*/ 192 w 277"/>
                <a:gd name="T9" fmla="*/ 10 h 298"/>
                <a:gd name="T10" fmla="*/ 192 w 277"/>
                <a:gd name="T11" fmla="*/ 21 h 298"/>
                <a:gd name="T12" fmla="*/ 85 w 277"/>
                <a:gd name="T13" fmla="*/ 21 h 298"/>
                <a:gd name="T14" fmla="*/ 85 w 277"/>
                <a:gd name="T15" fmla="*/ 10 h 298"/>
                <a:gd name="T16" fmla="*/ 75 w 277"/>
                <a:gd name="T17" fmla="*/ 0 h 298"/>
                <a:gd name="T18" fmla="*/ 64 w 277"/>
                <a:gd name="T19" fmla="*/ 10 h 298"/>
                <a:gd name="T20" fmla="*/ 64 w 277"/>
                <a:gd name="T21" fmla="*/ 21 h 298"/>
                <a:gd name="T22" fmla="*/ 11 w 277"/>
                <a:gd name="T23" fmla="*/ 21 h 298"/>
                <a:gd name="T24" fmla="*/ 0 w 277"/>
                <a:gd name="T25" fmla="*/ 32 h 298"/>
                <a:gd name="T26" fmla="*/ 0 w 277"/>
                <a:gd name="T27" fmla="*/ 288 h 298"/>
                <a:gd name="T28" fmla="*/ 11 w 277"/>
                <a:gd name="T29" fmla="*/ 298 h 298"/>
                <a:gd name="T30" fmla="*/ 267 w 277"/>
                <a:gd name="T31" fmla="*/ 298 h 298"/>
                <a:gd name="T32" fmla="*/ 277 w 277"/>
                <a:gd name="T33" fmla="*/ 288 h 298"/>
                <a:gd name="T34" fmla="*/ 277 w 277"/>
                <a:gd name="T35" fmla="*/ 32 h 298"/>
                <a:gd name="T36" fmla="*/ 267 w 277"/>
                <a:gd name="T37" fmla="*/ 21 h 298"/>
                <a:gd name="T38" fmla="*/ 256 w 277"/>
                <a:gd name="T39" fmla="*/ 277 h 298"/>
                <a:gd name="T40" fmla="*/ 21 w 277"/>
                <a:gd name="T41" fmla="*/ 277 h 298"/>
                <a:gd name="T42" fmla="*/ 21 w 277"/>
                <a:gd name="T43" fmla="*/ 42 h 298"/>
                <a:gd name="T44" fmla="*/ 64 w 277"/>
                <a:gd name="T45" fmla="*/ 42 h 298"/>
                <a:gd name="T46" fmla="*/ 64 w 277"/>
                <a:gd name="T47" fmla="*/ 53 h 298"/>
                <a:gd name="T48" fmla="*/ 75 w 277"/>
                <a:gd name="T49" fmla="*/ 64 h 298"/>
                <a:gd name="T50" fmla="*/ 85 w 277"/>
                <a:gd name="T51" fmla="*/ 53 h 298"/>
                <a:gd name="T52" fmla="*/ 85 w 277"/>
                <a:gd name="T53" fmla="*/ 42 h 298"/>
                <a:gd name="T54" fmla="*/ 192 w 277"/>
                <a:gd name="T55" fmla="*/ 42 h 298"/>
                <a:gd name="T56" fmla="*/ 192 w 277"/>
                <a:gd name="T57" fmla="*/ 53 h 298"/>
                <a:gd name="T58" fmla="*/ 203 w 277"/>
                <a:gd name="T59" fmla="*/ 64 h 298"/>
                <a:gd name="T60" fmla="*/ 213 w 277"/>
                <a:gd name="T61" fmla="*/ 53 h 298"/>
                <a:gd name="T62" fmla="*/ 213 w 277"/>
                <a:gd name="T63" fmla="*/ 42 h 298"/>
                <a:gd name="T64" fmla="*/ 256 w 277"/>
                <a:gd name="T65" fmla="*/ 42 h 298"/>
                <a:gd name="T66" fmla="*/ 256 w 277"/>
                <a:gd name="T67" fmla="*/ 277 h 298"/>
                <a:gd name="T68" fmla="*/ 210 w 277"/>
                <a:gd name="T69" fmla="*/ 109 h 298"/>
                <a:gd name="T70" fmla="*/ 210 w 277"/>
                <a:gd name="T71" fmla="*/ 125 h 298"/>
                <a:gd name="T72" fmla="*/ 125 w 277"/>
                <a:gd name="T73" fmla="*/ 210 h 298"/>
                <a:gd name="T74" fmla="*/ 117 w 277"/>
                <a:gd name="T75" fmla="*/ 213 h 298"/>
                <a:gd name="T76" fmla="*/ 110 w 277"/>
                <a:gd name="T77" fmla="*/ 210 h 298"/>
                <a:gd name="T78" fmla="*/ 67 w 277"/>
                <a:gd name="T79" fmla="*/ 167 h 298"/>
                <a:gd name="T80" fmla="*/ 67 w 277"/>
                <a:gd name="T81" fmla="*/ 152 h 298"/>
                <a:gd name="T82" fmla="*/ 82 w 277"/>
                <a:gd name="T83" fmla="*/ 152 h 298"/>
                <a:gd name="T84" fmla="*/ 117 w 277"/>
                <a:gd name="T85" fmla="*/ 187 h 298"/>
                <a:gd name="T86" fmla="*/ 195 w 277"/>
                <a:gd name="T87" fmla="*/ 109 h 298"/>
                <a:gd name="T88" fmla="*/ 210 w 277"/>
                <a:gd name="T89" fmla="*/ 10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98">
                  <a:moveTo>
                    <a:pt x="267" y="21"/>
                  </a:moveTo>
                  <a:cubicBezTo>
                    <a:pt x="213" y="21"/>
                    <a:pt x="213" y="21"/>
                    <a:pt x="213" y="21"/>
                  </a:cubicBezTo>
                  <a:cubicBezTo>
                    <a:pt x="213" y="10"/>
                    <a:pt x="213" y="10"/>
                    <a:pt x="213" y="10"/>
                  </a:cubicBezTo>
                  <a:cubicBezTo>
                    <a:pt x="213" y="4"/>
                    <a:pt x="209" y="0"/>
                    <a:pt x="203" y="0"/>
                  </a:cubicBezTo>
                  <a:cubicBezTo>
                    <a:pt x="197" y="0"/>
                    <a:pt x="192" y="4"/>
                    <a:pt x="192" y="10"/>
                  </a:cubicBezTo>
                  <a:cubicBezTo>
                    <a:pt x="192" y="21"/>
                    <a:pt x="192" y="21"/>
                    <a:pt x="192" y="21"/>
                  </a:cubicBezTo>
                  <a:cubicBezTo>
                    <a:pt x="85" y="21"/>
                    <a:pt x="85" y="21"/>
                    <a:pt x="85" y="21"/>
                  </a:cubicBezTo>
                  <a:cubicBezTo>
                    <a:pt x="85" y="10"/>
                    <a:pt x="85" y="10"/>
                    <a:pt x="85" y="10"/>
                  </a:cubicBezTo>
                  <a:cubicBezTo>
                    <a:pt x="85" y="4"/>
                    <a:pt x="81" y="0"/>
                    <a:pt x="75" y="0"/>
                  </a:cubicBezTo>
                  <a:cubicBezTo>
                    <a:pt x="69" y="0"/>
                    <a:pt x="64" y="4"/>
                    <a:pt x="64" y="10"/>
                  </a:cubicBezTo>
                  <a:cubicBezTo>
                    <a:pt x="64" y="21"/>
                    <a:pt x="64" y="21"/>
                    <a:pt x="64" y="21"/>
                  </a:cubicBezTo>
                  <a:cubicBezTo>
                    <a:pt x="11" y="21"/>
                    <a:pt x="11" y="21"/>
                    <a:pt x="11" y="21"/>
                  </a:cubicBezTo>
                  <a:cubicBezTo>
                    <a:pt x="5" y="21"/>
                    <a:pt x="0" y="26"/>
                    <a:pt x="0" y="32"/>
                  </a:cubicBezTo>
                  <a:cubicBezTo>
                    <a:pt x="0" y="288"/>
                    <a:pt x="0" y="288"/>
                    <a:pt x="0" y="288"/>
                  </a:cubicBezTo>
                  <a:cubicBezTo>
                    <a:pt x="0" y="294"/>
                    <a:pt x="5" y="298"/>
                    <a:pt x="11" y="298"/>
                  </a:cubicBezTo>
                  <a:cubicBezTo>
                    <a:pt x="267" y="298"/>
                    <a:pt x="267" y="298"/>
                    <a:pt x="267" y="298"/>
                  </a:cubicBezTo>
                  <a:cubicBezTo>
                    <a:pt x="273" y="298"/>
                    <a:pt x="277" y="294"/>
                    <a:pt x="277" y="288"/>
                  </a:cubicBezTo>
                  <a:cubicBezTo>
                    <a:pt x="277" y="32"/>
                    <a:pt x="277" y="32"/>
                    <a:pt x="277" y="32"/>
                  </a:cubicBezTo>
                  <a:cubicBezTo>
                    <a:pt x="277" y="26"/>
                    <a:pt x="273" y="21"/>
                    <a:pt x="267" y="21"/>
                  </a:cubicBezTo>
                  <a:close/>
                  <a:moveTo>
                    <a:pt x="256" y="277"/>
                  </a:moveTo>
                  <a:cubicBezTo>
                    <a:pt x="21" y="277"/>
                    <a:pt x="21" y="277"/>
                    <a:pt x="21" y="277"/>
                  </a:cubicBezTo>
                  <a:cubicBezTo>
                    <a:pt x="21" y="42"/>
                    <a:pt x="21" y="42"/>
                    <a:pt x="21" y="42"/>
                  </a:cubicBezTo>
                  <a:cubicBezTo>
                    <a:pt x="64" y="42"/>
                    <a:pt x="64" y="42"/>
                    <a:pt x="64" y="42"/>
                  </a:cubicBezTo>
                  <a:cubicBezTo>
                    <a:pt x="64" y="53"/>
                    <a:pt x="64" y="53"/>
                    <a:pt x="64" y="53"/>
                  </a:cubicBezTo>
                  <a:cubicBezTo>
                    <a:pt x="64" y="59"/>
                    <a:pt x="69" y="64"/>
                    <a:pt x="75" y="64"/>
                  </a:cubicBezTo>
                  <a:cubicBezTo>
                    <a:pt x="81" y="64"/>
                    <a:pt x="85" y="59"/>
                    <a:pt x="85" y="53"/>
                  </a:cubicBezTo>
                  <a:cubicBezTo>
                    <a:pt x="85" y="42"/>
                    <a:pt x="85" y="42"/>
                    <a:pt x="85" y="42"/>
                  </a:cubicBezTo>
                  <a:cubicBezTo>
                    <a:pt x="192" y="42"/>
                    <a:pt x="192" y="42"/>
                    <a:pt x="192" y="42"/>
                  </a:cubicBezTo>
                  <a:cubicBezTo>
                    <a:pt x="192" y="53"/>
                    <a:pt x="192" y="53"/>
                    <a:pt x="192" y="53"/>
                  </a:cubicBezTo>
                  <a:cubicBezTo>
                    <a:pt x="192" y="59"/>
                    <a:pt x="197" y="64"/>
                    <a:pt x="203" y="64"/>
                  </a:cubicBezTo>
                  <a:cubicBezTo>
                    <a:pt x="209" y="64"/>
                    <a:pt x="213" y="59"/>
                    <a:pt x="213" y="53"/>
                  </a:cubicBezTo>
                  <a:cubicBezTo>
                    <a:pt x="213" y="42"/>
                    <a:pt x="213" y="42"/>
                    <a:pt x="213" y="42"/>
                  </a:cubicBezTo>
                  <a:cubicBezTo>
                    <a:pt x="256" y="42"/>
                    <a:pt x="256" y="42"/>
                    <a:pt x="256" y="42"/>
                  </a:cubicBezTo>
                  <a:lnTo>
                    <a:pt x="256" y="277"/>
                  </a:lnTo>
                  <a:close/>
                  <a:moveTo>
                    <a:pt x="210" y="109"/>
                  </a:moveTo>
                  <a:cubicBezTo>
                    <a:pt x="214" y="114"/>
                    <a:pt x="214" y="120"/>
                    <a:pt x="210" y="125"/>
                  </a:cubicBezTo>
                  <a:cubicBezTo>
                    <a:pt x="125" y="210"/>
                    <a:pt x="125" y="210"/>
                    <a:pt x="125" y="210"/>
                  </a:cubicBezTo>
                  <a:cubicBezTo>
                    <a:pt x="123" y="212"/>
                    <a:pt x="120" y="213"/>
                    <a:pt x="117" y="213"/>
                  </a:cubicBezTo>
                  <a:cubicBezTo>
                    <a:pt x="115" y="213"/>
                    <a:pt x="112" y="212"/>
                    <a:pt x="110" y="210"/>
                  </a:cubicBezTo>
                  <a:cubicBezTo>
                    <a:pt x="67" y="167"/>
                    <a:pt x="67" y="167"/>
                    <a:pt x="67" y="167"/>
                  </a:cubicBezTo>
                  <a:cubicBezTo>
                    <a:pt x="63" y="163"/>
                    <a:pt x="63" y="156"/>
                    <a:pt x="67" y="152"/>
                  </a:cubicBezTo>
                  <a:cubicBezTo>
                    <a:pt x="71" y="148"/>
                    <a:pt x="78" y="148"/>
                    <a:pt x="82" y="152"/>
                  </a:cubicBezTo>
                  <a:cubicBezTo>
                    <a:pt x="117" y="187"/>
                    <a:pt x="117" y="187"/>
                    <a:pt x="117" y="187"/>
                  </a:cubicBezTo>
                  <a:cubicBezTo>
                    <a:pt x="195" y="109"/>
                    <a:pt x="195" y="109"/>
                    <a:pt x="195" y="109"/>
                  </a:cubicBezTo>
                  <a:cubicBezTo>
                    <a:pt x="199" y="105"/>
                    <a:pt x="206" y="105"/>
                    <a:pt x="210" y="10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grpSp>
      <p:grpSp>
        <p:nvGrpSpPr>
          <p:cNvPr id="22" name="Group 213">
            <a:extLst>
              <a:ext uri="{FF2B5EF4-FFF2-40B4-BE49-F238E27FC236}">
                <a16:creationId xmlns:a16="http://schemas.microsoft.com/office/drawing/2014/main" id="{AF0AFEA1-DC8B-4894-8B41-2F74D5188119}"/>
              </a:ext>
            </a:extLst>
          </p:cNvPr>
          <p:cNvGrpSpPr>
            <a:grpSpLocks noChangeAspect="1"/>
          </p:cNvGrpSpPr>
          <p:nvPr/>
        </p:nvGrpSpPr>
        <p:grpSpPr bwMode="auto">
          <a:xfrm>
            <a:off x="7705928" y="4320426"/>
            <a:ext cx="369021" cy="369021"/>
            <a:chOff x="1157" y="771"/>
            <a:chExt cx="340" cy="340"/>
          </a:xfrm>
          <a:solidFill>
            <a:srgbClr val="86BC25"/>
          </a:solidFill>
        </p:grpSpPr>
        <p:sp>
          <p:nvSpPr>
            <p:cNvPr id="23" name="Freeform 214">
              <a:extLst>
                <a:ext uri="{FF2B5EF4-FFF2-40B4-BE49-F238E27FC236}">
                  <a16:creationId xmlns:a16="http://schemas.microsoft.com/office/drawing/2014/main" id="{C30D3790-0A4F-48BF-BB38-1858272FA70D}"/>
                </a:ext>
              </a:extLst>
            </p:cNvPr>
            <p:cNvSpPr>
              <a:spLocks noEditPoints="1"/>
            </p:cNvSpPr>
            <p:nvPr/>
          </p:nvSpPr>
          <p:spPr bwMode="auto">
            <a:xfrm>
              <a:off x="1249" y="835"/>
              <a:ext cx="156" cy="212"/>
            </a:xfrm>
            <a:custGeom>
              <a:avLst/>
              <a:gdLst>
                <a:gd name="T0" fmla="*/ 224 w 235"/>
                <a:gd name="T1" fmla="*/ 106 h 320"/>
                <a:gd name="T2" fmla="*/ 214 w 235"/>
                <a:gd name="T3" fmla="*/ 106 h 320"/>
                <a:gd name="T4" fmla="*/ 214 w 235"/>
                <a:gd name="T5" fmla="*/ 32 h 320"/>
                <a:gd name="T6" fmla="*/ 203 w 235"/>
                <a:gd name="T7" fmla="*/ 21 h 320"/>
                <a:gd name="T8" fmla="*/ 171 w 235"/>
                <a:gd name="T9" fmla="*/ 21 h 320"/>
                <a:gd name="T10" fmla="*/ 171 w 235"/>
                <a:gd name="T11" fmla="*/ 10 h 320"/>
                <a:gd name="T12" fmla="*/ 160 w 235"/>
                <a:gd name="T13" fmla="*/ 0 h 320"/>
                <a:gd name="T14" fmla="*/ 54 w 235"/>
                <a:gd name="T15" fmla="*/ 0 h 320"/>
                <a:gd name="T16" fmla="*/ 43 w 235"/>
                <a:gd name="T17" fmla="*/ 10 h 320"/>
                <a:gd name="T18" fmla="*/ 43 w 235"/>
                <a:gd name="T19" fmla="*/ 21 h 320"/>
                <a:gd name="T20" fmla="*/ 11 w 235"/>
                <a:gd name="T21" fmla="*/ 21 h 320"/>
                <a:gd name="T22" fmla="*/ 0 w 235"/>
                <a:gd name="T23" fmla="*/ 32 h 320"/>
                <a:gd name="T24" fmla="*/ 0 w 235"/>
                <a:gd name="T25" fmla="*/ 309 h 320"/>
                <a:gd name="T26" fmla="*/ 11 w 235"/>
                <a:gd name="T27" fmla="*/ 320 h 320"/>
                <a:gd name="T28" fmla="*/ 224 w 235"/>
                <a:gd name="T29" fmla="*/ 320 h 320"/>
                <a:gd name="T30" fmla="*/ 235 w 235"/>
                <a:gd name="T31" fmla="*/ 309 h 320"/>
                <a:gd name="T32" fmla="*/ 235 w 235"/>
                <a:gd name="T33" fmla="*/ 117 h 320"/>
                <a:gd name="T34" fmla="*/ 224 w 235"/>
                <a:gd name="T35" fmla="*/ 106 h 320"/>
                <a:gd name="T36" fmla="*/ 150 w 235"/>
                <a:gd name="T37" fmla="*/ 21 h 320"/>
                <a:gd name="T38" fmla="*/ 150 w 235"/>
                <a:gd name="T39" fmla="*/ 42 h 320"/>
                <a:gd name="T40" fmla="*/ 64 w 235"/>
                <a:gd name="T41" fmla="*/ 42 h 320"/>
                <a:gd name="T42" fmla="*/ 64 w 235"/>
                <a:gd name="T43" fmla="*/ 32 h 320"/>
                <a:gd name="T44" fmla="*/ 64 w 235"/>
                <a:gd name="T45" fmla="*/ 32 h 320"/>
                <a:gd name="T46" fmla="*/ 64 w 235"/>
                <a:gd name="T47" fmla="*/ 32 h 320"/>
                <a:gd name="T48" fmla="*/ 64 w 235"/>
                <a:gd name="T49" fmla="*/ 21 h 320"/>
                <a:gd name="T50" fmla="*/ 150 w 235"/>
                <a:gd name="T51" fmla="*/ 21 h 320"/>
                <a:gd name="T52" fmla="*/ 22 w 235"/>
                <a:gd name="T53" fmla="*/ 42 h 320"/>
                <a:gd name="T54" fmla="*/ 43 w 235"/>
                <a:gd name="T55" fmla="*/ 42 h 320"/>
                <a:gd name="T56" fmla="*/ 43 w 235"/>
                <a:gd name="T57" fmla="*/ 53 h 320"/>
                <a:gd name="T58" fmla="*/ 54 w 235"/>
                <a:gd name="T59" fmla="*/ 64 h 320"/>
                <a:gd name="T60" fmla="*/ 160 w 235"/>
                <a:gd name="T61" fmla="*/ 64 h 320"/>
                <a:gd name="T62" fmla="*/ 171 w 235"/>
                <a:gd name="T63" fmla="*/ 53 h 320"/>
                <a:gd name="T64" fmla="*/ 171 w 235"/>
                <a:gd name="T65" fmla="*/ 42 h 320"/>
                <a:gd name="T66" fmla="*/ 192 w 235"/>
                <a:gd name="T67" fmla="*/ 42 h 320"/>
                <a:gd name="T68" fmla="*/ 192 w 235"/>
                <a:gd name="T69" fmla="*/ 106 h 320"/>
                <a:gd name="T70" fmla="*/ 75 w 235"/>
                <a:gd name="T71" fmla="*/ 106 h 320"/>
                <a:gd name="T72" fmla="*/ 64 w 235"/>
                <a:gd name="T73" fmla="*/ 117 h 320"/>
                <a:gd name="T74" fmla="*/ 64 w 235"/>
                <a:gd name="T75" fmla="*/ 298 h 320"/>
                <a:gd name="T76" fmla="*/ 22 w 235"/>
                <a:gd name="T77" fmla="*/ 298 h 320"/>
                <a:gd name="T78" fmla="*/ 22 w 235"/>
                <a:gd name="T79" fmla="*/ 42 h 320"/>
                <a:gd name="T80" fmla="*/ 214 w 235"/>
                <a:gd name="T81" fmla="*/ 298 h 320"/>
                <a:gd name="T82" fmla="*/ 86 w 235"/>
                <a:gd name="T83" fmla="*/ 298 h 320"/>
                <a:gd name="T84" fmla="*/ 86 w 235"/>
                <a:gd name="T85" fmla="*/ 128 h 320"/>
                <a:gd name="T86" fmla="*/ 214 w 235"/>
                <a:gd name="T87" fmla="*/ 128 h 320"/>
                <a:gd name="T88" fmla="*/ 214 w 235"/>
                <a:gd name="T8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5" h="320">
                  <a:moveTo>
                    <a:pt x="224" y="106"/>
                  </a:moveTo>
                  <a:cubicBezTo>
                    <a:pt x="214" y="106"/>
                    <a:pt x="214" y="106"/>
                    <a:pt x="214" y="106"/>
                  </a:cubicBezTo>
                  <a:cubicBezTo>
                    <a:pt x="214" y="32"/>
                    <a:pt x="214" y="32"/>
                    <a:pt x="214" y="32"/>
                  </a:cubicBezTo>
                  <a:cubicBezTo>
                    <a:pt x="214" y="26"/>
                    <a:pt x="209" y="21"/>
                    <a:pt x="203" y="21"/>
                  </a:cubicBezTo>
                  <a:cubicBezTo>
                    <a:pt x="171" y="21"/>
                    <a:pt x="171" y="21"/>
                    <a:pt x="171" y="21"/>
                  </a:cubicBezTo>
                  <a:cubicBezTo>
                    <a:pt x="171" y="10"/>
                    <a:pt x="171" y="10"/>
                    <a:pt x="171" y="10"/>
                  </a:cubicBezTo>
                  <a:cubicBezTo>
                    <a:pt x="171" y="4"/>
                    <a:pt x="166" y="0"/>
                    <a:pt x="160" y="0"/>
                  </a:cubicBezTo>
                  <a:cubicBezTo>
                    <a:pt x="54" y="0"/>
                    <a:pt x="54" y="0"/>
                    <a:pt x="54" y="0"/>
                  </a:cubicBezTo>
                  <a:cubicBezTo>
                    <a:pt x="48" y="0"/>
                    <a:pt x="43" y="4"/>
                    <a:pt x="43" y="10"/>
                  </a:cubicBezTo>
                  <a:cubicBezTo>
                    <a:pt x="43" y="21"/>
                    <a:pt x="43" y="21"/>
                    <a:pt x="43" y="21"/>
                  </a:cubicBezTo>
                  <a:cubicBezTo>
                    <a:pt x="11" y="21"/>
                    <a:pt x="11" y="21"/>
                    <a:pt x="11" y="21"/>
                  </a:cubicBezTo>
                  <a:cubicBezTo>
                    <a:pt x="5" y="21"/>
                    <a:pt x="0" y="26"/>
                    <a:pt x="0" y="32"/>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17"/>
                    <a:pt x="235" y="117"/>
                    <a:pt x="235" y="117"/>
                  </a:cubicBezTo>
                  <a:cubicBezTo>
                    <a:pt x="235" y="111"/>
                    <a:pt x="230" y="106"/>
                    <a:pt x="224" y="106"/>
                  </a:cubicBezTo>
                  <a:close/>
                  <a:moveTo>
                    <a:pt x="150" y="21"/>
                  </a:moveTo>
                  <a:cubicBezTo>
                    <a:pt x="150" y="42"/>
                    <a:pt x="150" y="42"/>
                    <a:pt x="150" y="42"/>
                  </a:cubicBezTo>
                  <a:cubicBezTo>
                    <a:pt x="64" y="42"/>
                    <a:pt x="64" y="42"/>
                    <a:pt x="64" y="42"/>
                  </a:cubicBezTo>
                  <a:cubicBezTo>
                    <a:pt x="64" y="32"/>
                    <a:pt x="64" y="32"/>
                    <a:pt x="64" y="32"/>
                  </a:cubicBezTo>
                  <a:cubicBezTo>
                    <a:pt x="64" y="32"/>
                    <a:pt x="64" y="32"/>
                    <a:pt x="64" y="32"/>
                  </a:cubicBezTo>
                  <a:cubicBezTo>
                    <a:pt x="64" y="32"/>
                    <a:pt x="64" y="32"/>
                    <a:pt x="64" y="32"/>
                  </a:cubicBezTo>
                  <a:cubicBezTo>
                    <a:pt x="64" y="21"/>
                    <a:pt x="64" y="21"/>
                    <a:pt x="64" y="21"/>
                  </a:cubicBezTo>
                  <a:lnTo>
                    <a:pt x="150" y="21"/>
                  </a:lnTo>
                  <a:close/>
                  <a:moveTo>
                    <a:pt x="22" y="42"/>
                  </a:moveTo>
                  <a:cubicBezTo>
                    <a:pt x="43" y="42"/>
                    <a:pt x="43" y="42"/>
                    <a:pt x="43" y="42"/>
                  </a:cubicBezTo>
                  <a:cubicBezTo>
                    <a:pt x="43" y="53"/>
                    <a:pt x="43" y="53"/>
                    <a:pt x="43" y="53"/>
                  </a:cubicBezTo>
                  <a:cubicBezTo>
                    <a:pt x="43" y="59"/>
                    <a:pt x="48" y="64"/>
                    <a:pt x="54" y="64"/>
                  </a:cubicBezTo>
                  <a:cubicBezTo>
                    <a:pt x="160" y="64"/>
                    <a:pt x="160" y="64"/>
                    <a:pt x="160" y="64"/>
                  </a:cubicBezTo>
                  <a:cubicBezTo>
                    <a:pt x="166" y="64"/>
                    <a:pt x="171" y="59"/>
                    <a:pt x="171" y="53"/>
                  </a:cubicBezTo>
                  <a:cubicBezTo>
                    <a:pt x="171" y="42"/>
                    <a:pt x="171" y="42"/>
                    <a:pt x="171" y="42"/>
                  </a:cubicBezTo>
                  <a:cubicBezTo>
                    <a:pt x="192" y="42"/>
                    <a:pt x="192" y="42"/>
                    <a:pt x="192" y="42"/>
                  </a:cubicBezTo>
                  <a:cubicBezTo>
                    <a:pt x="192" y="106"/>
                    <a:pt x="192" y="106"/>
                    <a:pt x="192" y="106"/>
                  </a:cubicBezTo>
                  <a:cubicBezTo>
                    <a:pt x="75" y="106"/>
                    <a:pt x="75" y="106"/>
                    <a:pt x="75" y="106"/>
                  </a:cubicBezTo>
                  <a:cubicBezTo>
                    <a:pt x="69" y="106"/>
                    <a:pt x="64" y="111"/>
                    <a:pt x="64" y="117"/>
                  </a:cubicBezTo>
                  <a:cubicBezTo>
                    <a:pt x="64" y="298"/>
                    <a:pt x="64" y="298"/>
                    <a:pt x="64" y="298"/>
                  </a:cubicBezTo>
                  <a:cubicBezTo>
                    <a:pt x="22" y="298"/>
                    <a:pt x="22" y="298"/>
                    <a:pt x="22" y="298"/>
                  </a:cubicBezTo>
                  <a:lnTo>
                    <a:pt x="22" y="42"/>
                  </a:lnTo>
                  <a:close/>
                  <a:moveTo>
                    <a:pt x="214" y="298"/>
                  </a:moveTo>
                  <a:cubicBezTo>
                    <a:pt x="86" y="298"/>
                    <a:pt x="86" y="298"/>
                    <a:pt x="86" y="298"/>
                  </a:cubicBezTo>
                  <a:cubicBezTo>
                    <a:pt x="86" y="128"/>
                    <a:pt x="86" y="128"/>
                    <a:pt x="86" y="128"/>
                  </a:cubicBezTo>
                  <a:cubicBezTo>
                    <a:pt x="214" y="128"/>
                    <a:pt x="214" y="128"/>
                    <a:pt x="214" y="128"/>
                  </a:cubicBezTo>
                  <a:lnTo>
                    <a:pt x="214" y="2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24" name="Freeform 215">
              <a:extLst>
                <a:ext uri="{FF2B5EF4-FFF2-40B4-BE49-F238E27FC236}">
                  <a16:creationId xmlns:a16="http://schemas.microsoft.com/office/drawing/2014/main" id="{1243C2B0-A9A5-439B-8333-B18C54B39FB5}"/>
                </a:ext>
              </a:extLst>
            </p:cNvPr>
            <p:cNvSpPr>
              <a:spLocks/>
            </p:cNvSpPr>
            <p:nvPr/>
          </p:nvSpPr>
          <p:spPr bwMode="auto">
            <a:xfrm>
              <a:off x="1320" y="941"/>
              <a:ext cx="56" cy="14"/>
            </a:xfrm>
            <a:custGeom>
              <a:avLst/>
              <a:gdLst>
                <a:gd name="T0" fmla="*/ 75 w 85"/>
                <a:gd name="T1" fmla="*/ 0 h 21"/>
                <a:gd name="T2" fmla="*/ 11 w 85"/>
                <a:gd name="T3" fmla="*/ 0 h 21"/>
                <a:gd name="T4" fmla="*/ 0 w 85"/>
                <a:gd name="T5" fmla="*/ 10 h 21"/>
                <a:gd name="T6" fmla="*/ 11 w 85"/>
                <a:gd name="T7" fmla="*/ 21 h 21"/>
                <a:gd name="T8" fmla="*/ 75 w 85"/>
                <a:gd name="T9" fmla="*/ 21 h 21"/>
                <a:gd name="T10" fmla="*/ 85 w 85"/>
                <a:gd name="T11" fmla="*/ 10 h 21"/>
                <a:gd name="T12" fmla="*/ 75 w 8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85" h="21">
                  <a:moveTo>
                    <a:pt x="75" y="0"/>
                  </a:moveTo>
                  <a:cubicBezTo>
                    <a:pt x="11" y="0"/>
                    <a:pt x="11" y="0"/>
                    <a:pt x="11" y="0"/>
                  </a:cubicBezTo>
                  <a:cubicBezTo>
                    <a:pt x="5" y="0"/>
                    <a:pt x="0" y="4"/>
                    <a:pt x="0" y="10"/>
                  </a:cubicBezTo>
                  <a:cubicBezTo>
                    <a:pt x="0" y="16"/>
                    <a:pt x="5" y="21"/>
                    <a:pt x="11" y="21"/>
                  </a:cubicBezTo>
                  <a:cubicBezTo>
                    <a:pt x="75" y="21"/>
                    <a:pt x="75" y="21"/>
                    <a:pt x="75" y="21"/>
                  </a:cubicBezTo>
                  <a:cubicBezTo>
                    <a:pt x="81" y="21"/>
                    <a:pt x="85" y="16"/>
                    <a:pt x="85" y="10"/>
                  </a:cubicBezTo>
                  <a:cubicBezTo>
                    <a:pt x="85" y="4"/>
                    <a:pt x="81" y="0"/>
                    <a:pt x="7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25" name="Freeform 216">
              <a:extLst>
                <a:ext uri="{FF2B5EF4-FFF2-40B4-BE49-F238E27FC236}">
                  <a16:creationId xmlns:a16="http://schemas.microsoft.com/office/drawing/2014/main" id="{7B072450-4958-4046-995F-E63A8F83E7A7}"/>
                </a:ext>
              </a:extLst>
            </p:cNvPr>
            <p:cNvSpPr>
              <a:spLocks/>
            </p:cNvSpPr>
            <p:nvPr/>
          </p:nvSpPr>
          <p:spPr bwMode="auto">
            <a:xfrm>
              <a:off x="1320" y="969"/>
              <a:ext cx="56" cy="14"/>
            </a:xfrm>
            <a:custGeom>
              <a:avLst/>
              <a:gdLst>
                <a:gd name="T0" fmla="*/ 75 w 85"/>
                <a:gd name="T1" fmla="*/ 0 h 22"/>
                <a:gd name="T2" fmla="*/ 11 w 85"/>
                <a:gd name="T3" fmla="*/ 0 h 22"/>
                <a:gd name="T4" fmla="*/ 0 w 85"/>
                <a:gd name="T5" fmla="*/ 11 h 22"/>
                <a:gd name="T6" fmla="*/ 11 w 85"/>
                <a:gd name="T7" fmla="*/ 22 h 22"/>
                <a:gd name="T8" fmla="*/ 75 w 85"/>
                <a:gd name="T9" fmla="*/ 22 h 22"/>
                <a:gd name="T10" fmla="*/ 85 w 85"/>
                <a:gd name="T11" fmla="*/ 11 h 22"/>
                <a:gd name="T12" fmla="*/ 75 w 85"/>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85" h="22">
                  <a:moveTo>
                    <a:pt x="75" y="0"/>
                  </a:moveTo>
                  <a:cubicBezTo>
                    <a:pt x="11" y="0"/>
                    <a:pt x="11" y="0"/>
                    <a:pt x="11" y="0"/>
                  </a:cubicBezTo>
                  <a:cubicBezTo>
                    <a:pt x="5" y="0"/>
                    <a:pt x="0" y="5"/>
                    <a:pt x="0" y="11"/>
                  </a:cubicBezTo>
                  <a:cubicBezTo>
                    <a:pt x="0" y="17"/>
                    <a:pt x="5" y="22"/>
                    <a:pt x="11" y="22"/>
                  </a:cubicBezTo>
                  <a:cubicBezTo>
                    <a:pt x="75" y="22"/>
                    <a:pt x="75" y="22"/>
                    <a:pt x="75" y="22"/>
                  </a:cubicBezTo>
                  <a:cubicBezTo>
                    <a:pt x="81" y="22"/>
                    <a:pt x="85" y="17"/>
                    <a:pt x="85" y="11"/>
                  </a:cubicBezTo>
                  <a:cubicBezTo>
                    <a:pt x="85" y="5"/>
                    <a:pt x="81" y="0"/>
                    <a:pt x="7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26" name="Freeform 217">
              <a:extLst>
                <a:ext uri="{FF2B5EF4-FFF2-40B4-BE49-F238E27FC236}">
                  <a16:creationId xmlns:a16="http://schemas.microsoft.com/office/drawing/2014/main" id="{346F98A8-6754-4AAC-83A2-3B220D62FE3B}"/>
                </a:ext>
              </a:extLst>
            </p:cNvPr>
            <p:cNvSpPr>
              <a:spLocks/>
            </p:cNvSpPr>
            <p:nvPr/>
          </p:nvSpPr>
          <p:spPr bwMode="auto">
            <a:xfrm>
              <a:off x="1320" y="997"/>
              <a:ext cx="56" cy="14"/>
            </a:xfrm>
            <a:custGeom>
              <a:avLst/>
              <a:gdLst>
                <a:gd name="T0" fmla="*/ 75 w 85"/>
                <a:gd name="T1" fmla="*/ 0 h 21"/>
                <a:gd name="T2" fmla="*/ 11 w 85"/>
                <a:gd name="T3" fmla="*/ 0 h 21"/>
                <a:gd name="T4" fmla="*/ 0 w 85"/>
                <a:gd name="T5" fmla="*/ 11 h 21"/>
                <a:gd name="T6" fmla="*/ 11 w 85"/>
                <a:gd name="T7" fmla="*/ 21 h 21"/>
                <a:gd name="T8" fmla="*/ 75 w 85"/>
                <a:gd name="T9" fmla="*/ 21 h 21"/>
                <a:gd name="T10" fmla="*/ 85 w 85"/>
                <a:gd name="T11" fmla="*/ 11 h 21"/>
                <a:gd name="T12" fmla="*/ 75 w 8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85" h="21">
                  <a:moveTo>
                    <a:pt x="75" y="0"/>
                  </a:moveTo>
                  <a:cubicBezTo>
                    <a:pt x="11" y="0"/>
                    <a:pt x="11" y="0"/>
                    <a:pt x="11" y="0"/>
                  </a:cubicBezTo>
                  <a:cubicBezTo>
                    <a:pt x="5" y="0"/>
                    <a:pt x="0" y="5"/>
                    <a:pt x="0" y="11"/>
                  </a:cubicBezTo>
                  <a:cubicBezTo>
                    <a:pt x="0" y="17"/>
                    <a:pt x="5" y="21"/>
                    <a:pt x="11" y="21"/>
                  </a:cubicBezTo>
                  <a:cubicBezTo>
                    <a:pt x="75" y="21"/>
                    <a:pt x="75" y="21"/>
                    <a:pt x="75" y="21"/>
                  </a:cubicBezTo>
                  <a:cubicBezTo>
                    <a:pt x="81" y="21"/>
                    <a:pt x="85" y="17"/>
                    <a:pt x="85" y="11"/>
                  </a:cubicBezTo>
                  <a:cubicBezTo>
                    <a:pt x="85" y="5"/>
                    <a:pt x="81" y="0"/>
                    <a:pt x="7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27" name="Freeform 218">
              <a:extLst>
                <a:ext uri="{FF2B5EF4-FFF2-40B4-BE49-F238E27FC236}">
                  <a16:creationId xmlns:a16="http://schemas.microsoft.com/office/drawing/2014/main" id="{AC5ECA8B-FB9E-40E0-9395-04E3548332A2}"/>
                </a:ext>
              </a:extLst>
            </p:cNvPr>
            <p:cNvSpPr>
              <a:spLocks noEditPoints="1"/>
            </p:cNvSpPr>
            <p:nvPr/>
          </p:nvSpPr>
          <p:spPr bwMode="auto">
            <a:xfrm>
              <a:off x="1157" y="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grpSp>
      <p:grpSp>
        <p:nvGrpSpPr>
          <p:cNvPr id="28" name="Group 550">
            <a:extLst>
              <a:ext uri="{FF2B5EF4-FFF2-40B4-BE49-F238E27FC236}">
                <a16:creationId xmlns:a16="http://schemas.microsoft.com/office/drawing/2014/main" id="{B853B9E4-C24C-47D4-9094-AA9DFFF323E8}"/>
              </a:ext>
            </a:extLst>
          </p:cNvPr>
          <p:cNvGrpSpPr>
            <a:grpSpLocks noChangeAspect="1"/>
          </p:cNvGrpSpPr>
          <p:nvPr/>
        </p:nvGrpSpPr>
        <p:grpSpPr bwMode="auto">
          <a:xfrm>
            <a:off x="7706623" y="2970221"/>
            <a:ext cx="367631" cy="367631"/>
            <a:chOff x="5799" y="1983"/>
            <a:chExt cx="340" cy="340"/>
          </a:xfrm>
          <a:solidFill>
            <a:srgbClr val="86BC25"/>
          </a:solidFill>
        </p:grpSpPr>
        <p:sp>
          <p:nvSpPr>
            <p:cNvPr id="29" name="Freeform 551">
              <a:extLst>
                <a:ext uri="{FF2B5EF4-FFF2-40B4-BE49-F238E27FC236}">
                  <a16:creationId xmlns:a16="http://schemas.microsoft.com/office/drawing/2014/main" id="{921BB163-8CC5-4E44-8059-A36826EC1CC1}"/>
                </a:ext>
              </a:extLst>
            </p:cNvPr>
            <p:cNvSpPr>
              <a:spLocks noEditPoints="1"/>
            </p:cNvSpPr>
            <p:nvPr/>
          </p:nvSpPr>
          <p:spPr bwMode="auto">
            <a:xfrm>
              <a:off x="5864" y="2089"/>
              <a:ext cx="211" cy="128"/>
            </a:xfrm>
            <a:custGeom>
              <a:avLst/>
              <a:gdLst>
                <a:gd name="T0" fmla="*/ 316 w 318"/>
                <a:gd name="T1" fmla="*/ 90 h 192"/>
                <a:gd name="T2" fmla="*/ 159 w 318"/>
                <a:gd name="T3" fmla="*/ 0 h 192"/>
                <a:gd name="T4" fmla="*/ 1 w 318"/>
                <a:gd name="T5" fmla="*/ 89 h 192"/>
                <a:gd name="T6" fmla="*/ 0 w 318"/>
                <a:gd name="T7" fmla="*/ 96 h 192"/>
                <a:gd name="T8" fmla="*/ 1 w 318"/>
                <a:gd name="T9" fmla="*/ 101 h 192"/>
                <a:gd name="T10" fmla="*/ 159 w 318"/>
                <a:gd name="T11" fmla="*/ 192 h 192"/>
                <a:gd name="T12" fmla="*/ 316 w 318"/>
                <a:gd name="T13" fmla="*/ 102 h 192"/>
                <a:gd name="T14" fmla="*/ 317 w 318"/>
                <a:gd name="T15" fmla="*/ 95 h 192"/>
                <a:gd name="T16" fmla="*/ 316 w 318"/>
                <a:gd name="T17" fmla="*/ 90 h 192"/>
                <a:gd name="T18" fmla="*/ 159 w 318"/>
                <a:gd name="T19" fmla="*/ 170 h 192"/>
                <a:gd name="T20" fmla="*/ 23 w 318"/>
                <a:gd name="T21" fmla="*/ 96 h 192"/>
                <a:gd name="T22" fmla="*/ 159 w 318"/>
                <a:gd name="T23" fmla="*/ 21 h 192"/>
                <a:gd name="T24" fmla="*/ 294 w 318"/>
                <a:gd name="T25" fmla="*/ 96 h 192"/>
                <a:gd name="T26" fmla="*/ 159 w 318"/>
                <a:gd name="T27"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192">
                  <a:moveTo>
                    <a:pt x="316" y="90"/>
                  </a:moveTo>
                  <a:cubicBezTo>
                    <a:pt x="294" y="56"/>
                    <a:pt x="236" y="0"/>
                    <a:pt x="159" y="0"/>
                  </a:cubicBezTo>
                  <a:cubicBezTo>
                    <a:pt x="88" y="0"/>
                    <a:pt x="31" y="46"/>
                    <a:pt x="1" y="89"/>
                  </a:cubicBezTo>
                  <a:cubicBezTo>
                    <a:pt x="0" y="91"/>
                    <a:pt x="0" y="94"/>
                    <a:pt x="0" y="96"/>
                  </a:cubicBezTo>
                  <a:cubicBezTo>
                    <a:pt x="0" y="98"/>
                    <a:pt x="0" y="100"/>
                    <a:pt x="1" y="101"/>
                  </a:cubicBezTo>
                  <a:cubicBezTo>
                    <a:pt x="23" y="135"/>
                    <a:pt x="81" y="192"/>
                    <a:pt x="159" y="192"/>
                  </a:cubicBezTo>
                  <a:cubicBezTo>
                    <a:pt x="229" y="192"/>
                    <a:pt x="286" y="145"/>
                    <a:pt x="316" y="102"/>
                  </a:cubicBezTo>
                  <a:cubicBezTo>
                    <a:pt x="317" y="100"/>
                    <a:pt x="318" y="98"/>
                    <a:pt x="317" y="95"/>
                  </a:cubicBezTo>
                  <a:cubicBezTo>
                    <a:pt x="317" y="94"/>
                    <a:pt x="317" y="92"/>
                    <a:pt x="316" y="90"/>
                  </a:cubicBezTo>
                  <a:close/>
                  <a:moveTo>
                    <a:pt x="159" y="170"/>
                  </a:moveTo>
                  <a:cubicBezTo>
                    <a:pt x="94" y="170"/>
                    <a:pt x="45" y="126"/>
                    <a:pt x="23" y="96"/>
                  </a:cubicBezTo>
                  <a:cubicBezTo>
                    <a:pt x="50" y="58"/>
                    <a:pt x="99" y="21"/>
                    <a:pt x="159" y="21"/>
                  </a:cubicBezTo>
                  <a:cubicBezTo>
                    <a:pt x="223" y="21"/>
                    <a:pt x="272" y="66"/>
                    <a:pt x="294" y="96"/>
                  </a:cubicBezTo>
                  <a:cubicBezTo>
                    <a:pt x="267" y="133"/>
                    <a:pt x="218" y="170"/>
                    <a:pt x="159" y="1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30" name="Freeform 552">
              <a:extLst>
                <a:ext uri="{FF2B5EF4-FFF2-40B4-BE49-F238E27FC236}">
                  <a16:creationId xmlns:a16="http://schemas.microsoft.com/office/drawing/2014/main" id="{AF9C1157-A6CE-4FE3-8F14-84068D3C8739}"/>
                </a:ext>
              </a:extLst>
            </p:cNvPr>
            <p:cNvSpPr>
              <a:spLocks noEditPoints="1"/>
            </p:cNvSpPr>
            <p:nvPr/>
          </p:nvSpPr>
          <p:spPr bwMode="auto">
            <a:xfrm>
              <a:off x="5933" y="2117"/>
              <a:ext cx="71" cy="71"/>
            </a:xfrm>
            <a:custGeom>
              <a:avLst/>
              <a:gdLst>
                <a:gd name="T0" fmla="*/ 54 w 107"/>
                <a:gd name="T1" fmla="*/ 0 h 107"/>
                <a:gd name="T2" fmla="*/ 0 w 107"/>
                <a:gd name="T3" fmla="*/ 54 h 107"/>
                <a:gd name="T4" fmla="*/ 54 w 107"/>
                <a:gd name="T5" fmla="*/ 107 h 107"/>
                <a:gd name="T6" fmla="*/ 107 w 107"/>
                <a:gd name="T7" fmla="*/ 54 h 107"/>
                <a:gd name="T8" fmla="*/ 54 w 107"/>
                <a:gd name="T9" fmla="*/ 0 h 107"/>
                <a:gd name="T10" fmla="*/ 54 w 107"/>
                <a:gd name="T11" fmla="*/ 86 h 107"/>
                <a:gd name="T12" fmla="*/ 22 w 107"/>
                <a:gd name="T13" fmla="*/ 54 h 107"/>
                <a:gd name="T14" fmla="*/ 54 w 107"/>
                <a:gd name="T15" fmla="*/ 22 h 107"/>
                <a:gd name="T16" fmla="*/ 86 w 107"/>
                <a:gd name="T17" fmla="*/ 54 h 107"/>
                <a:gd name="T18" fmla="*/ 54 w 107"/>
                <a:gd name="T19"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0"/>
                  </a:moveTo>
                  <a:cubicBezTo>
                    <a:pt x="24" y="0"/>
                    <a:pt x="0" y="24"/>
                    <a:pt x="0" y="54"/>
                  </a:cubicBezTo>
                  <a:cubicBezTo>
                    <a:pt x="0" y="83"/>
                    <a:pt x="24" y="107"/>
                    <a:pt x="54" y="107"/>
                  </a:cubicBezTo>
                  <a:cubicBezTo>
                    <a:pt x="83" y="107"/>
                    <a:pt x="107" y="83"/>
                    <a:pt x="107" y="54"/>
                  </a:cubicBezTo>
                  <a:cubicBezTo>
                    <a:pt x="107" y="24"/>
                    <a:pt x="83" y="0"/>
                    <a:pt x="54" y="0"/>
                  </a:cubicBezTo>
                  <a:close/>
                  <a:moveTo>
                    <a:pt x="54" y="86"/>
                  </a:moveTo>
                  <a:cubicBezTo>
                    <a:pt x="36" y="86"/>
                    <a:pt x="22" y="71"/>
                    <a:pt x="22" y="54"/>
                  </a:cubicBezTo>
                  <a:cubicBezTo>
                    <a:pt x="22" y="36"/>
                    <a:pt x="36" y="22"/>
                    <a:pt x="54" y="22"/>
                  </a:cubicBezTo>
                  <a:cubicBezTo>
                    <a:pt x="71" y="22"/>
                    <a:pt x="86" y="36"/>
                    <a:pt x="86" y="54"/>
                  </a:cubicBezTo>
                  <a:cubicBezTo>
                    <a:pt x="86" y="71"/>
                    <a:pt x="71" y="86"/>
                    <a:pt x="54"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sp>
          <p:nvSpPr>
            <p:cNvPr id="31" name="Freeform 553">
              <a:extLst>
                <a:ext uri="{FF2B5EF4-FFF2-40B4-BE49-F238E27FC236}">
                  <a16:creationId xmlns:a16="http://schemas.microsoft.com/office/drawing/2014/main" id="{87680F7F-9443-4D58-9FCF-0727C8F670B3}"/>
                </a:ext>
              </a:extLst>
            </p:cNvPr>
            <p:cNvSpPr>
              <a:spLocks noEditPoints="1"/>
            </p:cNvSpPr>
            <p:nvPr/>
          </p:nvSpPr>
          <p:spPr bwMode="auto">
            <a:xfrm>
              <a:off x="5799" y="1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effectLst/>
                <a:uLnTx/>
                <a:uFillTx/>
                <a:latin typeface="Open Sans"/>
                <a:ea typeface="+mn-ea"/>
                <a:cs typeface="+mn-cs"/>
              </a:endParaRPr>
            </a:p>
          </p:txBody>
        </p:sp>
      </p:grpSp>
      <p:sp>
        <p:nvSpPr>
          <p:cNvPr id="32" name="五边形 1">
            <a:extLst>
              <a:ext uri="{FF2B5EF4-FFF2-40B4-BE49-F238E27FC236}">
                <a16:creationId xmlns:a16="http://schemas.microsoft.com/office/drawing/2014/main" id="{261EBB05-53EC-45F0-90D3-C51FCDFF42AF}"/>
              </a:ext>
            </a:extLst>
          </p:cNvPr>
          <p:cNvSpPr/>
          <p:nvPr/>
        </p:nvSpPr>
        <p:spPr bwMode="gray">
          <a:xfrm>
            <a:off x="469900" y="2042057"/>
            <a:ext cx="6586220" cy="3680317"/>
          </a:xfrm>
          <a:custGeom>
            <a:avLst/>
            <a:gdLst>
              <a:gd name="connsiteX0" fmla="*/ 0 w 8034020"/>
              <a:gd name="connsiteY0" fmla="*/ 0 h 4345553"/>
              <a:gd name="connsiteX1" fmla="*/ 5861244 w 8034020"/>
              <a:gd name="connsiteY1" fmla="*/ 0 h 4345553"/>
              <a:gd name="connsiteX2" fmla="*/ 8034020 w 8034020"/>
              <a:gd name="connsiteY2" fmla="*/ 2172777 h 4345553"/>
              <a:gd name="connsiteX3" fmla="*/ 5861244 w 8034020"/>
              <a:gd name="connsiteY3" fmla="*/ 4345553 h 4345553"/>
              <a:gd name="connsiteX4" fmla="*/ 0 w 8034020"/>
              <a:gd name="connsiteY4" fmla="*/ 4345553 h 4345553"/>
              <a:gd name="connsiteX5" fmla="*/ 0 w 8034020"/>
              <a:gd name="connsiteY5" fmla="*/ 0 h 4345553"/>
              <a:gd name="connsiteX0" fmla="*/ 0 w 6586220"/>
              <a:gd name="connsiteY0" fmla="*/ 0 h 4345553"/>
              <a:gd name="connsiteX1" fmla="*/ 5861244 w 6586220"/>
              <a:gd name="connsiteY1" fmla="*/ 0 h 4345553"/>
              <a:gd name="connsiteX2" fmla="*/ 6586220 w 6586220"/>
              <a:gd name="connsiteY2" fmla="*/ 2177857 h 4345553"/>
              <a:gd name="connsiteX3" fmla="*/ 5861244 w 6586220"/>
              <a:gd name="connsiteY3" fmla="*/ 4345553 h 4345553"/>
              <a:gd name="connsiteX4" fmla="*/ 0 w 6586220"/>
              <a:gd name="connsiteY4" fmla="*/ 4345553 h 4345553"/>
              <a:gd name="connsiteX5" fmla="*/ 0 w 6586220"/>
              <a:gd name="connsiteY5" fmla="*/ 0 h 434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6220" h="4345553">
                <a:moveTo>
                  <a:pt x="0" y="0"/>
                </a:moveTo>
                <a:lnTo>
                  <a:pt x="5861244" y="0"/>
                </a:lnTo>
                <a:lnTo>
                  <a:pt x="6586220" y="2177857"/>
                </a:lnTo>
                <a:lnTo>
                  <a:pt x="5861244" y="4345553"/>
                </a:lnTo>
                <a:lnTo>
                  <a:pt x="0" y="4345553"/>
                </a:lnTo>
                <a:lnTo>
                  <a:pt x="0" y="0"/>
                </a:lnTo>
                <a:close/>
              </a:path>
            </a:pathLst>
          </a:custGeom>
          <a:noFill/>
          <a:ln w="38100" algn="ctr">
            <a:solidFill>
              <a:srgbClr val="0097A9"/>
            </a:solid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effectLst/>
              <a:uLnTx/>
              <a:uFillTx/>
              <a:latin typeface="Open Sans"/>
              <a:ea typeface="+mn-ea"/>
              <a:cs typeface="+mn-cs"/>
            </a:endParaRPr>
          </a:p>
        </p:txBody>
      </p:sp>
    </p:spTree>
    <p:extLst>
      <p:ext uri="{BB962C8B-B14F-4D97-AF65-F5344CB8AC3E}">
        <p14:creationId xmlns:p14="http://schemas.microsoft.com/office/powerpoint/2010/main" val="102329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a:t>Key Meetings – Program</a:t>
            </a:r>
          </a:p>
        </p:txBody>
      </p:sp>
      <p:graphicFrame>
        <p:nvGraphicFramePr>
          <p:cNvPr id="115" name="Table 114">
            <a:extLst>
              <a:ext uri="{FF2B5EF4-FFF2-40B4-BE49-F238E27FC236}">
                <a16:creationId xmlns:a16="http://schemas.microsoft.com/office/drawing/2014/main" id="{AB3AA6D1-15CF-4B1B-9654-17488D6542EB}"/>
              </a:ext>
            </a:extLst>
          </p:cNvPr>
          <p:cNvGraphicFramePr>
            <a:graphicFrameLocks noGrp="1"/>
          </p:cNvGraphicFramePr>
          <p:nvPr/>
        </p:nvGraphicFramePr>
        <p:xfrm>
          <a:off x="469900" y="1130934"/>
          <a:ext cx="11252201" cy="4960620"/>
        </p:xfrm>
        <a:graphic>
          <a:graphicData uri="http://schemas.openxmlformats.org/drawingml/2006/table">
            <a:tbl>
              <a:tblPr firstRow="1" bandRow="1"/>
              <a:tblGrid>
                <a:gridCol w="1406261">
                  <a:extLst>
                    <a:ext uri="{9D8B030D-6E8A-4147-A177-3AD203B41FA5}">
                      <a16:colId xmlns:a16="http://schemas.microsoft.com/office/drawing/2014/main" val="3265100360"/>
                    </a:ext>
                  </a:extLst>
                </a:gridCol>
                <a:gridCol w="1406261">
                  <a:extLst>
                    <a:ext uri="{9D8B030D-6E8A-4147-A177-3AD203B41FA5}">
                      <a16:colId xmlns:a16="http://schemas.microsoft.com/office/drawing/2014/main" val="1926235435"/>
                    </a:ext>
                  </a:extLst>
                </a:gridCol>
                <a:gridCol w="959640">
                  <a:extLst>
                    <a:ext uri="{9D8B030D-6E8A-4147-A177-3AD203B41FA5}">
                      <a16:colId xmlns:a16="http://schemas.microsoft.com/office/drawing/2014/main" val="1635508019"/>
                    </a:ext>
                  </a:extLst>
                </a:gridCol>
                <a:gridCol w="1046375">
                  <a:extLst>
                    <a:ext uri="{9D8B030D-6E8A-4147-A177-3AD203B41FA5}">
                      <a16:colId xmlns:a16="http://schemas.microsoft.com/office/drawing/2014/main" val="2669095600"/>
                    </a:ext>
                  </a:extLst>
                </a:gridCol>
                <a:gridCol w="3022186">
                  <a:extLst>
                    <a:ext uri="{9D8B030D-6E8A-4147-A177-3AD203B41FA5}">
                      <a16:colId xmlns:a16="http://schemas.microsoft.com/office/drawing/2014/main" val="2600334933"/>
                    </a:ext>
                  </a:extLst>
                </a:gridCol>
                <a:gridCol w="3411478">
                  <a:extLst>
                    <a:ext uri="{9D8B030D-6E8A-4147-A177-3AD203B41FA5}">
                      <a16:colId xmlns:a16="http://schemas.microsoft.com/office/drawing/2014/main" val="246441394"/>
                    </a:ext>
                  </a:extLst>
                </a:gridCol>
              </a:tblGrid>
              <a:tr h="0">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Meeting</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Frequency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Start Date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Timeslot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Attendees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Meeting Objectives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3621995449"/>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Migration Team Touchpoint</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Daily</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7/20/21</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10:30AM EST</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Migration Team</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Internal coordination of Migration Team workstream tasks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Ad-hoc collaboration with OutSystems</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981164"/>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Daily Program Alignment</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Daily</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8/5/21</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10:00AM EST</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Migration Team</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Program Lead</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Customer Success Lead</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Technical SMEs (as needed)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Risk and issue management and escalation</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Activity and task coordination</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Cross-team support</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290848"/>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Program Status Update</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Weekly, Wednesdays</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7/22/21</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12:00PM EST</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Migration Team</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Program Lead (Kevin)</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Steering Committee (Optional)</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Mark/Jake (Optional)</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Milestone status updates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Risk review and mitigation planning</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Blocker escalation</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Key accomplishments and next steps</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874616"/>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Migration Program Steering Committee</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Monthly, Final Monday</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CTO</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CFO</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Alliance Lead</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Engagement Lead</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Migration Lead</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Program Lead</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AWS Alliance Lead (Optional)</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Review of progress against program objectives</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Change and issue escalation</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Program risk mitigation</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Governance review and program guidance</a:t>
                      </a:r>
                    </a:p>
                    <a:p>
                      <a:pPr marL="171450" indent="-171450">
                        <a:buFont typeface="Arial" panose="020B0604020202020204" pitchFamily="34" charset="0"/>
                        <a:buChar char="•"/>
                      </a:pPr>
                      <a:endParaRPr lang="en-US" sz="1050" dirty="0">
                        <a:solidFill>
                          <a:schemeClr val="tx1"/>
                        </a:solidFill>
                        <a:latin typeface="Calibri" panose="020F0502020204030204" pitchFamily="34" charset="0"/>
                        <a:cs typeface="Calibri" panose="020F0502020204030204" pitchFamily="34" charset="0"/>
                      </a:endParaRP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8266698"/>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Wave Planning and Preparation Working Session</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Before each Wave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Program Lead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Engagement Lead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Migration Lead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Customer Success Managers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Account Executives (Optional)</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Define engagement sequence for next wave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Identify customer considerations and potential migration</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905917"/>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Wave-End Debrief</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Closure of each Wave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All teams involved in wave execution</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Review of wave activities and accomplishments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Lessons Learned development</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Resolution of outstanding issues</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1672486"/>
                  </a:ext>
                </a:extLst>
              </a:tr>
            </a:tbl>
          </a:graphicData>
        </a:graphic>
      </p:graphicFrame>
    </p:spTree>
    <p:extLst>
      <p:ext uri="{BB962C8B-B14F-4D97-AF65-F5344CB8AC3E}">
        <p14:creationId xmlns:p14="http://schemas.microsoft.com/office/powerpoint/2010/main" val="3358271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a:t>Key Meetings – Customer Migration</a:t>
            </a:r>
          </a:p>
        </p:txBody>
      </p:sp>
      <p:graphicFrame>
        <p:nvGraphicFramePr>
          <p:cNvPr id="5" name="Table 4">
            <a:extLst>
              <a:ext uri="{FF2B5EF4-FFF2-40B4-BE49-F238E27FC236}">
                <a16:creationId xmlns:a16="http://schemas.microsoft.com/office/drawing/2014/main" id="{89F237F3-F458-4E52-B980-EA79E1F96C0D}"/>
              </a:ext>
            </a:extLst>
          </p:cNvPr>
          <p:cNvGraphicFramePr>
            <a:graphicFrameLocks noGrp="1"/>
          </p:cNvGraphicFramePr>
          <p:nvPr/>
        </p:nvGraphicFramePr>
        <p:xfrm>
          <a:off x="469900" y="1130934"/>
          <a:ext cx="11252201" cy="5120640"/>
        </p:xfrm>
        <a:graphic>
          <a:graphicData uri="http://schemas.openxmlformats.org/drawingml/2006/table">
            <a:tbl>
              <a:tblPr firstRow="1" bandRow="1"/>
              <a:tblGrid>
                <a:gridCol w="1406261">
                  <a:extLst>
                    <a:ext uri="{9D8B030D-6E8A-4147-A177-3AD203B41FA5}">
                      <a16:colId xmlns:a16="http://schemas.microsoft.com/office/drawing/2014/main" val="3265100360"/>
                    </a:ext>
                  </a:extLst>
                </a:gridCol>
                <a:gridCol w="1406261">
                  <a:extLst>
                    <a:ext uri="{9D8B030D-6E8A-4147-A177-3AD203B41FA5}">
                      <a16:colId xmlns:a16="http://schemas.microsoft.com/office/drawing/2014/main" val="1926235435"/>
                    </a:ext>
                  </a:extLst>
                </a:gridCol>
                <a:gridCol w="959640">
                  <a:extLst>
                    <a:ext uri="{9D8B030D-6E8A-4147-A177-3AD203B41FA5}">
                      <a16:colId xmlns:a16="http://schemas.microsoft.com/office/drawing/2014/main" val="1635508019"/>
                    </a:ext>
                  </a:extLst>
                </a:gridCol>
                <a:gridCol w="1046375">
                  <a:extLst>
                    <a:ext uri="{9D8B030D-6E8A-4147-A177-3AD203B41FA5}">
                      <a16:colId xmlns:a16="http://schemas.microsoft.com/office/drawing/2014/main" val="2669095600"/>
                    </a:ext>
                  </a:extLst>
                </a:gridCol>
                <a:gridCol w="3022186">
                  <a:extLst>
                    <a:ext uri="{9D8B030D-6E8A-4147-A177-3AD203B41FA5}">
                      <a16:colId xmlns:a16="http://schemas.microsoft.com/office/drawing/2014/main" val="2600334933"/>
                    </a:ext>
                  </a:extLst>
                </a:gridCol>
                <a:gridCol w="3411478">
                  <a:extLst>
                    <a:ext uri="{9D8B030D-6E8A-4147-A177-3AD203B41FA5}">
                      <a16:colId xmlns:a16="http://schemas.microsoft.com/office/drawing/2014/main" val="246441394"/>
                    </a:ext>
                  </a:extLst>
                </a:gridCol>
              </a:tblGrid>
              <a:tr h="0">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Meeting</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Frequency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Start Date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Timeslot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Attendees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algn="ctr"/>
                      <a:r>
                        <a:rPr lang="en-US" sz="1050">
                          <a:solidFill>
                            <a:schemeClr val="bg1"/>
                          </a:solidFill>
                          <a:latin typeface="Calibri" panose="020F0502020204030204" pitchFamily="34" charset="0"/>
                          <a:cs typeface="Calibri" panose="020F0502020204030204" pitchFamily="34" charset="0"/>
                        </a:rPr>
                        <a:t>Meeting Objectives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3621995449"/>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Customer Migration Kickoff</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Once per Customer, upon Engagement</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Migration Team</a:t>
                      </a:r>
                    </a:p>
                    <a:p>
                      <a:pPr marL="171450" indent="-171450">
                        <a:buFont typeface="Arial" panose="020B0604020202020204" pitchFamily="34" charset="0"/>
                        <a:buChar char="•"/>
                      </a:pPr>
                      <a:r>
                        <a:rPr lang="en-US" sz="1050" dirty="0">
                          <a:solidFill>
                            <a:schemeClr val="tx1"/>
                          </a:solidFill>
                          <a:latin typeface="Calibri" panose="020F0502020204030204" pitchFamily="34" charset="0"/>
                          <a:cs typeface="Calibri" panose="020F0502020204030204" pitchFamily="34" charset="0"/>
                        </a:rPr>
                        <a:t>Customer Stakeholders (all)</a:t>
                      </a:r>
                    </a:p>
                    <a:p>
                      <a:pPr marL="171450" indent="-171450">
                        <a:buFont typeface="Arial" panose="020B0604020202020204" pitchFamily="34" charset="0"/>
                        <a:buChar char="•"/>
                      </a:pPr>
                      <a:r>
                        <a:rPr lang="en-US" sz="1050" dirty="0" err="1">
                          <a:solidFill>
                            <a:schemeClr val="tx1"/>
                          </a:solidFill>
                          <a:latin typeface="Calibri" panose="020F0502020204030204" pitchFamily="34" charset="0"/>
                          <a:cs typeface="Calibri" panose="020F0502020204030204" pitchFamily="34" charset="0"/>
                        </a:rPr>
                        <a:t>OutSystems</a:t>
                      </a:r>
                      <a:r>
                        <a:rPr lang="en-US" sz="1050" dirty="0">
                          <a:solidFill>
                            <a:schemeClr val="tx1"/>
                          </a:solidFill>
                          <a:latin typeface="Calibri" panose="020F0502020204030204" pitchFamily="34" charset="0"/>
                          <a:cs typeface="Calibri" panose="020F0502020204030204" pitchFamily="34" charset="0"/>
                        </a:rPr>
                        <a:t> Customer Success </a:t>
                      </a:r>
                    </a:p>
                    <a:p>
                      <a:pPr marL="171450" indent="-171450">
                        <a:buFont typeface="Arial" panose="020B0604020202020204" pitchFamily="34" charset="0"/>
                        <a:buChar char="•"/>
                      </a:pPr>
                      <a:r>
                        <a:rPr lang="en-US" sz="1050" dirty="0" err="1">
                          <a:solidFill>
                            <a:schemeClr val="tx1"/>
                          </a:solidFill>
                          <a:latin typeface="Calibri" panose="020F0502020204030204" pitchFamily="34" charset="0"/>
                          <a:cs typeface="Calibri" panose="020F0502020204030204" pitchFamily="34" charset="0"/>
                        </a:rPr>
                        <a:t>OutSystems</a:t>
                      </a:r>
                      <a:r>
                        <a:rPr lang="en-US" sz="1050" dirty="0">
                          <a:solidFill>
                            <a:schemeClr val="tx1"/>
                          </a:solidFill>
                          <a:latin typeface="Calibri" panose="020F0502020204030204" pitchFamily="34" charset="0"/>
                          <a:cs typeface="Calibri" panose="020F0502020204030204" pitchFamily="34" charset="0"/>
                        </a:rPr>
                        <a:t> Account</a:t>
                      </a:r>
                    </a:p>
                    <a:p>
                      <a:pPr marL="171450" indent="-171450">
                        <a:buFont typeface="Arial" panose="020B0604020202020204" pitchFamily="34" charset="0"/>
                        <a:buChar char="•"/>
                      </a:pPr>
                      <a:r>
                        <a:rPr lang="en-US" sz="1050" dirty="0" err="1">
                          <a:solidFill>
                            <a:schemeClr val="tx1"/>
                          </a:solidFill>
                          <a:latin typeface="Calibri" panose="020F0502020204030204" pitchFamily="34" charset="0"/>
                          <a:cs typeface="Calibri" panose="020F0502020204030204" pitchFamily="34" charset="0"/>
                        </a:rPr>
                        <a:t>OutSystems</a:t>
                      </a:r>
                      <a:r>
                        <a:rPr lang="en-US" sz="1050" dirty="0">
                          <a:solidFill>
                            <a:schemeClr val="tx1"/>
                          </a:solidFill>
                          <a:latin typeface="Calibri" panose="020F0502020204030204" pitchFamily="34" charset="0"/>
                          <a:cs typeface="Calibri" panose="020F0502020204030204" pitchFamily="34" charset="0"/>
                        </a:rPr>
                        <a:t> Technical SMEs (as needed)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Introduce Program Team </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Review of planned activities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Communication of initial action items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Review customer RFI (Submitted with invite)</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981164"/>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Customer Assessment Workshop</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Once per customer, post-Kickoff</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Migration Team</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OutSystems Customer Success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Customer App Owner</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Customer Developers</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Validate assessment results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Mitigate assessment data gaps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Identify potential risks and effort items</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874616"/>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Refactor &amp; Remediation Guidance Session</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needed per customer, post-Workshop</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OutSystems Customer Success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Customer App Owner</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Customer Developers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Migration Team (as needed)</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OutSystems SMEs (as needed)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Provide Guidance to customer based on identified Assessment refactor and remediation items</a:t>
                      </a:r>
                    </a:p>
                    <a:p>
                      <a:pPr marL="171450" indent="-171450">
                        <a:buFont typeface="Arial" panose="020B0604020202020204" pitchFamily="34" charset="0"/>
                        <a:buChar char="•"/>
                      </a:pPr>
                      <a:r>
                        <a:rPr lang="en-US" sz="1050">
                          <a:solidFill>
                            <a:schemeClr val="tx1"/>
                          </a:solidFill>
                          <a:latin typeface="Calibri" panose="020F0502020204030204" pitchFamily="34" charset="0"/>
                          <a:cs typeface="Calibri" panose="020F0502020204030204" pitchFamily="34" charset="0"/>
                        </a:rPr>
                        <a:t>Determine customer bandwidth to execute refactor and remediation effort</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8266698"/>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Migration Checklist Review</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Once per customer, pre-Migration</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Migration Team</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OutSystems Customer Success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OutSystems Technical SMEs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Customer Stakeholders</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Final review of Assessment findings and insights with Customer stakeholders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Review of migration activities, estimated timeline and ownership</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Risk, effort and timeline acceptance</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905917"/>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Validation &amp; Cutover Coordination</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Once per instance, Post-Migration</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Migration Team</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err="1">
                          <a:solidFill>
                            <a:schemeClr val="tx1"/>
                          </a:solidFill>
                          <a:latin typeface="Calibri" panose="020F0502020204030204" pitchFamily="34" charset="0"/>
                          <a:cs typeface="Calibri" panose="020F0502020204030204" pitchFamily="34" charset="0"/>
                        </a:rPr>
                        <a:t>OutSystems</a:t>
                      </a:r>
                      <a:r>
                        <a:rPr lang="en-US" sz="1050" dirty="0">
                          <a:solidFill>
                            <a:schemeClr val="tx1"/>
                          </a:solidFill>
                          <a:latin typeface="Calibri" panose="020F0502020204030204" pitchFamily="34" charset="0"/>
                          <a:cs typeface="Calibri" panose="020F0502020204030204" pitchFamily="34" charset="0"/>
                        </a:rPr>
                        <a:t> Technical SMEs (as needed)</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Customer App Owner</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Customer Validation Point-of-Contact</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Scheduling of Testing, Validation, and Migration Window for Cutover and Acceptance activities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Go/No-Go Decision</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1672486"/>
                  </a:ext>
                </a:extLst>
              </a:tr>
              <a:tr h="0">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50">
                          <a:latin typeface="Calibri" panose="020F0502020204030204" pitchFamily="34" charset="0"/>
                          <a:cs typeface="Calibri" panose="020F0502020204030204" pitchFamily="34" charset="0"/>
                        </a:rPr>
                        <a:t>Migration Debrief</a:t>
                      </a:r>
                    </a:p>
                  </a:txBody>
                  <a:tcPr anchor="ctr">
                    <a:lnL w="12700" cmpd="sng">
                      <a:solidFill>
                        <a:sysClr val="window" lastClr="FFFFFF"/>
                      </a:solidFill>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Once per instance, Post-Cutover</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TBD</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gn="ctr"/>
                      <a:r>
                        <a:rPr lang="en-US" sz="1050">
                          <a:solidFill>
                            <a:schemeClr val="tx1"/>
                          </a:solidFill>
                          <a:latin typeface="Calibri" panose="020F0502020204030204" pitchFamily="34" charset="0"/>
                          <a:cs typeface="Calibri" panose="020F0502020204030204" pitchFamily="34" charset="0"/>
                        </a:rPr>
                        <a:t>As available</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Migration Team</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OutSystems Technical SMEs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OutSystems Customer Success</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a:solidFill>
                            <a:schemeClr val="tx1"/>
                          </a:solidFill>
                          <a:latin typeface="Calibri" panose="020F0502020204030204" pitchFamily="34" charset="0"/>
                          <a:cs typeface="Calibri" panose="020F0502020204030204" pitchFamily="34" charset="0"/>
                        </a:rPr>
                        <a:t>Customer Stakeholders (All)</a:t>
                      </a:r>
                    </a:p>
                  </a:txBody>
                  <a:tcPr anchor="ctr">
                    <a:lnL w="12700" cap="flat" cmpd="sng" algn="ctr">
                      <a:solidFill>
                        <a:srgbClr val="D0D0CE"/>
                      </a:solidFill>
                      <a:prstDash val="solid"/>
                      <a:round/>
                      <a:headEnd type="none" w="med" len="med"/>
                      <a:tailEnd type="none" w="med" len="med"/>
                    </a:lnL>
                    <a:lnR w="12700" cap="flat" cmpd="sng" algn="ctr">
                      <a:solidFill>
                        <a:srgbClr val="D0D0CE"/>
                      </a:solidFill>
                      <a:prstDash val="solid"/>
                      <a:round/>
                      <a:headEnd type="none" w="med" len="med"/>
                      <a:tailEnd type="none" w="med" len="med"/>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schemeClr val="tx1"/>
                          </a:solidFill>
                          <a:latin typeface="Calibri" panose="020F0502020204030204" pitchFamily="34" charset="0"/>
                          <a:cs typeface="Calibri" panose="020F0502020204030204" pitchFamily="34" charset="0"/>
                        </a:rPr>
                        <a:t>Review of actions taken, key accomplishments specific to instance(s) migrated and lessons learned</a:t>
                      </a:r>
                    </a:p>
                  </a:txBody>
                  <a:tcPr anchor="ctr">
                    <a:lnL w="12700" cap="flat" cmpd="sng" algn="ctr">
                      <a:solidFill>
                        <a:srgbClr val="D0D0CE"/>
                      </a:solidFill>
                      <a:prstDash val="solid"/>
                      <a:round/>
                      <a:headEnd type="none" w="med" len="med"/>
                      <a:tailEnd type="none" w="med" len="med"/>
                    </a:lnL>
                    <a:lnR w="12700" cmpd="sng">
                      <a:solidFill>
                        <a:sysClr val="window" lastClr="FFFFFF"/>
                      </a:solidFill>
                    </a:lnR>
                    <a:lnT w="12700" cap="flat" cmpd="sng" algn="ctr">
                      <a:solidFill>
                        <a:srgbClr val="D0D0CE"/>
                      </a:solidFill>
                      <a:prstDash val="solid"/>
                      <a:round/>
                      <a:headEnd type="none" w="med" len="med"/>
                      <a:tailEnd type="none" w="med" len="med"/>
                    </a:lnT>
                    <a:lnB w="12700" cap="flat" cmpd="sng" algn="ctr">
                      <a:solidFill>
                        <a:srgbClr val="D0D0C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9509740"/>
                  </a:ext>
                </a:extLst>
              </a:tr>
            </a:tbl>
          </a:graphicData>
        </a:graphic>
      </p:graphicFrame>
    </p:spTree>
    <p:extLst>
      <p:ext uri="{BB962C8B-B14F-4D97-AF65-F5344CB8AC3E}">
        <p14:creationId xmlns:p14="http://schemas.microsoft.com/office/powerpoint/2010/main" val="4239024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194">
            <a:extLst>
              <a:ext uri="{FF2B5EF4-FFF2-40B4-BE49-F238E27FC236}">
                <a16:creationId xmlns:a16="http://schemas.microsoft.com/office/drawing/2014/main" id="{F30CDCFE-E449-44A4-8185-175BFB19CDFB}"/>
              </a:ext>
            </a:extLst>
          </p:cNvPr>
          <p:cNvSpPr txBox="1"/>
          <p:nvPr/>
        </p:nvSpPr>
        <p:spPr>
          <a:xfrm>
            <a:off x="3885996" y="4183383"/>
            <a:ext cx="3220077" cy="1883672"/>
          </a:xfrm>
          <a:prstGeom prst="rect">
            <a:avLst/>
          </a:prstGeom>
          <a:pattFill prst="pct5">
            <a:fgClr>
              <a:schemeClr val="tx1"/>
            </a:fgClr>
            <a:bgClr>
              <a:schemeClr val="bg1"/>
            </a:bgClr>
          </a:pattFill>
          <a:ln w="38100">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3" name="AutoShape 3">
            <a:extLst>
              <a:ext uri="{FF2B5EF4-FFF2-40B4-BE49-F238E27FC236}">
                <a16:creationId xmlns:a16="http://schemas.microsoft.com/office/drawing/2014/main" id="{B68CF994-3113-4FC3-A7C1-467A03C2AA0A}"/>
              </a:ext>
            </a:extLst>
          </p:cNvPr>
          <p:cNvSpPr>
            <a:spLocks noChangeArrowheads="1"/>
          </p:cNvSpPr>
          <p:nvPr/>
        </p:nvSpPr>
        <p:spPr bwMode="auto">
          <a:xfrm>
            <a:off x="4141816" y="4429723"/>
            <a:ext cx="2810035" cy="1387512"/>
          </a:xfrm>
          <a:prstGeom prst="roundRect">
            <a:avLst>
              <a:gd name="adj" fmla="val 0"/>
            </a:avLst>
          </a:prstGeom>
          <a:solidFill>
            <a:schemeClr val="bg1"/>
          </a:solidFill>
          <a:ln w="9525">
            <a:solidFill>
              <a:schemeClr val="accent6"/>
            </a:solidFill>
            <a:round/>
            <a:headEnd/>
            <a:tailEnd/>
          </a:ln>
        </p:spPr>
        <p:txBody>
          <a:bodyPr lIns="90000" tIns="91440" bIns="91440" anchor="t"/>
          <a:lstStyle/>
          <a:p>
            <a:pPr marL="166688" marR="0" lvl="0" indent="-166688" algn="ctr" defTabSz="1219170" rtl="0" eaLnBrk="1" fontAlgn="auto" latinLnBrk="0" hangingPunct="1">
              <a:lnSpc>
                <a:spcPct val="90000"/>
              </a:lnSpc>
              <a:spcBef>
                <a:spcPct val="15000"/>
              </a:spcBef>
              <a:spcAft>
                <a:spcPct val="25000"/>
              </a:spcAft>
              <a:buClrTx/>
              <a:buSzPct val="85000"/>
              <a:buFontTx/>
              <a:buNone/>
              <a:tabLst/>
              <a:defRPr/>
            </a:pPr>
            <a:endParaRPr kumimoji="0" lang="en-US" sz="1200" b="1" i="0" u="none" strike="noStrike" kern="1200" cap="none" spc="0" normalizeH="0" baseline="0" noProof="0">
              <a:ln>
                <a:noFill/>
              </a:ln>
              <a:solidFill>
                <a:prstClr val="black"/>
              </a:solidFill>
              <a:effectLst/>
              <a:uLnTx/>
              <a:uFillTx/>
              <a:latin typeface="Open Sans"/>
              <a:ea typeface="+mn-ea"/>
              <a:cs typeface="+mn-cs"/>
            </a:endParaRPr>
          </a:p>
        </p:txBody>
      </p:sp>
      <p:sp>
        <p:nvSpPr>
          <p:cNvPr id="90" name="TextBox 194">
            <a:extLst>
              <a:ext uri="{FF2B5EF4-FFF2-40B4-BE49-F238E27FC236}">
                <a16:creationId xmlns:a16="http://schemas.microsoft.com/office/drawing/2014/main" id="{F30CDCFE-E449-44A4-8185-175BFB19CDFB}"/>
              </a:ext>
            </a:extLst>
          </p:cNvPr>
          <p:cNvSpPr txBox="1"/>
          <p:nvPr/>
        </p:nvSpPr>
        <p:spPr>
          <a:xfrm>
            <a:off x="474910" y="4194012"/>
            <a:ext cx="3220077" cy="1883672"/>
          </a:xfrm>
          <a:prstGeom prst="rect">
            <a:avLst/>
          </a:prstGeom>
          <a:pattFill prst="pct5">
            <a:fgClr>
              <a:schemeClr val="tx1"/>
            </a:fgClr>
            <a:bgClr>
              <a:schemeClr val="bg1"/>
            </a:bgClr>
          </a:pattFill>
          <a:ln w="38100">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1" name="AutoShape 3">
            <a:extLst>
              <a:ext uri="{FF2B5EF4-FFF2-40B4-BE49-F238E27FC236}">
                <a16:creationId xmlns:a16="http://schemas.microsoft.com/office/drawing/2014/main" id="{B68CF994-3113-4FC3-A7C1-467A03C2AA0A}"/>
              </a:ext>
            </a:extLst>
          </p:cNvPr>
          <p:cNvSpPr>
            <a:spLocks noChangeArrowheads="1"/>
          </p:cNvSpPr>
          <p:nvPr/>
        </p:nvSpPr>
        <p:spPr bwMode="auto">
          <a:xfrm>
            <a:off x="692425" y="4429723"/>
            <a:ext cx="2810035" cy="1387512"/>
          </a:xfrm>
          <a:prstGeom prst="roundRect">
            <a:avLst>
              <a:gd name="adj" fmla="val 0"/>
            </a:avLst>
          </a:prstGeom>
          <a:solidFill>
            <a:schemeClr val="bg1"/>
          </a:solidFill>
          <a:ln w="9525">
            <a:solidFill>
              <a:schemeClr val="accent6"/>
            </a:solidFill>
            <a:round/>
            <a:headEnd/>
            <a:tailEnd/>
          </a:ln>
        </p:spPr>
        <p:txBody>
          <a:bodyPr lIns="90000" tIns="91440" bIns="91440" anchor="t"/>
          <a:lstStyle/>
          <a:p>
            <a:pPr marL="166688" marR="0" lvl="0" indent="-166688" algn="ctr" defTabSz="1219170" rtl="0" eaLnBrk="1" fontAlgn="auto" latinLnBrk="0" hangingPunct="1">
              <a:lnSpc>
                <a:spcPct val="90000"/>
              </a:lnSpc>
              <a:spcBef>
                <a:spcPct val="15000"/>
              </a:spcBef>
              <a:spcAft>
                <a:spcPct val="25000"/>
              </a:spcAft>
              <a:buClrTx/>
              <a:buSzPct val="85000"/>
              <a:buFontTx/>
              <a:buNone/>
              <a:tabLst/>
              <a:defRPr/>
            </a:pPr>
            <a:endParaRPr kumimoji="0" lang="en-US" sz="1200" b="1" i="0" u="none" strike="noStrike" kern="1200" cap="none" spc="0" normalizeH="0" baseline="0" noProof="0">
              <a:ln>
                <a:noFill/>
              </a:ln>
              <a:solidFill>
                <a:prstClr val="black"/>
              </a:solidFill>
              <a:effectLst/>
              <a:uLnTx/>
              <a:uFillTx/>
              <a:latin typeface="Open Sans"/>
              <a:ea typeface="+mn-ea"/>
              <a:cs typeface="+mn-cs"/>
            </a:endParaRPr>
          </a:p>
        </p:txBody>
      </p:sp>
      <p:sp>
        <p:nvSpPr>
          <p:cNvPr id="88" name="TextBox 194">
            <a:extLst>
              <a:ext uri="{FF2B5EF4-FFF2-40B4-BE49-F238E27FC236}">
                <a16:creationId xmlns:a16="http://schemas.microsoft.com/office/drawing/2014/main" id="{F30CDCFE-E449-44A4-8185-175BFB19CDFB}"/>
              </a:ext>
            </a:extLst>
          </p:cNvPr>
          <p:cNvSpPr txBox="1"/>
          <p:nvPr/>
        </p:nvSpPr>
        <p:spPr>
          <a:xfrm>
            <a:off x="3887262" y="2131244"/>
            <a:ext cx="3220077" cy="1883672"/>
          </a:xfrm>
          <a:prstGeom prst="rect">
            <a:avLst/>
          </a:prstGeom>
          <a:pattFill prst="pct5">
            <a:fgClr>
              <a:schemeClr val="tx1"/>
            </a:fgClr>
            <a:bgClr>
              <a:schemeClr val="bg1"/>
            </a:bgClr>
          </a:pattFill>
          <a:ln w="38100">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9" name="AutoShape 3">
            <a:extLst>
              <a:ext uri="{FF2B5EF4-FFF2-40B4-BE49-F238E27FC236}">
                <a16:creationId xmlns:a16="http://schemas.microsoft.com/office/drawing/2014/main" id="{B68CF994-3113-4FC3-A7C1-467A03C2AA0A}"/>
              </a:ext>
            </a:extLst>
          </p:cNvPr>
          <p:cNvSpPr>
            <a:spLocks noChangeArrowheads="1"/>
          </p:cNvSpPr>
          <p:nvPr/>
        </p:nvSpPr>
        <p:spPr bwMode="auto">
          <a:xfrm>
            <a:off x="4141816" y="2416358"/>
            <a:ext cx="2810035" cy="1387512"/>
          </a:xfrm>
          <a:prstGeom prst="roundRect">
            <a:avLst>
              <a:gd name="adj" fmla="val 0"/>
            </a:avLst>
          </a:prstGeom>
          <a:solidFill>
            <a:schemeClr val="bg1"/>
          </a:solidFill>
          <a:ln w="9525">
            <a:solidFill>
              <a:schemeClr val="accent6"/>
            </a:solidFill>
            <a:round/>
            <a:headEnd/>
            <a:tailEnd/>
          </a:ln>
        </p:spPr>
        <p:txBody>
          <a:bodyPr lIns="90000" tIns="91440" bIns="91440" anchor="t"/>
          <a:lstStyle/>
          <a:p>
            <a:pPr marL="166688" marR="0" lvl="0" indent="-166688" algn="ctr" defTabSz="1219170" rtl="0" eaLnBrk="1" fontAlgn="auto" latinLnBrk="0" hangingPunct="1">
              <a:lnSpc>
                <a:spcPct val="90000"/>
              </a:lnSpc>
              <a:spcBef>
                <a:spcPct val="15000"/>
              </a:spcBef>
              <a:spcAft>
                <a:spcPct val="25000"/>
              </a:spcAft>
              <a:buClrTx/>
              <a:buSzPct val="85000"/>
              <a:buFontTx/>
              <a:buNone/>
              <a:tabLst/>
              <a:defRPr/>
            </a:pPr>
            <a:endParaRPr kumimoji="0" lang="en-US" sz="1200" b="1" i="0" u="none" strike="noStrike" kern="1200" cap="none" spc="0" normalizeH="0" baseline="0" noProof="0">
              <a:ln>
                <a:noFill/>
              </a:ln>
              <a:solidFill>
                <a:prstClr val="black"/>
              </a:solidFill>
              <a:effectLst/>
              <a:uLnTx/>
              <a:uFillTx/>
              <a:latin typeface="Open Sans"/>
              <a:ea typeface="+mn-ea"/>
              <a:cs typeface="+mn-cs"/>
            </a:endParaRPr>
          </a:p>
        </p:txBody>
      </p:sp>
      <p:sp>
        <p:nvSpPr>
          <p:cNvPr id="86" name="TextBox 194">
            <a:extLst>
              <a:ext uri="{FF2B5EF4-FFF2-40B4-BE49-F238E27FC236}">
                <a16:creationId xmlns:a16="http://schemas.microsoft.com/office/drawing/2014/main" id="{F30CDCFE-E449-44A4-8185-175BFB19CDFB}"/>
              </a:ext>
            </a:extLst>
          </p:cNvPr>
          <p:cNvSpPr txBox="1"/>
          <p:nvPr/>
        </p:nvSpPr>
        <p:spPr>
          <a:xfrm>
            <a:off x="461350" y="2131244"/>
            <a:ext cx="3220077" cy="1883672"/>
          </a:xfrm>
          <a:prstGeom prst="rect">
            <a:avLst/>
          </a:prstGeom>
          <a:pattFill prst="pct5">
            <a:fgClr>
              <a:schemeClr val="tx1"/>
            </a:fgClr>
            <a:bgClr>
              <a:schemeClr val="bg1"/>
            </a:bgClr>
          </a:pattFill>
          <a:ln w="38100">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7" name="AutoShape 3">
            <a:extLst>
              <a:ext uri="{FF2B5EF4-FFF2-40B4-BE49-F238E27FC236}">
                <a16:creationId xmlns:a16="http://schemas.microsoft.com/office/drawing/2014/main" id="{B68CF994-3113-4FC3-A7C1-467A03C2AA0A}"/>
              </a:ext>
            </a:extLst>
          </p:cNvPr>
          <p:cNvSpPr>
            <a:spLocks noChangeArrowheads="1"/>
          </p:cNvSpPr>
          <p:nvPr/>
        </p:nvSpPr>
        <p:spPr bwMode="auto">
          <a:xfrm>
            <a:off x="692426" y="2417831"/>
            <a:ext cx="2810035" cy="1387512"/>
          </a:xfrm>
          <a:prstGeom prst="roundRect">
            <a:avLst>
              <a:gd name="adj" fmla="val 0"/>
            </a:avLst>
          </a:prstGeom>
          <a:solidFill>
            <a:schemeClr val="bg1"/>
          </a:solidFill>
          <a:ln w="9525">
            <a:solidFill>
              <a:schemeClr val="accent6"/>
            </a:solidFill>
            <a:round/>
            <a:headEnd/>
            <a:tailEnd/>
          </a:ln>
        </p:spPr>
        <p:txBody>
          <a:bodyPr lIns="90000" tIns="91440" bIns="91440" anchor="t"/>
          <a:lstStyle/>
          <a:p>
            <a:pPr marL="166688" marR="0" lvl="0" indent="-166688" algn="ctr" defTabSz="1219170" rtl="0" eaLnBrk="1" fontAlgn="auto" latinLnBrk="0" hangingPunct="1">
              <a:lnSpc>
                <a:spcPct val="90000"/>
              </a:lnSpc>
              <a:spcBef>
                <a:spcPct val="15000"/>
              </a:spcBef>
              <a:spcAft>
                <a:spcPct val="25000"/>
              </a:spcAft>
              <a:buClrTx/>
              <a:buSzPct val="85000"/>
              <a:buFontTx/>
              <a:buNone/>
              <a:tabLst/>
              <a:defRPr/>
            </a:pPr>
            <a:endParaRPr kumimoji="0" lang="en-US" sz="1200" b="1" i="0" u="none" strike="noStrike" kern="1200" cap="none" spc="0" normalizeH="0" baseline="0" noProof="0">
              <a:ln>
                <a:noFill/>
              </a:ln>
              <a:solidFill>
                <a:prstClr val="black"/>
              </a:solidFill>
              <a:effectLst/>
              <a:uLnTx/>
              <a:uFillTx/>
              <a:latin typeface="Open Sans"/>
              <a:ea typeface="+mn-ea"/>
              <a:cs typeface="+mn-cs"/>
            </a:endParaRPr>
          </a:p>
        </p:txBody>
      </p:sp>
      <p:sp>
        <p:nvSpPr>
          <p:cNvPr id="50" name="Text Placeholder 2">
            <a:extLst>
              <a:ext uri="{FF2B5EF4-FFF2-40B4-BE49-F238E27FC236}">
                <a16:creationId xmlns:a16="http://schemas.microsoft.com/office/drawing/2014/main" id="{FBA770AC-1799-4F20-A2D7-1738C6EAC74C}"/>
              </a:ext>
            </a:extLst>
          </p:cNvPr>
          <p:cNvSpPr>
            <a:spLocks noGrp="1"/>
          </p:cNvSpPr>
          <p:nvPr>
            <p:ph type="body" sz="quarter" idx="14"/>
          </p:nvPr>
        </p:nvSpPr>
        <p:spPr/>
        <p:txBody>
          <a:bodyPr/>
          <a:lstStyle/>
          <a:p>
            <a:pPr lvl="0">
              <a:defRPr/>
            </a:pPr>
            <a:r>
              <a:rPr lang="en-US" dirty="0">
                <a:latin typeface="Open Sans" panose="020B0606030504020204" pitchFamily="34" charset="0"/>
                <a:ea typeface="Open Sans" panose="020B0606030504020204" pitchFamily="34" charset="0"/>
                <a:cs typeface="Open Sans" panose="020B0606030504020204" pitchFamily="34" charset="0"/>
              </a:rPr>
              <a:t>Our approach to change management consists of an integrated framework that builds awareness and alignment from vision through deployment with relevant communications, visible leadership support, and targeted training.</a:t>
            </a:r>
          </a:p>
        </p:txBody>
      </p:sp>
      <p:sp>
        <p:nvSpPr>
          <p:cNvPr id="2" name="Title 1">
            <a:extLst>
              <a:ext uri="{FF2B5EF4-FFF2-40B4-BE49-F238E27FC236}">
                <a16:creationId xmlns:a16="http://schemas.microsoft.com/office/drawing/2014/main" id="{E1235F16-9045-4083-A931-13CCC80CF72D}"/>
              </a:ext>
            </a:extLst>
          </p:cNvPr>
          <p:cNvSpPr>
            <a:spLocks noGrp="1"/>
          </p:cNvSpPr>
          <p:nvPr>
            <p:ph type="title"/>
          </p:nvPr>
        </p:nvSpPr>
        <p:spPr/>
        <p:txBody>
          <a:bodyPr/>
          <a:lstStyle/>
          <a:p>
            <a:r>
              <a:rPr lang="en-US" sz="2800" dirty="0"/>
              <a:t>Change management approach</a:t>
            </a:r>
          </a:p>
        </p:txBody>
      </p:sp>
      <p:sp>
        <p:nvSpPr>
          <p:cNvPr id="53" name="Text Placeholder 3">
            <a:extLst>
              <a:ext uri="{FF2B5EF4-FFF2-40B4-BE49-F238E27FC236}">
                <a16:creationId xmlns:a16="http://schemas.microsoft.com/office/drawing/2014/main" id="{CFC51325-6EBC-4492-878F-BDBF0DD625BE}"/>
              </a:ext>
            </a:extLst>
          </p:cNvPr>
          <p:cNvSpPr txBox="1">
            <a:spLocks/>
          </p:cNvSpPr>
          <p:nvPr/>
        </p:nvSpPr>
        <p:spPr>
          <a:xfrm>
            <a:off x="8106096" y="2106599"/>
            <a:ext cx="3628704" cy="4145382"/>
          </a:xfrm>
          <a:prstGeom prst="rect">
            <a:avLst/>
          </a:prstGeom>
          <a:solidFill>
            <a:schemeClr val="bg1"/>
          </a:solidFill>
          <a:ln w="12700">
            <a:solidFill>
              <a:schemeClr val="accent6"/>
            </a:solidFill>
          </a:ln>
        </p:spPr>
        <p:txBody>
          <a:bodyPr vert="horz" lIns="91440" tIns="91440" rIns="91440" bIns="91440" rtlCol="0" anchor="ctr">
            <a:noAutofit/>
          </a:bodyPr>
          <a:lstStyle>
            <a:lvl1pPr indent="0">
              <a:lnSpc>
                <a:spcPct val="100000"/>
              </a:lnSpc>
              <a:spcBef>
                <a:spcPts val="1000"/>
              </a:spcBef>
              <a:buClr>
                <a:schemeClr val="accent5"/>
              </a:buClr>
              <a:buSzPct val="75000"/>
              <a:buFont typeface="Wingdings" charset="2"/>
              <a:buNone/>
              <a:defRPr sz="2800">
                <a:solidFill>
                  <a:srgbClr val="3F3F3F"/>
                </a:solidFill>
                <a:latin typeface="+mj-lt"/>
              </a:defRPr>
            </a:lvl1pPr>
            <a:lvl2pPr marL="685800" indent="-228600">
              <a:lnSpc>
                <a:spcPct val="100000"/>
              </a:lnSpc>
              <a:spcBef>
                <a:spcPts val="500"/>
              </a:spcBef>
              <a:buClr>
                <a:schemeClr val="accent5"/>
              </a:buClr>
              <a:buSzPct val="75000"/>
              <a:buFont typeface="Wingdings" charset="2"/>
              <a:buChar char="§"/>
              <a:defRPr>
                <a:solidFill>
                  <a:srgbClr val="3F3F3F"/>
                </a:solidFill>
              </a:defRPr>
            </a:lvl2pPr>
            <a:lvl3pPr marL="1143000" indent="-228600">
              <a:lnSpc>
                <a:spcPct val="100000"/>
              </a:lnSpc>
              <a:spcBef>
                <a:spcPts val="500"/>
              </a:spcBef>
              <a:buClr>
                <a:schemeClr val="accent5"/>
              </a:buClr>
              <a:buSzPct val="75000"/>
              <a:buFont typeface="Wingdings" charset="2"/>
              <a:buChar char="§"/>
              <a:defRPr sz="1600">
                <a:solidFill>
                  <a:srgbClr val="3F3F3F"/>
                </a:solidFill>
              </a:defRPr>
            </a:lvl3pPr>
            <a:lvl4pPr marL="1600200" indent="-228600">
              <a:lnSpc>
                <a:spcPct val="100000"/>
              </a:lnSpc>
              <a:spcBef>
                <a:spcPts val="500"/>
              </a:spcBef>
              <a:buClr>
                <a:schemeClr val="accent5"/>
              </a:buClr>
              <a:buSzPct val="75000"/>
              <a:buFont typeface="Wingdings" charset="2"/>
              <a:buChar char="§"/>
              <a:defRPr sz="1400">
                <a:solidFill>
                  <a:srgbClr val="3F3F3F"/>
                </a:solidFill>
              </a:defRPr>
            </a:lvl4pPr>
            <a:lvl5pPr marL="2057400" indent="-228600">
              <a:lnSpc>
                <a:spcPct val="100000"/>
              </a:lnSpc>
              <a:spcBef>
                <a:spcPts val="500"/>
              </a:spcBef>
              <a:buClr>
                <a:schemeClr val="accent5"/>
              </a:buClr>
              <a:buSzPct val="75000"/>
              <a:buFont typeface="Wingdings" charset="2"/>
              <a:buChar char="§"/>
              <a:defRPr sz="1400">
                <a:solidFill>
                  <a:srgbClr val="3F3F3F"/>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Deliver persona-specific Change Activities</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Align change activities such as change impacts, communications delivery and training development with persona-specific needs (i.e., Yield Management Data Scientist, Server Administrator) </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Drive Leadership Alignment</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Leverage stakeholder insights to drive leadership and power user behaviors globally and locally </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Create Awareness and Commitment</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Build understanding of the new processes amongst impacted stakeholders</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Accelerate Change Adoption</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Identify detailed change impacts and incorporate findings into communications and training to educate persona groups and drive new learning behaviors</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Build and Share Knowledge </a:t>
            </a:r>
          </a:p>
          <a:p>
            <a:pPr marL="0" marR="0" lvl="0" indent="0" algn="l" defTabSz="1219170" rtl="0" eaLnBrk="1" fontAlgn="auto" latinLnBrk="0" hangingPunct="1">
              <a:lnSpc>
                <a:spcPct val="100000"/>
              </a:lnSpc>
              <a:spcBef>
                <a:spcPts val="0"/>
              </a:spcBef>
              <a:spcAft>
                <a:spcPts val="0"/>
              </a:spcAft>
              <a:buClr>
                <a:srgbClr val="81BC00"/>
              </a:buClr>
              <a:buSzPct val="75000"/>
              <a:buFont typeface="Wingdings" charset="2"/>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Provide stakeholders with persona-based training to build new skills required to successfully leverage new systems and applications</a:t>
            </a:r>
          </a:p>
        </p:txBody>
      </p:sp>
      <p:sp>
        <p:nvSpPr>
          <p:cNvPr id="68" name="Rectangle 67">
            <a:extLst>
              <a:ext uri="{FF2B5EF4-FFF2-40B4-BE49-F238E27FC236}">
                <a16:creationId xmlns:a16="http://schemas.microsoft.com/office/drawing/2014/main" id="{A0DB2B1A-5439-443F-BEDD-0035C863C17F}"/>
              </a:ext>
            </a:extLst>
          </p:cNvPr>
          <p:cNvSpPr/>
          <p:nvPr/>
        </p:nvSpPr>
        <p:spPr>
          <a:xfrm>
            <a:off x="1482955" y="2629759"/>
            <a:ext cx="1949396" cy="726417"/>
          </a:xfrm>
          <a:prstGeom prst="rect">
            <a:avLst/>
          </a:prstGeom>
          <a:noFill/>
        </p:spPr>
        <p:txBody>
          <a:bodyPr wrap="square" lIns="0" tIns="0" rIns="0" bIns="0" anchor="t" anchorCtr="0">
            <a:spAutoFit/>
          </a:bodyPr>
          <a:lstStyle/>
          <a:p>
            <a:pPr marL="12700" marR="0" lvl="1" indent="-12700" algn="l" defTabSz="914400" rtl="0" eaLnBrk="1" fontAlgn="auto" latinLnBrk="0" hangingPunct="1">
              <a:lnSpc>
                <a:spcPct val="100000"/>
              </a:lnSpc>
              <a:spcBef>
                <a:spcPct val="0"/>
              </a:spcBef>
              <a:spcAft>
                <a:spcPts val="0"/>
              </a:spcAft>
              <a:buClrTx/>
              <a:buSzTx/>
              <a:buFontTx/>
              <a:buNone/>
              <a:tabLst/>
              <a:defRPr/>
            </a:pPr>
            <a:r>
              <a:rPr kumimoji="0" lang="en-US" sz="900" b="1" i="0" u="none" strike="noStrike" kern="1200" cap="none" spc="0" normalizeH="0" baseline="0" noProof="0">
                <a:ln>
                  <a:noFill/>
                </a:ln>
                <a:solidFill>
                  <a:srgbClr val="005587"/>
                </a:solidFill>
                <a:effectLst/>
                <a:uLnTx/>
                <a:uFillTx/>
                <a:latin typeface="Calibri" panose="020F0502020204030204" pitchFamily="34" charset="0"/>
                <a:cs typeface="Calibri" panose="020F0502020204030204" pitchFamily="34" charset="0"/>
              </a:rPr>
              <a:t>Change Preparation</a:t>
            </a:r>
          </a:p>
          <a:p>
            <a:pPr marL="12700" marR="0" lvl="1" indent="-12700" algn="l" defTabSz="914400" rtl="0" eaLnBrk="1" fontAlgn="auto" latinLnBrk="0" hangingPunct="1">
              <a:lnSpc>
                <a:spcPct val="100000"/>
              </a:lnSpc>
              <a:spcBef>
                <a:spcPct val="0"/>
              </a:spcBef>
              <a:spcAft>
                <a:spcPts val="0"/>
              </a:spcAft>
              <a:buClrTx/>
              <a:buSzTx/>
              <a:buFontTx/>
              <a:buNone/>
              <a:tabLst/>
              <a:defRPr/>
            </a:pPr>
            <a:endParaRPr kumimoji="0" lang="en-US" sz="900" b="1" i="0" u="none" strike="noStrike" kern="1200" cap="none" spc="0" normalizeH="0" baseline="0" noProof="0">
              <a:ln>
                <a:noFill/>
              </a:ln>
              <a:solidFill>
                <a:srgbClr val="81BC00"/>
              </a:solidFill>
              <a:effectLst/>
              <a:uLnTx/>
              <a:uFillTx/>
              <a:latin typeface="Calibri" panose="020F0502020204030204" pitchFamily="34" charset="0"/>
              <a:cs typeface="Calibri" panose="020F0502020204030204" pitchFamily="34" charset="0"/>
            </a:endParaRPr>
          </a:p>
          <a:p>
            <a:pPr marL="0" marR="0" lvl="1" indent="0" algn="l" defTabSz="914400" rtl="0" eaLnBrk="1" fontAlgn="auto" latinLnBrk="0" hangingPunct="1">
              <a:lnSpc>
                <a:spcPct val="110000"/>
              </a:lnSpc>
              <a:spcBef>
                <a:spcPts val="0"/>
              </a:spcBef>
              <a:spcAft>
                <a:spcPts val="75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Identification of opportunities, barriers to be addressed, key stakeholders and the necessary activities to prepare for change </a:t>
            </a:r>
          </a:p>
        </p:txBody>
      </p:sp>
      <p:sp>
        <p:nvSpPr>
          <p:cNvPr id="76" name="Rectangle 75">
            <a:extLst>
              <a:ext uri="{FF2B5EF4-FFF2-40B4-BE49-F238E27FC236}">
                <a16:creationId xmlns:a16="http://schemas.microsoft.com/office/drawing/2014/main" id="{6C7BEE9A-6559-413D-9618-78A92880476A}"/>
              </a:ext>
            </a:extLst>
          </p:cNvPr>
          <p:cNvSpPr/>
          <p:nvPr/>
        </p:nvSpPr>
        <p:spPr>
          <a:xfrm>
            <a:off x="4920119" y="2560510"/>
            <a:ext cx="1996046" cy="864917"/>
          </a:xfrm>
          <a:prstGeom prst="rect">
            <a:avLst/>
          </a:prstGeom>
          <a:noFill/>
        </p:spPr>
        <p:txBody>
          <a:bodyPr wrap="square" lIns="0" tIns="0" rIns="0" bIns="0" anchor="t" anchorCtr="0">
            <a:spAutoFit/>
          </a:bodyPr>
          <a:lstStyle/>
          <a:p>
            <a:pPr marL="12700" marR="0" lvl="1" indent="-12700" algn="l" defTabSz="914400" rtl="0" eaLnBrk="1" fontAlgn="auto" latinLnBrk="0" hangingPunct="1">
              <a:lnSpc>
                <a:spcPct val="100000"/>
              </a:lnSpc>
              <a:spcBef>
                <a:spcPct val="0"/>
              </a:spcBef>
              <a:spcAft>
                <a:spcPts val="0"/>
              </a:spcAft>
              <a:buClrTx/>
              <a:buSzTx/>
              <a:buFontTx/>
              <a:buNone/>
              <a:tabLst/>
              <a:defRPr/>
            </a:pPr>
            <a:r>
              <a:rPr kumimoji="0" lang="en-US" sz="900" b="1" i="0" u="none" strike="noStrike" kern="1200" cap="none" spc="0" normalizeH="0" baseline="0" noProof="0" dirty="0">
                <a:ln>
                  <a:noFill/>
                </a:ln>
                <a:solidFill>
                  <a:srgbClr val="005587"/>
                </a:solidFill>
                <a:effectLst/>
                <a:uLnTx/>
                <a:uFillTx/>
                <a:latin typeface="Calibri" panose="020F0502020204030204" pitchFamily="34" charset="0"/>
                <a:cs typeface="Calibri" panose="020F0502020204030204" pitchFamily="34" charset="0"/>
              </a:rPr>
              <a:t>Leadership Alignment &amp; Stakeholder Management</a:t>
            </a:r>
          </a:p>
          <a:p>
            <a:pPr marL="12700" marR="0" lvl="1" indent="-12700" algn="l" defTabSz="914400" rtl="0" eaLnBrk="1" fontAlgn="auto" latinLnBrk="0" hangingPunct="1">
              <a:lnSpc>
                <a:spcPct val="100000"/>
              </a:lnSpc>
              <a:spcBef>
                <a:spcPct val="0"/>
              </a:spcBef>
              <a:spcAft>
                <a:spcPts val="0"/>
              </a:spcAft>
              <a:buClrTx/>
              <a:buSzTx/>
              <a:buFontTx/>
              <a:buNone/>
              <a:tabLst/>
              <a:defRPr/>
            </a:pPr>
            <a:endParaRPr kumimoji="0" lang="en-US" sz="900" b="1" i="0" u="none" strike="noStrike" kern="1200" cap="none" spc="0" normalizeH="0" baseline="0" noProof="0" dirty="0">
              <a:ln>
                <a:noFill/>
              </a:ln>
              <a:solidFill>
                <a:srgbClr val="81BC00"/>
              </a:solidFill>
              <a:effectLst/>
              <a:uLnTx/>
              <a:uFillTx/>
              <a:latin typeface="Calibri" panose="020F0502020204030204" pitchFamily="34" charset="0"/>
              <a:cs typeface="Calibri" panose="020F0502020204030204" pitchFamily="34" charset="0"/>
            </a:endParaRPr>
          </a:p>
          <a:p>
            <a:pPr marL="0" marR="0" lvl="1" indent="0" algn="l" defTabSz="914400" rtl="0" eaLnBrk="1" fontAlgn="auto" latinLnBrk="0" hangingPunct="1">
              <a:lnSpc>
                <a:spcPct val="110000"/>
              </a:lnSpc>
              <a:spcBef>
                <a:spcPts val="0"/>
              </a:spcBef>
              <a:spcAft>
                <a:spcPts val="75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Alignment of functional and global leaders and promotion of leaders’ commitment to support the transformation </a:t>
            </a:r>
          </a:p>
        </p:txBody>
      </p:sp>
      <p:sp>
        <p:nvSpPr>
          <p:cNvPr id="79" name="Rectangle 78">
            <a:extLst>
              <a:ext uri="{FF2B5EF4-FFF2-40B4-BE49-F238E27FC236}">
                <a16:creationId xmlns:a16="http://schemas.microsoft.com/office/drawing/2014/main" id="{A1C80083-740B-445B-952C-E40F359E4A13}"/>
              </a:ext>
            </a:extLst>
          </p:cNvPr>
          <p:cNvSpPr/>
          <p:nvPr/>
        </p:nvSpPr>
        <p:spPr>
          <a:xfrm>
            <a:off x="1510403" y="4620643"/>
            <a:ext cx="1964671" cy="878767"/>
          </a:xfrm>
          <a:prstGeom prst="rect">
            <a:avLst/>
          </a:prstGeom>
          <a:noFill/>
        </p:spPr>
        <p:txBody>
          <a:bodyPr wrap="square" lIns="0" tIns="0" rIns="0" bIns="0" anchor="t" anchorCtr="0">
            <a:spAutoFit/>
          </a:bodyPr>
          <a:lstStyle/>
          <a:p>
            <a:pPr marL="12700" marR="0" lvl="1" indent="-12700" algn="l" defTabSz="914400" rtl="0" eaLnBrk="1" fontAlgn="auto" latinLnBrk="0" hangingPunct="1">
              <a:lnSpc>
                <a:spcPct val="100000"/>
              </a:lnSpc>
              <a:spcBef>
                <a:spcPct val="0"/>
              </a:spcBef>
              <a:spcAft>
                <a:spcPts val="0"/>
              </a:spcAft>
              <a:buClrTx/>
              <a:buSzTx/>
              <a:buFontTx/>
              <a:buNone/>
              <a:tabLst/>
              <a:defRPr/>
            </a:pPr>
            <a:r>
              <a:rPr kumimoji="0" lang="en-US" sz="900" b="1" i="0" u="none" strike="noStrike" kern="1200" cap="none" spc="0" normalizeH="0" baseline="0" noProof="0">
                <a:ln>
                  <a:noFill/>
                </a:ln>
                <a:solidFill>
                  <a:srgbClr val="005587"/>
                </a:solidFill>
                <a:effectLst/>
                <a:uLnTx/>
                <a:uFillTx/>
                <a:latin typeface="Calibri" panose="020F0502020204030204" pitchFamily="34" charset="0"/>
                <a:cs typeface="Calibri" panose="020F0502020204030204" pitchFamily="34" charset="0"/>
              </a:rPr>
              <a:t>Communications</a:t>
            </a:r>
          </a:p>
          <a:p>
            <a:pPr marL="12700" marR="0" lvl="1" indent="-12700" algn="l" defTabSz="914400" rtl="0" eaLnBrk="1" fontAlgn="auto" latinLnBrk="0" hangingPunct="1">
              <a:lnSpc>
                <a:spcPct val="100000"/>
              </a:lnSpc>
              <a:spcBef>
                <a:spcPct val="0"/>
              </a:spcBef>
              <a:spcAft>
                <a:spcPts val="0"/>
              </a:spcAft>
              <a:buClrTx/>
              <a:buSzTx/>
              <a:buFontTx/>
              <a:buNone/>
              <a:tabLst/>
              <a:defRPr/>
            </a:pPr>
            <a:endParaRPr kumimoji="0" lang="en-US" sz="900" b="1" i="0" u="none" strike="noStrike" kern="1200" cap="none" spc="0" normalizeH="0" baseline="0" noProof="0">
              <a:ln>
                <a:noFill/>
              </a:ln>
              <a:solidFill>
                <a:srgbClr val="81BC00"/>
              </a:solidFill>
              <a:effectLst/>
              <a:uLnTx/>
              <a:uFillTx/>
              <a:latin typeface="Calibri" panose="020F0502020204030204" pitchFamily="34" charset="0"/>
              <a:cs typeface="Calibri" panose="020F0502020204030204" pitchFamily="34" charset="0"/>
            </a:endParaRPr>
          </a:p>
          <a:p>
            <a:pPr marL="0" marR="0" lvl="1" indent="0" algn="l" defTabSz="914400" rtl="0" eaLnBrk="1" fontAlgn="auto" latinLnBrk="0" hangingPunct="1">
              <a:lnSpc>
                <a:spcPct val="110000"/>
              </a:lnSpc>
              <a:spcBef>
                <a:spcPts val="0"/>
              </a:spcBef>
              <a:spcAft>
                <a:spcPts val="75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Development and delivery of ongoing, timely, and relevant information to the right personas (stakeholder groups) leveraging multimedia communications</a:t>
            </a:r>
          </a:p>
        </p:txBody>
      </p:sp>
      <p:sp>
        <p:nvSpPr>
          <p:cNvPr id="108" name="Rectangle 107">
            <a:extLst>
              <a:ext uri="{FF2B5EF4-FFF2-40B4-BE49-F238E27FC236}">
                <a16:creationId xmlns:a16="http://schemas.microsoft.com/office/drawing/2014/main" id="{5599B2A1-AE5D-47D3-A68B-BD30413B100A}"/>
              </a:ext>
            </a:extLst>
          </p:cNvPr>
          <p:cNvSpPr/>
          <p:nvPr/>
        </p:nvSpPr>
        <p:spPr>
          <a:xfrm>
            <a:off x="4880155" y="4546539"/>
            <a:ext cx="1964657" cy="1030410"/>
          </a:xfrm>
          <a:prstGeom prst="rect">
            <a:avLst/>
          </a:prstGeom>
          <a:noFill/>
        </p:spPr>
        <p:txBody>
          <a:bodyPr wrap="square" lIns="0" tIns="0" rIns="0" bIns="0" anchor="t" anchorCtr="0">
            <a:spAutoFit/>
          </a:bodyPr>
          <a:lstStyle/>
          <a:p>
            <a:pPr marL="12700" marR="0" lvl="1" indent="-12700" algn="l" defTabSz="914400" rtl="0" eaLnBrk="1" fontAlgn="auto" latinLnBrk="0" hangingPunct="1">
              <a:lnSpc>
                <a:spcPct val="100000"/>
              </a:lnSpc>
              <a:spcBef>
                <a:spcPct val="0"/>
              </a:spcBef>
              <a:spcAft>
                <a:spcPts val="0"/>
              </a:spcAft>
              <a:buClrTx/>
              <a:buSzTx/>
              <a:buFontTx/>
              <a:buNone/>
              <a:tabLst/>
              <a:defRPr/>
            </a:pPr>
            <a:r>
              <a:rPr kumimoji="0" lang="en-US" sz="900" b="1" i="0" u="none" strike="noStrike" kern="1200" cap="none" spc="0" normalizeH="0" baseline="0" noProof="0">
                <a:ln>
                  <a:noFill/>
                </a:ln>
                <a:solidFill>
                  <a:srgbClr val="005587"/>
                </a:solidFill>
                <a:effectLst/>
                <a:uLnTx/>
                <a:uFillTx/>
                <a:latin typeface="Calibri" panose="020F0502020204030204" pitchFamily="34" charset="0"/>
                <a:cs typeface="Calibri" panose="020F0502020204030204" pitchFamily="34" charset="0"/>
              </a:rPr>
              <a:t>End-User Training</a:t>
            </a:r>
          </a:p>
          <a:p>
            <a:pPr marL="12700" marR="0" lvl="1" indent="-12700" algn="l" defTabSz="914400" rtl="0" eaLnBrk="1" fontAlgn="auto" latinLnBrk="0" hangingPunct="1">
              <a:lnSpc>
                <a:spcPct val="100000"/>
              </a:lnSpc>
              <a:spcBef>
                <a:spcPct val="0"/>
              </a:spcBef>
              <a:spcAft>
                <a:spcPts val="0"/>
              </a:spcAft>
              <a:buClrTx/>
              <a:buSzTx/>
              <a:buFontTx/>
              <a:buNone/>
              <a:tabLst/>
              <a:defRPr/>
            </a:pPr>
            <a:endParaRPr kumimoji="0" lang="en-US" sz="900" b="1" i="1" u="none" strike="noStrike" kern="1200" cap="none" spc="0" normalizeH="0" baseline="0" noProof="0">
              <a:ln>
                <a:noFill/>
              </a:ln>
              <a:solidFill>
                <a:srgbClr val="81BC00"/>
              </a:solidFill>
              <a:effectLst/>
              <a:uLnTx/>
              <a:uFillTx/>
              <a:latin typeface="Calibri" panose="020F0502020204030204" pitchFamily="34" charset="0"/>
              <a:cs typeface="Calibri" panose="020F0502020204030204" pitchFamily="34" charset="0"/>
            </a:endParaRPr>
          </a:p>
          <a:p>
            <a:pPr marL="0" marR="0" lvl="1" indent="0" algn="l" defTabSz="914400" rtl="0" eaLnBrk="1" fontAlgn="auto" latinLnBrk="0" hangingPunct="1">
              <a:lnSpc>
                <a:spcPct val="110000"/>
              </a:lnSpc>
              <a:spcBef>
                <a:spcPts val="0"/>
              </a:spcBef>
              <a:spcAft>
                <a:spcPts val="75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Enablement of specific personas (stakeholder groups) to perform new processes and utilize new systems/applications via role-based training solution </a:t>
            </a:r>
          </a:p>
        </p:txBody>
      </p:sp>
      <p:cxnSp>
        <p:nvCxnSpPr>
          <p:cNvPr id="40" name="Straight Connector 51"/>
          <p:cNvCxnSpPr/>
          <p:nvPr/>
        </p:nvCxnSpPr>
        <p:spPr>
          <a:xfrm>
            <a:off x="471974" y="1935009"/>
            <a:ext cx="6635365" cy="0"/>
          </a:xfrm>
          <a:prstGeom prst="line">
            <a:avLst/>
          </a:prstGeom>
          <a:ln w="38100">
            <a:solidFill>
              <a:srgbClr val="0076A8"/>
            </a:solidFill>
          </a:ln>
        </p:spPr>
        <p:style>
          <a:lnRef idx="1">
            <a:schemeClr val="accent1"/>
          </a:lnRef>
          <a:fillRef idx="0">
            <a:schemeClr val="accent1"/>
          </a:fillRef>
          <a:effectRef idx="0">
            <a:schemeClr val="accent1"/>
          </a:effectRef>
          <a:fontRef idx="minor">
            <a:schemeClr val="tx1"/>
          </a:fontRef>
        </p:style>
      </p:cxnSp>
      <p:sp>
        <p:nvSpPr>
          <p:cNvPr id="41" name="Text Placeholder 5"/>
          <p:cNvSpPr txBox="1">
            <a:spLocks/>
          </p:cNvSpPr>
          <p:nvPr/>
        </p:nvSpPr>
        <p:spPr>
          <a:xfrm>
            <a:off x="386349" y="1598716"/>
            <a:ext cx="4795838" cy="259136"/>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787878"/>
              </a:buClr>
              <a:buSzPct val="75000"/>
              <a:buFont typeface="Arial" panose="020B0604020202020204" pitchFamily="34" charset="0"/>
              <a:buNone/>
              <a:tabLst/>
              <a:defRPr/>
            </a:pPr>
            <a:r>
              <a:rPr kumimoji="0" lang="en-US" sz="1200" b="1" i="0" u="none" strike="noStrike" kern="1200" cap="none" spc="0" normalizeH="0" baseline="0" noProof="0">
                <a:ln>
                  <a:noFill/>
                </a:ln>
                <a:solidFill>
                  <a:srgbClr val="000000"/>
                </a:solidFill>
                <a:effectLst/>
                <a:uLnTx/>
                <a:uFillTx/>
                <a:latin typeface="Open Sans"/>
                <a:ea typeface="Open Sans" charset="0"/>
                <a:cs typeface="Open Sans" charset="0"/>
              </a:rPr>
              <a:t>Focus Areas</a:t>
            </a:r>
          </a:p>
        </p:txBody>
      </p:sp>
      <p:sp>
        <p:nvSpPr>
          <p:cNvPr id="42" name="Text Placeholder 5"/>
          <p:cNvSpPr txBox="1">
            <a:spLocks/>
          </p:cNvSpPr>
          <p:nvPr/>
        </p:nvSpPr>
        <p:spPr>
          <a:xfrm>
            <a:off x="8007634" y="1569874"/>
            <a:ext cx="1400135" cy="259136"/>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787878"/>
              </a:buClr>
              <a:buSzPct val="75000"/>
              <a:buFont typeface="Arial" panose="020B0604020202020204" pitchFamily="34" charset="0"/>
              <a:buNone/>
              <a:tabLst/>
              <a:defRPr/>
            </a:pPr>
            <a:r>
              <a:rPr kumimoji="0" lang="en-US" sz="1200" b="1" i="0" u="none" strike="noStrike" kern="1200" cap="none" spc="0" normalizeH="0" baseline="0" noProof="0">
                <a:ln>
                  <a:noFill/>
                </a:ln>
                <a:solidFill>
                  <a:srgbClr val="000000"/>
                </a:solidFill>
                <a:effectLst/>
                <a:uLnTx/>
                <a:uFillTx/>
                <a:latin typeface="Open Sans"/>
                <a:ea typeface="Open Sans" charset="0"/>
                <a:cs typeface="Open Sans" charset="0"/>
              </a:rPr>
              <a:t>Outcomes</a:t>
            </a:r>
          </a:p>
        </p:txBody>
      </p:sp>
      <p:cxnSp>
        <p:nvCxnSpPr>
          <p:cNvPr id="43" name="Straight Connector 51"/>
          <p:cNvCxnSpPr/>
          <p:nvPr/>
        </p:nvCxnSpPr>
        <p:spPr>
          <a:xfrm>
            <a:off x="8093075" y="1935009"/>
            <a:ext cx="364172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8" name="Group 609"/>
          <p:cNvGrpSpPr>
            <a:grpSpLocks noChangeAspect="1"/>
          </p:cNvGrpSpPr>
          <p:nvPr/>
        </p:nvGrpSpPr>
        <p:grpSpPr bwMode="auto">
          <a:xfrm>
            <a:off x="4271250" y="4879741"/>
            <a:ext cx="519703" cy="519704"/>
            <a:chOff x="3724" y="2689"/>
            <a:chExt cx="340" cy="340"/>
          </a:xfrm>
          <a:solidFill>
            <a:srgbClr val="005587"/>
          </a:solidFill>
        </p:grpSpPr>
        <p:sp>
          <p:nvSpPr>
            <p:cNvPr id="49" name="Freeform 289"/>
            <p:cNvSpPr>
              <a:spLocks noEditPoints="1"/>
            </p:cNvSpPr>
            <p:nvPr/>
          </p:nvSpPr>
          <p:spPr bwMode="auto">
            <a:xfrm>
              <a:off x="3816" y="2753"/>
              <a:ext cx="156" cy="212"/>
            </a:xfrm>
            <a:custGeom>
              <a:avLst/>
              <a:gdLst>
                <a:gd name="T0" fmla="*/ 224 w 235"/>
                <a:gd name="T1" fmla="*/ 0 h 320"/>
                <a:gd name="T2" fmla="*/ 11 w 235"/>
                <a:gd name="T3" fmla="*/ 0 h 320"/>
                <a:gd name="T4" fmla="*/ 0 w 235"/>
                <a:gd name="T5" fmla="*/ 10 h 320"/>
                <a:gd name="T6" fmla="*/ 0 w 235"/>
                <a:gd name="T7" fmla="*/ 309 h 320"/>
                <a:gd name="T8" fmla="*/ 11 w 235"/>
                <a:gd name="T9" fmla="*/ 320 h 320"/>
                <a:gd name="T10" fmla="*/ 224 w 235"/>
                <a:gd name="T11" fmla="*/ 320 h 320"/>
                <a:gd name="T12" fmla="*/ 235 w 235"/>
                <a:gd name="T13" fmla="*/ 309 h 320"/>
                <a:gd name="T14" fmla="*/ 235 w 235"/>
                <a:gd name="T15" fmla="*/ 10 h 320"/>
                <a:gd name="T16" fmla="*/ 224 w 235"/>
                <a:gd name="T17" fmla="*/ 0 h 320"/>
                <a:gd name="T18" fmla="*/ 128 w 235"/>
                <a:gd name="T19" fmla="*/ 21 h 320"/>
                <a:gd name="T20" fmla="*/ 171 w 235"/>
                <a:gd name="T21" fmla="*/ 21 h 320"/>
                <a:gd name="T22" fmla="*/ 171 w 235"/>
                <a:gd name="T23" fmla="*/ 166 h 320"/>
                <a:gd name="T24" fmla="*/ 157 w 235"/>
                <a:gd name="T25" fmla="*/ 152 h 320"/>
                <a:gd name="T26" fmla="*/ 142 w 235"/>
                <a:gd name="T27" fmla="*/ 152 h 320"/>
                <a:gd name="T28" fmla="*/ 128 w 235"/>
                <a:gd name="T29" fmla="*/ 166 h 320"/>
                <a:gd name="T30" fmla="*/ 128 w 235"/>
                <a:gd name="T31" fmla="*/ 21 h 320"/>
                <a:gd name="T32" fmla="*/ 214 w 235"/>
                <a:gd name="T33" fmla="*/ 298 h 320"/>
                <a:gd name="T34" fmla="*/ 22 w 235"/>
                <a:gd name="T35" fmla="*/ 298 h 320"/>
                <a:gd name="T36" fmla="*/ 22 w 235"/>
                <a:gd name="T37" fmla="*/ 21 h 320"/>
                <a:gd name="T38" fmla="*/ 107 w 235"/>
                <a:gd name="T39" fmla="*/ 21 h 320"/>
                <a:gd name="T40" fmla="*/ 107 w 235"/>
                <a:gd name="T41" fmla="*/ 192 h 320"/>
                <a:gd name="T42" fmla="*/ 114 w 235"/>
                <a:gd name="T43" fmla="*/ 202 h 320"/>
                <a:gd name="T44" fmla="*/ 125 w 235"/>
                <a:gd name="T45" fmla="*/ 199 h 320"/>
                <a:gd name="T46" fmla="*/ 150 w 235"/>
                <a:gd name="T47" fmla="*/ 175 h 320"/>
                <a:gd name="T48" fmla="*/ 174 w 235"/>
                <a:gd name="T49" fmla="*/ 199 h 320"/>
                <a:gd name="T50" fmla="*/ 182 w 235"/>
                <a:gd name="T51" fmla="*/ 202 h 320"/>
                <a:gd name="T52" fmla="*/ 186 w 235"/>
                <a:gd name="T53" fmla="*/ 202 h 320"/>
                <a:gd name="T54" fmla="*/ 192 w 235"/>
                <a:gd name="T55" fmla="*/ 192 h 320"/>
                <a:gd name="T56" fmla="*/ 192 w 235"/>
                <a:gd name="T57" fmla="*/ 21 h 320"/>
                <a:gd name="T58" fmla="*/ 214 w 235"/>
                <a:gd name="T59" fmla="*/ 21 h 320"/>
                <a:gd name="T60" fmla="*/ 214 w 235"/>
                <a:gd name="T61"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128" y="21"/>
                  </a:moveTo>
                  <a:cubicBezTo>
                    <a:pt x="171" y="21"/>
                    <a:pt x="171" y="21"/>
                    <a:pt x="171" y="21"/>
                  </a:cubicBezTo>
                  <a:cubicBezTo>
                    <a:pt x="171" y="166"/>
                    <a:pt x="171" y="166"/>
                    <a:pt x="171" y="166"/>
                  </a:cubicBezTo>
                  <a:cubicBezTo>
                    <a:pt x="157" y="152"/>
                    <a:pt x="157" y="152"/>
                    <a:pt x="157" y="152"/>
                  </a:cubicBezTo>
                  <a:cubicBezTo>
                    <a:pt x="153" y="148"/>
                    <a:pt x="146" y="148"/>
                    <a:pt x="142" y="152"/>
                  </a:cubicBezTo>
                  <a:cubicBezTo>
                    <a:pt x="128" y="166"/>
                    <a:pt x="128" y="166"/>
                    <a:pt x="128" y="166"/>
                  </a:cubicBezTo>
                  <a:lnTo>
                    <a:pt x="128" y="21"/>
                  </a:lnTo>
                  <a:close/>
                  <a:moveTo>
                    <a:pt x="214" y="298"/>
                  </a:moveTo>
                  <a:cubicBezTo>
                    <a:pt x="22" y="298"/>
                    <a:pt x="22" y="298"/>
                    <a:pt x="22" y="298"/>
                  </a:cubicBezTo>
                  <a:cubicBezTo>
                    <a:pt x="22" y="21"/>
                    <a:pt x="22" y="21"/>
                    <a:pt x="22" y="21"/>
                  </a:cubicBezTo>
                  <a:cubicBezTo>
                    <a:pt x="107" y="21"/>
                    <a:pt x="107" y="21"/>
                    <a:pt x="107" y="21"/>
                  </a:cubicBezTo>
                  <a:cubicBezTo>
                    <a:pt x="107" y="192"/>
                    <a:pt x="107" y="192"/>
                    <a:pt x="107" y="192"/>
                  </a:cubicBezTo>
                  <a:cubicBezTo>
                    <a:pt x="107" y="196"/>
                    <a:pt x="110" y="200"/>
                    <a:pt x="114" y="202"/>
                  </a:cubicBezTo>
                  <a:cubicBezTo>
                    <a:pt x="118" y="203"/>
                    <a:pt x="122" y="202"/>
                    <a:pt x="125" y="199"/>
                  </a:cubicBezTo>
                  <a:cubicBezTo>
                    <a:pt x="150" y="175"/>
                    <a:pt x="150" y="175"/>
                    <a:pt x="150" y="175"/>
                  </a:cubicBezTo>
                  <a:cubicBezTo>
                    <a:pt x="174" y="199"/>
                    <a:pt x="174" y="199"/>
                    <a:pt x="174" y="199"/>
                  </a:cubicBezTo>
                  <a:cubicBezTo>
                    <a:pt x="176" y="201"/>
                    <a:pt x="179" y="202"/>
                    <a:pt x="182" y="202"/>
                  </a:cubicBezTo>
                  <a:cubicBezTo>
                    <a:pt x="183" y="202"/>
                    <a:pt x="184" y="202"/>
                    <a:pt x="186" y="202"/>
                  </a:cubicBezTo>
                  <a:cubicBezTo>
                    <a:pt x="190" y="200"/>
                    <a:pt x="192" y="196"/>
                    <a:pt x="192" y="192"/>
                  </a:cubicBezTo>
                  <a:cubicBezTo>
                    <a:pt x="192" y="21"/>
                    <a:pt x="192" y="21"/>
                    <a:pt x="192" y="21"/>
                  </a:cubicBezTo>
                  <a:cubicBezTo>
                    <a:pt x="214" y="21"/>
                    <a:pt x="214" y="21"/>
                    <a:pt x="214" y="21"/>
                  </a:cubicBezTo>
                  <a:lnTo>
                    <a:pt x="214"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54" name="Freeform 290"/>
            <p:cNvSpPr>
              <a:spLocks noEditPoints="1"/>
            </p:cNvSpPr>
            <p:nvPr/>
          </p:nvSpPr>
          <p:spPr bwMode="auto">
            <a:xfrm>
              <a:off x="3724" y="268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60" name="Group 25"/>
          <p:cNvGrpSpPr>
            <a:grpSpLocks noChangeAspect="1"/>
          </p:cNvGrpSpPr>
          <p:nvPr/>
        </p:nvGrpSpPr>
        <p:grpSpPr>
          <a:xfrm>
            <a:off x="4282196" y="2825234"/>
            <a:ext cx="512051" cy="508974"/>
            <a:chOff x="6537910" y="4611206"/>
            <a:chExt cx="1849437" cy="1838325"/>
          </a:xfrm>
          <a:solidFill>
            <a:srgbClr val="005587"/>
          </a:solidFill>
        </p:grpSpPr>
        <p:sp>
          <p:nvSpPr>
            <p:cNvPr id="61" name="Freeform 15"/>
            <p:cNvSpPr>
              <a:spLocks noEditPoints="1"/>
            </p:cNvSpPr>
            <p:nvPr/>
          </p:nvSpPr>
          <p:spPr bwMode="auto">
            <a:xfrm>
              <a:off x="7688847" y="5262081"/>
              <a:ext cx="312737" cy="766763"/>
            </a:xfrm>
            <a:custGeom>
              <a:avLst/>
              <a:gdLst>
                <a:gd name="T0" fmla="*/ 41 w 65"/>
                <a:gd name="T1" fmla="*/ 0 h 160"/>
                <a:gd name="T2" fmla="*/ 25 w 65"/>
                <a:gd name="T3" fmla="*/ 0 h 160"/>
                <a:gd name="T4" fmla="*/ 17 w 65"/>
                <a:gd name="T5" fmla="*/ 6 h 160"/>
                <a:gd name="T6" fmla="*/ 1 w 65"/>
                <a:gd name="T7" fmla="*/ 86 h 160"/>
                <a:gd name="T8" fmla="*/ 2 w 65"/>
                <a:gd name="T9" fmla="*/ 93 h 160"/>
                <a:gd name="T10" fmla="*/ 9 w 65"/>
                <a:gd name="T11" fmla="*/ 96 h 160"/>
                <a:gd name="T12" fmla="*/ 9 w 65"/>
                <a:gd name="T13" fmla="*/ 152 h 160"/>
                <a:gd name="T14" fmla="*/ 17 w 65"/>
                <a:gd name="T15" fmla="*/ 160 h 160"/>
                <a:gd name="T16" fmla="*/ 25 w 65"/>
                <a:gd name="T17" fmla="*/ 152 h 160"/>
                <a:gd name="T18" fmla="*/ 25 w 65"/>
                <a:gd name="T19" fmla="*/ 96 h 160"/>
                <a:gd name="T20" fmla="*/ 41 w 65"/>
                <a:gd name="T21" fmla="*/ 96 h 160"/>
                <a:gd name="T22" fmla="*/ 41 w 65"/>
                <a:gd name="T23" fmla="*/ 152 h 160"/>
                <a:gd name="T24" fmla="*/ 49 w 65"/>
                <a:gd name="T25" fmla="*/ 160 h 160"/>
                <a:gd name="T26" fmla="*/ 57 w 65"/>
                <a:gd name="T27" fmla="*/ 152 h 160"/>
                <a:gd name="T28" fmla="*/ 57 w 65"/>
                <a:gd name="T29" fmla="*/ 96 h 160"/>
                <a:gd name="T30" fmla="*/ 63 w 65"/>
                <a:gd name="T31" fmla="*/ 93 h 160"/>
                <a:gd name="T32" fmla="*/ 65 w 65"/>
                <a:gd name="T33" fmla="*/ 86 h 160"/>
                <a:gd name="T34" fmla="*/ 49 w 65"/>
                <a:gd name="T35" fmla="*/ 6 h 160"/>
                <a:gd name="T36" fmla="*/ 41 w 65"/>
                <a:gd name="T37" fmla="*/ 0 h 160"/>
                <a:gd name="T38" fmla="*/ 31 w 65"/>
                <a:gd name="T39" fmla="*/ 16 h 160"/>
                <a:gd name="T40" fmla="*/ 34 w 65"/>
                <a:gd name="T41" fmla="*/ 16 h 160"/>
                <a:gd name="T42" fmla="*/ 47 w 65"/>
                <a:gd name="T43" fmla="*/ 80 h 160"/>
                <a:gd name="T44" fmla="*/ 18 w 65"/>
                <a:gd name="T45" fmla="*/ 80 h 160"/>
                <a:gd name="T46" fmla="*/ 31 w 65"/>
                <a:gd name="T47"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160">
                  <a:moveTo>
                    <a:pt x="41" y="0"/>
                  </a:moveTo>
                  <a:cubicBezTo>
                    <a:pt x="25" y="0"/>
                    <a:pt x="25" y="0"/>
                    <a:pt x="25" y="0"/>
                  </a:cubicBezTo>
                  <a:cubicBezTo>
                    <a:pt x="21" y="0"/>
                    <a:pt x="18" y="2"/>
                    <a:pt x="17" y="6"/>
                  </a:cubicBezTo>
                  <a:cubicBezTo>
                    <a:pt x="1" y="86"/>
                    <a:pt x="1" y="86"/>
                    <a:pt x="1" y="86"/>
                  </a:cubicBezTo>
                  <a:cubicBezTo>
                    <a:pt x="0" y="88"/>
                    <a:pt x="1" y="91"/>
                    <a:pt x="2" y="93"/>
                  </a:cubicBezTo>
                  <a:cubicBezTo>
                    <a:pt x="4" y="95"/>
                    <a:pt x="6" y="96"/>
                    <a:pt x="9" y="96"/>
                  </a:cubicBezTo>
                  <a:cubicBezTo>
                    <a:pt x="9" y="152"/>
                    <a:pt x="9" y="152"/>
                    <a:pt x="9" y="152"/>
                  </a:cubicBezTo>
                  <a:cubicBezTo>
                    <a:pt x="9" y="156"/>
                    <a:pt x="12" y="160"/>
                    <a:pt x="17" y="160"/>
                  </a:cubicBezTo>
                  <a:cubicBezTo>
                    <a:pt x="21" y="160"/>
                    <a:pt x="25" y="156"/>
                    <a:pt x="25" y="152"/>
                  </a:cubicBezTo>
                  <a:cubicBezTo>
                    <a:pt x="25" y="96"/>
                    <a:pt x="25" y="96"/>
                    <a:pt x="25" y="96"/>
                  </a:cubicBezTo>
                  <a:cubicBezTo>
                    <a:pt x="41" y="96"/>
                    <a:pt x="41" y="96"/>
                    <a:pt x="41" y="96"/>
                  </a:cubicBezTo>
                  <a:cubicBezTo>
                    <a:pt x="41" y="152"/>
                    <a:pt x="41" y="152"/>
                    <a:pt x="41" y="152"/>
                  </a:cubicBezTo>
                  <a:cubicBezTo>
                    <a:pt x="41" y="156"/>
                    <a:pt x="44" y="160"/>
                    <a:pt x="49" y="160"/>
                  </a:cubicBezTo>
                  <a:cubicBezTo>
                    <a:pt x="53" y="160"/>
                    <a:pt x="57" y="156"/>
                    <a:pt x="57" y="152"/>
                  </a:cubicBezTo>
                  <a:cubicBezTo>
                    <a:pt x="57" y="96"/>
                    <a:pt x="57" y="96"/>
                    <a:pt x="57" y="96"/>
                  </a:cubicBezTo>
                  <a:cubicBezTo>
                    <a:pt x="59" y="96"/>
                    <a:pt x="61" y="95"/>
                    <a:pt x="63" y="93"/>
                  </a:cubicBezTo>
                  <a:cubicBezTo>
                    <a:pt x="64" y="91"/>
                    <a:pt x="65" y="88"/>
                    <a:pt x="65" y="86"/>
                  </a:cubicBezTo>
                  <a:cubicBezTo>
                    <a:pt x="49" y="6"/>
                    <a:pt x="49" y="6"/>
                    <a:pt x="49" y="6"/>
                  </a:cubicBezTo>
                  <a:cubicBezTo>
                    <a:pt x="48" y="2"/>
                    <a:pt x="44" y="0"/>
                    <a:pt x="41" y="0"/>
                  </a:cubicBezTo>
                  <a:close/>
                  <a:moveTo>
                    <a:pt x="31" y="16"/>
                  </a:moveTo>
                  <a:cubicBezTo>
                    <a:pt x="34" y="16"/>
                    <a:pt x="34" y="16"/>
                    <a:pt x="34" y="16"/>
                  </a:cubicBezTo>
                  <a:cubicBezTo>
                    <a:pt x="47" y="80"/>
                    <a:pt x="47" y="80"/>
                    <a:pt x="47" y="80"/>
                  </a:cubicBezTo>
                  <a:cubicBezTo>
                    <a:pt x="18" y="80"/>
                    <a:pt x="18" y="80"/>
                    <a:pt x="18" y="80"/>
                  </a:cubicBezTo>
                  <a:lnTo>
                    <a:pt x="3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62" name="Freeform 16"/>
            <p:cNvSpPr>
              <a:spLocks noEditPoints="1"/>
            </p:cNvSpPr>
            <p:nvPr/>
          </p:nvSpPr>
          <p:spPr bwMode="auto">
            <a:xfrm>
              <a:off x="7731710" y="4955694"/>
              <a:ext cx="231775"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69" name="Freeform 17"/>
            <p:cNvSpPr>
              <a:spLocks noEditPoints="1"/>
            </p:cNvSpPr>
            <p:nvPr/>
          </p:nvSpPr>
          <p:spPr bwMode="auto">
            <a:xfrm>
              <a:off x="6923672" y="5262081"/>
              <a:ext cx="307975" cy="766763"/>
            </a:xfrm>
            <a:custGeom>
              <a:avLst/>
              <a:gdLst>
                <a:gd name="T0" fmla="*/ 56 w 64"/>
                <a:gd name="T1" fmla="*/ 0 h 160"/>
                <a:gd name="T2" fmla="*/ 8 w 64"/>
                <a:gd name="T3" fmla="*/ 0 h 160"/>
                <a:gd name="T4" fmla="*/ 0 w 64"/>
                <a:gd name="T5" fmla="*/ 8 h 160"/>
                <a:gd name="T6" fmla="*/ 0 w 64"/>
                <a:gd name="T7" fmla="*/ 72 h 160"/>
                <a:gd name="T8" fmla="*/ 8 w 64"/>
                <a:gd name="T9" fmla="*/ 80 h 160"/>
                <a:gd name="T10" fmla="*/ 8 w 64"/>
                <a:gd name="T11" fmla="*/ 152 h 160"/>
                <a:gd name="T12" fmla="*/ 16 w 64"/>
                <a:gd name="T13" fmla="*/ 160 h 160"/>
                <a:gd name="T14" fmla="*/ 24 w 64"/>
                <a:gd name="T15" fmla="*/ 152 h 160"/>
                <a:gd name="T16" fmla="*/ 24 w 64"/>
                <a:gd name="T17" fmla="*/ 80 h 160"/>
                <a:gd name="T18" fmla="*/ 40 w 64"/>
                <a:gd name="T19" fmla="*/ 80 h 160"/>
                <a:gd name="T20" fmla="*/ 40 w 64"/>
                <a:gd name="T21" fmla="*/ 152 h 160"/>
                <a:gd name="T22" fmla="*/ 48 w 64"/>
                <a:gd name="T23" fmla="*/ 160 h 160"/>
                <a:gd name="T24" fmla="*/ 56 w 64"/>
                <a:gd name="T25" fmla="*/ 152 h 160"/>
                <a:gd name="T26" fmla="*/ 56 w 64"/>
                <a:gd name="T27" fmla="*/ 80 h 160"/>
                <a:gd name="T28" fmla="*/ 64 w 64"/>
                <a:gd name="T29" fmla="*/ 72 h 160"/>
                <a:gd name="T30" fmla="*/ 64 w 64"/>
                <a:gd name="T31" fmla="*/ 8 h 160"/>
                <a:gd name="T32" fmla="*/ 56 w 64"/>
                <a:gd name="T33" fmla="*/ 0 h 160"/>
                <a:gd name="T34" fmla="*/ 16 w 64"/>
                <a:gd name="T35" fmla="*/ 16 h 160"/>
                <a:gd name="T36" fmla="*/ 48 w 64"/>
                <a:gd name="T37" fmla="*/ 16 h 160"/>
                <a:gd name="T38" fmla="*/ 48 w 64"/>
                <a:gd name="T39" fmla="*/ 64 h 160"/>
                <a:gd name="T40" fmla="*/ 16 w 64"/>
                <a:gd name="T41" fmla="*/ 64 h 160"/>
                <a:gd name="T42" fmla="*/ 16 w 64"/>
                <a:gd name="T43"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160">
                  <a:moveTo>
                    <a:pt x="56" y="0"/>
                  </a:moveTo>
                  <a:cubicBezTo>
                    <a:pt x="8" y="0"/>
                    <a:pt x="8" y="0"/>
                    <a:pt x="8" y="0"/>
                  </a:cubicBezTo>
                  <a:cubicBezTo>
                    <a:pt x="3" y="0"/>
                    <a:pt x="0" y="3"/>
                    <a:pt x="0" y="8"/>
                  </a:cubicBezTo>
                  <a:cubicBezTo>
                    <a:pt x="0" y="72"/>
                    <a:pt x="0" y="72"/>
                    <a:pt x="0" y="72"/>
                  </a:cubicBezTo>
                  <a:cubicBezTo>
                    <a:pt x="0" y="76"/>
                    <a:pt x="3" y="80"/>
                    <a:pt x="8" y="80"/>
                  </a:cubicBezTo>
                  <a:cubicBezTo>
                    <a:pt x="8" y="152"/>
                    <a:pt x="8" y="152"/>
                    <a:pt x="8" y="152"/>
                  </a:cubicBezTo>
                  <a:cubicBezTo>
                    <a:pt x="8" y="156"/>
                    <a:pt x="11" y="160"/>
                    <a:pt x="16" y="160"/>
                  </a:cubicBezTo>
                  <a:cubicBezTo>
                    <a:pt x="20" y="160"/>
                    <a:pt x="24" y="156"/>
                    <a:pt x="24" y="152"/>
                  </a:cubicBezTo>
                  <a:cubicBezTo>
                    <a:pt x="24" y="80"/>
                    <a:pt x="24" y="80"/>
                    <a:pt x="24" y="80"/>
                  </a:cubicBezTo>
                  <a:cubicBezTo>
                    <a:pt x="40" y="80"/>
                    <a:pt x="40" y="80"/>
                    <a:pt x="40" y="80"/>
                  </a:cubicBezTo>
                  <a:cubicBezTo>
                    <a:pt x="40" y="152"/>
                    <a:pt x="40" y="152"/>
                    <a:pt x="40" y="152"/>
                  </a:cubicBezTo>
                  <a:cubicBezTo>
                    <a:pt x="40" y="156"/>
                    <a:pt x="43" y="160"/>
                    <a:pt x="48" y="160"/>
                  </a:cubicBezTo>
                  <a:cubicBezTo>
                    <a:pt x="52" y="160"/>
                    <a:pt x="56" y="156"/>
                    <a:pt x="56" y="152"/>
                  </a:cubicBezTo>
                  <a:cubicBezTo>
                    <a:pt x="56" y="80"/>
                    <a:pt x="56" y="80"/>
                    <a:pt x="56" y="80"/>
                  </a:cubicBezTo>
                  <a:cubicBezTo>
                    <a:pt x="60" y="80"/>
                    <a:pt x="64" y="76"/>
                    <a:pt x="64" y="72"/>
                  </a:cubicBezTo>
                  <a:cubicBezTo>
                    <a:pt x="64" y="8"/>
                    <a:pt x="64" y="8"/>
                    <a:pt x="64" y="8"/>
                  </a:cubicBezTo>
                  <a:cubicBezTo>
                    <a:pt x="64" y="3"/>
                    <a:pt x="60" y="0"/>
                    <a:pt x="56" y="0"/>
                  </a:cubicBezTo>
                  <a:close/>
                  <a:moveTo>
                    <a:pt x="16" y="16"/>
                  </a:moveTo>
                  <a:cubicBezTo>
                    <a:pt x="48" y="16"/>
                    <a:pt x="48" y="16"/>
                    <a:pt x="48" y="16"/>
                  </a:cubicBezTo>
                  <a:cubicBezTo>
                    <a:pt x="48" y="64"/>
                    <a:pt x="48" y="64"/>
                    <a:pt x="48" y="64"/>
                  </a:cubicBezTo>
                  <a:cubicBezTo>
                    <a:pt x="16" y="64"/>
                    <a:pt x="16" y="64"/>
                    <a:pt x="16" y="64"/>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70" name="Freeform 18"/>
            <p:cNvSpPr>
              <a:spLocks noEditPoints="1"/>
            </p:cNvSpPr>
            <p:nvPr/>
          </p:nvSpPr>
          <p:spPr bwMode="auto">
            <a:xfrm>
              <a:off x="6961772" y="4955694"/>
              <a:ext cx="231775"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71" name="Freeform 19"/>
            <p:cNvSpPr>
              <a:spLocks noEditPoints="1"/>
            </p:cNvSpPr>
            <p:nvPr/>
          </p:nvSpPr>
          <p:spPr bwMode="auto">
            <a:xfrm>
              <a:off x="7307847" y="5262081"/>
              <a:ext cx="309562" cy="766763"/>
            </a:xfrm>
            <a:custGeom>
              <a:avLst/>
              <a:gdLst>
                <a:gd name="T0" fmla="*/ 56 w 64"/>
                <a:gd name="T1" fmla="*/ 0 h 160"/>
                <a:gd name="T2" fmla="*/ 8 w 64"/>
                <a:gd name="T3" fmla="*/ 0 h 160"/>
                <a:gd name="T4" fmla="*/ 0 w 64"/>
                <a:gd name="T5" fmla="*/ 8 h 160"/>
                <a:gd name="T6" fmla="*/ 0 w 64"/>
                <a:gd name="T7" fmla="*/ 72 h 160"/>
                <a:gd name="T8" fmla="*/ 8 w 64"/>
                <a:gd name="T9" fmla="*/ 80 h 160"/>
                <a:gd name="T10" fmla="*/ 8 w 64"/>
                <a:gd name="T11" fmla="*/ 152 h 160"/>
                <a:gd name="T12" fmla="*/ 16 w 64"/>
                <a:gd name="T13" fmla="*/ 160 h 160"/>
                <a:gd name="T14" fmla="*/ 24 w 64"/>
                <a:gd name="T15" fmla="*/ 152 h 160"/>
                <a:gd name="T16" fmla="*/ 24 w 64"/>
                <a:gd name="T17" fmla="*/ 80 h 160"/>
                <a:gd name="T18" fmla="*/ 40 w 64"/>
                <a:gd name="T19" fmla="*/ 80 h 160"/>
                <a:gd name="T20" fmla="*/ 40 w 64"/>
                <a:gd name="T21" fmla="*/ 152 h 160"/>
                <a:gd name="T22" fmla="*/ 48 w 64"/>
                <a:gd name="T23" fmla="*/ 160 h 160"/>
                <a:gd name="T24" fmla="*/ 56 w 64"/>
                <a:gd name="T25" fmla="*/ 152 h 160"/>
                <a:gd name="T26" fmla="*/ 56 w 64"/>
                <a:gd name="T27" fmla="*/ 80 h 160"/>
                <a:gd name="T28" fmla="*/ 64 w 64"/>
                <a:gd name="T29" fmla="*/ 72 h 160"/>
                <a:gd name="T30" fmla="*/ 64 w 64"/>
                <a:gd name="T31" fmla="*/ 8 h 160"/>
                <a:gd name="T32" fmla="*/ 56 w 64"/>
                <a:gd name="T33" fmla="*/ 0 h 160"/>
                <a:gd name="T34" fmla="*/ 16 w 64"/>
                <a:gd name="T35" fmla="*/ 16 h 160"/>
                <a:gd name="T36" fmla="*/ 48 w 64"/>
                <a:gd name="T37" fmla="*/ 16 h 160"/>
                <a:gd name="T38" fmla="*/ 48 w 64"/>
                <a:gd name="T39" fmla="*/ 64 h 160"/>
                <a:gd name="T40" fmla="*/ 16 w 64"/>
                <a:gd name="T41" fmla="*/ 64 h 160"/>
                <a:gd name="T42" fmla="*/ 16 w 64"/>
                <a:gd name="T43"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160">
                  <a:moveTo>
                    <a:pt x="56" y="0"/>
                  </a:moveTo>
                  <a:cubicBezTo>
                    <a:pt x="8" y="0"/>
                    <a:pt x="8" y="0"/>
                    <a:pt x="8" y="0"/>
                  </a:cubicBezTo>
                  <a:cubicBezTo>
                    <a:pt x="3" y="0"/>
                    <a:pt x="0" y="3"/>
                    <a:pt x="0" y="8"/>
                  </a:cubicBezTo>
                  <a:cubicBezTo>
                    <a:pt x="0" y="72"/>
                    <a:pt x="0" y="72"/>
                    <a:pt x="0" y="72"/>
                  </a:cubicBezTo>
                  <a:cubicBezTo>
                    <a:pt x="0" y="76"/>
                    <a:pt x="3" y="80"/>
                    <a:pt x="8" y="80"/>
                  </a:cubicBezTo>
                  <a:cubicBezTo>
                    <a:pt x="8" y="152"/>
                    <a:pt x="8" y="152"/>
                    <a:pt x="8" y="152"/>
                  </a:cubicBezTo>
                  <a:cubicBezTo>
                    <a:pt x="8" y="156"/>
                    <a:pt x="11" y="160"/>
                    <a:pt x="16" y="160"/>
                  </a:cubicBezTo>
                  <a:cubicBezTo>
                    <a:pt x="20" y="160"/>
                    <a:pt x="24" y="156"/>
                    <a:pt x="24" y="152"/>
                  </a:cubicBezTo>
                  <a:cubicBezTo>
                    <a:pt x="24" y="80"/>
                    <a:pt x="24" y="80"/>
                    <a:pt x="24" y="80"/>
                  </a:cubicBezTo>
                  <a:cubicBezTo>
                    <a:pt x="40" y="80"/>
                    <a:pt x="40" y="80"/>
                    <a:pt x="40" y="80"/>
                  </a:cubicBezTo>
                  <a:cubicBezTo>
                    <a:pt x="40" y="152"/>
                    <a:pt x="40" y="152"/>
                    <a:pt x="40" y="152"/>
                  </a:cubicBezTo>
                  <a:cubicBezTo>
                    <a:pt x="40" y="156"/>
                    <a:pt x="43" y="160"/>
                    <a:pt x="48" y="160"/>
                  </a:cubicBezTo>
                  <a:cubicBezTo>
                    <a:pt x="52" y="160"/>
                    <a:pt x="56" y="156"/>
                    <a:pt x="56" y="152"/>
                  </a:cubicBezTo>
                  <a:cubicBezTo>
                    <a:pt x="56" y="80"/>
                    <a:pt x="56" y="80"/>
                    <a:pt x="56" y="80"/>
                  </a:cubicBezTo>
                  <a:cubicBezTo>
                    <a:pt x="60" y="80"/>
                    <a:pt x="64" y="76"/>
                    <a:pt x="64" y="72"/>
                  </a:cubicBezTo>
                  <a:cubicBezTo>
                    <a:pt x="64" y="8"/>
                    <a:pt x="64" y="8"/>
                    <a:pt x="64" y="8"/>
                  </a:cubicBezTo>
                  <a:cubicBezTo>
                    <a:pt x="64" y="3"/>
                    <a:pt x="60" y="0"/>
                    <a:pt x="56" y="0"/>
                  </a:cubicBezTo>
                  <a:close/>
                  <a:moveTo>
                    <a:pt x="16" y="16"/>
                  </a:moveTo>
                  <a:cubicBezTo>
                    <a:pt x="48" y="16"/>
                    <a:pt x="48" y="16"/>
                    <a:pt x="48" y="16"/>
                  </a:cubicBezTo>
                  <a:cubicBezTo>
                    <a:pt x="48" y="64"/>
                    <a:pt x="48" y="64"/>
                    <a:pt x="48" y="64"/>
                  </a:cubicBezTo>
                  <a:cubicBezTo>
                    <a:pt x="16" y="64"/>
                    <a:pt x="16" y="64"/>
                    <a:pt x="16" y="64"/>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72" name="Freeform 20"/>
            <p:cNvSpPr>
              <a:spLocks noEditPoints="1"/>
            </p:cNvSpPr>
            <p:nvPr/>
          </p:nvSpPr>
          <p:spPr bwMode="auto">
            <a:xfrm>
              <a:off x="7347535" y="4955694"/>
              <a:ext cx="230187" cy="2301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0"/>
                    <a:pt x="37" y="0"/>
                    <a:pt x="24" y="0"/>
                  </a:cubicBezTo>
                  <a:cubicBezTo>
                    <a:pt x="10" y="0"/>
                    <a:pt x="0" y="10"/>
                    <a:pt x="0" y="24"/>
                  </a:cubicBezTo>
                  <a:cubicBezTo>
                    <a:pt x="0" y="37"/>
                    <a:pt x="10" y="48"/>
                    <a:pt x="24" y="48"/>
                  </a:cubicBezTo>
                  <a:close/>
                  <a:moveTo>
                    <a:pt x="24" y="16"/>
                  </a:moveTo>
                  <a:cubicBezTo>
                    <a:pt x="28" y="16"/>
                    <a:pt x="32" y="19"/>
                    <a:pt x="32" y="24"/>
                  </a:cubicBezTo>
                  <a:cubicBezTo>
                    <a:pt x="32" y="28"/>
                    <a:pt x="28" y="32"/>
                    <a:pt x="24" y="32"/>
                  </a:cubicBezTo>
                  <a:cubicBezTo>
                    <a:pt x="19" y="32"/>
                    <a:pt x="16" y="28"/>
                    <a:pt x="16" y="24"/>
                  </a:cubicBezTo>
                  <a:cubicBezTo>
                    <a:pt x="16" y="19"/>
                    <a:pt x="19"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sp>
          <p:nvSpPr>
            <p:cNvPr id="73" name="Freeform 21"/>
            <p:cNvSpPr>
              <a:spLocks noEditPoints="1"/>
            </p:cNvSpPr>
            <p:nvPr/>
          </p:nvSpPr>
          <p:spPr bwMode="auto">
            <a:xfrm>
              <a:off x="6537910" y="4611206"/>
              <a:ext cx="1849437" cy="183832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74" name="Group 336"/>
          <p:cNvGrpSpPr>
            <a:grpSpLocks noChangeAspect="1"/>
          </p:cNvGrpSpPr>
          <p:nvPr/>
        </p:nvGrpSpPr>
        <p:grpSpPr bwMode="auto">
          <a:xfrm>
            <a:off x="814309" y="2781458"/>
            <a:ext cx="530939" cy="530939"/>
            <a:chOff x="4220" y="1197"/>
            <a:chExt cx="340" cy="340"/>
          </a:xfrm>
          <a:solidFill>
            <a:srgbClr val="005587"/>
          </a:solidFill>
        </p:grpSpPr>
        <p:sp>
          <p:nvSpPr>
            <p:cNvPr id="75" name="Freeform 337"/>
            <p:cNvSpPr>
              <a:spLocks noEditPoints="1"/>
            </p:cNvSpPr>
            <p:nvPr/>
          </p:nvSpPr>
          <p:spPr bwMode="auto">
            <a:xfrm>
              <a:off x="4220" y="1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77" name="Freeform 338"/>
            <p:cNvSpPr>
              <a:spLocks noEditPoints="1"/>
            </p:cNvSpPr>
            <p:nvPr/>
          </p:nvSpPr>
          <p:spPr bwMode="auto">
            <a:xfrm>
              <a:off x="4312" y="1261"/>
              <a:ext cx="156" cy="212"/>
            </a:xfrm>
            <a:custGeom>
              <a:avLst/>
              <a:gdLst>
                <a:gd name="T0" fmla="*/ 234 w 235"/>
                <a:gd name="T1" fmla="*/ 81 h 320"/>
                <a:gd name="T2" fmla="*/ 232 w 235"/>
                <a:gd name="T3" fmla="*/ 77 h 320"/>
                <a:gd name="T4" fmla="*/ 157 w 235"/>
                <a:gd name="T5" fmla="*/ 3 h 320"/>
                <a:gd name="T6" fmla="*/ 154 w 235"/>
                <a:gd name="T7" fmla="*/ 0 h 320"/>
                <a:gd name="T8" fmla="*/ 150 w 235"/>
                <a:gd name="T9" fmla="*/ 0 h 320"/>
                <a:gd name="T10" fmla="*/ 11 w 235"/>
                <a:gd name="T11" fmla="*/ 0 h 320"/>
                <a:gd name="T12" fmla="*/ 0 w 235"/>
                <a:gd name="T13" fmla="*/ 10 h 320"/>
                <a:gd name="T14" fmla="*/ 0 w 235"/>
                <a:gd name="T15" fmla="*/ 309 h 320"/>
                <a:gd name="T16" fmla="*/ 11 w 235"/>
                <a:gd name="T17" fmla="*/ 320 h 320"/>
                <a:gd name="T18" fmla="*/ 224 w 235"/>
                <a:gd name="T19" fmla="*/ 320 h 320"/>
                <a:gd name="T20" fmla="*/ 235 w 235"/>
                <a:gd name="T21" fmla="*/ 309 h 320"/>
                <a:gd name="T22" fmla="*/ 235 w 235"/>
                <a:gd name="T23" fmla="*/ 85 h 320"/>
                <a:gd name="T24" fmla="*/ 234 w 235"/>
                <a:gd name="T25" fmla="*/ 81 h 320"/>
                <a:gd name="T26" fmla="*/ 160 w 235"/>
                <a:gd name="T27" fmla="*/ 36 h 320"/>
                <a:gd name="T28" fmla="*/ 199 w 235"/>
                <a:gd name="T29" fmla="*/ 74 h 320"/>
                <a:gd name="T30" fmla="*/ 160 w 235"/>
                <a:gd name="T31" fmla="*/ 74 h 320"/>
                <a:gd name="T32" fmla="*/ 160 w 235"/>
                <a:gd name="T33" fmla="*/ 36 h 320"/>
                <a:gd name="T34" fmla="*/ 22 w 235"/>
                <a:gd name="T35" fmla="*/ 298 h 320"/>
                <a:gd name="T36" fmla="*/ 22 w 235"/>
                <a:gd name="T37" fmla="*/ 21 h 320"/>
                <a:gd name="T38" fmla="*/ 139 w 235"/>
                <a:gd name="T39" fmla="*/ 21 h 320"/>
                <a:gd name="T40" fmla="*/ 139 w 235"/>
                <a:gd name="T41" fmla="*/ 85 h 320"/>
                <a:gd name="T42" fmla="*/ 150 w 235"/>
                <a:gd name="T43" fmla="*/ 96 h 320"/>
                <a:gd name="T44" fmla="*/ 214 w 235"/>
                <a:gd name="T45" fmla="*/ 96 h 320"/>
                <a:gd name="T46" fmla="*/ 214 w 235"/>
                <a:gd name="T47" fmla="*/ 298 h 320"/>
                <a:gd name="T48" fmla="*/ 22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34" y="81"/>
                  </a:moveTo>
                  <a:cubicBezTo>
                    <a:pt x="234" y="80"/>
                    <a:pt x="233" y="78"/>
                    <a:pt x="232" y="77"/>
                  </a:cubicBezTo>
                  <a:cubicBezTo>
                    <a:pt x="157" y="3"/>
                    <a:pt x="157" y="3"/>
                    <a:pt x="157" y="3"/>
                  </a:cubicBezTo>
                  <a:cubicBezTo>
                    <a:pt x="156" y="2"/>
                    <a:pt x="155" y="1"/>
                    <a:pt x="154" y="0"/>
                  </a:cubicBezTo>
                  <a:cubicBezTo>
                    <a:pt x="152" y="0"/>
                    <a:pt x="151"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2" y="298"/>
                  </a:move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cubicBezTo>
                    <a:pt x="214" y="298"/>
                    <a:pt x="214" y="298"/>
                    <a:pt x="214" y="298"/>
                  </a:cubicBezTo>
                  <a:lnTo>
                    <a:pt x="22"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78" name="Freeform 339"/>
            <p:cNvSpPr>
              <a:spLocks/>
            </p:cNvSpPr>
            <p:nvPr/>
          </p:nvSpPr>
          <p:spPr bwMode="auto">
            <a:xfrm>
              <a:off x="4340" y="143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80" name="Freeform 340"/>
            <p:cNvSpPr>
              <a:spLocks/>
            </p:cNvSpPr>
            <p:nvPr/>
          </p:nvSpPr>
          <p:spPr bwMode="auto">
            <a:xfrm>
              <a:off x="4340" y="1402"/>
              <a:ext cx="99" cy="14"/>
            </a:xfrm>
            <a:custGeom>
              <a:avLst/>
              <a:gdLst>
                <a:gd name="T0" fmla="*/ 139 w 149"/>
                <a:gd name="T1" fmla="*/ 0 h 21"/>
                <a:gd name="T2" fmla="*/ 11 w 149"/>
                <a:gd name="T3" fmla="*/ 0 h 21"/>
                <a:gd name="T4" fmla="*/ 0 w 149"/>
                <a:gd name="T5" fmla="*/ 11 h 21"/>
                <a:gd name="T6" fmla="*/ 11 w 149"/>
                <a:gd name="T7" fmla="*/ 21 h 21"/>
                <a:gd name="T8" fmla="*/ 139 w 149"/>
                <a:gd name="T9" fmla="*/ 21 h 21"/>
                <a:gd name="T10" fmla="*/ 149 w 149"/>
                <a:gd name="T11" fmla="*/ 11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5"/>
                    <a:pt x="0" y="11"/>
                  </a:cubicBezTo>
                  <a:cubicBezTo>
                    <a:pt x="0" y="17"/>
                    <a:pt x="5" y="21"/>
                    <a:pt x="11" y="21"/>
                  </a:cubicBezTo>
                  <a:cubicBezTo>
                    <a:pt x="139" y="21"/>
                    <a:pt x="139" y="21"/>
                    <a:pt x="139" y="21"/>
                  </a:cubicBezTo>
                  <a:cubicBezTo>
                    <a:pt x="145" y="21"/>
                    <a:pt x="149" y="17"/>
                    <a:pt x="149" y="11"/>
                  </a:cubicBezTo>
                  <a:cubicBezTo>
                    <a:pt x="149" y="5"/>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81" name="Freeform 341"/>
            <p:cNvSpPr>
              <a:spLocks/>
            </p:cNvSpPr>
            <p:nvPr/>
          </p:nvSpPr>
          <p:spPr bwMode="auto">
            <a:xfrm>
              <a:off x="4340" y="1374"/>
              <a:ext cx="99" cy="14"/>
            </a:xfrm>
            <a:custGeom>
              <a:avLst/>
              <a:gdLst>
                <a:gd name="T0" fmla="*/ 139 w 149"/>
                <a:gd name="T1" fmla="*/ 0 h 22"/>
                <a:gd name="T2" fmla="*/ 11 w 149"/>
                <a:gd name="T3" fmla="*/ 0 h 22"/>
                <a:gd name="T4" fmla="*/ 0 w 149"/>
                <a:gd name="T5" fmla="*/ 11 h 22"/>
                <a:gd name="T6" fmla="*/ 11 w 149"/>
                <a:gd name="T7" fmla="*/ 22 h 22"/>
                <a:gd name="T8" fmla="*/ 139 w 149"/>
                <a:gd name="T9" fmla="*/ 22 h 22"/>
                <a:gd name="T10" fmla="*/ 149 w 149"/>
                <a:gd name="T11" fmla="*/ 11 h 22"/>
                <a:gd name="T12" fmla="*/ 139 w 14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49" h="22">
                  <a:moveTo>
                    <a:pt x="139" y="0"/>
                  </a:moveTo>
                  <a:cubicBezTo>
                    <a:pt x="11" y="0"/>
                    <a:pt x="11" y="0"/>
                    <a:pt x="11" y="0"/>
                  </a:cubicBezTo>
                  <a:cubicBezTo>
                    <a:pt x="5" y="0"/>
                    <a:pt x="0" y="5"/>
                    <a:pt x="0" y="11"/>
                  </a:cubicBezTo>
                  <a:cubicBezTo>
                    <a:pt x="0" y="17"/>
                    <a:pt x="5" y="22"/>
                    <a:pt x="11" y="22"/>
                  </a:cubicBezTo>
                  <a:cubicBezTo>
                    <a:pt x="139" y="22"/>
                    <a:pt x="139" y="22"/>
                    <a:pt x="139" y="22"/>
                  </a:cubicBezTo>
                  <a:cubicBezTo>
                    <a:pt x="145" y="22"/>
                    <a:pt x="149" y="17"/>
                    <a:pt x="149" y="11"/>
                  </a:cubicBezTo>
                  <a:cubicBezTo>
                    <a:pt x="149" y="5"/>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sp>
          <p:nvSpPr>
            <p:cNvPr id="82" name="Freeform 342"/>
            <p:cNvSpPr>
              <a:spLocks/>
            </p:cNvSpPr>
            <p:nvPr/>
          </p:nvSpPr>
          <p:spPr bwMode="auto">
            <a:xfrm>
              <a:off x="4340" y="1346"/>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83" name="Group 708"/>
          <p:cNvGrpSpPr>
            <a:grpSpLocks noChangeAspect="1"/>
          </p:cNvGrpSpPr>
          <p:nvPr/>
        </p:nvGrpSpPr>
        <p:grpSpPr bwMode="auto">
          <a:xfrm>
            <a:off x="819623" y="4872251"/>
            <a:ext cx="525649" cy="527194"/>
            <a:chOff x="3670" y="2977"/>
            <a:chExt cx="340" cy="341"/>
          </a:xfrm>
          <a:solidFill>
            <a:srgbClr val="005587"/>
          </a:solidFill>
        </p:grpSpPr>
        <p:sp>
          <p:nvSpPr>
            <p:cNvPr id="84" name="Freeform 709"/>
            <p:cNvSpPr>
              <a:spLocks noEditPoints="1"/>
            </p:cNvSpPr>
            <p:nvPr/>
          </p:nvSpPr>
          <p:spPr bwMode="auto">
            <a:xfrm>
              <a:off x="3670" y="297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5587"/>
                </a:solidFill>
                <a:effectLst/>
                <a:uLnTx/>
                <a:uFillTx/>
                <a:latin typeface="Open Sans"/>
                <a:ea typeface="+mn-ea"/>
                <a:cs typeface="+mn-cs"/>
              </a:endParaRPr>
            </a:p>
          </p:txBody>
        </p:sp>
        <p:sp>
          <p:nvSpPr>
            <p:cNvPr id="85" name="Freeform 710"/>
            <p:cNvSpPr>
              <a:spLocks noEditPoints="1"/>
            </p:cNvSpPr>
            <p:nvPr/>
          </p:nvSpPr>
          <p:spPr bwMode="auto">
            <a:xfrm>
              <a:off x="3755" y="3040"/>
              <a:ext cx="170" cy="199"/>
            </a:xfrm>
            <a:custGeom>
              <a:avLst/>
              <a:gdLst>
                <a:gd name="T0" fmla="*/ 253 w 256"/>
                <a:gd name="T1" fmla="*/ 121 h 299"/>
                <a:gd name="T2" fmla="*/ 135 w 256"/>
                <a:gd name="T3" fmla="*/ 4 h 299"/>
                <a:gd name="T4" fmla="*/ 120 w 256"/>
                <a:gd name="T5" fmla="*/ 4 h 299"/>
                <a:gd name="T6" fmla="*/ 3 w 256"/>
                <a:gd name="T7" fmla="*/ 121 h 299"/>
                <a:gd name="T8" fmla="*/ 0 w 256"/>
                <a:gd name="T9" fmla="*/ 129 h 299"/>
                <a:gd name="T10" fmla="*/ 0 w 256"/>
                <a:gd name="T11" fmla="*/ 289 h 299"/>
                <a:gd name="T12" fmla="*/ 10 w 256"/>
                <a:gd name="T13" fmla="*/ 299 h 299"/>
                <a:gd name="T14" fmla="*/ 245 w 256"/>
                <a:gd name="T15" fmla="*/ 299 h 299"/>
                <a:gd name="T16" fmla="*/ 256 w 256"/>
                <a:gd name="T17" fmla="*/ 289 h 299"/>
                <a:gd name="T18" fmla="*/ 256 w 256"/>
                <a:gd name="T19" fmla="*/ 129 h 299"/>
                <a:gd name="T20" fmla="*/ 253 w 256"/>
                <a:gd name="T21" fmla="*/ 121 h 299"/>
                <a:gd name="T22" fmla="*/ 21 w 256"/>
                <a:gd name="T23" fmla="*/ 152 h 299"/>
                <a:gd name="T24" fmla="*/ 80 w 256"/>
                <a:gd name="T25" fmla="*/ 204 h 299"/>
                <a:gd name="T26" fmla="*/ 21 w 256"/>
                <a:gd name="T27" fmla="*/ 263 h 299"/>
                <a:gd name="T28" fmla="*/ 21 w 256"/>
                <a:gd name="T29" fmla="*/ 152 h 299"/>
                <a:gd name="T30" fmla="*/ 100 w 256"/>
                <a:gd name="T31" fmla="*/ 214 h 299"/>
                <a:gd name="T32" fmla="*/ 155 w 256"/>
                <a:gd name="T33" fmla="*/ 214 h 299"/>
                <a:gd name="T34" fmla="*/ 219 w 256"/>
                <a:gd name="T35" fmla="*/ 278 h 299"/>
                <a:gd name="T36" fmla="*/ 36 w 256"/>
                <a:gd name="T37" fmla="*/ 278 h 299"/>
                <a:gd name="T38" fmla="*/ 100 w 256"/>
                <a:gd name="T39" fmla="*/ 214 h 299"/>
                <a:gd name="T40" fmla="*/ 175 w 256"/>
                <a:gd name="T41" fmla="*/ 204 h 299"/>
                <a:gd name="T42" fmla="*/ 234 w 256"/>
                <a:gd name="T43" fmla="*/ 152 h 299"/>
                <a:gd name="T44" fmla="*/ 234 w 256"/>
                <a:gd name="T45" fmla="*/ 263 h 299"/>
                <a:gd name="T46" fmla="*/ 175 w 256"/>
                <a:gd name="T47" fmla="*/ 204 h 299"/>
                <a:gd name="T48" fmla="*/ 128 w 256"/>
                <a:gd name="T49" fmla="*/ 26 h 299"/>
                <a:gd name="T50" fmla="*/ 229 w 256"/>
                <a:gd name="T51" fmla="*/ 128 h 299"/>
                <a:gd name="T52" fmla="*/ 156 w 256"/>
                <a:gd name="T53" fmla="*/ 193 h 299"/>
                <a:gd name="T54" fmla="*/ 100 w 256"/>
                <a:gd name="T55" fmla="*/ 193 h 299"/>
                <a:gd name="T56" fmla="*/ 26 w 256"/>
                <a:gd name="T57" fmla="*/ 128 h 299"/>
                <a:gd name="T58" fmla="*/ 128 w 256"/>
                <a:gd name="T59" fmla="*/ 26 h 299"/>
                <a:gd name="T60" fmla="*/ 88 w 256"/>
                <a:gd name="T61" fmla="*/ 100 h 299"/>
                <a:gd name="T62" fmla="*/ 120 w 256"/>
                <a:gd name="T63" fmla="*/ 68 h 299"/>
                <a:gd name="T64" fmla="*/ 124 w 256"/>
                <a:gd name="T65" fmla="*/ 65 h 299"/>
                <a:gd name="T66" fmla="*/ 132 w 256"/>
                <a:gd name="T67" fmla="*/ 65 h 299"/>
                <a:gd name="T68" fmla="*/ 135 w 256"/>
                <a:gd name="T69" fmla="*/ 68 h 299"/>
                <a:gd name="T70" fmla="*/ 167 w 256"/>
                <a:gd name="T71" fmla="*/ 100 h 299"/>
                <a:gd name="T72" fmla="*/ 167 w 256"/>
                <a:gd name="T73" fmla="*/ 115 h 299"/>
                <a:gd name="T74" fmla="*/ 160 w 256"/>
                <a:gd name="T75" fmla="*/ 118 h 299"/>
                <a:gd name="T76" fmla="*/ 152 w 256"/>
                <a:gd name="T77" fmla="*/ 115 h 299"/>
                <a:gd name="T78" fmla="*/ 138 w 256"/>
                <a:gd name="T79" fmla="*/ 101 h 299"/>
                <a:gd name="T80" fmla="*/ 138 w 256"/>
                <a:gd name="T81" fmla="*/ 161 h 299"/>
                <a:gd name="T82" fmla="*/ 128 w 256"/>
                <a:gd name="T83" fmla="*/ 171 h 299"/>
                <a:gd name="T84" fmla="*/ 117 w 256"/>
                <a:gd name="T85" fmla="*/ 161 h 299"/>
                <a:gd name="T86" fmla="*/ 117 w 256"/>
                <a:gd name="T87" fmla="*/ 101 h 299"/>
                <a:gd name="T88" fmla="*/ 103 w 256"/>
                <a:gd name="T89" fmla="*/ 115 h 299"/>
                <a:gd name="T90" fmla="*/ 96 w 256"/>
                <a:gd name="T91" fmla="*/ 118 h 299"/>
                <a:gd name="T92" fmla="*/ 88 w 256"/>
                <a:gd name="T93" fmla="*/ 115 h 299"/>
                <a:gd name="T94" fmla="*/ 88 w 256"/>
                <a:gd name="T95" fmla="*/ 10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99">
                  <a:moveTo>
                    <a:pt x="253" y="121"/>
                  </a:moveTo>
                  <a:cubicBezTo>
                    <a:pt x="135" y="4"/>
                    <a:pt x="135" y="4"/>
                    <a:pt x="135" y="4"/>
                  </a:cubicBezTo>
                  <a:cubicBezTo>
                    <a:pt x="131" y="0"/>
                    <a:pt x="124" y="0"/>
                    <a:pt x="120" y="4"/>
                  </a:cubicBezTo>
                  <a:cubicBezTo>
                    <a:pt x="3" y="121"/>
                    <a:pt x="3" y="121"/>
                    <a:pt x="3" y="121"/>
                  </a:cubicBezTo>
                  <a:cubicBezTo>
                    <a:pt x="1" y="123"/>
                    <a:pt x="0" y="126"/>
                    <a:pt x="0" y="129"/>
                  </a:cubicBezTo>
                  <a:cubicBezTo>
                    <a:pt x="0" y="289"/>
                    <a:pt x="0" y="289"/>
                    <a:pt x="0" y="289"/>
                  </a:cubicBezTo>
                  <a:cubicBezTo>
                    <a:pt x="0" y="295"/>
                    <a:pt x="4" y="299"/>
                    <a:pt x="10" y="299"/>
                  </a:cubicBezTo>
                  <a:cubicBezTo>
                    <a:pt x="245" y="299"/>
                    <a:pt x="245" y="299"/>
                    <a:pt x="245" y="299"/>
                  </a:cubicBezTo>
                  <a:cubicBezTo>
                    <a:pt x="251" y="299"/>
                    <a:pt x="256" y="295"/>
                    <a:pt x="256" y="289"/>
                  </a:cubicBezTo>
                  <a:cubicBezTo>
                    <a:pt x="256" y="129"/>
                    <a:pt x="256" y="129"/>
                    <a:pt x="256" y="129"/>
                  </a:cubicBezTo>
                  <a:cubicBezTo>
                    <a:pt x="256" y="126"/>
                    <a:pt x="255" y="123"/>
                    <a:pt x="253" y="121"/>
                  </a:cubicBezTo>
                  <a:close/>
                  <a:moveTo>
                    <a:pt x="21" y="152"/>
                  </a:moveTo>
                  <a:cubicBezTo>
                    <a:pt x="80" y="204"/>
                    <a:pt x="80" y="204"/>
                    <a:pt x="80" y="204"/>
                  </a:cubicBezTo>
                  <a:cubicBezTo>
                    <a:pt x="21" y="263"/>
                    <a:pt x="21" y="263"/>
                    <a:pt x="21" y="263"/>
                  </a:cubicBezTo>
                  <a:lnTo>
                    <a:pt x="21" y="152"/>
                  </a:lnTo>
                  <a:close/>
                  <a:moveTo>
                    <a:pt x="100" y="214"/>
                  </a:moveTo>
                  <a:cubicBezTo>
                    <a:pt x="155" y="214"/>
                    <a:pt x="155" y="214"/>
                    <a:pt x="155" y="214"/>
                  </a:cubicBezTo>
                  <a:cubicBezTo>
                    <a:pt x="219" y="278"/>
                    <a:pt x="219" y="278"/>
                    <a:pt x="219" y="278"/>
                  </a:cubicBezTo>
                  <a:cubicBezTo>
                    <a:pt x="36" y="278"/>
                    <a:pt x="36" y="278"/>
                    <a:pt x="36" y="278"/>
                  </a:cubicBezTo>
                  <a:lnTo>
                    <a:pt x="100" y="214"/>
                  </a:lnTo>
                  <a:close/>
                  <a:moveTo>
                    <a:pt x="175" y="204"/>
                  </a:moveTo>
                  <a:cubicBezTo>
                    <a:pt x="234" y="152"/>
                    <a:pt x="234" y="152"/>
                    <a:pt x="234" y="152"/>
                  </a:cubicBezTo>
                  <a:cubicBezTo>
                    <a:pt x="234" y="263"/>
                    <a:pt x="234" y="263"/>
                    <a:pt x="234" y="263"/>
                  </a:cubicBezTo>
                  <a:lnTo>
                    <a:pt x="175" y="204"/>
                  </a:lnTo>
                  <a:close/>
                  <a:moveTo>
                    <a:pt x="128" y="26"/>
                  </a:moveTo>
                  <a:cubicBezTo>
                    <a:pt x="229" y="128"/>
                    <a:pt x="229" y="128"/>
                    <a:pt x="229" y="128"/>
                  </a:cubicBezTo>
                  <a:cubicBezTo>
                    <a:pt x="156" y="193"/>
                    <a:pt x="156" y="193"/>
                    <a:pt x="156" y="193"/>
                  </a:cubicBezTo>
                  <a:cubicBezTo>
                    <a:pt x="100" y="193"/>
                    <a:pt x="100" y="193"/>
                    <a:pt x="100" y="193"/>
                  </a:cubicBezTo>
                  <a:cubicBezTo>
                    <a:pt x="26" y="128"/>
                    <a:pt x="26" y="128"/>
                    <a:pt x="26" y="128"/>
                  </a:cubicBezTo>
                  <a:lnTo>
                    <a:pt x="128" y="26"/>
                  </a:lnTo>
                  <a:close/>
                  <a:moveTo>
                    <a:pt x="88" y="100"/>
                  </a:moveTo>
                  <a:cubicBezTo>
                    <a:pt x="120" y="68"/>
                    <a:pt x="120" y="68"/>
                    <a:pt x="120" y="68"/>
                  </a:cubicBezTo>
                  <a:cubicBezTo>
                    <a:pt x="121" y="67"/>
                    <a:pt x="122" y="66"/>
                    <a:pt x="124" y="65"/>
                  </a:cubicBezTo>
                  <a:cubicBezTo>
                    <a:pt x="126" y="64"/>
                    <a:pt x="129" y="64"/>
                    <a:pt x="132" y="65"/>
                  </a:cubicBezTo>
                  <a:cubicBezTo>
                    <a:pt x="133" y="66"/>
                    <a:pt x="134" y="67"/>
                    <a:pt x="135" y="68"/>
                  </a:cubicBezTo>
                  <a:cubicBezTo>
                    <a:pt x="167" y="100"/>
                    <a:pt x="167" y="100"/>
                    <a:pt x="167" y="100"/>
                  </a:cubicBezTo>
                  <a:cubicBezTo>
                    <a:pt x="171" y="104"/>
                    <a:pt x="171" y="111"/>
                    <a:pt x="167" y="115"/>
                  </a:cubicBezTo>
                  <a:cubicBezTo>
                    <a:pt x="165" y="117"/>
                    <a:pt x="162" y="118"/>
                    <a:pt x="160" y="118"/>
                  </a:cubicBezTo>
                  <a:cubicBezTo>
                    <a:pt x="157" y="118"/>
                    <a:pt x="154" y="117"/>
                    <a:pt x="152" y="115"/>
                  </a:cubicBezTo>
                  <a:cubicBezTo>
                    <a:pt x="138" y="101"/>
                    <a:pt x="138" y="101"/>
                    <a:pt x="138" y="101"/>
                  </a:cubicBezTo>
                  <a:cubicBezTo>
                    <a:pt x="138" y="161"/>
                    <a:pt x="138" y="161"/>
                    <a:pt x="138" y="161"/>
                  </a:cubicBezTo>
                  <a:cubicBezTo>
                    <a:pt x="138" y="167"/>
                    <a:pt x="134" y="171"/>
                    <a:pt x="128" y="171"/>
                  </a:cubicBezTo>
                  <a:cubicBezTo>
                    <a:pt x="122" y="171"/>
                    <a:pt x="117" y="167"/>
                    <a:pt x="117" y="161"/>
                  </a:cubicBezTo>
                  <a:cubicBezTo>
                    <a:pt x="117" y="101"/>
                    <a:pt x="117" y="101"/>
                    <a:pt x="117" y="101"/>
                  </a:cubicBezTo>
                  <a:cubicBezTo>
                    <a:pt x="103" y="115"/>
                    <a:pt x="103" y="115"/>
                    <a:pt x="103" y="115"/>
                  </a:cubicBezTo>
                  <a:cubicBezTo>
                    <a:pt x="101" y="117"/>
                    <a:pt x="98" y="118"/>
                    <a:pt x="96" y="118"/>
                  </a:cubicBezTo>
                  <a:cubicBezTo>
                    <a:pt x="93" y="118"/>
                    <a:pt x="90" y="117"/>
                    <a:pt x="88" y="115"/>
                  </a:cubicBezTo>
                  <a:cubicBezTo>
                    <a:pt x="84" y="111"/>
                    <a:pt x="84" y="104"/>
                    <a:pt x="88" y="10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5587"/>
                </a:solidFill>
                <a:effectLst/>
                <a:uLnTx/>
                <a:uFillTx/>
                <a:latin typeface="Open Sans"/>
                <a:ea typeface="+mn-ea"/>
                <a:cs typeface="+mn-cs"/>
              </a:endParaRPr>
            </a:p>
          </p:txBody>
        </p:sp>
      </p:grpSp>
      <p:sp>
        <p:nvSpPr>
          <p:cNvPr id="3" name="Trapezoid 2">
            <a:extLst>
              <a:ext uri="{FF2B5EF4-FFF2-40B4-BE49-F238E27FC236}">
                <a16:creationId xmlns:a16="http://schemas.microsoft.com/office/drawing/2014/main" id="{AC83EAAD-5542-4A71-B02A-53CDDCB7B86A}"/>
              </a:ext>
            </a:extLst>
          </p:cNvPr>
          <p:cNvSpPr/>
          <p:nvPr/>
        </p:nvSpPr>
        <p:spPr bwMode="gray">
          <a:xfrm rot="16200000">
            <a:off x="5565795" y="3786208"/>
            <a:ext cx="4185679" cy="826463"/>
          </a:xfrm>
          <a:prstGeom prst="trapezoid">
            <a:avLst>
              <a:gd name="adj" fmla="val 36561"/>
            </a:avLst>
          </a:prstGeom>
          <a:solidFill>
            <a:srgbClr val="D0D0CE"/>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558395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7">
            <a:extLst>
              <a:ext uri="{FF2B5EF4-FFF2-40B4-BE49-F238E27FC236}">
                <a16:creationId xmlns:a16="http://schemas.microsoft.com/office/drawing/2014/main" id="{AB2882CC-CC1E-4B0C-A244-B9F656B81CB9}"/>
              </a:ext>
            </a:extLst>
          </p:cNvPr>
          <p:cNvSpPr>
            <a:spLocks noGrp="1"/>
          </p:cNvSpPr>
          <p:nvPr>
            <p:ph type="body" sz="quarter" idx="14"/>
          </p:nvPr>
        </p:nvSpPr>
        <p:spPr/>
        <p:txBody>
          <a:bodyPr/>
          <a:lstStyle/>
          <a:p>
            <a:r>
              <a:rPr lang="en-US">
                <a:latin typeface="Open Sans" panose="020B0606030504020204" pitchFamily="34" charset="0"/>
                <a:ea typeface="Open Sans" panose="020B0606030504020204" pitchFamily="34" charset="0"/>
                <a:cs typeface="Open Sans" panose="020B0606030504020204" pitchFamily="34" charset="0"/>
              </a:rPr>
              <a:t>Our transformation timeline is designed to support the recommended initiatives, with Develop and Deliver phases repeated in sync with the development and delivery of each initiative.</a:t>
            </a:r>
          </a:p>
        </p:txBody>
      </p:sp>
      <p:sp>
        <p:nvSpPr>
          <p:cNvPr id="2" name="Title 1">
            <a:extLst>
              <a:ext uri="{FF2B5EF4-FFF2-40B4-BE49-F238E27FC236}">
                <a16:creationId xmlns:a16="http://schemas.microsoft.com/office/drawing/2014/main" id="{E1235F16-9045-4083-A931-13CCC80CF72D}"/>
              </a:ext>
            </a:extLst>
          </p:cNvPr>
          <p:cNvSpPr>
            <a:spLocks noGrp="1"/>
          </p:cNvSpPr>
          <p:nvPr>
            <p:ph type="title"/>
          </p:nvPr>
        </p:nvSpPr>
        <p:spPr/>
        <p:txBody>
          <a:bodyPr/>
          <a:lstStyle/>
          <a:p>
            <a:r>
              <a:rPr lang="en-US"/>
              <a:t>Change management by phase</a:t>
            </a:r>
          </a:p>
        </p:txBody>
      </p:sp>
      <p:cxnSp>
        <p:nvCxnSpPr>
          <p:cNvPr id="26" name="Straight Connector 25">
            <a:extLst>
              <a:ext uri="{FF2B5EF4-FFF2-40B4-BE49-F238E27FC236}">
                <a16:creationId xmlns:a16="http://schemas.microsoft.com/office/drawing/2014/main" id="{D6AFA8ED-B5A8-42DD-A583-E3FEACCDE369}"/>
              </a:ext>
            </a:extLst>
          </p:cNvPr>
          <p:cNvCxnSpPr>
            <a:cxnSpLocks/>
          </p:cNvCxnSpPr>
          <p:nvPr/>
        </p:nvCxnSpPr>
        <p:spPr>
          <a:xfrm>
            <a:off x="3923204" y="1484778"/>
            <a:ext cx="0" cy="47548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660C65-CB31-4E39-85F2-421FD14581FF}"/>
              </a:ext>
            </a:extLst>
          </p:cNvPr>
          <p:cNvCxnSpPr>
            <a:cxnSpLocks/>
          </p:cNvCxnSpPr>
          <p:nvPr/>
        </p:nvCxnSpPr>
        <p:spPr>
          <a:xfrm>
            <a:off x="7919605" y="1484779"/>
            <a:ext cx="0" cy="47548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C2B320-B4FC-4AA8-95CC-4B305B5D66E8}"/>
              </a:ext>
            </a:extLst>
          </p:cNvPr>
          <p:cNvCxnSpPr>
            <a:cxnSpLocks/>
          </p:cNvCxnSpPr>
          <p:nvPr/>
        </p:nvCxnSpPr>
        <p:spPr>
          <a:xfrm flipV="1">
            <a:off x="732216" y="2134135"/>
            <a:ext cx="3017520" cy="6765"/>
          </a:xfrm>
          <a:prstGeom prst="line">
            <a:avLst/>
          </a:prstGeom>
          <a:ln w="50800" cap="sq">
            <a:solidFill>
              <a:srgbClr val="046A38">
                <a:alpha val="80000"/>
              </a:srgbClr>
            </a:solidFill>
            <a:prstDash val="solid"/>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E5660233-A88E-4918-B0D9-B767DBE2D421}"/>
              </a:ext>
            </a:extLst>
          </p:cNvPr>
          <p:cNvGrpSpPr/>
          <p:nvPr/>
        </p:nvGrpSpPr>
        <p:grpSpPr>
          <a:xfrm>
            <a:off x="1537805" y="1863433"/>
            <a:ext cx="1310270" cy="188564"/>
            <a:chOff x="4771941" y="4153517"/>
            <a:chExt cx="1317532" cy="196838"/>
          </a:xfrm>
        </p:grpSpPr>
        <p:sp>
          <p:nvSpPr>
            <p:cNvPr id="39" name="TextBox 38">
              <a:extLst>
                <a:ext uri="{FF2B5EF4-FFF2-40B4-BE49-F238E27FC236}">
                  <a16:creationId xmlns:a16="http://schemas.microsoft.com/office/drawing/2014/main" id="{C9A99A06-D519-4EE1-AB7B-882408D9E5D6}"/>
                </a:ext>
              </a:extLst>
            </p:cNvPr>
            <p:cNvSpPr txBox="1"/>
            <p:nvPr/>
          </p:nvSpPr>
          <p:spPr>
            <a:xfrm>
              <a:off x="5078058" y="4173650"/>
              <a:ext cx="1011415" cy="1767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a:ln>
                    <a:noFill/>
                  </a:ln>
                  <a:solidFill>
                    <a:prstClr val="black">
                      <a:lumMod val="75000"/>
                      <a:lumOff val="25000"/>
                    </a:prstClr>
                  </a:solidFill>
                  <a:effectLst/>
                  <a:uLnTx/>
                  <a:uFillTx/>
                  <a:ea typeface="Open Sans" panose="020B0606030504020204" pitchFamily="34" charset="0"/>
                  <a:cs typeface="Open Sans" panose="020B0606030504020204" pitchFamily="34" charset="0"/>
                </a:rPr>
                <a:t>Vision Lab </a:t>
              </a:r>
            </a:p>
          </p:txBody>
        </p:sp>
        <p:sp>
          <p:nvSpPr>
            <p:cNvPr id="40" name="Hexagon 227">
              <a:extLst>
                <a:ext uri="{FF2B5EF4-FFF2-40B4-BE49-F238E27FC236}">
                  <a16:creationId xmlns:a16="http://schemas.microsoft.com/office/drawing/2014/main" id="{EC8DB45E-B0BF-4CD1-8FEC-A540E96193D0}"/>
                </a:ext>
              </a:extLst>
            </p:cNvPr>
            <p:cNvSpPr/>
            <p:nvPr/>
          </p:nvSpPr>
          <p:spPr>
            <a:xfrm rot="1800000">
              <a:off x="4771941" y="4153517"/>
              <a:ext cx="195499" cy="169978"/>
            </a:xfrm>
            <a:custGeom>
              <a:avLst/>
              <a:gdLst>
                <a:gd name="connsiteX0" fmla="*/ 0 w 2248750"/>
                <a:gd name="connsiteY0" fmla="*/ 1031527 h 2063053"/>
                <a:gd name="connsiteX1" fmla="*/ 515763 w 2248750"/>
                <a:gd name="connsiteY1" fmla="*/ 0 h 2063053"/>
                <a:gd name="connsiteX2" fmla="*/ 1732987 w 2248750"/>
                <a:gd name="connsiteY2" fmla="*/ 0 h 2063053"/>
                <a:gd name="connsiteX3" fmla="*/ 2248750 w 2248750"/>
                <a:gd name="connsiteY3" fmla="*/ 1031527 h 2063053"/>
                <a:gd name="connsiteX4" fmla="*/ 1732987 w 2248750"/>
                <a:gd name="connsiteY4" fmla="*/ 2063053 h 2063053"/>
                <a:gd name="connsiteX5" fmla="*/ 515763 w 2248750"/>
                <a:gd name="connsiteY5" fmla="*/ 2063053 h 2063053"/>
                <a:gd name="connsiteX6" fmla="*/ 0 w 2248750"/>
                <a:gd name="connsiteY6" fmla="*/ 1031527 h 2063053"/>
                <a:gd name="connsiteX0" fmla="*/ 0 w 2248750"/>
                <a:gd name="connsiteY0" fmla="*/ 1031527 h 2063053"/>
                <a:gd name="connsiteX1" fmla="*/ 561687 w 2248750"/>
                <a:gd name="connsiteY1" fmla="*/ 54142 h 2063053"/>
                <a:gd name="connsiteX2" fmla="*/ 1732987 w 2248750"/>
                <a:gd name="connsiteY2" fmla="*/ 0 h 2063053"/>
                <a:gd name="connsiteX3" fmla="*/ 2248750 w 2248750"/>
                <a:gd name="connsiteY3" fmla="*/ 1031527 h 2063053"/>
                <a:gd name="connsiteX4" fmla="*/ 1732987 w 2248750"/>
                <a:gd name="connsiteY4" fmla="*/ 2063053 h 2063053"/>
                <a:gd name="connsiteX5" fmla="*/ 515763 w 2248750"/>
                <a:gd name="connsiteY5" fmla="*/ 2063053 h 2063053"/>
                <a:gd name="connsiteX6" fmla="*/ 0 w 2248750"/>
                <a:gd name="connsiteY6" fmla="*/ 1031527 h 2063053"/>
                <a:gd name="connsiteX0" fmla="*/ 0 w 2248750"/>
                <a:gd name="connsiteY0" fmla="*/ 1031527 h 2063053"/>
                <a:gd name="connsiteX1" fmla="*/ 561687 w 2248750"/>
                <a:gd name="connsiteY1" fmla="*/ 54142 h 2063053"/>
                <a:gd name="connsiteX2" fmla="*/ 1732987 w 2248750"/>
                <a:gd name="connsiteY2" fmla="*/ 0 h 2063053"/>
                <a:gd name="connsiteX3" fmla="*/ 2248750 w 2248750"/>
                <a:gd name="connsiteY3" fmla="*/ 1031527 h 2063053"/>
                <a:gd name="connsiteX4" fmla="*/ 1732987 w 2248750"/>
                <a:gd name="connsiteY4" fmla="*/ 2063053 h 2063053"/>
                <a:gd name="connsiteX5" fmla="*/ 563555 w 2248750"/>
                <a:gd name="connsiteY5" fmla="*/ 2006131 h 2063053"/>
                <a:gd name="connsiteX6" fmla="*/ 0 w 2248750"/>
                <a:gd name="connsiteY6" fmla="*/ 1031527 h 2063053"/>
                <a:gd name="connsiteX0" fmla="*/ 0 w 2248750"/>
                <a:gd name="connsiteY0" fmla="*/ 1031527 h 2009337"/>
                <a:gd name="connsiteX1" fmla="*/ 561687 w 2248750"/>
                <a:gd name="connsiteY1" fmla="*/ 54142 h 2009337"/>
                <a:gd name="connsiteX2" fmla="*/ 1732987 w 2248750"/>
                <a:gd name="connsiteY2" fmla="*/ 0 h 2009337"/>
                <a:gd name="connsiteX3" fmla="*/ 2248750 w 2248750"/>
                <a:gd name="connsiteY3" fmla="*/ 1031527 h 2009337"/>
                <a:gd name="connsiteX4" fmla="*/ 1679977 w 2248750"/>
                <a:gd name="connsiteY4" fmla="*/ 2009337 h 2009337"/>
                <a:gd name="connsiteX5" fmla="*/ 563555 w 2248750"/>
                <a:gd name="connsiteY5" fmla="*/ 2006131 h 2009337"/>
                <a:gd name="connsiteX6" fmla="*/ 0 w 2248750"/>
                <a:gd name="connsiteY6" fmla="*/ 1031527 h 2009337"/>
                <a:gd name="connsiteX0" fmla="*/ 0 w 2248750"/>
                <a:gd name="connsiteY0" fmla="*/ 977385 h 1955195"/>
                <a:gd name="connsiteX1" fmla="*/ 561687 w 2248750"/>
                <a:gd name="connsiteY1" fmla="*/ 0 h 1955195"/>
                <a:gd name="connsiteX2" fmla="*/ 1686781 w 2248750"/>
                <a:gd name="connsiteY2" fmla="*/ 5529 h 1955195"/>
                <a:gd name="connsiteX3" fmla="*/ 2248750 w 2248750"/>
                <a:gd name="connsiteY3" fmla="*/ 977385 h 1955195"/>
                <a:gd name="connsiteX4" fmla="*/ 1679977 w 2248750"/>
                <a:gd name="connsiteY4" fmla="*/ 1955195 h 1955195"/>
                <a:gd name="connsiteX5" fmla="*/ 563555 w 2248750"/>
                <a:gd name="connsiteY5" fmla="*/ 1951989 h 1955195"/>
                <a:gd name="connsiteX6" fmla="*/ 0 w 2248750"/>
                <a:gd name="connsiteY6" fmla="*/ 977385 h 19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750" h="1955195">
                  <a:moveTo>
                    <a:pt x="0" y="977385"/>
                  </a:moveTo>
                  <a:lnTo>
                    <a:pt x="561687" y="0"/>
                  </a:lnTo>
                  <a:lnTo>
                    <a:pt x="1686781" y="5529"/>
                  </a:lnTo>
                  <a:lnTo>
                    <a:pt x="2248750" y="977385"/>
                  </a:lnTo>
                  <a:lnTo>
                    <a:pt x="1679977" y="1955195"/>
                  </a:lnTo>
                  <a:lnTo>
                    <a:pt x="563555" y="1951989"/>
                  </a:lnTo>
                  <a:lnTo>
                    <a:pt x="0" y="977385"/>
                  </a:lnTo>
                  <a:close/>
                </a:path>
              </a:pathLst>
            </a:custGeom>
            <a:solidFill>
              <a:srgbClr val="046A3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 </a:t>
              </a:r>
            </a:p>
          </p:txBody>
        </p:sp>
      </p:grpSp>
      <p:sp>
        <p:nvSpPr>
          <p:cNvPr id="41" name="TextBox 40">
            <a:extLst>
              <a:ext uri="{FF2B5EF4-FFF2-40B4-BE49-F238E27FC236}">
                <a16:creationId xmlns:a16="http://schemas.microsoft.com/office/drawing/2014/main" id="{7B0CA532-39F6-441C-BD9F-CE2B5C58BD02}"/>
              </a:ext>
            </a:extLst>
          </p:cNvPr>
          <p:cNvSpPr txBox="1"/>
          <p:nvPr/>
        </p:nvSpPr>
        <p:spPr>
          <a:xfrm>
            <a:off x="732216" y="1484779"/>
            <a:ext cx="3017520" cy="300296"/>
          </a:xfrm>
          <a:prstGeom prst="rect">
            <a:avLst/>
          </a:prstGeom>
          <a:solidFill>
            <a:srgbClr val="046A38"/>
          </a:solidFill>
        </p:spPr>
        <p:txBody>
          <a:bodyPr wrap="square" lIns="0" tIns="0" rIns="0" bIns="0" rtlCol="0" anchor="ctr">
            <a:noAutofit/>
          </a:bodyPr>
          <a:lstStyle/>
          <a:p>
            <a:pPr marL="0" marR="0" lvl="0" indent="0" algn="ctr" defTabSz="914400" rtl="0" eaLnBrk="1" fontAlgn="auto" latinLnBrk="0" hangingPunct="1">
              <a:lnSpc>
                <a:spcPct val="110000"/>
              </a:lnSpc>
              <a:spcBef>
                <a:spcPts val="0"/>
              </a:spcBef>
              <a:spcAft>
                <a:spcPts val="400"/>
              </a:spcAft>
              <a:buClrTx/>
              <a:buSzTx/>
              <a:buFontTx/>
              <a:buNone/>
              <a:tabLst/>
              <a:defRPr/>
            </a:pPr>
            <a:r>
              <a:rPr kumimoji="0" lang="en-US" sz="1200" b="1" i="0" u="none" strike="noStrike" kern="120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Design*</a:t>
            </a:r>
          </a:p>
        </p:txBody>
      </p:sp>
      <p:sp>
        <p:nvSpPr>
          <p:cNvPr id="55" name="TextBox 54">
            <a:extLst>
              <a:ext uri="{FF2B5EF4-FFF2-40B4-BE49-F238E27FC236}">
                <a16:creationId xmlns:a16="http://schemas.microsoft.com/office/drawing/2014/main" id="{485B1FB9-6A5C-447F-8E18-06DF8182C270}"/>
              </a:ext>
            </a:extLst>
          </p:cNvPr>
          <p:cNvSpPr txBox="1"/>
          <p:nvPr/>
        </p:nvSpPr>
        <p:spPr>
          <a:xfrm>
            <a:off x="4986692" y="1862087"/>
            <a:ext cx="1830187"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a:ln>
                  <a:noFill/>
                </a:ln>
                <a:solidFill>
                  <a:prstClr val="black">
                    <a:lumMod val="75000"/>
                    <a:lumOff val="25000"/>
                  </a:prstClr>
                </a:solidFill>
                <a:effectLst/>
                <a:uLnTx/>
                <a:uFillTx/>
                <a:ea typeface="Open Sans" panose="020B0606030504020204" pitchFamily="34" charset="0"/>
                <a:cs typeface="Open Sans" panose="020B0606030504020204" pitchFamily="34" charset="0"/>
              </a:rPr>
              <a:t>Repeated per Migration Wave</a:t>
            </a:r>
          </a:p>
        </p:txBody>
      </p:sp>
      <p:sp>
        <p:nvSpPr>
          <p:cNvPr id="33" name="Arc 32">
            <a:extLst>
              <a:ext uri="{FF2B5EF4-FFF2-40B4-BE49-F238E27FC236}">
                <a16:creationId xmlns:a16="http://schemas.microsoft.com/office/drawing/2014/main" id="{ABDB8E8A-16A7-41AE-B950-FDEFBB322B13}"/>
              </a:ext>
            </a:extLst>
          </p:cNvPr>
          <p:cNvSpPr/>
          <p:nvPr/>
        </p:nvSpPr>
        <p:spPr>
          <a:xfrm rot="21214620">
            <a:off x="4547462" y="1862496"/>
            <a:ext cx="164556" cy="156265"/>
          </a:xfrm>
          <a:prstGeom prst="arc">
            <a:avLst>
              <a:gd name="adj1" fmla="val 1574815"/>
              <a:gd name="adj2" fmla="val 0"/>
            </a:avLst>
          </a:prstGeom>
          <a:solidFill>
            <a:schemeClr val="bg1"/>
          </a:solidFill>
          <a:ln w="25400" cmpd="sng">
            <a:solidFill>
              <a:srgbClr val="0076A8"/>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34" name="Arc 33">
            <a:extLst>
              <a:ext uri="{FF2B5EF4-FFF2-40B4-BE49-F238E27FC236}">
                <a16:creationId xmlns:a16="http://schemas.microsoft.com/office/drawing/2014/main" id="{3E4AAD68-0BCC-42E8-A68C-505FCC80AAD1}"/>
              </a:ext>
            </a:extLst>
          </p:cNvPr>
          <p:cNvSpPr/>
          <p:nvPr/>
        </p:nvSpPr>
        <p:spPr>
          <a:xfrm rot="21214620">
            <a:off x="4108232" y="1862496"/>
            <a:ext cx="164556" cy="156265"/>
          </a:xfrm>
          <a:prstGeom prst="arc">
            <a:avLst>
              <a:gd name="adj1" fmla="val 1574815"/>
              <a:gd name="adj2" fmla="val 0"/>
            </a:avLst>
          </a:prstGeom>
          <a:solidFill>
            <a:schemeClr val="bg1"/>
          </a:solidFill>
          <a:ln w="25400" cmpd="sng">
            <a:solidFill>
              <a:srgbClr val="0076A8"/>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35" name="Arc 34">
            <a:extLst>
              <a:ext uri="{FF2B5EF4-FFF2-40B4-BE49-F238E27FC236}">
                <a16:creationId xmlns:a16="http://schemas.microsoft.com/office/drawing/2014/main" id="{4830C34C-671E-45AB-8D07-07643739D082}"/>
              </a:ext>
            </a:extLst>
          </p:cNvPr>
          <p:cNvSpPr/>
          <p:nvPr/>
        </p:nvSpPr>
        <p:spPr>
          <a:xfrm rot="21214620">
            <a:off x="7530781" y="1862496"/>
            <a:ext cx="164556" cy="156265"/>
          </a:xfrm>
          <a:prstGeom prst="arc">
            <a:avLst>
              <a:gd name="adj1" fmla="val 1574815"/>
              <a:gd name="adj2" fmla="val 0"/>
            </a:avLst>
          </a:prstGeom>
          <a:solidFill>
            <a:schemeClr val="bg1"/>
          </a:solidFill>
          <a:ln w="25400" cmpd="sng">
            <a:solidFill>
              <a:srgbClr val="0076A8"/>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cxnSp>
        <p:nvCxnSpPr>
          <p:cNvPr id="37" name="Straight Connector 36">
            <a:extLst>
              <a:ext uri="{FF2B5EF4-FFF2-40B4-BE49-F238E27FC236}">
                <a16:creationId xmlns:a16="http://schemas.microsoft.com/office/drawing/2014/main" id="{66475FD6-41BE-4EC1-849F-A446443779FD}"/>
              </a:ext>
            </a:extLst>
          </p:cNvPr>
          <p:cNvCxnSpPr/>
          <p:nvPr/>
        </p:nvCxnSpPr>
        <p:spPr>
          <a:xfrm>
            <a:off x="4096672" y="2128616"/>
            <a:ext cx="3631525" cy="0"/>
          </a:xfrm>
          <a:prstGeom prst="line">
            <a:avLst/>
          </a:prstGeom>
          <a:ln w="38100" cap="rnd">
            <a:solidFill>
              <a:srgbClr val="0076A8"/>
            </a:solidFill>
            <a:prstDash val="soli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B847A17-F082-41CD-8F7D-4146A677D378}"/>
              </a:ext>
            </a:extLst>
          </p:cNvPr>
          <p:cNvSpPr txBox="1"/>
          <p:nvPr/>
        </p:nvSpPr>
        <p:spPr>
          <a:xfrm>
            <a:off x="4096672" y="1485209"/>
            <a:ext cx="3631525" cy="299866"/>
          </a:xfrm>
          <a:prstGeom prst="rect">
            <a:avLst/>
          </a:prstGeom>
          <a:solidFill>
            <a:srgbClr val="0076A8"/>
          </a:solidFill>
        </p:spPr>
        <p:txBody>
          <a:bodyPr wrap="square" lIns="0" tIns="0" rIns="0" bIns="0" rtlCol="0" anchor="ctr">
            <a:noAutofit/>
          </a:bodyPr>
          <a:lstStyle/>
          <a:p>
            <a:pPr marL="0" marR="0" lvl="0" indent="0" algn="ctr" defTabSz="914400" rtl="0" eaLnBrk="1" fontAlgn="auto" latinLnBrk="0" hangingPunct="1">
              <a:lnSpc>
                <a:spcPct val="110000"/>
              </a:lnSpc>
              <a:spcBef>
                <a:spcPts val="0"/>
              </a:spcBef>
              <a:spcAft>
                <a:spcPts val="400"/>
              </a:spcAft>
              <a:buClrTx/>
              <a:buSzTx/>
              <a:buFontTx/>
              <a:buNone/>
              <a:tabLst/>
              <a:defRPr/>
            </a:pPr>
            <a:r>
              <a:rPr kumimoji="0" lang="en-US" sz="1200" b="1" i="0" u="none" strike="noStrike" kern="120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Develop</a:t>
            </a:r>
          </a:p>
        </p:txBody>
      </p:sp>
      <p:sp>
        <p:nvSpPr>
          <p:cNvPr id="56" name="Arc 55">
            <a:extLst>
              <a:ext uri="{FF2B5EF4-FFF2-40B4-BE49-F238E27FC236}">
                <a16:creationId xmlns:a16="http://schemas.microsoft.com/office/drawing/2014/main" id="{B0490D6B-45D1-456D-A922-C72888436ABF}"/>
              </a:ext>
            </a:extLst>
          </p:cNvPr>
          <p:cNvSpPr/>
          <p:nvPr/>
        </p:nvSpPr>
        <p:spPr>
          <a:xfrm rot="21214620">
            <a:off x="7093884" y="1862496"/>
            <a:ext cx="164556" cy="156265"/>
          </a:xfrm>
          <a:prstGeom prst="arc">
            <a:avLst>
              <a:gd name="adj1" fmla="val 1574815"/>
              <a:gd name="adj2" fmla="val 0"/>
            </a:avLst>
          </a:prstGeom>
          <a:solidFill>
            <a:schemeClr val="bg1"/>
          </a:solidFill>
          <a:ln w="25400" cmpd="sng">
            <a:solidFill>
              <a:srgbClr val="0076A8"/>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cxnSp>
        <p:nvCxnSpPr>
          <p:cNvPr id="32" name="Straight Connector 31">
            <a:extLst>
              <a:ext uri="{FF2B5EF4-FFF2-40B4-BE49-F238E27FC236}">
                <a16:creationId xmlns:a16="http://schemas.microsoft.com/office/drawing/2014/main" id="{38A4A3D5-DC0D-44D6-AB97-67CA0325B7D5}"/>
              </a:ext>
            </a:extLst>
          </p:cNvPr>
          <p:cNvCxnSpPr>
            <a:cxnSpLocks/>
          </p:cNvCxnSpPr>
          <p:nvPr/>
        </p:nvCxnSpPr>
        <p:spPr>
          <a:xfrm>
            <a:off x="8093074" y="2140783"/>
            <a:ext cx="3635340" cy="0"/>
          </a:xfrm>
          <a:prstGeom prst="line">
            <a:avLst/>
          </a:prstGeom>
          <a:ln w="38100" cap="sq">
            <a:solidFill>
              <a:srgbClr val="012169"/>
            </a:solidFill>
            <a:prstDash val="soli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3FE322E0-1EB1-405A-89A6-3A96DC46FBA9}"/>
              </a:ext>
            </a:extLst>
          </p:cNvPr>
          <p:cNvGrpSpPr/>
          <p:nvPr/>
        </p:nvGrpSpPr>
        <p:grpSpPr>
          <a:xfrm>
            <a:off x="391550" y="2316332"/>
            <a:ext cx="166659" cy="833157"/>
            <a:chOff x="380256" y="2030151"/>
            <a:chExt cx="166659" cy="833157"/>
          </a:xfrm>
        </p:grpSpPr>
        <p:cxnSp>
          <p:nvCxnSpPr>
            <p:cNvPr id="6" name="Straight Connector 5">
              <a:extLst>
                <a:ext uri="{FF2B5EF4-FFF2-40B4-BE49-F238E27FC236}">
                  <a16:creationId xmlns:a16="http://schemas.microsoft.com/office/drawing/2014/main" id="{9C627C28-50AB-4580-8804-C6F4A2A731D1}"/>
                </a:ext>
              </a:extLst>
            </p:cNvPr>
            <p:cNvCxnSpPr/>
            <p:nvPr/>
          </p:nvCxnSpPr>
          <p:spPr>
            <a:xfrm flipH="1">
              <a:off x="463585" y="2030151"/>
              <a:ext cx="0" cy="8331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0C342E6-A810-44B1-A782-A9B7F171CC1B}"/>
                </a:ext>
              </a:extLst>
            </p:cNvPr>
            <p:cNvSpPr txBox="1"/>
            <p:nvPr/>
          </p:nvSpPr>
          <p:spPr>
            <a:xfrm rot="16200000">
              <a:off x="192415" y="2363400"/>
              <a:ext cx="542341" cy="166659"/>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effectLst/>
                  <a:uLnTx/>
                  <a:uFillTx/>
                  <a:ea typeface="Open Sans" panose="020B0606030504020204" pitchFamily="34" charset="0"/>
                  <a:cs typeface="Open Sans" panose="020B0606030504020204" pitchFamily="34" charset="0"/>
                </a:rPr>
                <a:t>Activities</a:t>
              </a:r>
            </a:p>
          </p:txBody>
        </p:sp>
      </p:grpSp>
      <p:sp>
        <p:nvSpPr>
          <p:cNvPr id="28" name="TextBox 27">
            <a:extLst>
              <a:ext uri="{FF2B5EF4-FFF2-40B4-BE49-F238E27FC236}">
                <a16:creationId xmlns:a16="http://schemas.microsoft.com/office/drawing/2014/main" id="{A316CEFE-814D-4F1C-AE8B-3BDA21249C6E}"/>
              </a:ext>
            </a:extLst>
          </p:cNvPr>
          <p:cNvSpPr txBox="1"/>
          <p:nvPr/>
        </p:nvSpPr>
        <p:spPr>
          <a:xfrm>
            <a:off x="732216" y="2522398"/>
            <a:ext cx="2957636" cy="461665"/>
          </a:xfrm>
          <a:prstGeom prst="rect">
            <a:avLst/>
          </a:prstGeom>
          <a:noFill/>
        </p:spPr>
        <p:txBody>
          <a:bodyPr wrap="square" lIns="0" tIns="0" rIns="0" bIns="0" rtlCol="0">
            <a:spAutoFit/>
          </a:bodyPr>
          <a:lstStyle/>
          <a:p>
            <a:pPr marL="0" marR="0" lvl="0" indent="0" algn="l" defTabSz="98752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cs typeface="Calibri" panose="020F0502020204030204" pitchFamily="34" charset="0"/>
              </a:rPr>
              <a:t>Define the business future </a:t>
            </a:r>
            <a:r>
              <a:rPr kumimoji="0" lang="en-US" sz="1000" b="0" i="0" u="none" strike="noStrike" kern="1200" cap="none" spc="0" normalizeH="0" baseline="0" noProof="0">
                <a:ln>
                  <a:noFill/>
                </a:ln>
                <a:solidFill>
                  <a:prstClr val="black"/>
                </a:solidFill>
                <a:effectLst/>
                <a:uLnTx/>
                <a:uFillTx/>
                <a:cs typeface="Calibri" panose="020F0502020204030204" pitchFamily="34" charset="0"/>
              </a:rPr>
              <a:t>and create the conditions for leader led change. </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Quickly engage </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key stakeholders </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and develop a plan to achieve your transformation </a:t>
            </a:r>
          </a:p>
        </p:txBody>
      </p:sp>
      <p:sp>
        <p:nvSpPr>
          <p:cNvPr id="30" name="TextBox 29">
            <a:extLst>
              <a:ext uri="{FF2B5EF4-FFF2-40B4-BE49-F238E27FC236}">
                <a16:creationId xmlns:a16="http://schemas.microsoft.com/office/drawing/2014/main" id="{8679CF67-9AC7-414F-A418-404D37C7FF91}"/>
              </a:ext>
            </a:extLst>
          </p:cNvPr>
          <p:cNvSpPr txBox="1"/>
          <p:nvPr/>
        </p:nvSpPr>
        <p:spPr>
          <a:xfrm>
            <a:off x="4096672" y="2522398"/>
            <a:ext cx="3566160" cy="461665"/>
          </a:xfrm>
          <a:prstGeom prst="rect">
            <a:avLst/>
          </a:prstGeom>
          <a:solidFill>
            <a:schemeClr val="bg1"/>
          </a:solid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Conduct deep dive sprints across </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prioritized initiatives </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to</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 </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identify impacts related to </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people, process, policy, structure, and technology changes</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a:t>
            </a:r>
          </a:p>
        </p:txBody>
      </p:sp>
      <p:sp>
        <p:nvSpPr>
          <p:cNvPr id="29" name="TextBox 28">
            <a:extLst>
              <a:ext uri="{FF2B5EF4-FFF2-40B4-BE49-F238E27FC236}">
                <a16:creationId xmlns:a16="http://schemas.microsoft.com/office/drawing/2014/main" id="{EA7F2164-5F23-448E-9619-502E919796F2}"/>
              </a:ext>
            </a:extLst>
          </p:cNvPr>
          <p:cNvSpPr txBox="1"/>
          <p:nvPr/>
        </p:nvSpPr>
        <p:spPr>
          <a:xfrm>
            <a:off x="8093074" y="2599342"/>
            <a:ext cx="3566156"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Transition to your future organization by </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managing organizational change </a:t>
            </a: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and </a:t>
            </a:r>
            <a:r>
              <a:rPr kumimoji="0" lang="en-US" sz="1000" b="1"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upskilling your workforce</a:t>
            </a:r>
          </a:p>
        </p:txBody>
      </p:sp>
      <p:sp>
        <p:nvSpPr>
          <p:cNvPr id="43" name="TextBox 42">
            <a:extLst>
              <a:ext uri="{FF2B5EF4-FFF2-40B4-BE49-F238E27FC236}">
                <a16:creationId xmlns:a16="http://schemas.microsoft.com/office/drawing/2014/main" id="{D364D212-8F85-4B89-9907-0EC9F6C020C8}"/>
              </a:ext>
            </a:extLst>
          </p:cNvPr>
          <p:cNvSpPr txBox="1"/>
          <p:nvPr/>
        </p:nvSpPr>
        <p:spPr>
          <a:xfrm>
            <a:off x="8093074" y="1484779"/>
            <a:ext cx="3640464" cy="300296"/>
          </a:xfrm>
          <a:prstGeom prst="rect">
            <a:avLst/>
          </a:prstGeom>
          <a:solidFill>
            <a:srgbClr val="012169"/>
          </a:solidFill>
        </p:spPr>
        <p:txBody>
          <a:bodyPr wrap="square" lIns="0" tIns="0" rIns="0" bIns="0" rtlCol="0" anchor="ctr">
            <a:noAutofit/>
          </a:bodyPr>
          <a:lstStyle/>
          <a:p>
            <a:pPr marL="0" marR="0" lvl="0" indent="0" algn="ctr" defTabSz="914400" rtl="0" eaLnBrk="1" fontAlgn="auto" latinLnBrk="0" hangingPunct="1">
              <a:lnSpc>
                <a:spcPct val="110000"/>
              </a:lnSpc>
              <a:spcBef>
                <a:spcPts val="0"/>
              </a:spcBef>
              <a:spcAft>
                <a:spcPts val="400"/>
              </a:spcAft>
              <a:buClrTx/>
              <a:buSzTx/>
              <a:buFontTx/>
              <a:buNone/>
              <a:tabLst/>
              <a:defRPr/>
            </a:pPr>
            <a:r>
              <a:rPr kumimoji="0" lang="en-US" sz="1200" b="1" i="0" u="none" strike="noStrike" kern="120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Deliver</a:t>
            </a:r>
          </a:p>
        </p:txBody>
      </p:sp>
      <p:grpSp>
        <p:nvGrpSpPr>
          <p:cNvPr id="51" name="Group 50">
            <a:extLst>
              <a:ext uri="{FF2B5EF4-FFF2-40B4-BE49-F238E27FC236}">
                <a16:creationId xmlns:a16="http://schemas.microsoft.com/office/drawing/2014/main" id="{5CA30D3F-2EDA-4B39-BCE6-466D1AAF23C2}"/>
              </a:ext>
            </a:extLst>
          </p:cNvPr>
          <p:cNvGrpSpPr/>
          <p:nvPr/>
        </p:nvGrpSpPr>
        <p:grpSpPr>
          <a:xfrm>
            <a:off x="399126" y="3364888"/>
            <a:ext cx="151508" cy="1142533"/>
            <a:chOff x="387832" y="1875463"/>
            <a:chExt cx="151508" cy="1142533"/>
          </a:xfrm>
        </p:grpSpPr>
        <p:cxnSp>
          <p:nvCxnSpPr>
            <p:cNvPr id="53" name="Straight Connector 52">
              <a:extLst>
                <a:ext uri="{FF2B5EF4-FFF2-40B4-BE49-F238E27FC236}">
                  <a16:creationId xmlns:a16="http://schemas.microsoft.com/office/drawing/2014/main" id="{F6114313-4110-4041-8220-EBB2F4D048BF}"/>
                </a:ext>
              </a:extLst>
            </p:cNvPr>
            <p:cNvCxnSpPr/>
            <p:nvPr/>
          </p:nvCxnSpPr>
          <p:spPr>
            <a:xfrm flipH="1">
              <a:off x="463585" y="1875463"/>
              <a:ext cx="0" cy="11425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4734709-F675-49C1-91A9-326A684A0787}"/>
                </a:ext>
              </a:extLst>
            </p:cNvPr>
            <p:cNvSpPr txBox="1"/>
            <p:nvPr/>
          </p:nvSpPr>
          <p:spPr>
            <a:xfrm rot="16200000">
              <a:off x="192415" y="2370975"/>
              <a:ext cx="542341" cy="151508"/>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effectLst/>
                  <a:uLnTx/>
                  <a:uFillTx/>
                  <a:ea typeface="Open Sans" panose="020B0606030504020204" pitchFamily="34" charset="0"/>
                  <a:cs typeface="Open Sans" panose="020B0606030504020204" pitchFamily="34" charset="0"/>
                </a:rPr>
                <a:t>Outputs</a:t>
              </a:r>
            </a:p>
          </p:txBody>
        </p:sp>
      </p:grpSp>
      <p:sp>
        <p:nvSpPr>
          <p:cNvPr id="45" name="TextBox 44">
            <a:extLst>
              <a:ext uri="{FF2B5EF4-FFF2-40B4-BE49-F238E27FC236}">
                <a16:creationId xmlns:a16="http://schemas.microsoft.com/office/drawing/2014/main" id="{AFC43DDE-026F-450C-8146-27E77CE10EF1}"/>
              </a:ext>
            </a:extLst>
          </p:cNvPr>
          <p:cNvSpPr txBox="1"/>
          <p:nvPr/>
        </p:nvSpPr>
        <p:spPr>
          <a:xfrm>
            <a:off x="732216" y="3570670"/>
            <a:ext cx="2957636" cy="730969"/>
          </a:xfrm>
          <a:prstGeom prst="rect">
            <a:avLst/>
          </a:prstGeom>
          <a:noFill/>
        </p:spPr>
        <p:txBody>
          <a:bodyPr wrap="square" lIns="0" tIns="0" rIns="0" bIns="0" rtlCol="0">
            <a:spAutoFit/>
          </a:bodyPr>
          <a:lstStyle/>
          <a:p>
            <a:pPr marL="109728" marR="0" lvl="0" indent="-109728"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Leadership Interviews and Alignment Plan </a:t>
            </a:r>
          </a:p>
          <a:p>
            <a:pPr marL="109728" marR="0" lvl="0" indent="-109728"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Future of Work Leadership Lab </a:t>
            </a:r>
          </a:p>
          <a:p>
            <a:pPr marL="109728" marR="0" lvl="0" indent="-109728" algn="l" defTabSz="121917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Stakeholder Identification </a:t>
            </a:r>
          </a:p>
          <a:p>
            <a:pPr marL="109728" marR="0" lvl="0" indent="-109728" algn="l" defTabSz="121917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Change Management Strategy and Plan</a:t>
            </a:r>
          </a:p>
        </p:txBody>
      </p:sp>
      <p:sp>
        <p:nvSpPr>
          <p:cNvPr id="46" name="TextBox 45">
            <a:extLst>
              <a:ext uri="{FF2B5EF4-FFF2-40B4-BE49-F238E27FC236}">
                <a16:creationId xmlns:a16="http://schemas.microsoft.com/office/drawing/2014/main" id="{DF9C3400-55A0-4E24-B7BB-25B1A81337F8}"/>
              </a:ext>
            </a:extLst>
          </p:cNvPr>
          <p:cNvSpPr txBox="1"/>
          <p:nvPr/>
        </p:nvSpPr>
        <p:spPr>
          <a:xfrm>
            <a:off x="4096672" y="3474489"/>
            <a:ext cx="3566160" cy="923330"/>
          </a:xfrm>
          <a:prstGeom prst="rect">
            <a:avLst/>
          </a:prstGeom>
          <a:noFill/>
        </p:spPr>
        <p:txBody>
          <a:bodyPr wrap="square" lIns="0" tIns="0" rIns="0" bIns="0" rtlCol="0">
            <a:spAutoFit/>
          </a:bodyPr>
          <a:lstStyle/>
          <a:p>
            <a:pPr marL="114300" marR="0" lvl="0" indent="-114300" algn="l" defTabSz="121917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Change Impacts Assessment</a:t>
            </a:r>
          </a:p>
          <a:p>
            <a:pPr marL="114300" marR="0" lvl="0" indent="-114300" algn="l" defTabSz="121917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Communications Strategy and Plan </a:t>
            </a:r>
          </a:p>
          <a:p>
            <a:pPr marL="114300" marR="0" lvl="0" indent="-114300" algn="l" defTabSz="121917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Training Strategy and Plan </a:t>
            </a:r>
          </a:p>
          <a:p>
            <a:pPr marL="114300" marR="0" lvl="0" indent="-114300" algn="l" defTabSz="121917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Change Agent Network</a:t>
            </a:r>
          </a:p>
          <a:p>
            <a:pPr marL="114300" marR="0" lvl="0" indent="-114300" algn="l" defTabSz="121917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Deliver Communications and Engage Stakeholders </a:t>
            </a:r>
          </a:p>
        </p:txBody>
      </p:sp>
      <p:sp>
        <p:nvSpPr>
          <p:cNvPr id="47" name="TextBox 46">
            <a:extLst>
              <a:ext uri="{FF2B5EF4-FFF2-40B4-BE49-F238E27FC236}">
                <a16:creationId xmlns:a16="http://schemas.microsoft.com/office/drawing/2014/main" id="{4D1FA881-212A-49E0-9EB1-4AC975F61710}"/>
              </a:ext>
            </a:extLst>
          </p:cNvPr>
          <p:cNvSpPr txBox="1"/>
          <p:nvPr/>
        </p:nvSpPr>
        <p:spPr>
          <a:xfrm>
            <a:off x="8093074" y="3378309"/>
            <a:ext cx="3566156" cy="1115690"/>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Train-the-Trainer and End-User Training</a:t>
            </a:r>
          </a:p>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Communications and Stakeholder Engagement</a:t>
            </a:r>
          </a:p>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Leadership Skills &amp; Capabilities Development</a:t>
            </a:r>
          </a:p>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Change Adoption/Business Readiness Dashboard </a:t>
            </a:r>
          </a:p>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Transition Plan and KPIs </a:t>
            </a:r>
          </a:p>
          <a:p>
            <a:pPr marL="114300" marR="0" lvl="0" indent="-114300" algn="l" defTabSz="914400" rtl="0" eaLnBrk="1" fontAlgn="auto" latinLnBrk="0" hangingPunct="1">
              <a:lnSpc>
                <a:spcPct val="100000"/>
              </a:lnSpc>
              <a:spcBef>
                <a:spcPts val="0"/>
              </a:spcBef>
              <a:spcAft>
                <a:spcPts val="300"/>
              </a:spcAft>
              <a:buClrTx/>
              <a:buSzTx/>
              <a:buFont typeface="Arial" charset="0"/>
              <a:buChar char="•"/>
              <a:tabLst/>
              <a:defRPr/>
            </a:pPr>
            <a:r>
              <a:rPr kumimoji="0" lang="en-US" sz="1000" b="0" i="0" u="none" strike="noStrike" kern="0" cap="none" spc="0" normalizeH="0" baseline="0" noProof="0">
                <a:ln>
                  <a:noFill/>
                </a:ln>
                <a:solidFill>
                  <a:prstClr val="black"/>
                </a:solidFill>
                <a:effectLst/>
                <a:uLnTx/>
                <a:uFillTx/>
                <a:ea typeface="Open Sans" panose="020B0606030504020204" pitchFamily="34" charset="0"/>
                <a:cs typeface="Calibri" panose="020F0502020204030204" pitchFamily="34" charset="0"/>
              </a:rPr>
              <a:t>Knowledge Transfer</a:t>
            </a:r>
          </a:p>
        </p:txBody>
      </p:sp>
      <p:sp>
        <p:nvSpPr>
          <p:cNvPr id="63" name="TextBox 62">
            <a:extLst>
              <a:ext uri="{FF2B5EF4-FFF2-40B4-BE49-F238E27FC236}">
                <a16:creationId xmlns:a16="http://schemas.microsoft.com/office/drawing/2014/main" id="{9BCB3D09-035A-4065-A5A0-FF0776519393}"/>
              </a:ext>
            </a:extLst>
          </p:cNvPr>
          <p:cNvSpPr txBox="1"/>
          <p:nvPr/>
        </p:nvSpPr>
        <p:spPr>
          <a:xfrm>
            <a:off x="9015525" y="1867369"/>
            <a:ext cx="1812066" cy="169277"/>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a:ln>
                  <a:noFill/>
                </a:ln>
                <a:solidFill>
                  <a:prstClr val="black">
                    <a:lumMod val="75000"/>
                    <a:lumOff val="25000"/>
                  </a:prstClr>
                </a:solidFill>
                <a:effectLst/>
                <a:uLnTx/>
                <a:uFillTx/>
                <a:ea typeface="Open Sans" panose="020B0606030504020204" pitchFamily="34" charset="0"/>
                <a:cs typeface="Open Sans" panose="020B0606030504020204" pitchFamily="34" charset="0"/>
              </a:rPr>
              <a:t>Repeated per Migration Wave</a:t>
            </a:r>
          </a:p>
        </p:txBody>
      </p:sp>
      <p:sp>
        <p:nvSpPr>
          <p:cNvPr id="64" name="Arc 63">
            <a:extLst>
              <a:ext uri="{FF2B5EF4-FFF2-40B4-BE49-F238E27FC236}">
                <a16:creationId xmlns:a16="http://schemas.microsoft.com/office/drawing/2014/main" id="{8C2A4D41-0ECA-45C6-9E68-6682750A1788}"/>
              </a:ext>
            </a:extLst>
          </p:cNvPr>
          <p:cNvSpPr/>
          <p:nvPr/>
        </p:nvSpPr>
        <p:spPr>
          <a:xfrm rot="21214620">
            <a:off x="8570138" y="1867778"/>
            <a:ext cx="164556" cy="156265"/>
          </a:xfrm>
          <a:prstGeom prst="arc">
            <a:avLst>
              <a:gd name="adj1" fmla="val 1574815"/>
              <a:gd name="adj2" fmla="val 0"/>
            </a:avLst>
          </a:prstGeom>
          <a:solidFill>
            <a:schemeClr val="bg1"/>
          </a:solidFill>
          <a:ln w="25400" cmpd="sng">
            <a:solidFill>
              <a:srgbClr val="012169"/>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65" name="Arc 64">
            <a:extLst>
              <a:ext uri="{FF2B5EF4-FFF2-40B4-BE49-F238E27FC236}">
                <a16:creationId xmlns:a16="http://schemas.microsoft.com/office/drawing/2014/main" id="{FD819167-0B34-4932-ADC2-4F5068DDE251}"/>
              </a:ext>
            </a:extLst>
          </p:cNvPr>
          <p:cNvSpPr/>
          <p:nvPr/>
        </p:nvSpPr>
        <p:spPr>
          <a:xfrm rot="21214620">
            <a:off x="8124751" y="1867778"/>
            <a:ext cx="164556" cy="156265"/>
          </a:xfrm>
          <a:prstGeom prst="arc">
            <a:avLst>
              <a:gd name="adj1" fmla="val 1574815"/>
              <a:gd name="adj2" fmla="val 0"/>
            </a:avLst>
          </a:prstGeom>
          <a:solidFill>
            <a:schemeClr val="bg1"/>
          </a:solidFill>
          <a:ln w="25400" cmpd="sng">
            <a:solidFill>
              <a:srgbClr val="012169"/>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66" name="Arc 65">
            <a:extLst>
              <a:ext uri="{FF2B5EF4-FFF2-40B4-BE49-F238E27FC236}">
                <a16:creationId xmlns:a16="http://schemas.microsoft.com/office/drawing/2014/main" id="{35AD9D73-892F-4B50-8D90-710DC2540D71}"/>
              </a:ext>
            </a:extLst>
          </p:cNvPr>
          <p:cNvSpPr/>
          <p:nvPr/>
        </p:nvSpPr>
        <p:spPr>
          <a:xfrm rot="21214620">
            <a:off x="11553810" y="1867778"/>
            <a:ext cx="164556" cy="156265"/>
          </a:xfrm>
          <a:prstGeom prst="arc">
            <a:avLst>
              <a:gd name="adj1" fmla="val 1574815"/>
              <a:gd name="adj2" fmla="val 0"/>
            </a:avLst>
          </a:prstGeom>
          <a:solidFill>
            <a:schemeClr val="bg1"/>
          </a:solidFill>
          <a:ln w="25400" cmpd="sng">
            <a:solidFill>
              <a:srgbClr val="012169"/>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67" name="Arc 66">
            <a:extLst>
              <a:ext uri="{FF2B5EF4-FFF2-40B4-BE49-F238E27FC236}">
                <a16:creationId xmlns:a16="http://schemas.microsoft.com/office/drawing/2014/main" id="{6785957E-0110-4589-9D6A-318D46F4D274}"/>
              </a:ext>
            </a:extLst>
          </p:cNvPr>
          <p:cNvSpPr/>
          <p:nvPr/>
        </p:nvSpPr>
        <p:spPr>
          <a:xfrm rot="21214620">
            <a:off x="11108422" y="1867778"/>
            <a:ext cx="164556" cy="156265"/>
          </a:xfrm>
          <a:prstGeom prst="arc">
            <a:avLst>
              <a:gd name="adj1" fmla="val 1574815"/>
              <a:gd name="adj2" fmla="val 0"/>
            </a:avLst>
          </a:prstGeom>
          <a:solidFill>
            <a:schemeClr val="bg1"/>
          </a:solidFill>
          <a:ln w="25400" cmpd="sng">
            <a:solidFill>
              <a:srgbClr val="012169"/>
            </a:solidFill>
            <a:prstDash val="soli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endParaRPr>
          </a:p>
        </p:txBody>
      </p:sp>
      <p:sp>
        <p:nvSpPr>
          <p:cNvPr id="57" name="TextBox 27">
            <a:extLst>
              <a:ext uri="{FF2B5EF4-FFF2-40B4-BE49-F238E27FC236}">
                <a16:creationId xmlns:a16="http://schemas.microsoft.com/office/drawing/2014/main" id="{1B4DA6D5-F857-4876-B48C-CC2BC8390358}"/>
              </a:ext>
            </a:extLst>
          </p:cNvPr>
          <p:cNvSpPr txBox="1"/>
          <p:nvPr/>
        </p:nvSpPr>
        <p:spPr>
          <a:xfrm>
            <a:off x="732216" y="5087040"/>
            <a:ext cx="2957633" cy="654025"/>
          </a:xfrm>
          <a:prstGeom prst="rect">
            <a:avLst/>
          </a:prstGeom>
          <a:noFill/>
        </p:spPr>
        <p:txBody>
          <a:bodyPr wrap="square" lIns="0" tIns="0" rIns="0" bIns="0" rtlCol="0">
            <a:spAutoFit/>
          </a:bodyPr>
          <a:lstStyle>
            <a:defPPr>
              <a:defRPr lang="en-US"/>
            </a:defPPr>
            <a:lvl1pPr marL="114300" marR="0" lvl="0" indent="-114300" fontAlgn="auto">
              <a:lnSpc>
                <a:spcPct val="100000"/>
              </a:lnSpc>
              <a:spcBef>
                <a:spcPts val="0"/>
              </a:spcBef>
              <a:spcAft>
                <a:spcPts val="300"/>
              </a:spcAft>
              <a:buClrTx/>
              <a:buSzTx/>
              <a:buFont typeface="Arial" charset="0"/>
              <a:buChar char="•"/>
              <a:tabLst/>
              <a:defRPr kumimoji="0" sz="1000" b="0" i="0" u="none" strike="noStrike" kern="0" cap="none" spc="0" normalizeH="0" baseline="0">
                <a:ln>
                  <a:noFill/>
                </a:ln>
                <a:solidFill>
                  <a:prstClr val="black"/>
                </a:solidFill>
                <a:effectLst/>
                <a:uLnTx/>
                <a:uFillTx/>
                <a:ea typeface="Open Sans" panose="020B0606030504020204" pitchFamily="34" charset="0"/>
                <a:cs typeface="Calibri" panose="020F0502020204030204" pitchFamily="34" charset="0"/>
              </a:defRPr>
            </a:lvl1pPr>
          </a:lstStyle>
          <a:p>
            <a:r>
              <a:rPr lang="en-US"/>
              <a:t>Develop and refine Communication strategy and approach</a:t>
            </a:r>
          </a:p>
          <a:p>
            <a:r>
              <a:rPr lang="en-US"/>
              <a:t>Identify communication needs and develop a high-level communication plan</a:t>
            </a:r>
          </a:p>
        </p:txBody>
      </p:sp>
      <p:sp>
        <p:nvSpPr>
          <p:cNvPr id="58" name="TextBox 27">
            <a:extLst>
              <a:ext uri="{FF2B5EF4-FFF2-40B4-BE49-F238E27FC236}">
                <a16:creationId xmlns:a16="http://schemas.microsoft.com/office/drawing/2014/main" id="{6D529C0A-8FEB-45DE-B7AF-12ED052913D6}"/>
              </a:ext>
            </a:extLst>
          </p:cNvPr>
          <p:cNvSpPr txBox="1"/>
          <p:nvPr/>
        </p:nvSpPr>
        <p:spPr>
          <a:xfrm>
            <a:off x="4096672" y="5240928"/>
            <a:ext cx="3566160" cy="346249"/>
          </a:xfrm>
          <a:prstGeom prst="rect">
            <a:avLst/>
          </a:prstGeom>
          <a:noFill/>
        </p:spPr>
        <p:txBody>
          <a:bodyPr wrap="square" lIns="0" tIns="0" rIns="0" bIns="0" rtlCol="0">
            <a:spAutoFit/>
          </a:bodyPr>
          <a:lstStyle>
            <a:defPPr>
              <a:defRPr lang="en-US"/>
            </a:defPPr>
            <a:lvl1pPr marL="114300" marR="0" lvl="0" indent="-114300" fontAlgn="auto">
              <a:lnSpc>
                <a:spcPct val="100000"/>
              </a:lnSpc>
              <a:spcBef>
                <a:spcPts val="0"/>
              </a:spcBef>
              <a:spcAft>
                <a:spcPts val="300"/>
              </a:spcAft>
              <a:buClrTx/>
              <a:buSzTx/>
              <a:buFont typeface="Arial" charset="0"/>
              <a:buChar char="•"/>
              <a:tabLst/>
              <a:defRPr kumimoji="0" sz="1000" b="0" i="0" u="none" strike="noStrike" kern="0" cap="none" spc="0" normalizeH="0" baseline="0">
                <a:ln>
                  <a:noFill/>
                </a:ln>
                <a:solidFill>
                  <a:prstClr val="black"/>
                </a:solidFill>
                <a:effectLst/>
                <a:uLnTx/>
                <a:uFillTx/>
                <a:ea typeface="Open Sans" panose="020B0606030504020204" pitchFamily="34" charset="0"/>
                <a:cs typeface="Calibri" panose="020F0502020204030204" pitchFamily="34" charset="0"/>
              </a:defRPr>
            </a:lvl1pPr>
          </a:lstStyle>
          <a:p>
            <a:r>
              <a:rPr lang="en-US"/>
              <a:t>Develop communication guidelines, templates, and toolkits</a:t>
            </a:r>
          </a:p>
          <a:p>
            <a:r>
              <a:rPr lang="en-US"/>
              <a:t>Setup initial public site design and launch</a:t>
            </a:r>
          </a:p>
        </p:txBody>
      </p:sp>
      <p:sp>
        <p:nvSpPr>
          <p:cNvPr id="59" name="TextBox 27">
            <a:extLst>
              <a:ext uri="{FF2B5EF4-FFF2-40B4-BE49-F238E27FC236}">
                <a16:creationId xmlns:a16="http://schemas.microsoft.com/office/drawing/2014/main" id="{3F4E8C90-509F-4EC1-A26F-5C797561B04F}"/>
              </a:ext>
            </a:extLst>
          </p:cNvPr>
          <p:cNvSpPr txBox="1"/>
          <p:nvPr/>
        </p:nvSpPr>
        <p:spPr>
          <a:xfrm>
            <a:off x="8093074" y="4817735"/>
            <a:ext cx="3566152" cy="1038746"/>
          </a:xfrm>
          <a:prstGeom prst="rect">
            <a:avLst/>
          </a:prstGeom>
          <a:noFill/>
        </p:spPr>
        <p:txBody>
          <a:bodyPr wrap="square" lIns="0" tIns="0" rIns="0" bIns="0" rtlCol="0">
            <a:spAutoFit/>
          </a:bodyPr>
          <a:lstStyle>
            <a:defPPr>
              <a:defRPr lang="en-US"/>
            </a:defPPr>
            <a:lvl1pPr marL="114300" marR="0" lvl="0" indent="-114300" fontAlgn="auto">
              <a:lnSpc>
                <a:spcPct val="100000"/>
              </a:lnSpc>
              <a:spcBef>
                <a:spcPts val="0"/>
              </a:spcBef>
              <a:spcAft>
                <a:spcPts val="300"/>
              </a:spcAft>
              <a:buClrTx/>
              <a:buSzTx/>
              <a:buFont typeface="Arial" charset="0"/>
              <a:buChar char="•"/>
              <a:tabLst/>
              <a:defRPr kumimoji="0" sz="1000" b="0" i="0" u="none" strike="noStrike" kern="0" cap="none" spc="0" normalizeH="0" baseline="0">
                <a:ln>
                  <a:noFill/>
                </a:ln>
                <a:solidFill>
                  <a:prstClr val="black"/>
                </a:solidFill>
                <a:effectLst/>
                <a:uLnTx/>
                <a:uFillTx/>
                <a:ea typeface="Open Sans" panose="020B0606030504020204" pitchFamily="34" charset="0"/>
                <a:cs typeface="Calibri" panose="020F0502020204030204" pitchFamily="34" charset="0"/>
              </a:defRPr>
            </a:lvl1pPr>
          </a:lstStyle>
          <a:p>
            <a:r>
              <a:rPr lang="en-GB"/>
              <a:t>Deploy communications to impacted stakeholders per communication plan</a:t>
            </a:r>
          </a:p>
          <a:p>
            <a:r>
              <a:rPr lang="en-GB"/>
              <a:t>Launch public sites and update on a regular basis based on communication plan</a:t>
            </a:r>
          </a:p>
          <a:p>
            <a:r>
              <a:rPr lang="en-US"/>
              <a:t>Measure and report on communication effectiveness</a:t>
            </a:r>
          </a:p>
          <a:p>
            <a:r>
              <a:rPr lang="en-US"/>
              <a:t>Post go-live plan for any additional communication requirements</a:t>
            </a:r>
          </a:p>
        </p:txBody>
      </p:sp>
      <p:grpSp>
        <p:nvGrpSpPr>
          <p:cNvPr id="61" name="Group 60">
            <a:extLst>
              <a:ext uri="{FF2B5EF4-FFF2-40B4-BE49-F238E27FC236}">
                <a16:creationId xmlns:a16="http://schemas.microsoft.com/office/drawing/2014/main" id="{3BAEED03-8A85-43C8-8216-0F676F5D0C19}"/>
              </a:ext>
            </a:extLst>
          </p:cNvPr>
          <p:cNvGrpSpPr/>
          <p:nvPr/>
        </p:nvGrpSpPr>
        <p:grpSpPr>
          <a:xfrm>
            <a:off x="411616" y="4722820"/>
            <a:ext cx="151508" cy="1382465"/>
            <a:chOff x="387832" y="1755497"/>
            <a:chExt cx="151508" cy="1382465"/>
          </a:xfrm>
        </p:grpSpPr>
        <p:cxnSp>
          <p:nvCxnSpPr>
            <p:cNvPr id="62" name="Straight Connector 61">
              <a:extLst>
                <a:ext uri="{FF2B5EF4-FFF2-40B4-BE49-F238E27FC236}">
                  <a16:creationId xmlns:a16="http://schemas.microsoft.com/office/drawing/2014/main" id="{02E4D918-692A-431C-B3BA-F54C75C16C06}"/>
                </a:ext>
              </a:extLst>
            </p:cNvPr>
            <p:cNvCxnSpPr/>
            <p:nvPr/>
          </p:nvCxnSpPr>
          <p:spPr>
            <a:xfrm flipH="1">
              <a:off x="463585" y="1755497"/>
              <a:ext cx="0" cy="138246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854EA7C-A989-4222-B3DD-501BEE36702A}"/>
                </a:ext>
              </a:extLst>
            </p:cNvPr>
            <p:cNvSpPr txBox="1"/>
            <p:nvPr/>
          </p:nvSpPr>
          <p:spPr>
            <a:xfrm rot="16200000">
              <a:off x="192415" y="2370975"/>
              <a:ext cx="542341" cy="151508"/>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effectLst/>
                  <a:uLnTx/>
                  <a:uFillTx/>
                  <a:ea typeface="Open Sans" panose="020B0606030504020204" pitchFamily="34" charset="0"/>
                  <a:cs typeface="Open Sans" panose="020B0606030504020204" pitchFamily="34" charset="0"/>
                </a:rPr>
                <a:t>Approach</a:t>
              </a:r>
            </a:p>
          </p:txBody>
        </p:sp>
      </p:grpSp>
    </p:spTree>
    <p:extLst>
      <p:ext uri="{BB962C8B-B14F-4D97-AF65-F5344CB8AC3E}">
        <p14:creationId xmlns:p14="http://schemas.microsoft.com/office/powerpoint/2010/main" val="3849280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1D01E7-1225-4A3D-A84B-124DFF1240C6}"/>
              </a:ext>
            </a:extLst>
          </p:cNvPr>
          <p:cNvSpPr>
            <a:spLocks noGrp="1"/>
          </p:cNvSpPr>
          <p:nvPr>
            <p:ph type="body" sz="quarter" idx="14"/>
          </p:nvPr>
        </p:nvSpPr>
        <p:spPr/>
        <p:txBody>
          <a:bodyPr/>
          <a:lstStyle/>
          <a:p>
            <a:r>
              <a:rPr lang="en-US">
                <a:latin typeface="Open Sans" panose="020B0606030504020204" pitchFamily="34" charset="0"/>
                <a:ea typeface="Open Sans" panose="020B0606030504020204" pitchFamily="34" charset="0"/>
                <a:cs typeface="Open Sans" panose="020B0606030504020204" pitchFamily="34" charset="0"/>
              </a:rPr>
              <a:t>The proposed approach will involve push* and pull** communications requiring varying degrees of Leadership support to execute.</a:t>
            </a:r>
          </a:p>
        </p:txBody>
      </p:sp>
      <p:sp>
        <p:nvSpPr>
          <p:cNvPr id="2" name="Title 1">
            <a:extLst>
              <a:ext uri="{FF2B5EF4-FFF2-40B4-BE49-F238E27FC236}">
                <a16:creationId xmlns:a16="http://schemas.microsoft.com/office/drawing/2014/main" id="{E1235F16-9045-4083-A931-13CCC80CF72D}"/>
              </a:ext>
            </a:extLst>
          </p:cNvPr>
          <p:cNvSpPr>
            <a:spLocks noGrp="1"/>
          </p:cNvSpPr>
          <p:nvPr>
            <p:ph type="title"/>
          </p:nvPr>
        </p:nvSpPr>
        <p:spPr/>
        <p:txBody>
          <a:bodyPr/>
          <a:lstStyle/>
          <a:p>
            <a:r>
              <a:rPr lang="en-US"/>
              <a:t>Communication channels</a:t>
            </a:r>
          </a:p>
        </p:txBody>
      </p:sp>
      <p:grpSp>
        <p:nvGrpSpPr>
          <p:cNvPr id="4" name="组合 3"/>
          <p:cNvGrpSpPr/>
          <p:nvPr/>
        </p:nvGrpSpPr>
        <p:grpSpPr>
          <a:xfrm>
            <a:off x="476569" y="1638299"/>
            <a:ext cx="11255955" cy="4281556"/>
            <a:chOff x="476569" y="1542347"/>
            <a:chExt cx="11255955" cy="4475867"/>
          </a:xfrm>
        </p:grpSpPr>
        <p:graphicFrame>
          <p:nvGraphicFramePr>
            <p:cNvPr id="54" name="Group 1061">
              <a:extLst>
                <a:ext uri="{FF2B5EF4-FFF2-40B4-BE49-F238E27FC236}">
                  <a16:creationId xmlns:a16="http://schemas.microsoft.com/office/drawing/2014/main" id="{36ADB5DD-BE2D-4C0B-9333-9B554995E78F}"/>
                </a:ext>
              </a:extLst>
            </p:cNvPr>
            <p:cNvGraphicFramePr>
              <a:graphicFrameLocks/>
            </p:cNvGraphicFramePr>
            <p:nvPr/>
          </p:nvGraphicFramePr>
          <p:xfrm>
            <a:off x="759724" y="1542347"/>
            <a:ext cx="10972800" cy="4331787"/>
          </p:xfrm>
          <a:graphic>
            <a:graphicData uri="http://schemas.openxmlformats.org/drawingml/2006/table">
              <a:tbl>
                <a:tblPr/>
                <a:tblGrid>
                  <a:gridCol w="1595549">
                    <a:extLst>
                      <a:ext uri="{9D8B030D-6E8A-4147-A177-3AD203B41FA5}">
                        <a16:colId xmlns:a16="http://schemas.microsoft.com/office/drawing/2014/main" val="1296938014"/>
                      </a:ext>
                    </a:extLst>
                  </a:gridCol>
                  <a:gridCol w="1176203">
                    <a:extLst>
                      <a:ext uri="{9D8B030D-6E8A-4147-A177-3AD203B41FA5}">
                        <a16:colId xmlns:a16="http://schemas.microsoft.com/office/drawing/2014/main" val="1178268156"/>
                      </a:ext>
                    </a:extLst>
                  </a:gridCol>
                  <a:gridCol w="4613903">
                    <a:extLst>
                      <a:ext uri="{9D8B030D-6E8A-4147-A177-3AD203B41FA5}">
                        <a16:colId xmlns:a16="http://schemas.microsoft.com/office/drawing/2014/main" val="1425535225"/>
                      </a:ext>
                    </a:extLst>
                  </a:gridCol>
                  <a:gridCol w="3587145">
                    <a:extLst>
                      <a:ext uri="{9D8B030D-6E8A-4147-A177-3AD203B41FA5}">
                        <a16:colId xmlns:a16="http://schemas.microsoft.com/office/drawing/2014/main" val="2972172684"/>
                      </a:ext>
                    </a:extLst>
                  </a:gridCol>
                </a:tblGrid>
                <a:tr h="283417">
                  <a:tc>
                    <a:txBody>
                      <a:bodyPr/>
                      <a:lstStyle/>
                      <a:p>
                        <a:pPr marL="0" marR="0" lvl="0" indent="0" algn="l" defTabSz="914400" rtl="0" eaLnBrk="1" fontAlgn="base" latinLnBrk="0" hangingPunct="1">
                          <a:lnSpc>
                            <a:spcPct val="100000"/>
                          </a:lnSpc>
                          <a:spcBef>
                            <a:spcPct val="20000"/>
                          </a:spcBef>
                          <a:spcAft>
                            <a:spcPct val="0"/>
                          </a:spcAft>
                          <a:buClr>
                            <a:schemeClr val="tx2"/>
                          </a:buClr>
                          <a:buSzPct val="120000"/>
                          <a:buFont typeface="Wingdings" pitchFamily="2" charset="2"/>
                          <a:buNone/>
                          <a:tabLst/>
                        </a:pPr>
                        <a:r>
                          <a:rPr kumimoji="0" lang="en-US" sz="1000" b="1" i="0" u="none" strike="noStrike" kern="1200" cap="none" normalizeH="0" baseline="0">
                            <a:ln>
                              <a:noFill/>
                            </a:ln>
                            <a:solidFill>
                              <a:schemeClr val="bg1"/>
                            </a:solidFill>
                            <a:effectLst/>
                            <a:latin typeface="+mn-lt"/>
                            <a:ea typeface="+mn-ea"/>
                            <a:cs typeface="Arial" panose="020B0604020202020204" pitchFamily="34" charset="0"/>
                          </a:rPr>
                          <a:t>Communication Channel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0076A8"/>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20000"/>
                          <a:buFont typeface="Wingdings" pitchFamily="2" charset="2"/>
                          <a:buNone/>
                          <a:tabLst/>
                        </a:pPr>
                        <a:r>
                          <a:rPr kumimoji="0" lang="en-US" sz="1000" b="1" i="0" u="none" strike="noStrike" kern="1200" cap="none" normalizeH="0" baseline="0">
                            <a:ln>
                              <a:noFill/>
                            </a:ln>
                            <a:solidFill>
                              <a:schemeClr val="bg1"/>
                            </a:solidFill>
                            <a:effectLst/>
                            <a:latin typeface="+mn-lt"/>
                            <a:ea typeface="+mn-ea"/>
                            <a:cs typeface="Arial" panose="020B0604020202020204" pitchFamily="34" charset="0"/>
                          </a:rPr>
                          <a:t>Type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0076A8"/>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20000"/>
                          <a:buFont typeface="Wingdings" pitchFamily="2" charset="2"/>
                          <a:buNone/>
                          <a:tabLst/>
                        </a:pPr>
                        <a:r>
                          <a:rPr kumimoji="0" lang="en-US" sz="1000" b="1" i="0" u="none" strike="noStrike" kern="1200" cap="none" normalizeH="0" baseline="0">
                            <a:ln>
                              <a:noFill/>
                            </a:ln>
                            <a:solidFill>
                              <a:schemeClr val="bg1"/>
                            </a:solidFill>
                            <a:effectLst/>
                            <a:latin typeface="+mn-lt"/>
                            <a:ea typeface="+mn-ea"/>
                            <a:cs typeface="Arial" panose="020B0604020202020204" pitchFamily="34" charset="0"/>
                          </a:rPr>
                          <a:t>Description</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0076A8"/>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20000"/>
                          <a:buFont typeface="Wingdings" pitchFamily="2" charset="2"/>
                          <a:buNone/>
                          <a:tabLst/>
                        </a:pPr>
                        <a:r>
                          <a:rPr kumimoji="0" lang="en-US" sz="1000" b="1" i="0" u="none" strike="noStrike" kern="1200" cap="none" normalizeH="0" baseline="0" dirty="0">
                            <a:ln>
                              <a:noFill/>
                            </a:ln>
                            <a:solidFill>
                              <a:schemeClr val="bg1"/>
                            </a:solidFill>
                            <a:effectLst/>
                            <a:latin typeface="+mn-lt"/>
                            <a:ea typeface="+mn-ea"/>
                            <a:cs typeface="Arial" panose="020B0604020202020204" pitchFamily="34" charset="0"/>
                          </a:rPr>
                          <a:t>Benefits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0076A8"/>
                      </a:solidFill>
                    </a:tcPr>
                  </a:tc>
                  <a:extLst>
                    <a:ext uri="{0D108BD9-81ED-4DB2-BD59-A6C34878D82A}">
                      <a16:rowId xmlns:a16="http://schemas.microsoft.com/office/drawing/2014/main" val="10000"/>
                    </a:ext>
                  </a:extLst>
                </a:tr>
                <a:tr h="618258">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noProof="0" dirty="0">
                            <a:ln>
                              <a:noFill/>
                            </a:ln>
                            <a:solidFill>
                              <a:srgbClr val="001423"/>
                            </a:solidFill>
                            <a:effectLst/>
                            <a:latin typeface="+mn-lt"/>
                            <a:ea typeface="+mn-ea"/>
                            <a:cs typeface="Arial" pitchFamily="34" charset="0"/>
                          </a:rPr>
                          <a:t>Steering Committee (Monthly)</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algn="ctr" defTabSz="914400" rtl="0" eaLnBrk="1" fontAlgn="b" latinLnBrk="0" hangingPunct="1"/>
                        <a:r>
                          <a:rPr lang="en-US" sz="1000" b="0" i="0" u="none" strike="noStrike" kern="1200" dirty="0">
                            <a:solidFill>
                              <a:schemeClr val="bg2">
                                <a:lumMod val="10000"/>
                              </a:schemeClr>
                            </a:solidFill>
                            <a:effectLst/>
                            <a:latin typeface="+mn-lt"/>
                            <a:ea typeface="+mn-ea"/>
                            <a:cs typeface="+mn-cs"/>
                          </a:rPr>
                          <a:t>Push/Pull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chemeClr val="bg2">
                                <a:lumMod val="10000"/>
                              </a:schemeClr>
                            </a:solidFill>
                            <a:effectLst/>
                            <a:latin typeface="+mn-lt"/>
                            <a:ea typeface="+mn-ea"/>
                            <a:cs typeface="+mn-cs"/>
                          </a:rPr>
                          <a:t>Monthly meeting between program and alliance stakeholder leadership to evaluate program progress against milestones, escalate issues and determine any necessary changes to strategy or approach in order to reach those milestones</a:t>
                        </a:r>
                        <a:endParaRPr kumimoji="0" lang="en-US" sz="1000" b="0" i="0" u="none" strike="noStrike" kern="1200" cap="none" normalizeH="0" baseline="0" noProof="0" dirty="0">
                          <a:ln>
                            <a:noFill/>
                          </a:ln>
                          <a:solidFill>
                            <a:srgbClr val="001423"/>
                          </a:solidFill>
                          <a:effectLst/>
                          <a:latin typeface="+mn-lt"/>
                          <a:ea typeface="+mn-ea"/>
                          <a:cs typeface="Arial" pitchFamily="34" charset="0"/>
                        </a:endParaRP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Enhanced program visibility into program outcomes </a:t>
                        </a:r>
                      </a:p>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Opportunity to resolve issues and key leadership decisions across stakeholder groups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8975067"/>
                    </a:ext>
                  </a:extLst>
                </a:tr>
                <a:tr h="998096">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dirty="0">
                            <a:ln>
                              <a:noFill/>
                            </a:ln>
                            <a:solidFill>
                              <a:srgbClr val="001423"/>
                            </a:solidFill>
                            <a:effectLst/>
                            <a:latin typeface="+mn-lt"/>
                            <a:ea typeface="+mn-ea"/>
                            <a:cs typeface="Arial" pitchFamily="34" charset="0"/>
                          </a:rPr>
                          <a:t>Migration Program Wiki</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marR="0" lvl="0" indent="0" algn="ctr"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Pull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lang="en-US" sz="1000" b="0" i="0" u="none" strike="noStrike" kern="1200" dirty="0">
                            <a:solidFill>
                              <a:schemeClr val="bg2">
                                <a:lumMod val="10000"/>
                              </a:schemeClr>
                            </a:solidFill>
                            <a:effectLst/>
                            <a:latin typeface="+mn-lt"/>
                            <a:ea typeface="+mn-ea"/>
                            <a:cs typeface="+mn-cs"/>
                          </a:rPr>
                          <a:t>The Migration Wiki site is a one-stop shop for migration stakeholders with supporting customer content and communications. All alliance stakeholders can explore, review, and download approved items at their leisure. The FAQ should contain </a:t>
                        </a:r>
                        <a:r>
                          <a:rPr kumimoji="0" lang="en-US" sz="1000" b="0" i="0" u="none" strike="noStrike" kern="1200" cap="none" normalizeH="0" baseline="0" noProof="0" dirty="0">
                            <a:ln>
                              <a:noFill/>
                            </a:ln>
                            <a:solidFill>
                              <a:srgbClr val="001423"/>
                            </a:solidFill>
                            <a:effectLst/>
                            <a:latin typeface="+mn-lt"/>
                            <a:ea typeface="+mn-ea"/>
                            <a:cs typeface="Arial" pitchFamily="34" charset="0"/>
                          </a:rPr>
                          <a:t>standard messaging and Q&amp;A to answers to common questions related to this site</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Creates a centralized location for all materials</a:t>
                        </a:r>
                      </a:p>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Allows materials to be readily available for stakeholders to access</a:t>
                        </a:r>
                      </a:p>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FAQ serves as an answer repository for commonly asked questions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7670912"/>
                    </a:ext>
                  </a:extLst>
                </a:tr>
                <a:tr h="413730">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dirty="0">
                            <a:ln>
                              <a:noFill/>
                            </a:ln>
                            <a:solidFill>
                              <a:srgbClr val="001423"/>
                            </a:solidFill>
                            <a:effectLst/>
                            <a:latin typeface="+mn-lt"/>
                            <a:ea typeface="+mn-ea"/>
                            <a:cs typeface="Arial" pitchFamily="34" charset="0"/>
                          </a:rPr>
                          <a:t> Status Updates (Weekly)</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marR="0" lvl="0" indent="0" algn="ctr"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Push/Pull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Weekly meeting and associated minutes to update tactical teams on progress toward key milestones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Provides an opportunity for program leadership to share information with stakeholders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718680"/>
                    </a:ext>
                  </a:extLst>
                </a:tr>
                <a:tr h="413730">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noProof="0" dirty="0">
                            <a:ln>
                              <a:noFill/>
                            </a:ln>
                            <a:solidFill>
                              <a:srgbClr val="001423"/>
                            </a:solidFill>
                            <a:effectLst/>
                            <a:latin typeface="+mn-lt"/>
                            <a:ea typeface="+mn-ea"/>
                            <a:cs typeface="Arial" pitchFamily="34" charset="0"/>
                          </a:rPr>
                          <a:t>Migration Dashboard</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marR="0" lvl="0" indent="0" algn="ctr"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Pull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Continuously updated reporting dashboard that provides high-level view of program status on an aggregate customer basis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mn-lt"/>
                            <a:ea typeface="Arial Unicode MS" pitchFamily="34" charset="-128"/>
                            <a:cs typeface="Arial Unicode MS" pitchFamily="34" charset="-128"/>
                            <a:sym typeface="Arial" pitchFamily="34" charset="0"/>
                          </a:rPr>
                          <a:t>Offers stakeholders a point-in-time view of program accomplishments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3344466"/>
                    </a:ext>
                  </a:extLst>
                </a:tr>
                <a:tr h="413730">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dirty="0">
                            <a:ln>
                              <a:noFill/>
                            </a:ln>
                            <a:solidFill>
                              <a:srgbClr val="001423"/>
                            </a:solidFill>
                            <a:effectLst/>
                            <a:latin typeface="+mn-lt"/>
                            <a:ea typeface="+mn-ea"/>
                            <a:cs typeface="Arial" pitchFamily="34" charset="0"/>
                          </a:rPr>
                          <a:t>Slack Channel Feed</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marR="0" lvl="0" indent="0" algn="ctr"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Push</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Cross-team stakeholder collaboration and messaging platform for tactical migration program items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Provides an opportunity to share procedural updates with stakeholders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1291531"/>
                    </a:ext>
                  </a:extLst>
                </a:tr>
                <a:tr h="413730">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dirty="0">
                            <a:ln>
                              <a:noFill/>
                            </a:ln>
                            <a:solidFill>
                              <a:srgbClr val="001423"/>
                            </a:solidFill>
                            <a:effectLst/>
                            <a:latin typeface="+mn-lt"/>
                            <a:ea typeface="+mn-ea"/>
                            <a:cs typeface="Arial" pitchFamily="34" charset="0"/>
                          </a:rPr>
                          <a:t> Email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algn="ctr" defTabSz="914400" rtl="0" eaLnBrk="1" fontAlgn="b" latinLnBrk="0" hangingPunct="1"/>
                        <a:r>
                          <a:rPr lang="en-US" sz="1000" b="0" i="0" u="none" strike="noStrike" kern="1200" dirty="0">
                            <a:solidFill>
                              <a:schemeClr val="bg2">
                                <a:lumMod val="10000"/>
                              </a:schemeClr>
                            </a:solidFill>
                            <a:effectLst/>
                            <a:latin typeface="+mn-lt"/>
                            <a:ea typeface="+mn-ea"/>
                            <a:cs typeface="+mn-cs"/>
                          </a:rPr>
                          <a:t>Push</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Ad hoc emails to impacted stakeholders to inform them about people, process, and technology changes</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Creates a forum for stakeholders and leadership to engage with each other</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1777705"/>
                    </a:ext>
                  </a:extLst>
                </a:tr>
                <a:tr h="589040">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Tx/>
                          <a:buNone/>
                          <a:tabLst/>
                          <a:defRPr/>
                        </a:pPr>
                        <a:r>
                          <a:rPr kumimoji="0" lang="en-US" sz="1000" b="1" i="0" u="none" strike="noStrike" kern="1200" cap="none" normalizeH="0" baseline="0" dirty="0">
                            <a:ln>
                              <a:noFill/>
                            </a:ln>
                            <a:solidFill>
                              <a:srgbClr val="001423"/>
                            </a:solidFill>
                            <a:effectLst/>
                            <a:latin typeface="+mn-lt"/>
                            <a:ea typeface="+mn-ea"/>
                            <a:cs typeface="Arial" pitchFamily="34" charset="0"/>
                          </a:rPr>
                          <a:t>Migration Playbook</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solidFill>
                        <a:srgbClr val="A0DCFF"/>
                      </a:solidFill>
                    </a:tcPr>
                  </a:tc>
                  <a:tc>
                    <a:txBody>
                      <a:bodyPr/>
                      <a:lstStyle/>
                      <a:p>
                        <a:pPr marL="0" marR="0" lvl="0" indent="0" algn="ctr"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None/>
                          <a:tabLst/>
                          <a:defRPr/>
                        </a:pPr>
                        <a:r>
                          <a:rPr lang="en-US" sz="1000" kern="1200">
                            <a:solidFill>
                              <a:schemeClr val="tx1"/>
                            </a:solidFill>
                            <a:latin typeface="+mn-lt"/>
                            <a:ea typeface="+mn-ea"/>
                            <a:cs typeface="+mn-cs"/>
                          </a:rPr>
                          <a:t>Push/Pull</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None/>
                          <a:tabLst/>
                          <a:defRPr/>
                        </a:pPr>
                        <a:r>
                          <a:rPr lang="en-US" sz="1000" kern="1200" dirty="0">
                            <a:solidFill>
                              <a:schemeClr val="tx1"/>
                            </a:solidFill>
                            <a:latin typeface="+mn-lt"/>
                            <a:ea typeface="+mn-ea"/>
                            <a:cs typeface="+mn-cs"/>
                          </a:rPr>
                          <a:t>Living document </a:t>
                        </a:r>
                        <a:r>
                          <a:rPr lang="en-US" sz="1000" kern="1200" baseline="0" dirty="0">
                            <a:solidFill>
                              <a:schemeClr val="tx1"/>
                            </a:solidFill>
                            <a:latin typeface="+mn-lt"/>
                            <a:ea typeface="+mn-ea"/>
                            <a:cs typeface="+mn-cs"/>
                          </a:rPr>
                          <a:t>that displays information in a format that is easy to comprehend and can be used for a variety of audience groups as a supporting instruction document for key migration activities</a:t>
                        </a:r>
                        <a:endParaRPr lang="en-US" sz="1000" kern="1200" dirty="0">
                          <a:solidFill>
                            <a:schemeClr val="tx1"/>
                          </a:solidFill>
                          <a:latin typeface="+mn-lt"/>
                          <a:ea typeface="+mn-ea"/>
                          <a:cs typeface="+mn-cs"/>
                        </a:endParaRP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ts val="200"/>
                          </a:spcBef>
                          <a:spcAft>
                            <a:spcPct val="0"/>
                          </a:spcAft>
                          <a:buClr>
                            <a:schemeClr val="tx2"/>
                          </a:buClr>
                          <a:buSzPct val="120000"/>
                          <a:buFont typeface="Arial" panose="020B0604020202020204" pitchFamily="34" charset="0"/>
                          <a:buChar char="•"/>
                          <a:tabLst/>
                          <a:defRPr/>
                        </a:pPr>
                        <a:r>
                          <a:rPr kumimoji="0" lang="en-US" sz="1000" b="0" i="0" u="none" strike="noStrike" kern="1200" cap="none" normalizeH="0" baseline="0" noProof="0" dirty="0">
                            <a:ln>
                              <a:noFill/>
                            </a:ln>
                            <a:solidFill>
                              <a:srgbClr val="001423"/>
                            </a:solidFill>
                            <a:effectLst/>
                            <a:latin typeface="+mn-lt"/>
                            <a:ea typeface="+mn-ea"/>
                            <a:cs typeface="Arial" pitchFamily="34" charset="0"/>
                          </a:rPr>
                          <a:t>Provides stakeholders with a summarized view of key information</a:t>
                        </a:r>
                      </a:p>
                    </a:txBody>
                    <a:tcPr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0D0CE"/>
                        </a:solidFill>
                        <a:prstDash val="solid"/>
                        <a:round/>
                        <a:headEnd type="none" w="med" len="med"/>
                        <a:tailEnd type="none" w="med" len="med"/>
                      </a:lnT>
                      <a:lnB w="6350" cap="flat" cmpd="sng" algn="ctr">
                        <a:solidFill>
                          <a:srgbClr val="D0D0CE"/>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7343842"/>
                    </a:ext>
                  </a:extLst>
                </a:tr>
              </a:tbl>
            </a:graphicData>
          </a:graphic>
        </p:graphicFrame>
        <p:cxnSp>
          <p:nvCxnSpPr>
            <p:cNvPr id="55" name="Straight Arrow Connector 54">
              <a:extLst>
                <a:ext uri="{FF2B5EF4-FFF2-40B4-BE49-F238E27FC236}">
                  <a16:creationId xmlns:a16="http://schemas.microsoft.com/office/drawing/2014/main" id="{6085A50D-39FD-4488-A41C-E755A39671DE}"/>
                </a:ext>
              </a:extLst>
            </p:cNvPr>
            <p:cNvCxnSpPr/>
            <p:nvPr/>
          </p:nvCxnSpPr>
          <p:spPr bwMode="auto">
            <a:xfrm>
              <a:off x="660867" y="1542348"/>
              <a:ext cx="0" cy="4436312"/>
            </a:xfrm>
            <a:prstGeom prst="straightConnector1">
              <a:avLst/>
            </a:prstGeom>
            <a:solidFill>
              <a:srgbClr val="007AC9"/>
            </a:solidFill>
            <a:ln w="31750" cap="flat" cmpd="sng" algn="ctr">
              <a:solidFill>
                <a:srgbClr val="FFFFFF">
                  <a:lumMod val="50000"/>
                </a:srgbClr>
              </a:solidFill>
              <a:prstDash val="solid"/>
              <a:round/>
              <a:headEnd type="triangle" w="med" len="med"/>
              <a:tailEnd type="triangle" w="med" len="med"/>
            </a:ln>
            <a:effectLst/>
          </p:spPr>
        </p:cxnSp>
        <p:sp>
          <p:nvSpPr>
            <p:cNvPr id="56" name="Rectangle 23">
              <a:extLst>
                <a:ext uri="{FF2B5EF4-FFF2-40B4-BE49-F238E27FC236}">
                  <a16:creationId xmlns:a16="http://schemas.microsoft.com/office/drawing/2014/main" id="{2E8B20CE-84D2-4956-AB70-F054C1ED73F5}"/>
                </a:ext>
              </a:extLst>
            </p:cNvPr>
            <p:cNvSpPr>
              <a:spLocks noChangeArrowheads="1"/>
            </p:cNvSpPr>
            <p:nvPr/>
          </p:nvSpPr>
          <p:spPr bwMode="auto">
            <a:xfrm rot="16200000">
              <a:off x="219097" y="1807236"/>
              <a:ext cx="648013" cy="131574"/>
            </a:xfrm>
            <a:prstGeom prst="rect">
              <a:avLst/>
            </a:prstGeom>
            <a:noFill/>
            <a:ln w="9525">
              <a:noFill/>
              <a:miter lim="800000"/>
              <a:headEnd/>
              <a:tailEnd/>
            </a:ln>
          </p:spPr>
          <p:txBody>
            <a:bodyPr lIns="0" tIns="0" rIns="0" bIns="0">
              <a:spAutoFit/>
            </a:bodyPr>
            <a:lstStyle/>
            <a:p>
              <a:pPr marL="150813" marR="0" lvl="0" indent="-150813" algn="ctr" defTabSz="966788" rtl="0" eaLnBrk="1" fontAlgn="auto" latinLnBrk="0" hangingPunct="1">
                <a:lnSpc>
                  <a:spcPct val="95000"/>
                </a:lnSpc>
                <a:spcBef>
                  <a:spcPts val="600"/>
                </a:spcBef>
                <a:spcAft>
                  <a:spcPts val="0"/>
                </a:spcAft>
                <a:buClr>
                  <a:srgbClr val="000000"/>
                </a:buClr>
                <a:buSzTx/>
                <a:buFontTx/>
                <a:buNone/>
                <a:tabLst/>
                <a:defRPr/>
              </a:pPr>
              <a:r>
                <a:rPr kumimoji="0" lang="en-US" sz="900" b="0" i="0" u="none" strike="noStrike" kern="0" cap="none" spc="0" normalizeH="0" baseline="0" noProof="0">
                  <a:ln>
                    <a:noFill/>
                  </a:ln>
                  <a:solidFill>
                    <a:srgbClr val="000000"/>
                  </a:solidFill>
                  <a:effectLst/>
                  <a:uLnTx/>
                  <a:uFillTx/>
                  <a:latin typeface="Open Sans"/>
                  <a:ea typeface="+mn-ea"/>
                  <a:cs typeface="+mn-cs"/>
                </a:rPr>
                <a:t>High</a:t>
              </a:r>
            </a:p>
          </p:txBody>
        </p:sp>
        <p:sp>
          <p:nvSpPr>
            <p:cNvPr id="57" name="Rectangle 23">
              <a:extLst>
                <a:ext uri="{FF2B5EF4-FFF2-40B4-BE49-F238E27FC236}">
                  <a16:creationId xmlns:a16="http://schemas.microsoft.com/office/drawing/2014/main" id="{4712797A-03C3-47E4-9594-59B64F2D8938}"/>
                </a:ext>
              </a:extLst>
            </p:cNvPr>
            <p:cNvSpPr>
              <a:spLocks noChangeArrowheads="1"/>
            </p:cNvSpPr>
            <p:nvPr/>
          </p:nvSpPr>
          <p:spPr bwMode="auto">
            <a:xfrm rot="16200000">
              <a:off x="-676659" y="3694717"/>
              <a:ext cx="2438030" cy="131574"/>
            </a:xfrm>
            <a:prstGeom prst="rect">
              <a:avLst/>
            </a:prstGeom>
            <a:noFill/>
            <a:ln w="9525">
              <a:noFill/>
              <a:miter lim="800000"/>
              <a:headEnd/>
              <a:tailEnd/>
            </a:ln>
          </p:spPr>
          <p:txBody>
            <a:bodyPr wrap="square" lIns="0" tIns="0" rIns="0" bIns="0">
              <a:spAutoFit/>
            </a:bodyPr>
            <a:lstStyle/>
            <a:p>
              <a:pPr marL="0" marR="0" lvl="0" indent="0" algn="ctr" defTabSz="966788" rtl="0" eaLnBrk="1" fontAlgn="auto" latinLnBrk="0" hangingPunct="1">
                <a:lnSpc>
                  <a:spcPct val="95000"/>
                </a:lnSpc>
                <a:spcBef>
                  <a:spcPts val="600"/>
                </a:spcBef>
                <a:spcAft>
                  <a:spcPts val="0"/>
                </a:spcAft>
                <a:buClr>
                  <a:srgbClr val="000000"/>
                </a:buClr>
                <a:buSzTx/>
                <a:buFontTx/>
                <a:buNone/>
                <a:tabLst/>
                <a:defRPr/>
              </a:pPr>
              <a:r>
                <a:rPr kumimoji="0" lang="en-US" sz="900" b="1" i="0" u="none" strike="noStrike" kern="0" cap="none" spc="0" normalizeH="0" baseline="0" noProof="0">
                  <a:ln>
                    <a:noFill/>
                  </a:ln>
                  <a:solidFill>
                    <a:srgbClr val="000000"/>
                  </a:solidFill>
                  <a:effectLst/>
                  <a:uLnTx/>
                  <a:uFillTx/>
                  <a:latin typeface="Open Sans"/>
                  <a:ea typeface="+mn-ea"/>
                  <a:cs typeface="+mn-cs"/>
                </a:rPr>
                <a:t>Program Leadership Involvement</a:t>
              </a:r>
            </a:p>
          </p:txBody>
        </p:sp>
        <p:sp>
          <p:nvSpPr>
            <p:cNvPr id="60" name="Rectangle 23">
              <a:extLst>
                <a:ext uri="{FF2B5EF4-FFF2-40B4-BE49-F238E27FC236}">
                  <a16:creationId xmlns:a16="http://schemas.microsoft.com/office/drawing/2014/main" id="{4B7E384A-5F8B-4017-ACDD-C98144AE7F2B}"/>
                </a:ext>
              </a:extLst>
            </p:cNvPr>
            <p:cNvSpPr>
              <a:spLocks noChangeArrowheads="1"/>
            </p:cNvSpPr>
            <p:nvPr/>
          </p:nvSpPr>
          <p:spPr bwMode="auto">
            <a:xfrm rot="16200000">
              <a:off x="223920" y="5628421"/>
              <a:ext cx="648013" cy="131574"/>
            </a:xfrm>
            <a:prstGeom prst="rect">
              <a:avLst/>
            </a:prstGeom>
            <a:noFill/>
            <a:ln w="9525">
              <a:noFill/>
              <a:miter lim="800000"/>
              <a:headEnd/>
              <a:tailEnd/>
            </a:ln>
          </p:spPr>
          <p:txBody>
            <a:bodyPr lIns="0" tIns="0" rIns="0" bIns="0">
              <a:spAutoFit/>
            </a:bodyPr>
            <a:lstStyle/>
            <a:p>
              <a:pPr marL="150813" marR="0" lvl="0" indent="-150813" algn="ctr" defTabSz="966788" rtl="0" eaLnBrk="1" fontAlgn="auto" latinLnBrk="0" hangingPunct="1">
                <a:lnSpc>
                  <a:spcPct val="95000"/>
                </a:lnSpc>
                <a:spcBef>
                  <a:spcPts val="600"/>
                </a:spcBef>
                <a:spcAft>
                  <a:spcPts val="0"/>
                </a:spcAft>
                <a:buClr>
                  <a:srgbClr val="000000"/>
                </a:buClr>
                <a:buSzTx/>
                <a:buFontTx/>
                <a:buNone/>
                <a:tabLst/>
                <a:defRPr/>
              </a:pPr>
              <a:r>
                <a:rPr kumimoji="0" lang="en-US" sz="900" b="0" i="0" u="none" strike="noStrike" kern="0" cap="none" spc="0" normalizeH="0" baseline="0" noProof="0">
                  <a:ln>
                    <a:noFill/>
                  </a:ln>
                  <a:solidFill>
                    <a:srgbClr val="000000"/>
                  </a:solidFill>
                  <a:effectLst/>
                  <a:uLnTx/>
                  <a:uFillTx/>
                  <a:latin typeface="Open Sans"/>
                  <a:ea typeface="+mn-ea"/>
                  <a:cs typeface="+mn-cs"/>
                </a:rPr>
                <a:t>Low</a:t>
              </a:r>
            </a:p>
          </p:txBody>
        </p:sp>
      </p:grpSp>
      <p:sp>
        <p:nvSpPr>
          <p:cNvPr id="61" name="Rectangle 60">
            <a:extLst>
              <a:ext uri="{FF2B5EF4-FFF2-40B4-BE49-F238E27FC236}">
                <a16:creationId xmlns:a16="http://schemas.microsoft.com/office/drawing/2014/main" id="{AE7CCE63-7FA6-4905-8204-EA8698D98A67}"/>
              </a:ext>
            </a:extLst>
          </p:cNvPr>
          <p:cNvSpPr/>
          <p:nvPr/>
        </p:nvSpPr>
        <p:spPr>
          <a:xfrm>
            <a:off x="402992" y="6024127"/>
            <a:ext cx="8008924" cy="338554"/>
          </a:xfrm>
          <a:prstGeom prst="rect">
            <a:avLst/>
          </a:prstGeom>
        </p:spPr>
        <p:txBody>
          <a:bodyPr wrap="non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 Push communications: Communications that are delivered by the sender to its recipients</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 Pull communications: Communication method wherein individuals are provided access to the information, however they must proactive retrieve the information</a:t>
            </a:r>
          </a:p>
        </p:txBody>
      </p:sp>
    </p:spTree>
    <p:extLst>
      <p:ext uri="{BB962C8B-B14F-4D97-AF65-F5344CB8AC3E}">
        <p14:creationId xmlns:p14="http://schemas.microsoft.com/office/powerpoint/2010/main" val="2242365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OutSystems Low Code Platform | OutSystems Development | Cambridge  Technology Inc.">
            <a:extLst>
              <a:ext uri="{FF2B5EF4-FFF2-40B4-BE49-F238E27FC236}">
                <a16:creationId xmlns:a16="http://schemas.microsoft.com/office/drawing/2014/main" id="{4F5ADE5D-5782-4E3C-82C9-A50011BC2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095" y="440110"/>
            <a:ext cx="2567597" cy="49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96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055816-07E9-4CD1-84AB-B11E5D226596}"/>
              </a:ext>
            </a:extLst>
          </p:cNvPr>
          <p:cNvSpPr>
            <a:spLocks noGrp="1"/>
          </p:cNvSpPr>
          <p:nvPr>
            <p:ph type="body" sz="quarter" idx="14"/>
          </p:nvPr>
        </p:nvSpPr>
        <p:spPr/>
        <p:txBody>
          <a:bodyPr/>
          <a:lstStyle/>
          <a:p>
            <a:r>
              <a:rPr lang="en-US" dirty="0"/>
              <a:t>Deloitte developed and implemented the following strategy to elevate the client’s customer migration capability</a:t>
            </a:r>
          </a:p>
          <a:p>
            <a:endParaRPr lang="en-US" dirty="0"/>
          </a:p>
        </p:txBody>
      </p:sp>
      <p:sp>
        <p:nvSpPr>
          <p:cNvPr id="3" name="Title 2">
            <a:extLst>
              <a:ext uri="{FF2B5EF4-FFF2-40B4-BE49-F238E27FC236}">
                <a16:creationId xmlns:a16="http://schemas.microsoft.com/office/drawing/2014/main" id="{CB6B1DF8-E7AC-4B7C-8664-5231439A8B91}"/>
              </a:ext>
            </a:extLst>
          </p:cNvPr>
          <p:cNvSpPr>
            <a:spLocks noGrp="1"/>
          </p:cNvSpPr>
          <p:nvPr>
            <p:ph type="title"/>
          </p:nvPr>
        </p:nvSpPr>
        <p:spPr/>
        <p:txBody>
          <a:bodyPr/>
          <a:lstStyle/>
          <a:p>
            <a:r>
              <a:rPr lang="en-US" dirty="0"/>
              <a:t>Enabling Accelerated Migration At-Scale</a:t>
            </a:r>
          </a:p>
        </p:txBody>
      </p:sp>
      <p:sp>
        <p:nvSpPr>
          <p:cNvPr id="4" name="Rectangle 3">
            <a:extLst>
              <a:ext uri="{FF2B5EF4-FFF2-40B4-BE49-F238E27FC236}">
                <a16:creationId xmlns:a16="http://schemas.microsoft.com/office/drawing/2014/main" id="{205CF214-2CB5-42EF-90CF-18EEB24C418D}"/>
              </a:ext>
            </a:extLst>
          </p:cNvPr>
          <p:cNvSpPr/>
          <p:nvPr/>
        </p:nvSpPr>
        <p:spPr>
          <a:xfrm>
            <a:off x="6350416" y="3996219"/>
            <a:ext cx="5295763" cy="232969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err="1">
                <a:solidFill>
                  <a:schemeClr val="tx1"/>
                </a:solidFill>
                <a:latin typeface="+mj-lt"/>
                <a:cs typeface="Arial" panose="020B0604020202020204" pitchFamily="34" charset="0"/>
              </a:rPr>
              <a:t>OutSystems</a:t>
            </a:r>
            <a:r>
              <a:rPr lang="en-US" sz="1200" dirty="0">
                <a:solidFill>
                  <a:schemeClr val="tx1"/>
                </a:solidFill>
                <a:latin typeface="+mj-lt"/>
                <a:cs typeface="Arial" panose="020B0604020202020204" pitchFamily="34" charset="0"/>
              </a:rPr>
              <a:t> Cloud</a:t>
            </a:r>
          </a:p>
        </p:txBody>
      </p:sp>
      <p:sp>
        <p:nvSpPr>
          <p:cNvPr id="5" name="Rectangle 4">
            <a:extLst>
              <a:ext uri="{FF2B5EF4-FFF2-40B4-BE49-F238E27FC236}">
                <a16:creationId xmlns:a16="http://schemas.microsoft.com/office/drawing/2014/main" id="{60AB62FE-A67A-42F7-9E41-B84DF32A834E}"/>
              </a:ext>
            </a:extLst>
          </p:cNvPr>
          <p:cNvSpPr/>
          <p:nvPr/>
        </p:nvSpPr>
        <p:spPr>
          <a:xfrm>
            <a:off x="8893749" y="1808488"/>
            <a:ext cx="2634637" cy="1624644"/>
          </a:xfrm>
          <a:prstGeom prst="rect">
            <a:avLst/>
          </a:prstGeom>
          <a:solidFill>
            <a:schemeClr val="tx2"/>
          </a:solid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mj-lt"/>
                <a:cs typeface="Arial" panose="020B0604020202020204" pitchFamily="34" charset="0"/>
              </a:rPr>
              <a:t>Customer data center</a:t>
            </a:r>
          </a:p>
        </p:txBody>
      </p:sp>
      <p:pic>
        <p:nvPicPr>
          <p:cNvPr id="6" name="Graphic 5">
            <a:extLst>
              <a:ext uri="{FF2B5EF4-FFF2-40B4-BE49-F238E27FC236}">
                <a16:creationId xmlns:a16="http://schemas.microsoft.com/office/drawing/2014/main" id="{81AE8346-D7B2-408E-A897-0286361F4CC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893750" y="1810076"/>
            <a:ext cx="381000" cy="381000"/>
          </a:xfrm>
          <a:prstGeom prst="rect">
            <a:avLst/>
          </a:prstGeom>
        </p:spPr>
      </p:pic>
      <p:pic>
        <p:nvPicPr>
          <p:cNvPr id="7" name="Graphic 6">
            <a:extLst>
              <a:ext uri="{FF2B5EF4-FFF2-40B4-BE49-F238E27FC236}">
                <a16:creationId xmlns:a16="http://schemas.microsoft.com/office/drawing/2014/main" id="{C506BC77-7A2A-4E76-8D09-FEB8035E0D7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358887" y="3996218"/>
            <a:ext cx="381000" cy="381000"/>
          </a:xfrm>
          <a:prstGeom prst="rect">
            <a:avLst/>
          </a:prstGeom>
        </p:spPr>
      </p:pic>
      <p:sp>
        <p:nvSpPr>
          <p:cNvPr id="8" name="Rectangle 7">
            <a:extLst>
              <a:ext uri="{FF2B5EF4-FFF2-40B4-BE49-F238E27FC236}">
                <a16:creationId xmlns:a16="http://schemas.microsoft.com/office/drawing/2014/main" id="{9AF6E1B9-38AE-49CC-B2AF-9BB5618BC78E}"/>
              </a:ext>
            </a:extLst>
          </p:cNvPr>
          <p:cNvSpPr/>
          <p:nvPr/>
        </p:nvSpPr>
        <p:spPr>
          <a:xfrm>
            <a:off x="6659874" y="4433380"/>
            <a:ext cx="2087947" cy="1805369"/>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mj-lt"/>
                <a:cs typeface="Arial" panose="020B0604020202020204" pitchFamily="34" charset="0"/>
              </a:rPr>
              <a:t>OS11 Cloud VPC</a:t>
            </a:r>
          </a:p>
        </p:txBody>
      </p:sp>
      <p:pic>
        <p:nvPicPr>
          <p:cNvPr id="9" name="Graphic 8">
            <a:extLst>
              <a:ext uri="{FF2B5EF4-FFF2-40B4-BE49-F238E27FC236}">
                <a16:creationId xmlns:a16="http://schemas.microsoft.com/office/drawing/2014/main" id="{A786A6D0-75FE-4D68-B5CA-B9EED7C9114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667115" y="4434969"/>
            <a:ext cx="381000" cy="381000"/>
          </a:xfrm>
          <a:prstGeom prst="rect">
            <a:avLst/>
          </a:prstGeom>
        </p:spPr>
      </p:pic>
      <p:sp>
        <p:nvSpPr>
          <p:cNvPr id="10" name="Rectangle 9">
            <a:extLst>
              <a:ext uri="{FF2B5EF4-FFF2-40B4-BE49-F238E27FC236}">
                <a16:creationId xmlns:a16="http://schemas.microsoft.com/office/drawing/2014/main" id="{B405001C-817B-46B3-B5B2-0F3048B0F8C6}"/>
              </a:ext>
            </a:extLst>
          </p:cNvPr>
          <p:cNvSpPr/>
          <p:nvPr/>
        </p:nvSpPr>
        <p:spPr>
          <a:xfrm>
            <a:off x="9391720" y="4412441"/>
            <a:ext cx="2125680" cy="1805369"/>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mj-lt"/>
                <a:cs typeface="Arial" panose="020B0604020202020204" pitchFamily="34" charset="0"/>
              </a:rPr>
              <a:t>Staging VPC</a:t>
            </a:r>
          </a:p>
        </p:txBody>
      </p:sp>
      <p:pic>
        <p:nvPicPr>
          <p:cNvPr id="11" name="Graphic 10">
            <a:extLst>
              <a:ext uri="{FF2B5EF4-FFF2-40B4-BE49-F238E27FC236}">
                <a16:creationId xmlns:a16="http://schemas.microsoft.com/office/drawing/2014/main" id="{70BBE0DE-885F-4A33-8A66-4B13ACE17252}"/>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398960" y="4414030"/>
            <a:ext cx="381000" cy="381000"/>
          </a:xfrm>
          <a:prstGeom prst="rect">
            <a:avLst/>
          </a:prstGeom>
        </p:spPr>
      </p:pic>
      <p:pic>
        <p:nvPicPr>
          <p:cNvPr id="12" name="Graphic 10">
            <a:extLst>
              <a:ext uri="{FF2B5EF4-FFF2-40B4-BE49-F238E27FC236}">
                <a16:creationId xmlns:a16="http://schemas.microsoft.com/office/drawing/2014/main" id="{80933EBD-338C-401A-848D-DD5F19FCD6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0504" y="2860962"/>
            <a:ext cx="265246" cy="2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7">
            <a:extLst>
              <a:ext uri="{FF2B5EF4-FFF2-40B4-BE49-F238E27FC236}">
                <a16:creationId xmlns:a16="http://schemas.microsoft.com/office/drawing/2014/main" id="{C0037CC0-8491-42E5-B651-CC47AA1FF699}"/>
              </a:ext>
            </a:extLst>
          </p:cNvPr>
          <p:cNvSpPr txBox="1">
            <a:spLocks noChangeArrowheads="1"/>
          </p:cNvSpPr>
          <p:nvPr/>
        </p:nvSpPr>
        <p:spPr bwMode="auto">
          <a:xfrm>
            <a:off x="9097531" y="3121188"/>
            <a:ext cx="22340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mj-lt"/>
                <a:cs typeface="Arial" panose="020B0604020202020204" pitchFamily="34" charset="0"/>
              </a:rPr>
              <a:t>Source Platform DB</a:t>
            </a:r>
          </a:p>
        </p:txBody>
      </p:sp>
      <p:pic>
        <p:nvPicPr>
          <p:cNvPr id="14" name="Graphic 20">
            <a:extLst>
              <a:ext uri="{FF2B5EF4-FFF2-40B4-BE49-F238E27FC236}">
                <a16:creationId xmlns:a16="http://schemas.microsoft.com/office/drawing/2014/main" id="{B61235D8-5A49-4EED-B0FE-5C29CE602B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61023" y="2302062"/>
            <a:ext cx="265246" cy="2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7">
            <a:extLst>
              <a:ext uri="{FF2B5EF4-FFF2-40B4-BE49-F238E27FC236}">
                <a16:creationId xmlns:a16="http://schemas.microsoft.com/office/drawing/2014/main" id="{B838B4D3-155C-48E5-A72E-06B2F149D1AD}"/>
              </a:ext>
            </a:extLst>
          </p:cNvPr>
          <p:cNvSpPr txBox="1">
            <a:spLocks noChangeArrowheads="1"/>
          </p:cNvSpPr>
          <p:nvPr/>
        </p:nvSpPr>
        <p:spPr bwMode="auto">
          <a:xfrm>
            <a:off x="9157864" y="2598905"/>
            <a:ext cx="1071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mj-lt"/>
                <a:cs typeface="Arial" panose="020B0604020202020204" pitchFamily="34" charset="0"/>
              </a:rPr>
              <a:t>OS11 Lifetime</a:t>
            </a:r>
          </a:p>
        </p:txBody>
      </p:sp>
      <p:sp>
        <p:nvSpPr>
          <p:cNvPr id="16" name="TextBox 16">
            <a:extLst>
              <a:ext uri="{FF2B5EF4-FFF2-40B4-BE49-F238E27FC236}">
                <a16:creationId xmlns:a16="http://schemas.microsoft.com/office/drawing/2014/main" id="{DA683F2A-A934-47E5-B36E-988FFFB5F7CF}"/>
              </a:ext>
            </a:extLst>
          </p:cNvPr>
          <p:cNvSpPr txBox="1">
            <a:spLocks noChangeArrowheads="1"/>
          </p:cNvSpPr>
          <p:nvPr/>
        </p:nvSpPr>
        <p:spPr bwMode="auto">
          <a:xfrm>
            <a:off x="6583881" y="5240425"/>
            <a:ext cx="1115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ea typeface="Amazon Ember" panose="020B0603020204020204" pitchFamily="34" charset="0"/>
                <a:cs typeface="Arial" panose="020B0604020202020204" pitchFamily="34" charset="0"/>
              </a:rPr>
              <a:t>OS11 Lifetime</a:t>
            </a:r>
          </a:p>
        </p:txBody>
      </p:sp>
      <p:sp>
        <p:nvSpPr>
          <p:cNvPr id="17" name="TextBox 16">
            <a:extLst>
              <a:ext uri="{FF2B5EF4-FFF2-40B4-BE49-F238E27FC236}">
                <a16:creationId xmlns:a16="http://schemas.microsoft.com/office/drawing/2014/main" id="{6D07F3C0-10F8-42F8-AF62-F34CD321D75A}"/>
              </a:ext>
            </a:extLst>
          </p:cNvPr>
          <p:cNvSpPr txBox="1">
            <a:spLocks noChangeArrowheads="1"/>
          </p:cNvSpPr>
          <p:nvPr/>
        </p:nvSpPr>
        <p:spPr bwMode="auto">
          <a:xfrm>
            <a:off x="7575846" y="5255727"/>
            <a:ext cx="1115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ea typeface="Amazon Ember" panose="020B0603020204020204" pitchFamily="34" charset="0"/>
                <a:cs typeface="Arial" panose="020B0604020202020204" pitchFamily="34" charset="0"/>
              </a:rPr>
              <a:t>Web Servers</a:t>
            </a:r>
          </a:p>
        </p:txBody>
      </p:sp>
      <p:pic>
        <p:nvPicPr>
          <p:cNvPr id="18" name="Graphic 60">
            <a:extLst>
              <a:ext uri="{FF2B5EF4-FFF2-40B4-BE49-F238E27FC236}">
                <a16:creationId xmlns:a16="http://schemas.microsoft.com/office/drawing/2014/main" id="{6AB37887-9113-4D32-896A-7481C4E0EB5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7007549" y="4971842"/>
            <a:ext cx="283885" cy="28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Graphic 62">
            <a:extLst>
              <a:ext uri="{FF2B5EF4-FFF2-40B4-BE49-F238E27FC236}">
                <a16:creationId xmlns:a16="http://schemas.microsoft.com/office/drawing/2014/main" id="{72D0448D-F1FD-4B30-B773-CB20C66B0178}"/>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7991688" y="4975017"/>
            <a:ext cx="283885" cy="28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7">
            <a:extLst>
              <a:ext uri="{FF2B5EF4-FFF2-40B4-BE49-F238E27FC236}">
                <a16:creationId xmlns:a16="http://schemas.microsoft.com/office/drawing/2014/main" id="{AC685CC9-1A1F-4CCD-96D6-01E4B8FD2E8B}"/>
              </a:ext>
            </a:extLst>
          </p:cNvPr>
          <p:cNvSpPr txBox="1">
            <a:spLocks noChangeArrowheads="1"/>
          </p:cNvSpPr>
          <p:nvPr/>
        </p:nvSpPr>
        <p:spPr bwMode="auto">
          <a:xfrm>
            <a:off x="10642221" y="5474909"/>
            <a:ext cx="10386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ea typeface="Amazon Ember" panose="020B0603020204020204" pitchFamily="34" charset="0"/>
                <a:cs typeface="Arial" panose="020B0604020202020204" pitchFamily="34" charset="0"/>
              </a:rPr>
              <a:t>DMS Sync</a:t>
            </a:r>
          </a:p>
        </p:txBody>
      </p:sp>
      <p:pic>
        <p:nvPicPr>
          <p:cNvPr id="21" name="Graphic 22">
            <a:extLst>
              <a:ext uri="{FF2B5EF4-FFF2-40B4-BE49-F238E27FC236}">
                <a16:creationId xmlns:a16="http://schemas.microsoft.com/office/drawing/2014/main" id="{C16403AE-7327-49FF-8836-3FA359EBE506}"/>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0928993" y="50177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phic 43">
            <a:extLst>
              <a:ext uri="{FF2B5EF4-FFF2-40B4-BE49-F238E27FC236}">
                <a16:creationId xmlns:a16="http://schemas.microsoft.com/office/drawing/2014/main" id="{378D920D-BEDF-4510-A1A5-3653074D0D1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9865911" y="34698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7">
            <a:extLst>
              <a:ext uri="{FF2B5EF4-FFF2-40B4-BE49-F238E27FC236}">
                <a16:creationId xmlns:a16="http://schemas.microsoft.com/office/drawing/2014/main" id="{F514407C-5EFB-4C10-871D-F9F2527B27A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92635" y="5563534"/>
            <a:ext cx="396951" cy="39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7">
            <a:extLst>
              <a:ext uri="{FF2B5EF4-FFF2-40B4-BE49-F238E27FC236}">
                <a16:creationId xmlns:a16="http://schemas.microsoft.com/office/drawing/2014/main" id="{1135B111-6402-4873-8421-A854ED580FE9}"/>
              </a:ext>
            </a:extLst>
          </p:cNvPr>
          <p:cNvSpPr txBox="1">
            <a:spLocks noChangeArrowheads="1"/>
          </p:cNvSpPr>
          <p:nvPr/>
        </p:nvSpPr>
        <p:spPr bwMode="auto">
          <a:xfrm>
            <a:off x="6655738" y="5939795"/>
            <a:ext cx="18787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cs typeface="Arial" panose="020B0604020202020204" pitchFamily="34" charset="0"/>
              </a:rPr>
              <a:t>Target Platform DB</a:t>
            </a:r>
          </a:p>
        </p:txBody>
      </p:sp>
      <p:pic>
        <p:nvPicPr>
          <p:cNvPr id="25" name="Graphic 20">
            <a:extLst>
              <a:ext uri="{FF2B5EF4-FFF2-40B4-BE49-F238E27FC236}">
                <a16:creationId xmlns:a16="http://schemas.microsoft.com/office/drawing/2014/main" id="{24725F58-F436-4ACE-8CA8-0707C7B668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26282" y="2131128"/>
            <a:ext cx="265246" cy="2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37">
            <a:extLst>
              <a:ext uri="{FF2B5EF4-FFF2-40B4-BE49-F238E27FC236}">
                <a16:creationId xmlns:a16="http://schemas.microsoft.com/office/drawing/2014/main" id="{A48DA985-FD63-42B7-ABE5-7FADD3474931}"/>
              </a:ext>
            </a:extLst>
          </p:cNvPr>
          <p:cNvSpPr txBox="1">
            <a:spLocks noChangeArrowheads="1"/>
          </p:cNvSpPr>
          <p:nvPr/>
        </p:nvSpPr>
        <p:spPr bwMode="auto">
          <a:xfrm>
            <a:off x="10100056" y="2589878"/>
            <a:ext cx="1071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mj-lt"/>
                <a:cs typeface="Arial" panose="020B0604020202020204" pitchFamily="34" charset="0"/>
              </a:rPr>
              <a:t>Web Servers</a:t>
            </a:r>
          </a:p>
        </p:txBody>
      </p:sp>
      <p:pic>
        <p:nvPicPr>
          <p:cNvPr id="27" name="Graphic 20">
            <a:extLst>
              <a:ext uri="{FF2B5EF4-FFF2-40B4-BE49-F238E27FC236}">
                <a16:creationId xmlns:a16="http://schemas.microsoft.com/office/drawing/2014/main" id="{7186E358-AE68-448D-AB0B-4316BF4EB9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8682" y="2225653"/>
            <a:ext cx="265246" cy="2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20">
            <a:extLst>
              <a:ext uri="{FF2B5EF4-FFF2-40B4-BE49-F238E27FC236}">
                <a16:creationId xmlns:a16="http://schemas.microsoft.com/office/drawing/2014/main" id="{BE1AEE8E-6EF9-44EC-B452-5309815896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1082" y="2320178"/>
            <a:ext cx="265246" cy="26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7">
            <a:extLst>
              <a:ext uri="{FF2B5EF4-FFF2-40B4-BE49-F238E27FC236}">
                <a16:creationId xmlns:a16="http://schemas.microsoft.com/office/drawing/2014/main" id="{3D7E9947-3B51-41DB-9570-A9F1A2289B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26023" y="5546150"/>
            <a:ext cx="396951" cy="39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7">
            <a:extLst>
              <a:ext uri="{FF2B5EF4-FFF2-40B4-BE49-F238E27FC236}">
                <a16:creationId xmlns:a16="http://schemas.microsoft.com/office/drawing/2014/main" id="{3C8DA38E-039F-4851-A138-BB052FB0A1A8}"/>
              </a:ext>
            </a:extLst>
          </p:cNvPr>
          <p:cNvSpPr txBox="1">
            <a:spLocks noChangeArrowheads="1"/>
          </p:cNvSpPr>
          <p:nvPr/>
        </p:nvSpPr>
        <p:spPr bwMode="auto">
          <a:xfrm>
            <a:off x="9593536" y="5927609"/>
            <a:ext cx="187873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cs typeface="Arial" panose="020B0604020202020204" pitchFamily="34" charset="0"/>
              </a:rPr>
              <a:t>Platform Sync DB</a:t>
            </a:r>
          </a:p>
        </p:txBody>
      </p:sp>
      <p:sp>
        <p:nvSpPr>
          <p:cNvPr id="31" name="TextBox 17">
            <a:extLst>
              <a:ext uri="{FF2B5EF4-FFF2-40B4-BE49-F238E27FC236}">
                <a16:creationId xmlns:a16="http://schemas.microsoft.com/office/drawing/2014/main" id="{CEB8EEF4-173A-47B4-A18C-0E4399A2D74B}"/>
              </a:ext>
            </a:extLst>
          </p:cNvPr>
          <p:cNvSpPr txBox="1">
            <a:spLocks noChangeArrowheads="1"/>
          </p:cNvSpPr>
          <p:nvPr/>
        </p:nvSpPr>
        <p:spPr bwMode="auto">
          <a:xfrm>
            <a:off x="9178300" y="5474909"/>
            <a:ext cx="12568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mj-lt"/>
                <a:ea typeface="Amazon Ember" panose="020B0603020204020204" pitchFamily="34" charset="0"/>
                <a:cs typeface="Arial" panose="020B0604020202020204" pitchFamily="34" charset="0"/>
              </a:rPr>
              <a:t>DMS Pre-Cutover</a:t>
            </a:r>
          </a:p>
        </p:txBody>
      </p:sp>
      <p:pic>
        <p:nvPicPr>
          <p:cNvPr id="32" name="Graphic 22">
            <a:extLst>
              <a:ext uri="{FF2B5EF4-FFF2-40B4-BE49-F238E27FC236}">
                <a16:creationId xmlns:a16="http://schemas.microsoft.com/office/drawing/2014/main" id="{989CF543-C57B-4822-B251-85D442B342BA}"/>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9574135" y="50177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Connector: Elbow 32">
            <a:extLst>
              <a:ext uri="{FF2B5EF4-FFF2-40B4-BE49-F238E27FC236}">
                <a16:creationId xmlns:a16="http://schemas.microsoft.com/office/drawing/2014/main" id="{0302933D-6608-4DF8-BAE2-E2356B430BC2}"/>
              </a:ext>
            </a:extLst>
          </p:cNvPr>
          <p:cNvCxnSpPr>
            <a:cxnSpLocks/>
            <a:stCxn id="29" idx="1"/>
            <a:endCxn id="32" idx="3"/>
          </p:cNvCxnSpPr>
          <p:nvPr/>
        </p:nvCxnSpPr>
        <p:spPr>
          <a:xfrm rot="10800000">
            <a:off x="10031335" y="5246310"/>
            <a:ext cx="294688" cy="498317"/>
          </a:xfrm>
          <a:prstGeom prst="bentConnector3">
            <a:avLst>
              <a:gd name="adj1" fmla="val 50000"/>
            </a:avLst>
          </a:prstGeom>
          <a:ln>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9F2AB37-BE0D-415C-97DF-6621F1C492F7}"/>
              </a:ext>
            </a:extLst>
          </p:cNvPr>
          <p:cNvCxnSpPr>
            <a:cxnSpLocks/>
            <a:stCxn id="32" idx="1"/>
            <a:endCxn id="23" idx="3"/>
          </p:cNvCxnSpPr>
          <p:nvPr/>
        </p:nvCxnSpPr>
        <p:spPr>
          <a:xfrm rot="10800000" flipV="1">
            <a:off x="7789587" y="5246308"/>
            <a:ext cx="1784549" cy="515701"/>
          </a:xfrm>
          <a:prstGeom prst="bentConnector3">
            <a:avLst>
              <a:gd name="adj1" fmla="val 50000"/>
            </a:avLst>
          </a:prstGeom>
          <a:ln>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3D557AB-8F5A-4E3B-A9DB-A888C7038ED4}"/>
              </a:ext>
            </a:extLst>
          </p:cNvPr>
          <p:cNvCxnSpPr>
            <a:cxnSpLocks/>
            <a:stCxn id="21" idx="0"/>
            <a:endCxn id="12" idx="3"/>
          </p:cNvCxnSpPr>
          <p:nvPr/>
        </p:nvCxnSpPr>
        <p:spPr>
          <a:xfrm rot="16200000" flipV="1">
            <a:off x="9749610" y="3609725"/>
            <a:ext cx="2024124" cy="791843"/>
          </a:xfrm>
          <a:prstGeom prst="bentConnector2">
            <a:avLst/>
          </a:prstGeom>
          <a:ln>
            <a:solidFill>
              <a:schemeClr val="bg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35222E6-A851-4AD7-BB0F-69198D532E9D}"/>
              </a:ext>
            </a:extLst>
          </p:cNvPr>
          <p:cNvGrpSpPr/>
          <p:nvPr/>
        </p:nvGrpSpPr>
        <p:grpSpPr>
          <a:xfrm>
            <a:off x="10993602" y="3210651"/>
            <a:ext cx="343501" cy="343501"/>
            <a:chOff x="8494318" y="2044594"/>
            <a:chExt cx="343501" cy="343501"/>
          </a:xfrm>
        </p:grpSpPr>
        <p:sp>
          <p:nvSpPr>
            <p:cNvPr id="37" name="Oval 36">
              <a:extLst>
                <a:ext uri="{FF2B5EF4-FFF2-40B4-BE49-F238E27FC236}">
                  <a16:creationId xmlns:a16="http://schemas.microsoft.com/office/drawing/2014/main" id="{E6417955-5FFC-43A1-B0DD-E1B3A601FE42}"/>
                </a:ext>
              </a:extLst>
            </p:cNvPr>
            <p:cNvSpPr/>
            <p:nvPr/>
          </p:nvSpPr>
          <p:spPr bwMode="gray">
            <a:xfrm>
              <a:off x="8522866" y="2059662"/>
              <a:ext cx="313365" cy="313365"/>
            </a:xfrm>
            <a:prstGeom prst="ellipse">
              <a:avLst/>
            </a:prstGeom>
            <a:solidFill>
              <a:schemeClr val="tx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latin typeface="+mj-lt"/>
              </a:endParaRPr>
            </a:p>
          </p:txBody>
        </p:sp>
        <p:pic>
          <p:nvPicPr>
            <p:cNvPr id="38" name="Graphic 14">
              <a:extLst>
                <a:ext uri="{FF2B5EF4-FFF2-40B4-BE49-F238E27FC236}">
                  <a16:creationId xmlns:a16="http://schemas.microsoft.com/office/drawing/2014/main" id="{C4936306-9A3D-4F16-B9D8-FA44D1FAC6E5}"/>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8494318" y="2044594"/>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31835009-47C6-4158-BA36-5298F25A8F55}"/>
              </a:ext>
            </a:extLst>
          </p:cNvPr>
          <p:cNvGrpSpPr/>
          <p:nvPr/>
        </p:nvGrpSpPr>
        <p:grpSpPr>
          <a:xfrm>
            <a:off x="10997104" y="4244292"/>
            <a:ext cx="343501" cy="343501"/>
            <a:chOff x="8494318" y="2044594"/>
            <a:chExt cx="343501" cy="343501"/>
          </a:xfrm>
        </p:grpSpPr>
        <p:sp>
          <p:nvSpPr>
            <p:cNvPr id="40" name="Oval 39">
              <a:extLst>
                <a:ext uri="{FF2B5EF4-FFF2-40B4-BE49-F238E27FC236}">
                  <a16:creationId xmlns:a16="http://schemas.microsoft.com/office/drawing/2014/main" id="{18B0E657-26A7-4DCF-9B03-22D2CA6C7F3E}"/>
                </a:ext>
              </a:extLst>
            </p:cNvPr>
            <p:cNvSpPr/>
            <p:nvPr/>
          </p:nvSpPr>
          <p:spPr bwMode="gray">
            <a:xfrm>
              <a:off x="8522866" y="2059662"/>
              <a:ext cx="313365" cy="313365"/>
            </a:xfrm>
            <a:prstGeom prst="ellipse">
              <a:avLst/>
            </a:prstGeom>
            <a:solidFill>
              <a:schemeClr val="tx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latin typeface="+mj-lt"/>
              </a:endParaRPr>
            </a:p>
          </p:txBody>
        </p:sp>
        <p:pic>
          <p:nvPicPr>
            <p:cNvPr id="41" name="Graphic 14">
              <a:extLst>
                <a:ext uri="{FF2B5EF4-FFF2-40B4-BE49-F238E27FC236}">
                  <a16:creationId xmlns:a16="http://schemas.microsoft.com/office/drawing/2014/main" id="{9D27E127-E4FF-4FC8-9F60-40A49579A6D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8494318" y="2044594"/>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2" name="Connector: Elbow 41">
            <a:extLst>
              <a:ext uri="{FF2B5EF4-FFF2-40B4-BE49-F238E27FC236}">
                <a16:creationId xmlns:a16="http://schemas.microsoft.com/office/drawing/2014/main" id="{6BF1D573-58C4-46D2-8E82-BB12ACAF321C}"/>
              </a:ext>
            </a:extLst>
          </p:cNvPr>
          <p:cNvCxnSpPr>
            <a:cxnSpLocks/>
            <a:stCxn id="21" idx="1"/>
            <a:endCxn id="29" idx="0"/>
          </p:cNvCxnSpPr>
          <p:nvPr/>
        </p:nvCxnSpPr>
        <p:spPr>
          <a:xfrm rot="10800000" flipV="1">
            <a:off x="10524499" y="5246308"/>
            <a:ext cx="404494" cy="299841"/>
          </a:xfrm>
          <a:prstGeom prst="bentConnector2">
            <a:avLst/>
          </a:prstGeom>
          <a:ln>
            <a:solidFill>
              <a:schemeClr val="bg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8FE5248-2CBD-4942-95F8-DC2E49704091}"/>
              </a:ext>
            </a:extLst>
          </p:cNvPr>
          <p:cNvGrpSpPr/>
          <p:nvPr/>
        </p:nvGrpSpPr>
        <p:grpSpPr>
          <a:xfrm>
            <a:off x="8740749" y="3210091"/>
            <a:ext cx="343501" cy="343501"/>
            <a:chOff x="8494318" y="2044594"/>
            <a:chExt cx="343501" cy="343501"/>
          </a:xfrm>
        </p:grpSpPr>
        <p:sp>
          <p:nvSpPr>
            <p:cNvPr id="44" name="Oval 43">
              <a:extLst>
                <a:ext uri="{FF2B5EF4-FFF2-40B4-BE49-F238E27FC236}">
                  <a16:creationId xmlns:a16="http://schemas.microsoft.com/office/drawing/2014/main" id="{FA344B4F-ADA3-45EE-9AF0-D22565980650}"/>
                </a:ext>
              </a:extLst>
            </p:cNvPr>
            <p:cNvSpPr/>
            <p:nvPr/>
          </p:nvSpPr>
          <p:spPr bwMode="gray">
            <a:xfrm>
              <a:off x="8522866" y="2059662"/>
              <a:ext cx="313365" cy="313365"/>
            </a:xfrm>
            <a:prstGeom prst="ellipse">
              <a:avLst/>
            </a:prstGeom>
            <a:solidFill>
              <a:schemeClr val="tx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latin typeface="+mj-lt"/>
              </a:endParaRPr>
            </a:p>
          </p:txBody>
        </p:sp>
        <p:pic>
          <p:nvPicPr>
            <p:cNvPr id="45" name="Graphic 14">
              <a:extLst>
                <a:ext uri="{FF2B5EF4-FFF2-40B4-BE49-F238E27FC236}">
                  <a16:creationId xmlns:a16="http://schemas.microsoft.com/office/drawing/2014/main" id="{6B7BED32-FBA6-4A43-8629-F9E0EB8F09E3}"/>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8494318" y="2044594"/>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 name="Connector: Elbow 45">
            <a:extLst>
              <a:ext uri="{FF2B5EF4-FFF2-40B4-BE49-F238E27FC236}">
                <a16:creationId xmlns:a16="http://schemas.microsoft.com/office/drawing/2014/main" id="{19A6A725-07C6-4E26-8B1F-C19098AF57D3}"/>
              </a:ext>
            </a:extLst>
          </p:cNvPr>
          <p:cNvCxnSpPr>
            <a:cxnSpLocks/>
            <a:stCxn id="49" idx="0"/>
            <a:endCxn id="45" idx="2"/>
          </p:cNvCxnSpPr>
          <p:nvPr/>
        </p:nvCxnSpPr>
        <p:spPr>
          <a:xfrm rot="5400000" flipH="1" flipV="1">
            <a:off x="8351894" y="3721362"/>
            <a:ext cx="728376" cy="392836"/>
          </a:xfrm>
          <a:prstGeom prst="bentConnector3">
            <a:avLst>
              <a:gd name="adj1" fmla="val 61124"/>
            </a:avLst>
          </a:prstGeom>
          <a:ln>
            <a:solidFill>
              <a:schemeClr val="bg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3C029901-D2CB-4949-8A6A-E86CCCEF5A33}"/>
              </a:ext>
            </a:extLst>
          </p:cNvPr>
          <p:cNvGrpSpPr/>
          <p:nvPr/>
        </p:nvGrpSpPr>
        <p:grpSpPr>
          <a:xfrm>
            <a:off x="8347913" y="4281968"/>
            <a:ext cx="343501" cy="343501"/>
            <a:chOff x="8494318" y="2044594"/>
            <a:chExt cx="343501" cy="343501"/>
          </a:xfrm>
        </p:grpSpPr>
        <p:sp>
          <p:nvSpPr>
            <p:cNvPr id="48" name="Oval 47">
              <a:extLst>
                <a:ext uri="{FF2B5EF4-FFF2-40B4-BE49-F238E27FC236}">
                  <a16:creationId xmlns:a16="http://schemas.microsoft.com/office/drawing/2014/main" id="{2BA2E242-B328-42E1-B1A6-FE10CB2559BB}"/>
                </a:ext>
              </a:extLst>
            </p:cNvPr>
            <p:cNvSpPr/>
            <p:nvPr/>
          </p:nvSpPr>
          <p:spPr bwMode="gray">
            <a:xfrm>
              <a:off x="8522866" y="2059662"/>
              <a:ext cx="313365" cy="313365"/>
            </a:xfrm>
            <a:prstGeom prst="ellipse">
              <a:avLst/>
            </a:prstGeom>
            <a:solidFill>
              <a:schemeClr val="tx1"/>
            </a:solid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latin typeface="+mj-lt"/>
              </a:endParaRPr>
            </a:p>
          </p:txBody>
        </p:sp>
        <p:pic>
          <p:nvPicPr>
            <p:cNvPr id="49" name="Graphic 14">
              <a:extLst>
                <a:ext uri="{FF2B5EF4-FFF2-40B4-BE49-F238E27FC236}">
                  <a16:creationId xmlns:a16="http://schemas.microsoft.com/office/drawing/2014/main" id="{96FECEF6-CD67-42F3-BC96-D8E2A156329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8494318" y="2044594"/>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Rectangle 49">
            <a:extLst>
              <a:ext uri="{FF2B5EF4-FFF2-40B4-BE49-F238E27FC236}">
                <a16:creationId xmlns:a16="http://schemas.microsoft.com/office/drawing/2014/main" id="{A4C972AF-31D9-4D94-A88D-FD71E4E618A3}"/>
              </a:ext>
            </a:extLst>
          </p:cNvPr>
          <p:cNvSpPr/>
          <p:nvPr/>
        </p:nvSpPr>
        <p:spPr>
          <a:xfrm>
            <a:off x="10963230" y="2117973"/>
            <a:ext cx="4908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a:ea typeface="+mn-ea"/>
                <a:cs typeface="+mn-cs"/>
              </a:rPr>
              <a:t>①</a:t>
            </a:r>
          </a:p>
        </p:txBody>
      </p:sp>
      <p:sp>
        <p:nvSpPr>
          <p:cNvPr id="51" name="Rectangle 50">
            <a:extLst>
              <a:ext uri="{FF2B5EF4-FFF2-40B4-BE49-F238E27FC236}">
                <a16:creationId xmlns:a16="http://schemas.microsoft.com/office/drawing/2014/main" id="{DF43071A-F5C7-4267-ABEC-E006BB561B87}"/>
              </a:ext>
            </a:extLst>
          </p:cNvPr>
          <p:cNvSpPr/>
          <p:nvPr/>
        </p:nvSpPr>
        <p:spPr>
          <a:xfrm>
            <a:off x="10506264" y="4797874"/>
            <a:ext cx="4908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②</a:t>
            </a:r>
          </a:p>
        </p:txBody>
      </p:sp>
      <p:sp>
        <p:nvSpPr>
          <p:cNvPr id="52" name="Rectangle 51">
            <a:extLst>
              <a:ext uri="{FF2B5EF4-FFF2-40B4-BE49-F238E27FC236}">
                <a16:creationId xmlns:a16="http://schemas.microsoft.com/office/drawing/2014/main" id="{86868DAA-2684-4BF6-A612-B52C6A19F72B}"/>
              </a:ext>
            </a:extLst>
          </p:cNvPr>
          <p:cNvSpPr/>
          <p:nvPr/>
        </p:nvSpPr>
        <p:spPr>
          <a:xfrm>
            <a:off x="9240801" y="2793648"/>
            <a:ext cx="4908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a:ea typeface="+mn-ea"/>
                <a:cs typeface="+mn-cs"/>
              </a:rPr>
              <a:t>③</a:t>
            </a:r>
          </a:p>
        </p:txBody>
      </p:sp>
      <p:sp>
        <p:nvSpPr>
          <p:cNvPr id="53" name="Rectangle 52">
            <a:extLst>
              <a:ext uri="{FF2B5EF4-FFF2-40B4-BE49-F238E27FC236}">
                <a16:creationId xmlns:a16="http://schemas.microsoft.com/office/drawing/2014/main" id="{40733459-A8B3-4FD8-9062-137AF198E355}"/>
              </a:ext>
            </a:extLst>
          </p:cNvPr>
          <p:cNvSpPr/>
          <p:nvPr/>
        </p:nvSpPr>
        <p:spPr>
          <a:xfrm>
            <a:off x="7368454" y="4874035"/>
            <a:ext cx="4908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④</a:t>
            </a:r>
          </a:p>
        </p:txBody>
      </p:sp>
      <p:sp>
        <p:nvSpPr>
          <p:cNvPr id="54" name="Rectangle 53">
            <a:extLst>
              <a:ext uri="{FF2B5EF4-FFF2-40B4-BE49-F238E27FC236}">
                <a16:creationId xmlns:a16="http://schemas.microsoft.com/office/drawing/2014/main" id="{EC95DEA8-323A-4A72-B72A-62C29A448900}"/>
              </a:ext>
            </a:extLst>
          </p:cNvPr>
          <p:cNvSpPr/>
          <p:nvPr/>
        </p:nvSpPr>
        <p:spPr>
          <a:xfrm>
            <a:off x="8809673" y="5268430"/>
            <a:ext cx="4908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⑤</a:t>
            </a:r>
          </a:p>
        </p:txBody>
      </p:sp>
      <p:sp>
        <p:nvSpPr>
          <p:cNvPr id="55" name="Rectangle 54">
            <a:extLst>
              <a:ext uri="{FF2B5EF4-FFF2-40B4-BE49-F238E27FC236}">
                <a16:creationId xmlns:a16="http://schemas.microsoft.com/office/drawing/2014/main" id="{EB44584D-654F-45D1-9B80-823F0E8F6472}"/>
              </a:ext>
            </a:extLst>
          </p:cNvPr>
          <p:cNvSpPr/>
          <p:nvPr/>
        </p:nvSpPr>
        <p:spPr>
          <a:xfrm>
            <a:off x="8887094" y="3527928"/>
            <a:ext cx="46198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a:ea typeface="+mn-ea"/>
                <a:cs typeface="+mn-cs"/>
              </a:rPr>
              <a:t>⑥</a:t>
            </a:r>
          </a:p>
        </p:txBody>
      </p:sp>
      <p:sp>
        <p:nvSpPr>
          <p:cNvPr id="56" name="Rectangle 55">
            <a:extLst>
              <a:ext uri="{FF2B5EF4-FFF2-40B4-BE49-F238E27FC236}">
                <a16:creationId xmlns:a16="http://schemas.microsoft.com/office/drawing/2014/main" id="{01820A6B-8C64-47DF-96F6-D06E5554C6B1}"/>
              </a:ext>
            </a:extLst>
          </p:cNvPr>
          <p:cNvSpPr/>
          <p:nvPr/>
        </p:nvSpPr>
        <p:spPr>
          <a:xfrm>
            <a:off x="6217445" y="1847621"/>
            <a:ext cx="2523903" cy="1954381"/>
          </a:xfrm>
          <a:prstGeom prst="rect">
            <a:avLst/>
          </a:prstGeom>
          <a:ln>
            <a:noFill/>
          </a:ln>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0" cap="none" spc="0" normalizeH="0" baseline="0" noProof="0" dirty="0">
                <a:ln>
                  <a:noFill/>
                </a:ln>
                <a:effectLst/>
                <a:uLnTx/>
                <a:uFillTx/>
                <a:ea typeface="+mn-ea"/>
                <a:cs typeface="+mn-cs"/>
              </a:rPr>
              <a:t>Metamodel discovery, prerequisite configuration, database backup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Source backup, restore to cloud, initiate DMS Sync job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On-prem platform and application remediation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0" cap="none" spc="0" normalizeH="0" baseline="0" noProof="0" dirty="0">
                <a:ln>
                  <a:noFill/>
                </a:ln>
                <a:effectLst/>
                <a:uLnTx/>
                <a:uFillTx/>
                <a:ea typeface="+mn-ea"/>
                <a:cs typeface="+mn-cs"/>
              </a:rPr>
              <a:t>Provision</a:t>
            </a:r>
            <a:r>
              <a:rPr lang="en-US" sz="1100" kern="0" dirty="0"/>
              <a:t>, configure target VPC, replicate applications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Complete DMS Pre-Cutover job</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Shut down on-premise services, cutover DNS to Cloud</a:t>
            </a:r>
          </a:p>
        </p:txBody>
      </p:sp>
      <p:sp>
        <p:nvSpPr>
          <p:cNvPr id="57" name="TextBox 56">
            <a:extLst>
              <a:ext uri="{FF2B5EF4-FFF2-40B4-BE49-F238E27FC236}">
                <a16:creationId xmlns:a16="http://schemas.microsoft.com/office/drawing/2014/main" id="{1C03EA48-904E-4489-B0F7-09F143275807}"/>
              </a:ext>
            </a:extLst>
          </p:cNvPr>
          <p:cNvSpPr txBox="1"/>
          <p:nvPr/>
        </p:nvSpPr>
        <p:spPr>
          <a:xfrm>
            <a:off x="352921" y="3842483"/>
            <a:ext cx="2753630" cy="276999"/>
          </a:xfrm>
          <a:prstGeom prst="rect">
            <a:avLst/>
          </a:prstGeom>
          <a:noFill/>
        </p:spPr>
        <p:txBody>
          <a:bodyPr wrap="square">
            <a:spAutoFit/>
          </a:bodyPr>
          <a:lstStyle/>
          <a:p>
            <a:pPr marL="342900" lvl="0" indent="-342900">
              <a:lnSpc>
                <a:spcPct val="100000"/>
              </a:lnSpc>
              <a:spcBef>
                <a:spcPts val="0"/>
              </a:spcBef>
              <a:spcAft>
                <a:spcPts val="600"/>
              </a:spcAft>
              <a:buClrTx/>
              <a:buSzTx/>
              <a:buFont typeface="Arial" panose="020B0604020202020204" pitchFamily="34" charset="0"/>
              <a:buChar char="•"/>
              <a:defRPr/>
            </a:pPr>
            <a:r>
              <a:rPr lang="en-US" sz="1200" dirty="0">
                <a:latin typeface="Open Sans (Body)"/>
              </a:rPr>
              <a:t>Platform/application downtime</a:t>
            </a:r>
          </a:p>
        </p:txBody>
      </p:sp>
      <p:sp>
        <p:nvSpPr>
          <p:cNvPr id="58" name="TextBox 57">
            <a:extLst>
              <a:ext uri="{FF2B5EF4-FFF2-40B4-BE49-F238E27FC236}">
                <a16:creationId xmlns:a16="http://schemas.microsoft.com/office/drawing/2014/main" id="{3D6FDEB8-8C18-4E3A-A139-4E94EFF79090}"/>
              </a:ext>
            </a:extLst>
          </p:cNvPr>
          <p:cNvSpPr txBox="1"/>
          <p:nvPr/>
        </p:nvSpPr>
        <p:spPr>
          <a:xfrm>
            <a:off x="338225" y="4236181"/>
            <a:ext cx="2444514" cy="27699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Open Sans (Body)"/>
                <a:ea typeface="+mn-ea"/>
                <a:cs typeface="+mn-cs"/>
              </a:rPr>
              <a:t>Application remediation</a:t>
            </a:r>
          </a:p>
        </p:txBody>
      </p:sp>
      <p:sp>
        <p:nvSpPr>
          <p:cNvPr id="59" name="TextBox 58">
            <a:extLst>
              <a:ext uri="{FF2B5EF4-FFF2-40B4-BE49-F238E27FC236}">
                <a16:creationId xmlns:a16="http://schemas.microsoft.com/office/drawing/2014/main" id="{BA320565-16E1-4744-B913-95C69FE49583}"/>
              </a:ext>
            </a:extLst>
          </p:cNvPr>
          <p:cNvSpPr txBox="1"/>
          <p:nvPr/>
        </p:nvSpPr>
        <p:spPr>
          <a:xfrm>
            <a:off x="342853" y="4629877"/>
            <a:ext cx="2897615" cy="276999"/>
          </a:xfrm>
          <a:prstGeom prst="rect">
            <a:avLst/>
          </a:prstGeom>
          <a:noFill/>
        </p:spPr>
        <p:txBody>
          <a:bodyPr wrap="square">
            <a:spAutoFit/>
          </a:bodyPr>
          <a:lstStyle/>
          <a:p>
            <a:pPr marL="342900" lvl="0" indent="-342900">
              <a:lnSpc>
                <a:spcPct val="100000"/>
              </a:lnSpc>
              <a:spcBef>
                <a:spcPts val="0"/>
              </a:spcBef>
              <a:spcAft>
                <a:spcPts val="600"/>
              </a:spcAft>
              <a:buClrTx/>
              <a:buSzTx/>
              <a:buFont typeface="Arial" panose="020B0604020202020204" pitchFamily="34" charset="0"/>
              <a:buChar char="•"/>
              <a:defRPr/>
            </a:pPr>
            <a:r>
              <a:rPr lang="en-US" sz="1200" dirty="0">
                <a:latin typeface="Open Sans (Body)"/>
              </a:rPr>
              <a:t>Synchronization on-premise</a:t>
            </a:r>
          </a:p>
        </p:txBody>
      </p:sp>
      <p:cxnSp>
        <p:nvCxnSpPr>
          <p:cNvPr id="60" name="Straight Connector 59">
            <a:extLst>
              <a:ext uri="{FF2B5EF4-FFF2-40B4-BE49-F238E27FC236}">
                <a16:creationId xmlns:a16="http://schemas.microsoft.com/office/drawing/2014/main" id="{32D51BA7-92B1-4F4B-8E0B-76ECB9562807}"/>
              </a:ext>
            </a:extLst>
          </p:cNvPr>
          <p:cNvCxnSpPr>
            <a:cxnSpLocks/>
          </p:cNvCxnSpPr>
          <p:nvPr/>
        </p:nvCxnSpPr>
        <p:spPr>
          <a:xfrm>
            <a:off x="442140" y="2995703"/>
            <a:ext cx="25458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Shape 2064">
            <a:extLst>
              <a:ext uri="{FF2B5EF4-FFF2-40B4-BE49-F238E27FC236}">
                <a16:creationId xmlns:a16="http://schemas.microsoft.com/office/drawing/2014/main" id="{C5C9777F-F90D-424A-9FDF-1F1EFD719ED4}"/>
              </a:ext>
            </a:extLst>
          </p:cNvPr>
          <p:cNvSpPr txBox="1"/>
          <p:nvPr/>
        </p:nvSpPr>
        <p:spPr>
          <a:xfrm>
            <a:off x="-288150" y="2534708"/>
            <a:ext cx="3960123" cy="5622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2000" b="1" dirty="0"/>
              <a:t>Solution Focus</a:t>
            </a:r>
            <a:endParaRPr sz="2000" b="1" dirty="0"/>
          </a:p>
        </p:txBody>
      </p:sp>
      <p:sp>
        <p:nvSpPr>
          <p:cNvPr id="62" name="TextBox 61">
            <a:extLst>
              <a:ext uri="{FF2B5EF4-FFF2-40B4-BE49-F238E27FC236}">
                <a16:creationId xmlns:a16="http://schemas.microsoft.com/office/drawing/2014/main" id="{8EAE2755-1302-4BEB-B3ED-82A438177A9D}"/>
              </a:ext>
            </a:extLst>
          </p:cNvPr>
          <p:cNvSpPr txBox="1"/>
          <p:nvPr/>
        </p:nvSpPr>
        <p:spPr>
          <a:xfrm>
            <a:off x="352921" y="3448785"/>
            <a:ext cx="2753630" cy="276999"/>
          </a:xfrm>
          <a:prstGeom prst="rect">
            <a:avLst/>
          </a:prstGeom>
          <a:noFill/>
        </p:spPr>
        <p:txBody>
          <a:bodyPr wrap="square">
            <a:spAutoFit/>
          </a:bodyPr>
          <a:lstStyle/>
          <a:p>
            <a:pPr marL="342900" lvl="0" indent="-342900">
              <a:lnSpc>
                <a:spcPct val="100000"/>
              </a:lnSpc>
              <a:spcBef>
                <a:spcPts val="0"/>
              </a:spcBef>
              <a:spcAft>
                <a:spcPts val="600"/>
              </a:spcAft>
              <a:buClrTx/>
              <a:buSzTx/>
              <a:buFont typeface="Arial" panose="020B0604020202020204" pitchFamily="34" charset="0"/>
              <a:buChar char="•"/>
              <a:defRPr/>
            </a:pPr>
            <a:r>
              <a:rPr lang="en-US" sz="1200" dirty="0">
                <a:latin typeface="Open Sans (Body)"/>
              </a:rPr>
              <a:t>Expedited discovery</a:t>
            </a:r>
          </a:p>
        </p:txBody>
      </p:sp>
      <p:sp>
        <p:nvSpPr>
          <p:cNvPr id="63" name="TextBox 62">
            <a:extLst>
              <a:ext uri="{FF2B5EF4-FFF2-40B4-BE49-F238E27FC236}">
                <a16:creationId xmlns:a16="http://schemas.microsoft.com/office/drawing/2014/main" id="{A4E7F307-0633-41F4-B4B6-FA45DAACD88A}"/>
              </a:ext>
            </a:extLst>
          </p:cNvPr>
          <p:cNvSpPr txBox="1"/>
          <p:nvPr/>
        </p:nvSpPr>
        <p:spPr>
          <a:xfrm>
            <a:off x="352921" y="3055087"/>
            <a:ext cx="2753630" cy="276999"/>
          </a:xfrm>
          <a:prstGeom prst="rect">
            <a:avLst/>
          </a:prstGeom>
          <a:noFill/>
        </p:spPr>
        <p:txBody>
          <a:bodyPr wrap="square">
            <a:spAutoFit/>
          </a:bodyPr>
          <a:lstStyle/>
          <a:p>
            <a:pPr marL="342900" lvl="0" indent="-342900">
              <a:lnSpc>
                <a:spcPct val="100000"/>
              </a:lnSpc>
              <a:spcBef>
                <a:spcPts val="0"/>
              </a:spcBef>
              <a:spcAft>
                <a:spcPts val="600"/>
              </a:spcAft>
              <a:buClrTx/>
              <a:buSzTx/>
              <a:buFont typeface="Arial" panose="020B0604020202020204" pitchFamily="34" charset="0"/>
              <a:buChar char="•"/>
              <a:defRPr/>
            </a:pPr>
            <a:r>
              <a:rPr lang="en-US" sz="1200" dirty="0">
                <a:latin typeface="Open Sans (Body)"/>
              </a:rPr>
              <a:t>Customer migration pipeline</a:t>
            </a:r>
          </a:p>
        </p:txBody>
      </p:sp>
      <p:sp>
        <p:nvSpPr>
          <p:cNvPr id="64" name="Shape 2064">
            <a:extLst>
              <a:ext uri="{FF2B5EF4-FFF2-40B4-BE49-F238E27FC236}">
                <a16:creationId xmlns:a16="http://schemas.microsoft.com/office/drawing/2014/main" id="{244CF355-6B6D-469F-B50C-4B0C9B10F345}"/>
              </a:ext>
            </a:extLst>
          </p:cNvPr>
          <p:cNvSpPr txBox="1"/>
          <p:nvPr/>
        </p:nvSpPr>
        <p:spPr>
          <a:xfrm>
            <a:off x="7880603" y="1430540"/>
            <a:ext cx="2235386" cy="317396"/>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1400" b="1" dirty="0"/>
              <a:t>Migration Architecture</a:t>
            </a:r>
            <a:endParaRPr sz="1400" b="1" dirty="0"/>
          </a:p>
        </p:txBody>
      </p:sp>
      <p:sp>
        <p:nvSpPr>
          <p:cNvPr id="65" name="Rectangle 64">
            <a:extLst>
              <a:ext uri="{FF2B5EF4-FFF2-40B4-BE49-F238E27FC236}">
                <a16:creationId xmlns:a16="http://schemas.microsoft.com/office/drawing/2014/main" id="{CF065B1D-53C8-4DE5-BE50-E6D997B3C883}"/>
              </a:ext>
            </a:extLst>
          </p:cNvPr>
          <p:cNvSpPr/>
          <p:nvPr/>
        </p:nvSpPr>
        <p:spPr bwMode="gray">
          <a:xfrm>
            <a:off x="6142257" y="1750613"/>
            <a:ext cx="5607603" cy="4673336"/>
          </a:xfrm>
          <a:prstGeom prst="rect">
            <a:avLst/>
          </a:prstGeom>
          <a:noFill/>
          <a:ln w="19050" algn="ctr">
            <a:solidFill>
              <a:schemeClr val="accent1"/>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p>
        </p:txBody>
      </p:sp>
      <p:sp>
        <p:nvSpPr>
          <p:cNvPr id="66" name="Shape 2064">
            <a:extLst>
              <a:ext uri="{FF2B5EF4-FFF2-40B4-BE49-F238E27FC236}">
                <a16:creationId xmlns:a16="http://schemas.microsoft.com/office/drawing/2014/main" id="{11B05969-DC97-4DA7-B9F3-AE424DBF2206}"/>
              </a:ext>
            </a:extLst>
          </p:cNvPr>
          <p:cNvSpPr txBox="1"/>
          <p:nvPr/>
        </p:nvSpPr>
        <p:spPr>
          <a:xfrm>
            <a:off x="3565497" y="1439565"/>
            <a:ext cx="2032169" cy="317396"/>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1400" b="1" dirty="0"/>
              <a:t>Prioritization</a:t>
            </a:r>
            <a:endParaRPr sz="1400" b="1" dirty="0"/>
          </a:p>
        </p:txBody>
      </p:sp>
      <p:sp>
        <p:nvSpPr>
          <p:cNvPr id="67" name="Rectangle 66">
            <a:extLst>
              <a:ext uri="{FF2B5EF4-FFF2-40B4-BE49-F238E27FC236}">
                <a16:creationId xmlns:a16="http://schemas.microsoft.com/office/drawing/2014/main" id="{3CFA7A1F-C6B0-4E49-81C3-571250916F92}"/>
              </a:ext>
            </a:extLst>
          </p:cNvPr>
          <p:cNvSpPr/>
          <p:nvPr/>
        </p:nvSpPr>
        <p:spPr bwMode="gray">
          <a:xfrm>
            <a:off x="3146885" y="4377218"/>
            <a:ext cx="2869394" cy="2052387"/>
          </a:xfrm>
          <a:prstGeom prst="rect">
            <a:avLst/>
          </a:prstGeom>
          <a:noFill/>
          <a:ln w="19050" algn="ctr">
            <a:solidFill>
              <a:schemeClr val="accent1"/>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p>
        </p:txBody>
      </p:sp>
      <p:sp>
        <p:nvSpPr>
          <p:cNvPr id="68" name="Rectangle 67">
            <a:extLst>
              <a:ext uri="{FF2B5EF4-FFF2-40B4-BE49-F238E27FC236}">
                <a16:creationId xmlns:a16="http://schemas.microsoft.com/office/drawing/2014/main" id="{A388E807-ED10-40E7-91F0-A7267447459C}"/>
              </a:ext>
            </a:extLst>
          </p:cNvPr>
          <p:cNvSpPr/>
          <p:nvPr/>
        </p:nvSpPr>
        <p:spPr bwMode="gray">
          <a:xfrm>
            <a:off x="3148465" y="1755776"/>
            <a:ext cx="2869394" cy="1947349"/>
          </a:xfrm>
          <a:prstGeom prst="rect">
            <a:avLst/>
          </a:prstGeom>
          <a:noFill/>
          <a:ln w="19050" algn="ctr">
            <a:solidFill>
              <a:schemeClr val="accent1"/>
            </a:solid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lnSpc>
                <a:spcPct val="106000"/>
              </a:lnSpc>
              <a:buFont typeface="Wingdings 2" pitchFamily="18" charset="2"/>
              <a:buNone/>
            </a:pPr>
            <a:endParaRPr lang="en-US" sz="1600" b="1" dirty="0"/>
          </a:p>
        </p:txBody>
      </p:sp>
      <p:sp>
        <p:nvSpPr>
          <p:cNvPr id="69" name="Shape 2064">
            <a:extLst>
              <a:ext uri="{FF2B5EF4-FFF2-40B4-BE49-F238E27FC236}">
                <a16:creationId xmlns:a16="http://schemas.microsoft.com/office/drawing/2014/main" id="{C900AF0C-5607-470D-A02F-F5941C2FA0F1}"/>
              </a:ext>
            </a:extLst>
          </p:cNvPr>
          <p:cNvSpPr txBox="1"/>
          <p:nvPr/>
        </p:nvSpPr>
        <p:spPr>
          <a:xfrm>
            <a:off x="3499133" y="3985383"/>
            <a:ext cx="2235386" cy="317396"/>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1400" b="1" dirty="0"/>
              <a:t>Discovery Automation</a:t>
            </a:r>
            <a:endParaRPr sz="1400" b="1" dirty="0"/>
          </a:p>
        </p:txBody>
      </p:sp>
      <p:sp>
        <p:nvSpPr>
          <p:cNvPr id="70" name="Rectangle 69">
            <a:extLst>
              <a:ext uri="{FF2B5EF4-FFF2-40B4-BE49-F238E27FC236}">
                <a16:creationId xmlns:a16="http://schemas.microsoft.com/office/drawing/2014/main" id="{C7A3C34F-E757-45FF-AF0A-3EF523257298}"/>
              </a:ext>
            </a:extLst>
          </p:cNvPr>
          <p:cNvSpPr/>
          <p:nvPr/>
        </p:nvSpPr>
        <p:spPr>
          <a:xfrm>
            <a:off x="3161591" y="2027460"/>
            <a:ext cx="2834380" cy="1277273"/>
          </a:xfrm>
          <a:prstGeom prst="rect">
            <a:avLst/>
          </a:prstGeom>
          <a:ln>
            <a:noFill/>
          </a:ln>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Scoring tied to technical complexity and functional customer requirements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100" kern="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Measurable criteria for customer migration tranches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100" kern="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Cloud integrated data collection</a:t>
            </a:r>
          </a:p>
        </p:txBody>
      </p:sp>
      <p:sp>
        <p:nvSpPr>
          <p:cNvPr id="71" name="Rectangle 70">
            <a:extLst>
              <a:ext uri="{FF2B5EF4-FFF2-40B4-BE49-F238E27FC236}">
                <a16:creationId xmlns:a16="http://schemas.microsoft.com/office/drawing/2014/main" id="{911BE44A-8BB5-4417-94C3-62C9CD952A9F}"/>
              </a:ext>
            </a:extLst>
          </p:cNvPr>
          <p:cNvSpPr/>
          <p:nvPr/>
        </p:nvSpPr>
        <p:spPr>
          <a:xfrm>
            <a:off x="3176569" y="4598160"/>
            <a:ext cx="2776293" cy="1615827"/>
          </a:xfrm>
          <a:prstGeom prst="rect">
            <a:avLst/>
          </a:prstGeom>
          <a:ln>
            <a:noFill/>
          </a:ln>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Scripted for multiple DBMS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100" kern="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Attributes tied to platform Metamodel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100" kern="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Web interface for non-technical discovery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100" kern="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kern="0" dirty="0"/>
              <a:t>Cloud-integrated data collection, processing and reporting</a:t>
            </a:r>
          </a:p>
        </p:txBody>
      </p:sp>
    </p:spTree>
    <p:extLst>
      <p:ext uri="{BB962C8B-B14F-4D97-AF65-F5344CB8AC3E}">
        <p14:creationId xmlns:p14="http://schemas.microsoft.com/office/powerpoint/2010/main" val="113375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P spid="62" grpId="0"/>
      <p:bldP spid="63" grpId="0"/>
      <p:bldP spid="64" grpId="0"/>
      <p:bldP spid="66"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534CAC-4126-4276-8987-C112570DCD23}"/>
              </a:ext>
            </a:extLst>
          </p:cNvPr>
          <p:cNvSpPr>
            <a:spLocks noGrp="1"/>
          </p:cNvSpPr>
          <p:nvPr>
            <p:ph type="body" sz="quarter" idx="14"/>
          </p:nvPr>
        </p:nvSpPr>
        <p:spPr/>
        <p:txBody>
          <a:bodyPr/>
          <a:lstStyle/>
          <a:p>
            <a:r>
              <a:rPr lang="en-US" dirty="0"/>
              <a:t>Deloitte tackled key problems impacting the client’s ability to execute platform migration of customers, reducing overall customer engagement time and enhancing the customer migration experience</a:t>
            </a:r>
          </a:p>
        </p:txBody>
      </p:sp>
      <p:sp>
        <p:nvSpPr>
          <p:cNvPr id="3" name="Title 2">
            <a:extLst>
              <a:ext uri="{FF2B5EF4-FFF2-40B4-BE49-F238E27FC236}">
                <a16:creationId xmlns:a16="http://schemas.microsoft.com/office/drawing/2014/main" id="{C678E06D-22DC-4F9E-9883-1A879283E1D3}"/>
              </a:ext>
            </a:extLst>
          </p:cNvPr>
          <p:cNvSpPr>
            <a:spLocks noGrp="1"/>
          </p:cNvSpPr>
          <p:nvPr>
            <p:ph type="title"/>
          </p:nvPr>
        </p:nvSpPr>
        <p:spPr/>
        <p:txBody>
          <a:bodyPr/>
          <a:lstStyle/>
          <a:p>
            <a:r>
              <a:rPr lang="en-US" dirty="0"/>
              <a:t>Key Outcomes</a:t>
            </a:r>
          </a:p>
        </p:txBody>
      </p:sp>
      <p:cxnSp>
        <p:nvCxnSpPr>
          <p:cNvPr id="18" name="Straight Connector 17">
            <a:extLst>
              <a:ext uri="{FF2B5EF4-FFF2-40B4-BE49-F238E27FC236}">
                <a16:creationId xmlns:a16="http://schemas.microsoft.com/office/drawing/2014/main" id="{DEB796EF-3D3E-4AE0-8FFF-AC3328C175CB}"/>
              </a:ext>
            </a:extLst>
          </p:cNvPr>
          <p:cNvCxnSpPr>
            <a:cxnSpLocks/>
          </p:cNvCxnSpPr>
          <p:nvPr/>
        </p:nvCxnSpPr>
        <p:spPr>
          <a:xfrm>
            <a:off x="7772876" y="1810449"/>
            <a:ext cx="25458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hape 2064">
            <a:extLst>
              <a:ext uri="{FF2B5EF4-FFF2-40B4-BE49-F238E27FC236}">
                <a16:creationId xmlns:a16="http://schemas.microsoft.com/office/drawing/2014/main" id="{A0276303-43D1-42EC-917F-E7F10E7AD01A}"/>
              </a:ext>
            </a:extLst>
          </p:cNvPr>
          <p:cNvSpPr txBox="1"/>
          <p:nvPr/>
        </p:nvSpPr>
        <p:spPr>
          <a:xfrm>
            <a:off x="7065736" y="1338568"/>
            <a:ext cx="3960123" cy="5622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2000" b="1" dirty="0"/>
              <a:t>Value Delivered</a:t>
            </a:r>
            <a:endParaRPr sz="2000" b="1" dirty="0"/>
          </a:p>
        </p:txBody>
      </p:sp>
      <p:graphicFrame>
        <p:nvGraphicFramePr>
          <p:cNvPr id="20" name="Table 19">
            <a:extLst>
              <a:ext uri="{FF2B5EF4-FFF2-40B4-BE49-F238E27FC236}">
                <a16:creationId xmlns:a16="http://schemas.microsoft.com/office/drawing/2014/main" id="{C0AFA18C-4379-4B3C-BADC-B05040B90801}"/>
              </a:ext>
            </a:extLst>
          </p:cNvPr>
          <p:cNvGraphicFramePr>
            <a:graphicFrameLocks noGrp="1"/>
          </p:cNvGraphicFramePr>
          <p:nvPr>
            <p:extLst>
              <p:ext uri="{D42A27DB-BD31-4B8C-83A1-F6EECF244321}">
                <p14:modId xmlns:p14="http://schemas.microsoft.com/office/powerpoint/2010/main" val="3545538454"/>
              </p:ext>
            </p:extLst>
          </p:nvPr>
        </p:nvGraphicFramePr>
        <p:xfrm>
          <a:off x="532132" y="1709161"/>
          <a:ext cx="11042552" cy="4760920"/>
        </p:xfrm>
        <a:graphic>
          <a:graphicData uri="http://schemas.openxmlformats.org/drawingml/2006/table">
            <a:tbl>
              <a:tblPr firstRow="1" bandRow="1">
                <a:tableStyleId>{5C22544A-7EE6-4342-B048-85BDC9FD1C3A}</a:tableStyleId>
              </a:tblPr>
              <a:tblGrid>
                <a:gridCol w="3520854">
                  <a:extLst>
                    <a:ext uri="{9D8B030D-6E8A-4147-A177-3AD203B41FA5}">
                      <a16:colId xmlns:a16="http://schemas.microsoft.com/office/drawing/2014/main" val="73616913"/>
                    </a:ext>
                  </a:extLst>
                </a:gridCol>
                <a:gridCol w="3616662">
                  <a:extLst>
                    <a:ext uri="{9D8B030D-6E8A-4147-A177-3AD203B41FA5}">
                      <a16:colId xmlns:a16="http://schemas.microsoft.com/office/drawing/2014/main" val="2592690257"/>
                    </a:ext>
                  </a:extLst>
                </a:gridCol>
                <a:gridCol w="3905036">
                  <a:extLst>
                    <a:ext uri="{9D8B030D-6E8A-4147-A177-3AD203B41FA5}">
                      <a16:colId xmlns:a16="http://schemas.microsoft.com/office/drawing/2014/main" val="4150982444"/>
                    </a:ext>
                  </a:extLst>
                </a:gridCol>
              </a:tblGrid>
              <a:tr h="1190230">
                <a:tc>
                  <a:txBody>
                    <a:bodyPr/>
                    <a:lstStyle/>
                    <a:p>
                      <a:pPr marR="0" lvl="0" algn="ctr" defTabSz="914400" rtl="0" eaLnBrk="1" fontAlgn="auto" latinLnBrk="0" hangingPunct="1">
                        <a:lnSpc>
                          <a:spcPct val="100000"/>
                        </a:lnSpc>
                        <a:spcBef>
                          <a:spcPct val="0"/>
                        </a:spcBef>
                        <a:spcAft>
                          <a:spcPts val="600"/>
                        </a:spcAft>
                        <a:buClrTx/>
                        <a:buSzTx/>
                        <a:tabLst/>
                        <a:defRPr/>
                      </a:pPr>
                      <a:endPar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Responsive migration engagement</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Opportunistic customer outreach</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Long-term migration pipeline</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Proactive customer solicitation</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5009186"/>
                  </a:ext>
                </a:extLst>
              </a:tr>
              <a:tr h="1190230">
                <a:tc>
                  <a:txBody>
                    <a:bodyPr/>
                    <a:lstStyle/>
                    <a:p>
                      <a:pPr marR="0" lvl="0" algn="ctr" defTabSz="914400" rtl="0" eaLnBrk="1" fontAlgn="auto" latinLnBrk="0" hangingPunct="1">
                        <a:lnSpc>
                          <a:spcPct val="100000"/>
                        </a:lnSpc>
                        <a:spcBef>
                          <a:spcPct val="0"/>
                        </a:spcBef>
                        <a:spcAft>
                          <a:spcPts val="600"/>
                        </a:spcAft>
                        <a:buClrTx/>
                        <a:buSzTx/>
                        <a:tabLst/>
                        <a:defRPr/>
                      </a:pPr>
                      <a:endPar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Manual workshops, extended validation effort</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Prolonged customer lead time</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Single-customer migration data view</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Double-click technical discovery</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Workshops focused on validation and planning</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End-to-end customer landscape migration data view</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1316905"/>
                  </a:ext>
                </a:extLst>
              </a:tr>
              <a:tr h="1190230">
                <a:tc>
                  <a:txBody>
                    <a:bodyPr/>
                    <a:lstStyle/>
                    <a:p>
                      <a:pPr marR="0" lvl="0" algn="ctr" defTabSz="914400" rtl="0" eaLnBrk="1" fontAlgn="auto" latinLnBrk="0" hangingPunct="1">
                        <a:lnSpc>
                          <a:spcPct val="100000"/>
                        </a:lnSpc>
                        <a:spcBef>
                          <a:spcPct val="0"/>
                        </a:spcBef>
                        <a:spcAft>
                          <a:spcPts val="600"/>
                        </a:spcAft>
                        <a:buClrTx/>
                        <a:buSzTx/>
                        <a:tabLst/>
                        <a:defRPr/>
                      </a:pPr>
                      <a:endPar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Migration execution: Three weeks</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Application downtime: up to 9 hours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Migration execution: &lt; 1 week</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Application downtime: &lt; 2 minutes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3090378"/>
                  </a:ext>
                </a:extLst>
              </a:tr>
              <a:tr h="1190230">
                <a:tc>
                  <a:txBody>
                    <a:bodyPr/>
                    <a:lstStyle/>
                    <a:p>
                      <a:pPr marR="0" lvl="0" algn="ctr" defTabSz="914400" rtl="0" eaLnBrk="1" fontAlgn="auto" latinLnBrk="0" hangingPunct="1">
                        <a:lnSpc>
                          <a:spcPct val="100000"/>
                        </a:lnSpc>
                        <a:spcBef>
                          <a:spcPct val="0"/>
                        </a:spcBef>
                        <a:spcAft>
                          <a:spcPts val="600"/>
                        </a:spcAft>
                        <a:buClrTx/>
                        <a:buSzTx/>
                        <a:tabLst/>
                        <a:defRPr/>
                      </a:pPr>
                      <a:endPar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Overall customer engagement: 4-6 months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bg1"/>
                          </a:solidFill>
                          <a:latin typeface="Open Sans" panose="020B0606030504020204" pitchFamily="34" charset="0"/>
                          <a:ea typeface="Open Sans" panose="020B0606030504020204" pitchFamily="34" charset="0"/>
                          <a:cs typeface="Open Sans" panose="020B0606030504020204" pitchFamily="34" charset="0"/>
                        </a:rPr>
                        <a:t>Overall customer engagement: 4-6 weeks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999677"/>
                  </a:ext>
                </a:extLst>
              </a:tr>
            </a:tbl>
          </a:graphicData>
        </a:graphic>
      </p:graphicFrame>
      <p:cxnSp>
        <p:nvCxnSpPr>
          <p:cNvPr id="22" name="Straight Connector 21">
            <a:extLst>
              <a:ext uri="{FF2B5EF4-FFF2-40B4-BE49-F238E27FC236}">
                <a16:creationId xmlns:a16="http://schemas.microsoft.com/office/drawing/2014/main" id="{DECFF332-CB2F-41E0-AEA0-347B66EBC43A}"/>
              </a:ext>
            </a:extLst>
          </p:cNvPr>
          <p:cNvCxnSpPr>
            <a:cxnSpLocks/>
          </p:cNvCxnSpPr>
          <p:nvPr/>
        </p:nvCxnSpPr>
        <p:spPr>
          <a:xfrm>
            <a:off x="4042284" y="1810449"/>
            <a:ext cx="3388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hape 2064">
            <a:extLst>
              <a:ext uri="{FF2B5EF4-FFF2-40B4-BE49-F238E27FC236}">
                <a16:creationId xmlns:a16="http://schemas.microsoft.com/office/drawing/2014/main" id="{3E8B9B41-4D83-4D0E-946D-58D9A11069EF}"/>
              </a:ext>
            </a:extLst>
          </p:cNvPr>
          <p:cNvSpPr txBox="1"/>
          <p:nvPr/>
        </p:nvSpPr>
        <p:spPr>
          <a:xfrm>
            <a:off x="3789139" y="1338568"/>
            <a:ext cx="3960123" cy="5622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2000" b="1" dirty="0"/>
              <a:t>Challenges Addressed</a:t>
            </a:r>
            <a:endParaRPr sz="2000" b="1" dirty="0"/>
          </a:p>
        </p:txBody>
      </p:sp>
      <p:cxnSp>
        <p:nvCxnSpPr>
          <p:cNvPr id="24" name="Straight Connector 23">
            <a:extLst>
              <a:ext uri="{FF2B5EF4-FFF2-40B4-BE49-F238E27FC236}">
                <a16:creationId xmlns:a16="http://schemas.microsoft.com/office/drawing/2014/main" id="{6939B5F6-57B1-4C3D-B327-2AFB902CCAEA}"/>
              </a:ext>
            </a:extLst>
          </p:cNvPr>
          <p:cNvCxnSpPr>
            <a:cxnSpLocks/>
          </p:cNvCxnSpPr>
          <p:nvPr/>
        </p:nvCxnSpPr>
        <p:spPr>
          <a:xfrm>
            <a:off x="528096" y="1802008"/>
            <a:ext cx="30804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hape 2064">
            <a:extLst>
              <a:ext uri="{FF2B5EF4-FFF2-40B4-BE49-F238E27FC236}">
                <a16:creationId xmlns:a16="http://schemas.microsoft.com/office/drawing/2014/main" id="{0679FE39-F548-4524-9B23-F1648108D621}"/>
              </a:ext>
            </a:extLst>
          </p:cNvPr>
          <p:cNvSpPr txBox="1"/>
          <p:nvPr/>
        </p:nvSpPr>
        <p:spPr>
          <a:xfrm>
            <a:off x="322704" y="1341013"/>
            <a:ext cx="3600112" cy="56228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Font typeface="Open Sans"/>
              <a:buNone/>
            </a:pPr>
            <a:r>
              <a:rPr lang="en-US" sz="2000" b="1" dirty="0"/>
              <a:t>Solution Component</a:t>
            </a:r>
            <a:endParaRPr sz="2000" b="1" dirty="0"/>
          </a:p>
        </p:txBody>
      </p:sp>
      <p:graphicFrame>
        <p:nvGraphicFramePr>
          <p:cNvPr id="26" name="Table 25">
            <a:extLst>
              <a:ext uri="{FF2B5EF4-FFF2-40B4-BE49-F238E27FC236}">
                <a16:creationId xmlns:a16="http://schemas.microsoft.com/office/drawing/2014/main" id="{94B44F2C-AB81-4DCF-A7B1-6235D0AFD86B}"/>
              </a:ext>
            </a:extLst>
          </p:cNvPr>
          <p:cNvGraphicFramePr>
            <a:graphicFrameLocks noGrp="1"/>
          </p:cNvGraphicFramePr>
          <p:nvPr>
            <p:extLst>
              <p:ext uri="{D42A27DB-BD31-4B8C-83A1-F6EECF244321}">
                <p14:modId xmlns:p14="http://schemas.microsoft.com/office/powerpoint/2010/main" val="3968969420"/>
              </p:ext>
            </p:extLst>
          </p:nvPr>
        </p:nvGraphicFramePr>
        <p:xfrm>
          <a:off x="684532" y="1861561"/>
          <a:ext cx="11042552" cy="4760920"/>
        </p:xfrm>
        <a:graphic>
          <a:graphicData uri="http://schemas.openxmlformats.org/drawingml/2006/table">
            <a:tbl>
              <a:tblPr firstRow="1" bandRow="1">
                <a:tableStyleId>{5C22544A-7EE6-4342-B048-85BDC9FD1C3A}</a:tableStyleId>
              </a:tblPr>
              <a:tblGrid>
                <a:gridCol w="3520854">
                  <a:extLst>
                    <a:ext uri="{9D8B030D-6E8A-4147-A177-3AD203B41FA5}">
                      <a16:colId xmlns:a16="http://schemas.microsoft.com/office/drawing/2014/main" val="73616913"/>
                    </a:ext>
                  </a:extLst>
                </a:gridCol>
                <a:gridCol w="3616662">
                  <a:extLst>
                    <a:ext uri="{9D8B030D-6E8A-4147-A177-3AD203B41FA5}">
                      <a16:colId xmlns:a16="http://schemas.microsoft.com/office/drawing/2014/main" val="2592690257"/>
                    </a:ext>
                  </a:extLst>
                </a:gridCol>
                <a:gridCol w="3905036">
                  <a:extLst>
                    <a:ext uri="{9D8B030D-6E8A-4147-A177-3AD203B41FA5}">
                      <a16:colId xmlns:a16="http://schemas.microsoft.com/office/drawing/2014/main" val="4150982444"/>
                    </a:ext>
                  </a:extLst>
                </a:gridCol>
              </a:tblGrid>
              <a:tr h="1190230">
                <a:tc>
                  <a:txBody>
                    <a:bodyPr/>
                    <a:lstStyle/>
                    <a:p>
                      <a:pPr marR="0" lvl="0" algn="l" defTabSz="914400" rtl="0" eaLnBrk="1" fontAlgn="auto" latinLnBrk="0" hangingPunct="1">
                        <a:lnSpc>
                          <a:spcPct val="100000"/>
                        </a:lnSpc>
                        <a:spcBef>
                          <a:spcPct val="0"/>
                        </a:spcBef>
                        <a:spcAft>
                          <a:spcPts val="600"/>
                        </a:spcAft>
                        <a:buClrTx/>
                        <a:buSzTx/>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Migration Prioritization Strategy</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Responsive migration engagement</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Opportunistic customer outreach</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Long-term migration pipeline</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Proactive customer solicitation</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5009186"/>
                  </a:ext>
                </a:extLst>
              </a:tr>
              <a:tr h="1190230">
                <a:tc>
                  <a:txBody>
                    <a:bodyPr/>
                    <a:lstStyle/>
                    <a:p>
                      <a:pPr marR="0" lvl="0" algn="l" defTabSz="914400" rtl="0" eaLnBrk="1" fontAlgn="auto" latinLnBrk="0" hangingPunct="1">
                        <a:lnSpc>
                          <a:spcPct val="100000"/>
                        </a:lnSpc>
                        <a:spcBef>
                          <a:spcPct val="0"/>
                        </a:spcBef>
                        <a:spcAft>
                          <a:spcPts val="600"/>
                        </a:spcAft>
                        <a:buClrTx/>
                        <a:buSzTx/>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Discovery Automation Toolset</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Manual workshops, extended validation effort</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Prolonged customer lead time</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Single-customer migration data view</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Double-click technical discovery</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Workshops focused on validation and planning</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End-to-end customer landscape migration data view</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1316905"/>
                  </a:ext>
                </a:extLst>
              </a:tr>
              <a:tr h="1190230">
                <a:tc>
                  <a:txBody>
                    <a:bodyPr/>
                    <a:lstStyle/>
                    <a:p>
                      <a:pPr marR="0" lvl="0" algn="l" defTabSz="914400" rtl="0" eaLnBrk="1" fontAlgn="auto" latinLnBrk="0" hangingPunct="1">
                        <a:lnSpc>
                          <a:spcPct val="100000"/>
                        </a:lnSpc>
                        <a:spcBef>
                          <a:spcPct val="0"/>
                        </a:spcBef>
                        <a:spcAft>
                          <a:spcPts val="600"/>
                        </a:spcAft>
                        <a:buClrTx/>
                        <a:buSzTx/>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Near-Zero Downtime Migration Architecture</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Migration execution: Three weeks</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Application downtime: up to 9 hours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Migration execution: &lt; 1 week</a:t>
                      </a:r>
                    </a:p>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Application downtime: &lt; 2 minutes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3090378"/>
                  </a:ext>
                </a:extLst>
              </a:tr>
              <a:tr h="1190230">
                <a:tc>
                  <a:txBody>
                    <a:bodyPr/>
                    <a:lstStyle/>
                    <a:p>
                      <a:pPr marR="0" lvl="0" algn="l" defTabSz="914400" rtl="0" eaLnBrk="1" fontAlgn="auto" latinLnBrk="0" hangingPunct="1">
                        <a:lnSpc>
                          <a:spcPct val="100000"/>
                        </a:lnSpc>
                        <a:spcBef>
                          <a:spcPct val="0"/>
                        </a:spcBef>
                        <a:spcAft>
                          <a:spcPts val="600"/>
                        </a:spcAft>
                        <a:buClrTx/>
                        <a:buSzTx/>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Migration Capability Enablement</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Overall customer engagement: 4-6 months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1100" b="1" spc="0" dirty="0">
                          <a:solidFill>
                            <a:schemeClr val="tx1"/>
                          </a:solidFill>
                          <a:latin typeface="Open Sans" panose="020B0606030504020204" pitchFamily="34" charset="0"/>
                          <a:ea typeface="Open Sans" panose="020B0606030504020204" pitchFamily="34" charset="0"/>
                          <a:cs typeface="Open Sans" panose="020B0606030504020204" pitchFamily="34" charset="0"/>
                        </a:rPr>
                        <a:t>Overall customer engagement: 4-6 weeks</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999677"/>
                  </a:ext>
                </a:extLst>
              </a:tr>
            </a:tbl>
          </a:graphicData>
        </a:graphic>
      </p:graphicFrame>
    </p:spTree>
    <p:extLst>
      <p:ext uri="{BB962C8B-B14F-4D97-AF65-F5344CB8AC3E}">
        <p14:creationId xmlns:p14="http://schemas.microsoft.com/office/powerpoint/2010/main" val="15566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2E5B-E2A8-4BF4-BF6B-2A7B928C4668}"/>
              </a:ext>
            </a:extLst>
          </p:cNvPr>
          <p:cNvSpPr>
            <a:spLocks noGrp="1"/>
          </p:cNvSpPr>
          <p:nvPr>
            <p:ph type="title"/>
          </p:nvPr>
        </p:nvSpPr>
        <p:spPr/>
        <p:txBody>
          <a:bodyPr/>
          <a:lstStyle/>
          <a:p>
            <a:r>
              <a:rPr lang="en-US" dirty="0"/>
              <a:t>Approach</a:t>
            </a:r>
          </a:p>
        </p:txBody>
      </p:sp>
    </p:spTree>
    <p:extLst>
      <p:ext uri="{BB962C8B-B14F-4D97-AF65-F5344CB8AC3E}">
        <p14:creationId xmlns:p14="http://schemas.microsoft.com/office/powerpoint/2010/main" val="182332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47CAD-96C2-4EBE-A6A9-771BE4D05FC3}"/>
              </a:ext>
            </a:extLst>
          </p:cNvPr>
          <p:cNvSpPr>
            <a:spLocks noGrp="1"/>
          </p:cNvSpPr>
          <p:nvPr>
            <p:ph type="body" sz="quarter" idx="14"/>
          </p:nvPr>
        </p:nvSpPr>
        <p:spPr/>
        <p:txBody>
          <a:bodyPr/>
          <a:lstStyle/>
          <a:p>
            <a:r>
              <a:rPr lang="en-US" dirty="0"/>
              <a:t>The following approach has been developed in collaboration with key </a:t>
            </a:r>
            <a:r>
              <a:rPr lang="en-US" dirty="0" err="1"/>
              <a:t>OutSystems</a:t>
            </a:r>
            <a:r>
              <a:rPr lang="en-US" dirty="0"/>
              <a:t> stakeholders to define, initialize, execute and scale a robust customer migration program</a:t>
            </a:r>
          </a:p>
        </p:txBody>
      </p:sp>
      <p:sp>
        <p:nvSpPr>
          <p:cNvPr id="3" name="Title 2">
            <a:extLst>
              <a:ext uri="{FF2B5EF4-FFF2-40B4-BE49-F238E27FC236}">
                <a16:creationId xmlns:a16="http://schemas.microsoft.com/office/drawing/2014/main" id="{542A6E44-ED7D-4A97-98BA-CF3046C68748}"/>
              </a:ext>
            </a:extLst>
          </p:cNvPr>
          <p:cNvSpPr>
            <a:spLocks noGrp="1"/>
          </p:cNvSpPr>
          <p:nvPr>
            <p:ph type="title"/>
          </p:nvPr>
        </p:nvSpPr>
        <p:spPr/>
        <p:txBody>
          <a:bodyPr/>
          <a:lstStyle/>
          <a:p>
            <a:r>
              <a:rPr lang="en-US" dirty="0"/>
              <a:t>Planning, Preparing and Mobilizing a Migration Pipeline at Scale</a:t>
            </a:r>
          </a:p>
        </p:txBody>
      </p:sp>
      <p:graphicFrame>
        <p:nvGraphicFramePr>
          <p:cNvPr id="4" name="Table 3">
            <a:extLst>
              <a:ext uri="{FF2B5EF4-FFF2-40B4-BE49-F238E27FC236}">
                <a16:creationId xmlns:a16="http://schemas.microsoft.com/office/drawing/2014/main" id="{6A750EB9-5109-4C66-BCFF-78B4A9E1F08D}"/>
              </a:ext>
            </a:extLst>
          </p:cNvPr>
          <p:cNvGraphicFramePr>
            <a:graphicFrameLocks noGrp="1"/>
          </p:cNvGraphicFramePr>
          <p:nvPr>
            <p:extLst>
              <p:ext uri="{D42A27DB-BD31-4B8C-83A1-F6EECF244321}">
                <p14:modId xmlns:p14="http://schemas.microsoft.com/office/powerpoint/2010/main" val="3117598099"/>
              </p:ext>
            </p:extLst>
          </p:nvPr>
        </p:nvGraphicFramePr>
        <p:xfrm>
          <a:off x="622848" y="2513863"/>
          <a:ext cx="11040248" cy="3562040"/>
        </p:xfrm>
        <a:graphic>
          <a:graphicData uri="http://schemas.openxmlformats.org/drawingml/2006/table">
            <a:tbl>
              <a:tblPr firstRow="1" bandRow="1"/>
              <a:tblGrid>
                <a:gridCol w="1589027">
                  <a:extLst>
                    <a:ext uri="{9D8B030D-6E8A-4147-A177-3AD203B41FA5}">
                      <a16:colId xmlns:a16="http://schemas.microsoft.com/office/drawing/2014/main" val="20001"/>
                    </a:ext>
                  </a:extLst>
                </a:gridCol>
                <a:gridCol w="1513114">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478386">
                  <a:extLst>
                    <a:ext uri="{9D8B030D-6E8A-4147-A177-3AD203B41FA5}">
                      <a16:colId xmlns:a16="http://schemas.microsoft.com/office/drawing/2014/main" val="20004"/>
                    </a:ext>
                  </a:extLst>
                </a:gridCol>
                <a:gridCol w="2908556">
                  <a:extLst>
                    <a:ext uri="{9D8B030D-6E8A-4147-A177-3AD203B41FA5}">
                      <a16:colId xmlns:a16="http://schemas.microsoft.com/office/drawing/2014/main" val="20005"/>
                    </a:ext>
                  </a:extLst>
                </a:gridCol>
                <a:gridCol w="2353737">
                  <a:extLst>
                    <a:ext uri="{9D8B030D-6E8A-4147-A177-3AD203B41FA5}">
                      <a16:colId xmlns:a16="http://schemas.microsoft.com/office/drawing/2014/main" val="20006"/>
                    </a:ext>
                  </a:extLst>
                </a:gridCol>
              </a:tblGrid>
              <a:tr h="1542568">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Engage and migrate Customer to cloud in collaboration with </a:t>
                      </a:r>
                      <a:r>
                        <a:rPr lang="en-US" sz="1000" b="0" kern="1200" dirty="0" err="1">
                          <a:solidFill>
                            <a:srgbClr val="000000"/>
                          </a:solidFill>
                          <a:latin typeface="Calibri" panose="020F0502020204030204" pitchFamily="34" charset="0"/>
                          <a:ea typeface="MS PGothic" pitchFamily="34" charset="-128"/>
                          <a:cs typeface="Calibri" panose="020F0502020204030204" pitchFamily="34" charset="0"/>
                        </a:rPr>
                        <a:t>OutSystems</a:t>
                      </a: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 Identify key opportunities for</a:t>
                      </a:r>
                      <a:r>
                        <a:rPr lang="en-US" sz="1000" b="0" kern="1200" baseline="0" dirty="0">
                          <a:solidFill>
                            <a:srgbClr val="000000"/>
                          </a:solidFill>
                          <a:latin typeface="Calibri" panose="020F0502020204030204" pitchFamily="34" charset="0"/>
                          <a:ea typeface="MS PGothic" pitchFamily="34" charset="-128"/>
                          <a:cs typeface="Calibri" panose="020F0502020204030204" pitchFamily="34" charset="0"/>
                        </a:rPr>
                        <a:t> discovery, process automation and planning of migration at scale</a:t>
                      </a: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lnL w="12700" cmpd="sng">
                      <a:solidFill>
                        <a:sysClr val="window" lastClr="FFFFFF"/>
                      </a:solidFill>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Apply findings to initial approach and procedures to create assets necessary to enable Phase 3 activities and long-term customer engagement </a:t>
                      </a:r>
                    </a:p>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Classification of customers for near-term and long-term engagement</a:t>
                      </a: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Customers identified as candidate for near term migration are engaged for discovery to develop granular roadmap </a:t>
                      </a: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baseline="0" dirty="0">
                          <a:solidFill>
                            <a:srgbClr val="000000"/>
                          </a:solidFill>
                          <a:latin typeface="Calibri" panose="020F0502020204030204" pitchFamily="34" charset="0"/>
                          <a:ea typeface="MS PGothic" pitchFamily="34" charset="-128"/>
                          <a:cs typeface="Calibri" panose="020F0502020204030204" pitchFamily="34" charset="0"/>
                        </a:rPr>
                        <a:t>Customer remediation &amp; refactor is performed; Pre-production landing zone and transition environment are prepared, customer data is migrated to cloud and transformed to PaaS</a:t>
                      </a: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marT="54864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Open Sans"/>
                        </a:defRPr>
                      </a:lvl1pPr>
                      <a:lvl2pPr marL="457200" algn="l" defTabSz="914400" rtl="0" eaLnBrk="1" latinLnBrk="0" hangingPunct="1">
                        <a:defRPr sz="1800" b="1" kern="1200">
                          <a:solidFill>
                            <a:schemeClr val="lt1"/>
                          </a:solidFill>
                          <a:latin typeface="Open Sans"/>
                        </a:defRPr>
                      </a:lvl2pPr>
                      <a:lvl3pPr marL="914400" algn="l" defTabSz="914400" rtl="0" eaLnBrk="1" latinLnBrk="0" hangingPunct="1">
                        <a:defRPr sz="1800" b="1" kern="1200">
                          <a:solidFill>
                            <a:schemeClr val="lt1"/>
                          </a:solidFill>
                          <a:latin typeface="Open Sans"/>
                        </a:defRPr>
                      </a:lvl3pPr>
                      <a:lvl4pPr marL="1371600" algn="l" defTabSz="914400" rtl="0" eaLnBrk="1" latinLnBrk="0" hangingPunct="1">
                        <a:defRPr sz="1800" b="1" kern="1200">
                          <a:solidFill>
                            <a:schemeClr val="lt1"/>
                          </a:solidFill>
                          <a:latin typeface="Open Sans"/>
                        </a:defRPr>
                      </a:lvl4pPr>
                      <a:lvl5pPr marL="1828800" algn="l" defTabSz="914400" rtl="0" eaLnBrk="1" latinLnBrk="0" hangingPunct="1">
                        <a:defRPr sz="1800" b="1" kern="1200">
                          <a:solidFill>
                            <a:schemeClr val="lt1"/>
                          </a:solidFill>
                          <a:latin typeface="Open Sans"/>
                        </a:defRPr>
                      </a:lvl5pPr>
                      <a:lvl6pPr marL="2286000" algn="l" defTabSz="914400" rtl="0" eaLnBrk="1" latinLnBrk="0" hangingPunct="1">
                        <a:defRPr sz="1800" b="1" kern="1200">
                          <a:solidFill>
                            <a:schemeClr val="lt1"/>
                          </a:solidFill>
                          <a:latin typeface="Open Sans"/>
                        </a:defRPr>
                      </a:lvl6pPr>
                      <a:lvl7pPr marL="2743200" algn="l" defTabSz="914400" rtl="0" eaLnBrk="1" latinLnBrk="0" hangingPunct="1">
                        <a:defRPr sz="1800" b="1" kern="1200">
                          <a:solidFill>
                            <a:schemeClr val="lt1"/>
                          </a:solidFill>
                          <a:latin typeface="Open Sans"/>
                        </a:defRPr>
                      </a:lvl7pPr>
                      <a:lvl8pPr marL="3200400" algn="l" defTabSz="914400" rtl="0" eaLnBrk="1" latinLnBrk="0" hangingPunct="1">
                        <a:defRPr sz="1800" b="1" kern="1200">
                          <a:solidFill>
                            <a:schemeClr val="lt1"/>
                          </a:solidFill>
                          <a:latin typeface="Open Sans"/>
                        </a:defRPr>
                      </a:lvl8pPr>
                      <a:lvl9pPr marL="3657600" algn="l" defTabSz="914400" rtl="0" eaLnBrk="1" latinLnBrk="0" hangingPunct="1">
                        <a:defRPr sz="1800" b="1" kern="1200">
                          <a:solidFill>
                            <a:schemeClr val="lt1"/>
                          </a:solidFill>
                          <a:latin typeface="Open Sans"/>
                        </a:defRPr>
                      </a:lvl9p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validates and accepts PaaS target state, instance is cutover, handover of operations to customer </a:t>
                      </a:r>
                    </a:p>
                  </a:txBody>
                  <a:tcPr marL="137160" marR="137160" marT="548640">
                    <a:lnL w="19050" cap="flat" cmpd="sng" algn="ctr">
                      <a:solidFill>
                        <a:sysClr val="window" lastClr="FFFFFF">
                          <a:lumMod val="95000"/>
                        </a:sysClr>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256484">
                <a:tc gridSpan="6">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r>
                        <a:rPr lang="en-US" sz="1000" b="1" kern="1200" dirty="0">
                          <a:solidFill>
                            <a:schemeClr val="bg1"/>
                          </a:solidFill>
                          <a:latin typeface="Calibri" panose="020F0502020204030204" pitchFamily="34" charset="0"/>
                          <a:ea typeface="MS PGothic" pitchFamily="34" charset="-128"/>
                          <a:cs typeface="Calibri" panose="020F0502020204030204" pitchFamily="34" charset="0"/>
                        </a:rPr>
                        <a:t>Key Outputs</a:t>
                      </a:r>
                    </a:p>
                  </a:txBody>
                  <a:tcPr marL="137160" marR="13716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marT="548640">
                    <a:lnL w="12700" cap="flat" cmpd="sng" algn="ctr">
                      <a:solidFill>
                        <a:sysClr val="window" lastClr="FFFFFF"/>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1587" marR="0" lvl="1" indent="0" algn="ctr" defTabSz="909638" rtl="0" eaLnBrk="0" fontAlgn="base" latinLnBrk="0" hangingPunct="0">
                        <a:lnSpc>
                          <a:spcPct val="106000"/>
                        </a:lnSpc>
                        <a:spcBef>
                          <a:spcPts val="300"/>
                        </a:spcBef>
                        <a:spcAft>
                          <a:spcPct val="0"/>
                        </a:spcAft>
                        <a:buClr>
                          <a:srgbClr val="000000"/>
                        </a:buClr>
                        <a:buSzPct val="90000"/>
                        <a:buFont typeface="Wingdings" pitchFamily="2" charset="2"/>
                        <a:buNone/>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marT="548640">
                    <a:lnL w="19050" cap="flat" cmpd="sng" algn="ctr">
                      <a:solidFill>
                        <a:sysClr val="window" lastClr="FFFFFF">
                          <a:lumMod val="95000"/>
                        </a:sysClr>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7728318"/>
                  </a:ext>
                </a:extLst>
              </a:tr>
              <a:tr h="852708">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Pilot Execution</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Automation Tooling Design &amp; Selection</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dirty="0">
                          <a:solidFill>
                            <a:schemeClr val="tx1"/>
                          </a:solidFill>
                          <a:latin typeface="Calibri" panose="020F0502020204030204" pitchFamily="34" charset="0"/>
                          <a:cs typeface="Calibri" panose="020F0502020204030204" pitchFamily="34" charset="0"/>
                        </a:rPr>
                        <a:t>Tactical Requirements &amp; Lessons Learned</a:t>
                      </a: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nchor="ctr">
                    <a:lnL w="12700" cmpd="sng">
                      <a:solidFill>
                        <a:sysClr val="window" lastClr="FFFFFF"/>
                      </a:solidFill>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Migration Process Mapping</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Runbook Creation</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Engagement Process</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Assessment Tooling</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Migration Automation Tooling</a:t>
                      </a:r>
                    </a:p>
                  </a:txBody>
                  <a:tcPr marL="137160" marR="137160" anchor="ctr">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Prioritized Customer Backlog</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Proposed Roadmap</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nchor="ctr">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a:t>
                      </a:r>
                      <a:r>
                        <a:rPr lang="en-US" sz="1000" b="0" kern="1200" dirty="0" err="1">
                          <a:solidFill>
                            <a:srgbClr val="000000"/>
                          </a:solidFill>
                          <a:latin typeface="Calibri" panose="020F0502020204030204" pitchFamily="34" charset="0"/>
                          <a:ea typeface="MS PGothic" pitchFamily="34" charset="-128"/>
                          <a:cs typeface="Calibri" panose="020F0502020204030204" pitchFamily="34" charset="0"/>
                        </a:rPr>
                        <a:t>Engagment</a:t>
                      </a: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Discovery &amp; Selection Confirmation</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Finalized Roadmap</a:t>
                      </a:r>
                    </a:p>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endParaRPr lang="en-US" sz="1000" b="0" kern="1200" dirty="0">
                        <a:solidFill>
                          <a:srgbClr val="000000"/>
                        </a:solidFill>
                        <a:latin typeface="Calibri" panose="020F0502020204030204" pitchFamily="34" charset="0"/>
                        <a:ea typeface="MS PGothic" pitchFamily="34" charset="-128"/>
                        <a:cs typeface="Calibri" panose="020F0502020204030204" pitchFamily="34" charset="0"/>
                      </a:endParaRPr>
                    </a:p>
                  </a:txBody>
                  <a:tcPr marL="137160" marR="137160" anchor="ctr">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mpd="sng">
                      <a:solidFill>
                        <a:sysClr val="window" lastClr="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Platform Transformation</a:t>
                      </a:r>
                    </a:p>
                  </a:txBody>
                  <a:tcPr marL="137160" marR="137160" marT="0" anchor="ctr">
                    <a:lnL w="19050" cap="flat" cmpd="sng" algn="ctr">
                      <a:solidFill>
                        <a:sysClr val="window" lastClr="FFFFFF">
                          <a:lumMod val="95000"/>
                        </a:sysClr>
                      </a:solidFill>
                      <a:prstDash val="solid"/>
                      <a:round/>
                      <a:headEnd type="none" w="med" len="med"/>
                      <a:tailEnd type="none" w="med" len="med"/>
                    </a:lnL>
                    <a:lnR w="1905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73037" marR="0" lvl="1" indent="-171450" algn="l" defTabSz="909638" rtl="0" eaLnBrk="0" fontAlgn="base" latinLnBrk="0" hangingPunct="0">
                        <a:lnSpc>
                          <a:spcPct val="106000"/>
                        </a:lnSpc>
                        <a:spcBef>
                          <a:spcPts val="300"/>
                        </a:spcBef>
                        <a:spcAft>
                          <a:spcPct val="0"/>
                        </a:spcAft>
                        <a:buClr>
                          <a:srgbClr val="000000"/>
                        </a:buClr>
                        <a:buSzPct val="90000"/>
                        <a:buFont typeface="Arial" panose="020B0604020202020204" pitchFamily="34" charset="0"/>
                        <a:buChar char="•"/>
                        <a:tabLst/>
                        <a:defRPr/>
                      </a:pPr>
                      <a:r>
                        <a:rPr lang="en-US" sz="1000" b="0" kern="1200" dirty="0">
                          <a:solidFill>
                            <a:srgbClr val="000000"/>
                          </a:solidFill>
                          <a:latin typeface="Calibri" panose="020F0502020204030204" pitchFamily="34" charset="0"/>
                          <a:ea typeface="MS PGothic" pitchFamily="34" charset="-128"/>
                          <a:cs typeface="Calibri" panose="020F0502020204030204" pitchFamily="34" charset="0"/>
                        </a:rPr>
                        <a:t>Customer Validation, Acceptance &amp; Cutover</a:t>
                      </a:r>
                    </a:p>
                  </a:txBody>
                  <a:tcPr marL="137160" marR="137160" marT="0" anchor="ctr">
                    <a:lnL w="19050" cap="flat" cmpd="sng" algn="ctr">
                      <a:solidFill>
                        <a:sysClr val="window" lastClr="FFFFFF">
                          <a:lumMod val="95000"/>
                        </a:sysClr>
                      </a:solidFill>
                      <a:prstDash val="solid"/>
                      <a:round/>
                      <a:headEnd type="none" w="med" len="med"/>
                      <a:tailEnd type="none" w="med" len="med"/>
                    </a:lnL>
                    <a:lnR w="12700" cmpd="sng">
                      <a:solidFill>
                        <a:sysClr val="window" lastClr="FFFFFF"/>
                      </a:solidFill>
                    </a:lnR>
                    <a:lnT w="12700" cmpd="sng">
                      <a:solidFill>
                        <a:sysClr val="window" lastClr="FFFFFF"/>
                      </a:solid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80489657"/>
                  </a:ext>
                </a:extLst>
              </a:tr>
            </a:tbl>
          </a:graphicData>
        </a:graphic>
      </p:graphicFrame>
      <p:sp>
        <p:nvSpPr>
          <p:cNvPr id="5" name="Arrow: Chevron 4">
            <a:extLst>
              <a:ext uri="{FF2B5EF4-FFF2-40B4-BE49-F238E27FC236}">
                <a16:creationId xmlns:a16="http://schemas.microsoft.com/office/drawing/2014/main" id="{3EC66C08-8E8A-4844-B42A-3730E8A2FC76}"/>
              </a:ext>
            </a:extLst>
          </p:cNvPr>
          <p:cNvSpPr/>
          <p:nvPr/>
        </p:nvSpPr>
        <p:spPr bwMode="gray">
          <a:xfrm>
            <a:off x="3799620" y="1853376"/>
            <a:ext cx="1399169" cy="594317"/>
          </a:xfrm>
          <a:prstGeom prst="chevron">
            <a:avLst/>
          </a:prstGeom>
          <a:solidFill>
            <a:srgbClr val="0076A8"/>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rPr>
              <a:t>Candidate Identification</a:t>
            </a:r>
          </a:p>
        </p:txBody>
      </p:sp>
      <p:sp>
        <p:nvSpPr>
          <p:cNvPr id="6" name="Arrow: Chevron 5">
            <a:extLst>
              <a:ext uri="{FF2B5EF4-FFF2-40B4-BE49-F238E27FC236}">
                <a16:creationId xmlns:a16="http://schemas.microsoft.com/office/drawing/2014/main" id="{DC86D3AC-4CAF-416A-893B-5A9C08E6DB26}"/>
              </a:ext>
            </a:extLst>
          </p:cNvPr>
          <p:cNvSpPr/>
          <p:nvPr/>
        </p:nvSpPr>
        <p:spPr bwMode="gray">
          <a:xfrm>
            <a:off x="4978727" y="1853376"/>
            <a:ext cx="1450510" cy="594317"/>
          </a:xfrm>
          <a:prstGeom prst="chevron">
            <a:avLst/>
          </a:prstGeom>
          <a:solidFill>
            <a:srgbClr val="00A3E0"/>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cs typeface="Verdana" panose="020B0604030504040204" pitchFamily="34" charset="0"/>
              </a:rPr>
              <a:t>Customer Engagement &amp; Assessment</a:t>
            </a:r>
          </a:p>
        </p:txBody>
      </p:sp>
      <p:sp>
        <p:nvSpPr>
          <p:cNvPr id="7" name="Arrow: Chevron 6">
            <a:extLst>
              <a:ext uri="{FF2B5EF4-FFF2-40B4-BE49-F238E27FC236}">
                <a16:creationId xmlns:a16="http://schemas.microsoft.com/office/drawing/2014/main" id="{52F26573-DE99-4E4E-85A9-EA971B38DD22}"/>
              </a:ext>
            </a:extLst>
          </p:cNvPr>
          <p:cNvSpPr/>
          <p:nvPr/>
        </p:nvSpPr>
        <p:spPr bwMode="gray">
          <a:xfrm>
            <a:off x="6209175" y="1853376"/>
            <a:ext cx="3371314" cy="594317"/>
          </a:xfrm>
          <a:prstGeom prst="chevron">
            <a:avLst/>
          </a:prstGeom>
          <a:solidFill>
            <a:srgbClr val="00A3E0"/>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cs typeface="Verdana" panose="020B0604030504040204" pitchFamily="34" charset="0"/>
              </a:rPr>
              <a:t>Platform Transformation</a:t>
            </a:r>
          </a:p>
        </p:txBody>
      </p:sp>
      <p:sp>
        <p:nvSpPr>
          <p:cNvPr id="8" name="Arrow: Chevron 7">
            <a:extLst>
              <a:ext uri="{FF2B5EF4-FFF2-40B4-BE49-F238E27FC236}">
                <a16:creationId xmlns:a16="http://schemas.microsoft.com/office/drawing/2014/main" id="{3E6F084F-E48E-4F9B-8185-0820BFB4BDAD}"/>
              </a:ext>
            </a:extLst>
          </p:cNvPr>
          <p:cNvSpPr/>
          <p:nvPr/>
        </p:nvSpPr>
        <p:spPr bwMode="gray">
          <a:xfrm>
            <a:off x="9360426" y="1853376"/>
            <a:ext cx="2425226" cy="594317"/>
          </a:xfrm>
          <a:prstGeom prst="chevron">
            <a:avLst/>
          </a:prstGeom>
          <a:solidFill>
            <a:srgbClr val="00A3E0"/>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cs typeface="Verdana" panose="020B0604030504040204" pitchFamily="34" charset="0"/>
              </a:rPr>
              <a:t>Validation &amp; Cutover</a:t>
            </a:r>
          </a:p>
        </p:txBody>
      </p:sp>
      <p:sp>
        <p:nvSpPr>
          <p:cNvPr id="9" name="Arrow: Chevron 8">
            <a:extLst>
              <a:ext uri="{FF2B5EF4-FFF2-40B4-BE49-F238E27FC236}">
                <a16:creationId xmlns:a16="http://schemas.microsoft.com/office/drawing/2014/main" id="{851AA5C8-38C3-4F64-BBB5-6D5E0D3B6A9B}"/>
              </a:ext>
            </a:extLst>
          </p:cNvPr>
          <p:cNvSpPr/>
          <p:nvPr/>
        </p:nvSpPr>
        <p:spPr bwMode="gray">
          <a:xfrm>
            <a:off x="2272875" y="1853376"/>
            <a:ext cx="1746807" cy="594317"/>
          </a:xfrm>
          <a:prstGeom prst="chevron">
            <a:avLst/>
          </a:prstGeom>
          <a:solidFill>
            <a:srgbClr val="0076A8"/>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cs typeface="Verdana" panose="020B0604030504040204" pitchFamily="34" charset="0"/>
              </a:rPr>
              <a:t>Scaled Migration Design, Planning &amp; Toolbox Creation </a:t>
            </a:r>
          </a:p>
        </p:txBody>
      </p:sp>
      <p:sp>
        <p:nvSpPr>
          <p:cNvPr id="10" name="Left Bracket 9">
            <a:extLst>
              <a:ext uri="{FF2B5EF4-FFF2-40B4-BE49-F238E27FC236}">
                <a16:creationId xmlns:a16="http://schemas.microsoft.com/office/drawing/2014/main" id="{7510AF95-65BB-425F-8FFB-C3C000C01E67}"/>
              </a:ext>
            </a:extLst>
          </p:cNvPr>
          <p:cNvSpPr/>
          <p:nvPr/>
        </p:nvSpPr>
        <p:spPr>
          <a:xfrm rot="5400000" flipV="1">
            <a:off x="3451062" y="423514"/>
            <a:ext cx="274320" cy="2498267"/>
          </a:xfrm>
          <a:prstGeom prst="leftBracket">
            <a:avLst/>
          </a:prstGeom>
          <a:noFill/>
          <a:ln w="19050" cap="flat" cmpd="sng" algn="ctr">
            <a:solidFill>
              <a:srgbClr val="0076A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a typeface="+mn-ea"/>
              <a:cs typeface="+mn-cs"/>
            </a:endParaRPr>
          </a:p>
        </p:txBody>
      </p:sp>
      <p:sp>
        <p:nvSpPr>
          <p:cNvPr id="11" name="Rectangle: Rounded Corners 79">
            <a:extLst>
              <a:ext uri="{FF2B5EF4-FFF2-40B4-BE49-F238E27FC236}">
                <a16:creationId xmlns:a16="http://schemas.microsoft.com/office/drawing/2014/main" id="{A4C45E97-4251-4322-85A1-4A22622D68FA}"/>
              </a:ext>
            </a:extLst>
          </p:cNvPr>
          <p:cNvSpPr/>
          <p:nvPr/>
        </p:nvSpPr>
        <p:spPr>
          <a:xfrm>
            <a:off x="3116655" y="1399717"/>
            <a:ext cx="943134" cy="209550"/>
          </a:xfrm>
          <a:prstGeom prst="roundRect">
            <a:avLst/>
          </a:prstGeom>
          <a:solidFill>
            <a:sysClr val="window" lastClr="FFFFFF"/>
          </a:solidFill>
          <a:ln w="19050" algn="ctr">
            <a:solidFill>
              <a:srgbClr val="0076A8"/>
            </a:solid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76A8"/>
                </a:solidFill>
                <a:effectLst/>
                <a:uLnTx/>
                <a:uFillTx/>
                <a:latin typeface="Open Sans"/>
                <a:ea typeface="Verdana" panose="020B0604030504040204" pitchFamily="34" charset="0"/>
              </a:rPr>
              <a:t>PHASE 2</a:t>
            </a:r>
          </a:p>
        </p:txBody>
      </p:sp>
      <p:sp>
        <p:nvSpPr>
          <p:cNvPr id="12" name="Arrow: Pentagon 11">
            <a:extLst>
              <a:ext uri="{FF2B5EF4-FFF2-40B4-BE49-F238E27FC236}">
                <a16:creationId xmlns:a16="http://schemas.microsoft.com/office/drawing/2014/main" id="{A1CA582B-542F-4CED-AE01-41CA45EA2A6D}"/>
              </a:ext>
            </a:extLst>
          </p:cNvPr>
          <p:cNvSpPr/>
          <p:nvPr/>
        </p:nvSpPr>
        <p:spPr bwMode="gray">
          <a:xfrm>
            <a:off x="675202" y="1853376"/>
            <a:ext cx="1817735" cy="594317"/>
          </a:xfrm>
          <a:prstGeom prst="homePlate">
            <a:avLst/>
          </a:prstGeom>
          <a:solidFill>
            <a:srgbClr val="012169"/>
          </a:solidFill>
          <a:ln w="19050" algn="ctr">
            <a:noFill/>
            <a:miter lim="800000"/>
            <a:headEnd/>
            <a:tailEnd/>
          </a:ln>
        </p:spPr>
        <p:txBody>
          <a:bodyPr wrap="square" lIns="0" tIns="88900" rIns="0" bIns="88900" rtlCol="0" anchor="ctr"/>
          <a:lstStyle/>
          <a:p>
            <a:pPr algn="ctr"/>
            <a:r>
              <a:rPr lang="en-US" sz="1000">
                <a:solidFill>
                  <a:prstClr val="white"/>
                </a:solidFill>
                <a:latin typeface="Open Sans"/>
                <a:ea typeface="Verdana" panose="020B0604030504040204" pitchFamily="34" charset="0"/>
                <a:cs typeface="Verdana" panose="020B0604030504040204" pitchFamily="34" charset="0"/>
              </a:rPr>
              <a:t>Pilot Migration</a:t>
            </a:r>
          </a:p>
        </p:txBody>
      </p:sp>
      <p:sp>
        <p:nvSpPr>
          <p:cNvPr id="13" name="Left Bracket 12">
            <a:extLst>
              <a:ext uri="{FF2B5EF4-FFF2-40B4-BE49-F238E27FC236}">
                <a16:creationId xmlns:a16="http://schemas.microsoft.com/office/drawing/2014/main" id="{8B3100F1-7E80-41DD-B86D-17952C84EF77}"/>
              </a:ext>
            </a:extLst>
          </p:cNvPr>
          <p:cNvSpPr/>
          <p:nvPr/>
        </p:nvSpPr>
        <p:spPr>
          <a:xfrm rot="5400000" flipV="1">
            <a:off x="1294570" y="961245"/>
            <a:ext cx="274320" cy="1422805"/>
          </a:xfrm>
          <a:prstGeom prst="leftBracket">
            <a:avLst/>
          </a:prstGeom>
          <a:no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a typeface="+mn-ea"/>
              <a:cs typeface="+mn-cs"/>
            </a:endParaRPr>
          </a:p>
        </p:txBody>
      </p:sp>
      <p:sp>
        <p:nvSpPr>
          <p:cNvPr id="14" name="Rectangle: Rounded Corners 79">
            <a:extLst>
              <a:ext uri="{FF2B5EF4-FFF2-40B4-BE49-F238E27FC236}">
                <a16:creationId xmlns:a16="http://schemas.microsoft.com/office/drawing/2014/main" id="{88C6CE68-F979-48A3-8F2B-43DAC1767153}"/>
              </a:ext>
            </a:extLst>
          </p:cNvPr>
          <p:cNvSpPr/>
          <p:nvPr/>
        </p:nvSpPr>
        <p:spPr>
          <a:xfrm>
            <a:off x="960163" y="1399717"/>
            <a:ext cx="943134" cy="209550"/>
          </a:xfrm>
          <a:prstGeom prst="roundRect">
            <a:avLst/>
          </a:prstGeom>
          <a:solidFill>
            <a:sysClr val="window" lastClr="FFFFFF"/>
          </a:solidFill>
          <a:ln w="19050" algn="ctr">
            <a:solidFill>
              <a:srgbClr val="012169"/>
            </a:solid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12169"/>
                </a:solidFill>
                <a:effectLst/>
                <a:uLnTx/>
                <a:uFillTx/>
                <a:latin typeface="Open Sans"/>
                <a:ea typeface="Verdana" panose="020B0604030504040204" pitchFamily="34" charset="0"/>
              </a:rPr>
              <a:t>PHASE 1</a:t>
            </a:r>
          </a:p>
        </p:txBody>
      </p:sp>
      <p:sp>
        <p:nvSpPr>
          <p:cNvPr id="15" name="Left Bracket 14">
            <a:extLst>
              <a:ext uri="{FF2B5EF4-FFF2-40B4-BE49-F238E27FC236}">
                <a16:creationId xmlns:a16="http://schemas.microsoft.com/office/drawing/2014/main" id="{3FC1CE9E-B8EC-472E-87B1-0D6DE221F289}"/>
              </a:ext>
            </a:extLst>
          </p:cNvPr>
          <p:cNvSpPr/>
          <p:nvPr/>
        </p:nvSpPr>
        <p:spPr>
          <a:xfrm rot="5400000" flipV="1">
            <a:off x="8114322" y="-1516270"/>
            <a:ext cx="274320" cy="6377835"/>
          </a:xfrm>
          <a:prstGeom prst="leftBracket">
            <a:avLst/>
          </a:prstGeom>
          <a:noFill/>
          <a:ln w="19050" cap="flat" cmpd="sng" algn="ctr">
            <a:solidFill>
              <a:srgbClr val="00A3E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Open Sans"/>
              <a:ea typeface="+mn-ea"/>
              <a:cs typeface="+mn-cs"/>
            </a:endParaRPr>
          </a:p>
        </p:txBody>
      </p:sp>
      <p:sp>
        <p:nvSpPr>
          <p:cNvPr id="16" name="Rectangle: Rounded Corners 79">
            <a:extLst>
              <a:ext uri="{FF2B5EF4-FFF2-40B4-BE49-F238E27FC236}">
                <a16:creationId xmlns:a16="http://schemas.microsoft.com/office/drawing/2014/main" id="{1FD2CAE1-5B8B-45E2-9E3A-15A60DC7FD75}"/>
              </a:ext>
            </a:extLst>
          </p:cNvPr>
          <p:cNvSpPr/>
          <p:nvPr/>
        </p:nvSpPr>
        <p:spPr>
          <a:xfrm>
            <a:off x="7779915" y="1399717"/>
            <a:ext cx="943134" cy="209550"/>
          </a:xfrm>
          <a:prstGeom prst="roundRect">
            <a:avLst/>
          </a:prstGeom>
          <a:solidFill>
            <a:sysClr val="window" lastClr="FFFFFF"/>
          </a:solidFill>
          <a:ln w="19050" algn="ctr">
            <a:solidFill>
              <a:srgbClr val="00A3E0"/>
            </a:solid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00A3E0"/>
                </a:solidFill>
                <a:effectLst/>
                <a:uLnTx/>
                <a:uFillTx/>
                <a:latin typeface="Open Sans"/>
                <a:ea typeface="Verdana" panose="020B0604030504040204" pitchFamily="34" charset="0"/>
              </a:rPr>
              <a:t>PHASE 3</a:t>
            </a:r>
          </a:p>
        </p:txBody>
      </p:sp>
      <p:sp>
        <p:nvSpPr>
          <p:cNvPr id="17" name="Arrow: Chevron 16">
            <a:extLst>
              <a:ext uri="{FF2B5EF4-FFF2-40B4-BE49-F238E27FC236}">
                <a16:creationId xmlns:a16="http://schemas.microsoft.com/office/drawing/2014/main" id="{9163E094-EBD3-45DD-8D17-0C861849E70B}"/>
              </a:ext>
            </a:extLst>
          </p:cNvPr>
          <p:cNvSpPr/>
          <p:nvPr/>
        </p:nvSpPr>
        <p:spPr bwMode="gray">
          <a:xfrm>
            <a:off x="6223638" y="2503593"/>
            <a:ext cx="68700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Readiness Planning</a:t>
            </a:r>
          </a:p>
        </p:txBody>
      </p:sp>
      <p:sp>
        <p:nvSpPr>
          <p:cNvPr id="18" name="Arrow: Chevron 17">
            <a:extLst>
              <a:ext uri="{FF2B5EF4-FFF2-40B4-BE49-F238E27FC236}">
                <a16:creationId xmlns:a16="http://schemas.microsoft.com/office/drawing/2014/main" id="{06C39559-CCC7-4291-A055-970470B431BF}"/>
              </a:ext>
            </a:extLst>
          </p:cNvPr>
          <p:cNvSpPr/>
          <p:nvPr/>
        </p:nvSpPr>
        <p:spPr bwMode="gray">
          <a:xfrm>
            <a:off x="6842731" y="2503593"/>
            <a:ext cx="68700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Pre-Migration</a:t>
            </a:r>
          </a:p>
        </p:txBody>
      </p:sp>
      <p:sp>
        <p:nvSpPr>
          <p:cNvPr id="19" name="Arrow: Chevron 18">
            <a:extLst>
              <a:ext uri="{FF2B5EF4-FFF2-40B4-BE49-F238E27FC236}">
                <a16:creationId xmlns:a16="http://schemas.microsoft.com/office/drawing/2014/main" id="{F5C2784D-D8EC-41F3-B29B-B764D192820F}"/>
              </a:ext>
            </a:extLst>
          </p:cNvPr>
          <p:cNvSpPr/>
          <p:nvPr/>
        </p:nvSpPr>
        <p:spPr bwMode="gray">
          <a:xfrm>
            <a:off x="7461824" y="2503593"/>
            <a:ext cx="68700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Orch &amp; Migr. Exec.</a:t>
            </a:r>
          </a:p>
        </p:txBody>
      </p:sp>
      <p:sp>
        <p:nvSpPr>
          <p:cNvPr id="20" name="Arrow: Chevron 19">
            <a:extLst>
              <a:ext uri="{FF2B5EF4-FFF2-40B4-BE49-F238E27FC236}">
                <a16:creationId xmlns:a16="http://schemas.microsoft.com/office/drawing/2014/main" id="{435D8594-6F5B-49F4-BCF5-18DF87A32E5F}"/>
              </a:ext>
            </a:extLst>
          </p:cNvPr>
          <p:cNvSpPr/>
          <p:nvPr/>
        </p:nvSpPr>
        <p:spPr bwMode="gray">
          <a:xfrm>
            <a:off x="9381080" y="2513863"/>
            <a:ext cx="60364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Testing</a:t>
            </a:r>
          </a:p>
        </p:txBody>
      </p:sp>
      <p:sp>
        <p:nvSpPr>
          <p:cNvPr id="21" name="Arrow: Chevron 20">
            <a:extLst>
              <a:ext uri="{FF2B5EF4-FFF2-40B4-BE49-F238E27FC236}">
                <a16:creationId xmlns:a16="http://schemas.microsoft.com/office/drawing/2014/main" id="{FB122495-4E07-405E-86F4-704655D25BE1}"/>
              </a:ext>
            </a:extLst>
          </p:cNvPr>
          <p:cNvSpPr/>
          <p:nvPr/>
        </p:nvSpPr>
        <p:spPr bwMode="gray">
          <a:xfrm>
            <a:off x="9909042" y="2513863"/>
            <a:ext cx="647187"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Issue Mngmnt</a:t>
            </a:r>
          </a:p>
        </p:txBody>
      </p:sp>
      <p:sp>
        <p:nvSpPr>
          <p:cNvPr id="22" name="Arrow: Chevron 21">
            <a:extLst>
              <a:ext uri="{FF2B5EF4-FFF2-40B4-BE49-F238E27FC236}">
                <a16:creationId xmlns:a16="http://schemas.microsoft.com/office/drawing/2014/main" id="{4251B51F-24F1-44B3-A1C1-6366B90C753D}"/>
              </a:ext>
            </a:extLst>
          </p:cNvPr>
          <p:cNvSpPr/>
          <p:nvPr/>
        </p:nvSpPr>
        <p:spPr bwMode="gray">
          <a:xfrm>
            <a:off x="10480548" y="2513863"/>
            <a:ext cx="571049"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Go / No Go</a:t>
            </a:r>
          </a:p>
        </p:txBody>
      </p:sp>
      <p:sp>
        <p:nvSpPr>
          <p:cNvPr id="23" name="Arrow: Chevron 22">
            <a:extLst>
              <a:ext uri="{FF2B5EF4-FFF2-40B4-BE49-F238E27FC236}">
                <a16:creationId xmlns:a16="http://schemas.microsoft.com/office/drawing/2014/main" id="{BF64A96D-BA3D-41E7-AC72-E25AC06564BC}"/>
              </a:ext>
            </a:extLst>
          </p:cNvPr>
          <p:cNvSpPr/>
          <p:nvPr/>
        </p:nvSpPr>
        <p:spPr bwMode="gray">
          <a:xfrm>
            <a:off x="10975915" y="2513863"/>
            <a:ext cx="660196"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Cutover / Rollback</a:t>
            </a:r>
          </a:p>
        </p:txBody>
      </p:sp>
      <p:grpSp>
        <p:nvGrpSpPr>
          <p:cNvPr id="24" name="Group 23">
            <a:extLst>
              <a:ext uri="{FF2B5EF4-FFF2-40B4-BE49-F238E27FC236}">
                <a16:creationId xmlns:a16="http://schemas.microsoft.com/office/drawing/2014/main" id="{56CDA6BB-8AEB-4F8D-A96C-070DBAA84A18}"/>
              </a:ext>
            </a:extLst>
          </p:cNvPr>
          <p:cNvGrpSpPr/>
          <p:nvPr/>
        </p:nvGrpSpPr>
        <p:grpSpPr>
          <a:xfrm rot="16200000">
            <a:off x="-483566" y="3094576"/>
            <a:ext cx="1920240" cy="163250"/>
            <a:chOff x="5186021" y="2558618"/>
            <a:chExt cx="1924435" cy="163250"/>
          </a:xfrm>
        </p:grpSpPr>
        <p:cxnSp>
          <p:nvCxnSpPr>
            <p:cNvPr id="25" name="iBar:9999/9999">
              <a:extLst>
                <a:ext uri="{FF2B5EF4-FFF2-40B4-BE49-F238E27FC236}">
                  <a16:creationId xmlns:a16="http://schemas.microsoft.com/office/drawing/2014/main" id="{E893846B-EE93-4A60-92C4-5D29D1E2E457}"/>
                </a:ext>
              </a:extLst>
            </p:cNvPr>
            <p:cNvCxnSpPr/>
            <p:nvPr/>
          </p:nvCxnSpPr>
          <p:spPr>
            <a:xfrm flipH="1">
              <a:off x="5186021" y="2640238"/>
              <a:ext cx="1924435" cy="0"/>
            </a:xfrm>
            <a:prstGeom prst="line">
              <a:avLst/>
            </a:prstGeom>
            <a:noFill/>
            <a:ln w="12700" cap="flat" cmpd="sng" algn="ctr">
              <a:solidFill>
                <a:sysClr val="windowText" lastClr="000000"/>
              </a:solidFill>
              <a:prstDash val="solid"/>
              <a:headEnd type="none"/>
              <a:tailEnd type="none"/>
            </a:ln>
            <a:effectLst/>
          </p:spPr>
        </p:cxnSp>
        <p:sp>
          <p:nvSpPr>
            <p:cNvPr id="26" name="TxtBox:9999/9999">
              <a:extLst>
                <a:ext uri="{FF2B5EF4-FFF2-40B4-BE49-F238E27FC236}">
                  <a16:creationId xmlns:a16="http://schemas.microsoft.com/office/drawing/2014/main" id="{E145A377-11B9-4425-94CB-720FABB79162}"/>
                </a:ext>
              </a:extLst>
            </p:cNvPr>
            <p:cNvSpPr/>
            <p:nvPr/>
          </p:nvSpPr>
          <p:spPr bwMode="gray">
            <a:xfrm>
              <a:off x="5798646" y="2558618"/>
              <a:ext cx="699151" cy="163250"/>
            </a:xfrm>
            <a:prstGeom prst="rect">
              <a:avLst/>
            </a:prstGeom>
            <a:solidFill>
              <a:srgbClr val="FFFFFF"/>
            </a:solidFill>
            <a:ln w="19050" algn="ctr">
              <a:noFill/>
              <a:miter lim="800000"/>
              <a:headEnd/>
              <a:tailEnd/>
            </a:ln>
          </p:spPr>
          <p:txBody>
            <a:bodyPr wrap="none" lIns="91440" tIns="0" rIns="91440" bIns="0" rtlCol="0" anchor="ctr">
              <a:spAutoFit/>
            </a:bodyPr>
            <a:lstStyle/>
            <a:p>
              <a:pPr marL="0" marR="0" lvl="0" indent="0" algn="ctr" defTabSz="914400" eaLnBrk="1" fontAlgn="auto" latinLnBrk="0" hangingPunct="1">
                <a:lnSpc>
                  <a:spcPct val="106000"/>
                </a:lnSpc>
                <a:spcBef>
                  <a:spcPts val="0"/>
                </a:spcBef>
                <a:spcAft>
                  <a:spcPts val="0"/>
                </a:spcAft>
                <a:buClrTx/>
                <a:buSzTx/>
                <a:buFontTx/>
                <a:buNone/>
                <a:tabLst/>
                <a:defRPr/>
              </a:pPr>
              <a:r>
                <a:rPr kumimoji="0" lang="en-US" sz="1050" b="1" i="0" u="none" strike="noStrike" kern="0" cap="none" spc="0" normalizeH="0" baseline="0" noProof="0">
                  <a:ln>
                    <a:noFill/>
                  </a:ln>
                  <a:solidFill>
                    <a:srgbClr val="000000"/>
                  </a:solidFill>
                  <a:effectLst/>
                  <a:uLnTx/>
                  <a:uFillTx/>
                  <a:latin typeface="Open Sans"/>
                </a:rPr>
                <a:t>Process</a:t>
              </a:r>
            </a:p>
          </p:txBody>
        </p:sp>
      </p:grpSp>
      <p:sp>
        <p:nvSpPr>
          <p:cNvPr id="30" name="Arrow: Chevron 29">
            <a:extLst>
              <a:ext uri="{FF2B5EF4-FFF2-40B4-BE49-F238E27FC236}">
                <a16:creationId xmlns:a16="http://schemas.microsoft.com/office/drawing/2014/main" id="{288DAC85-7BC9-45AE-A536-A8F002B4C493}"/>
              </a:ext>
            </a:extLst>
          </p:cNvPr>
          <p:cNvSpPr/>
          <p:nvPr/>
        </p:nvSpPr>
        <p:spPr bwMode="gray">
          <a:xfrm>
            <a:off x="8080917" y="2503593"/>
            <a:ext cx="68700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dirty="0">
                <a:ln>
                  <a:noFill/>
                </a:ln>
                <a:solidFill>
                  <a:prstClr val="black"/>
                </a:solidFill>
                <a:effectLst/>
                <a:uLnTx/>
                <a:uFillTx/>
                <a:latin typeface="Open Sans"/>
                <a:ea typeface="Verdana" panose="020B0604030504040204" pitchFamily="34" charset="0"/>
                <a:cs typeface="Verdana" panose="020B0604030504040204" pitchFamily="34" charset="0"/>
              </a:rPr>
              <a:t>Smoke Test Valid.</a:t>
            </a:r>
          </a:p>
        </p:txBody>
      </p:sp>
      <p:sp>
        <p:nvSpPr>
          <p:cNvPr id="31" name="Arrow: Chevron 30">
            <a:extLst>
              <a:ext uri="{FF2B5EF4-FFF2-40B4-BE49-F238E27FC236}">
                <a16:creationId xmlns:a16="http://schemas.microsoft.com/office/drawing/2014/main" id="{31FCCC29-A658-4433-B9D1-53F3443400E7}"/>
              </a:ext>
            </a:extLst>
          </p:cNvPr>
          <p:cNvSpPr/>
          <p:nvPr/>
        </p:nvSpPr>
        <p:spPr bwMode="gray">
          <a:xfrm>
            <a:off x="8700009" y="2503593"/>
            <a:ext cx="687003" cy="414427"/>
          </a:xfrm>
          <a:prstGeom prst="chevron">
            <a:avLst>
              <a:gd name="adj" fmla="val 26360"/>
            </a:avLst>
          </a:prstGeom>
          <a:solidFill>
            <a:srgbClr val="75787B">
              <a:lumMod val="20000"/>
              <a:lumOff val="80000"/>
            </a:srgbClr>
          </a:solidFill>
          <a:ln w="19050" algn="ctr">
            <a:noFill/>
            <a:miter lim="800000"/>
            <a:headEnd/>
            <a:tailEnd/>
          </a:ln>
        </p:spPr>
        <p:txBody>
          <a:bodyPr wrap="square" lIns="0" tIns="88900" rIns="0" bIns="889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20" normalizeH="0" baseline="0" noProof="0">
                <a:ln>
                  <a:noFill/>
                </a:ln>
                <a:solidFill>
                  <a:prstClr val="black"/>
                </a:solidFill>
                <a:effectLst/>
                <a:uLnTx/>
                <a:uFillTx/>
                <a:latin typeface="Open Sans"/>
                <a:ea typeface="Verdana" panose="020B0604030504040204" pitchFamily="34" charset="0"/>
                <a:cs typeface="Verdana" panose="020B0604030504040204" pitchFamily="34" charset="0"/>
              </a:rPr>
              <a:t>App Remed. &amp; Refactor</a:t>
            </a:r>
          </a:p>
        </p:txBody>
      </p:sp>
      <p:grpSp>
        <p:nvGrpSpPr>
          <p:cNvPr id="32" name="Group 31">
            <a:extLst>
              <a:ext uri="{FF2B5EF4-FFF2-40B4-BE49-F238E27FC236}">
                <a16:creationId xmlns:a16="http://schemas.microsoft.com/office/drawing/2014/main" id="{358CA01E-5858-43E7-952E-D0063097A271}"/>
              </a:ext>
            </a:extLst>
          </p:cNvPr>
          <p:cNvGrpSpPr/>
          <p:nvPr/>
        </p:nvGrpSpPr>
        <p:grpSpPr>
          <a:xfrm>
            <a:off x="5914167" y="1266567"/>
            <a:ext cx="547511" cy="524801"/>
            <a:chOff x="4264763" y="4357903"/>
            <a:chExt cx="1161369" cy="1113195"/>
          </a:xfrm>
        </p:grpSpPr>
        <p:sp>
          <p:nvSpPr>
            <p:cNvPr id="33" name="Arc 32">
              <a:extLst>
                <a:ext uri="{FF2B5EF4-FFF2-40B4-BE49-F238E27FC236}">
                  <a16:creationId xmlns:a16="http://schemas.microsoft.com/office/drawing/2014/main" id="{BFFEE781-89C0-4746-8B43-C07E23E63A44}"/>
                </a:ext>
              </a:extLst>
            </p:cNvPr>
            <p:cNvSpPr/>
            <p:nvPr/>
          </p:nvSpPr>
          <p:spPr>
            <a:xfrm>
              <a:off x="4415888" y="4522773"/>
              <a:ext cx="979958" cy="948325"/>
            </a:xfrm>
            <a:prstGeom prst="arc">
              <a:avLst>
                <a:gd name="adj1" fmla="val 8557205"/>
                <a:gd name="adj2" fmla="val 5416305"/>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34" name="Arc 33">
              <a:extLst>
                <a:ext uri="{FF2B5EF4-FFF2-40B4-BE49-F238E27FC236}">
                  <a16:creationId xmlns:a16="http://schemas.microsoft.com/office/drawing/2014/main" id="{E9558390-51CB-4AD7-A1F0-E60A7740A2B1}"/>
                </a:ext>
              </a:extLst>
            </p:cNvPr>
            <p:cNvSpPr/>
            <p:nvPr/>
          </p:nvSpPr>
          <p:spPr>
            <a:xfrm flipH="1">
              <a:off x="5038741" y="4357903"/>
              <a:ext cx="387391" cy="396042"/>
            </a:xfrm>
            <a:prstGeom prst="arc">
              <a:avLst>
                <a:gd name="adj1" fmla="val 7891310"/>
                <a:gd name="adj2" fmla="val 21449620"/>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35" name="Straight Connector 34">
              <a:extLst>
                <a:ext uri="{FF2B5EF4-FFF2-40B4-BE49-F238E27FC236}">
                  <a16:creationId xmlns:a16="http://schemas.microsoft.com/office/drawing/2014/main" id="{72F6C77A-42D2-42A9-B765-111F4431D7F1}"/>
                </a:ext>
              </a:extLst>
            </p:cNvPr>
            <p:cNvCxnSpPr>
              <a:cxnSpLocks/>
            </p:cNvCxnSpPr>
            <p:nvPr/>
          </p:nvCxnSpPr>
          <p:spPr>
            <a:xfrm flipH="1">
              <a:off x="4264763" y="5471098"/>
              <a:ext cx="6455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1DBA3E30-8644-474C-9DAC-6E6AAE6D904E}"/>
              </a:ext>
            </a:extLst>
          </p:cNvPr>
          <p:cNvGrpSpPr/>
          <p:nvPr/>
        </p:nvGrpSpPr>
        <p:grpSpPr>
          <a:xfrm>
            <a:off x="9109574" y="1269067"/>
            <a:ext cx="547511" cy="524801"/>
            <a:chOff x="4264763" y="4357903"/>
            <a:chExt cx="1161369" cy="1113195"/>
          </a:xfrm>
        </p:grpSpPr>
        <p:sp>
          <p:nvSpPr>
            <p:cNvPr id="37" name="Arc 36">
              <a:extLst>
                <a:ext uri="{FF2B5EF4-FFF2-40B4-BE49-F238E27FC236}">
                  <a16:creationId xmlns:a16="http://schemas.microsoft.com/office/drawing/2014/main" id="{BB4A740A-A7D6-4489-8B87-3F52068BF0A1}"/>
                </a:ext>
              </a:extLst>
            </p:cNvPr>
            <p:cNvSpPr/>
            <p:nvPr/>
          </p:nvSpPr>
          <p:spPr>
            <a:xfrm>
              <a:off x="4415888" y="4522773"/>
              <a:ext cx="979958" cy="948325"/>
            </a:xfrm>
            <a:prstGeom prst="arc">
              <a:avLst>
                <a:gd name="adj1" fmla="val 8557205"/>
                <a:gd name="adj2" fmla="val 5416305"/>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38" name="Arc 37">
              <a:extLst>
                <a:ext uri="{FF2B5EF4-FFF2-40B4-BE49-F238E27FC236}">
                  <a16:creationId xmlns:a16="http://schemas.microsoft.com/office/drawing/2014/main" id="{F860863C-7447-4FC3-AD7F-CCABB21CC9FB}"/>
                </a:ext>
              </a:extLst>
            </p:cNvPr>
            <p:cNvSpPr/>
            <p:nvPr/>
          </p:nvSpPr>
          <p:spPr>
            <a:xfrm flipH="1">
              <a:off x="5038741" y="4357903"/>
              <a:ext cx="387391" cy="396042"/>
            </a:xfrm>
            <a:prstGeom prst="arc">
              <a:avLst>
                <a:gd name="adj1" fmla="val 7891310"/>
                <a:gd name="adj2" fmla="val 21449620"/>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39" name="Straight Connector 38">
              <a:extLst>
                <a:ext uri="{FF2B5EF4-FFF2-40B4-BE49-F238E27FC236}">
                  <a16:creationId xmlns:a16="http://schemas.microsoft.com/office/drawing/2014/main" id="{411F18ED-BA66-4126-A56A-2619A8BA9617}"/>
                </a:ext>
              </a:extLst>
            </p:cNvPr>
            <p:cNvCxnSpPr>
              <a:cxnSpLocks/>
            </p:cNvCxnSpPr>
            <p:nvPr/>
          </p:nvCxnSpPr>
          <p:spPr>
            <a:xfrm flipH="1">
              <a:off x="4264763" y="5471098"/>
              <a:ext cx="6455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738755D-54F1-4153-80FC-F211DA9566DE}"/>
              </a:ext>
            </a:extLst>
          </p:cNvPr>
          <p:cNvGrpSpPr/>
          <p:nvPr/>
        </p:nvGrpSpPr>
        <p:grpSpPr>
          <a:xfrm>
            <a:off x="10840946" y="1261572"/>
            <a:ext cx="547511" cy="524801"/>
            <a:chOff x="4264763" y="4357903"/>
            <a:chExt cx="1161369" cy="1113195"/>
          </a:xfrm>
        </p:grpSpPr>
        <p:sp>
          <p:nvSpPr>
            <p:cNvPr id="41" name="Arc 40">
              <a:extLst>
                <a:ext uri="{FF2B5EF4-FFF2-40B4-BE49-F238E27FC236}">
                  <a16:creationId xmlns:a16="http://schemas.microsoft.com/office/drawing/2014/main" id="{A092A548-E3E4-4770-AE6A-570013F73C74}"/>
                </a:ext>
              </a:extLst>
            </p:cNvPr>
            <p:cNvSpPr/>
            <p:nvPr/>
          </p:nvSpPr>
          <p:spPr>
            <a:xfrm>
              <a:off x="4415888" y="4522773"/>
              <a:ext cx="979958" cy="948325"/>
            </a:xfrm>
            <a:prstGeom prst="arc">
              <a:avLst>
                <a:gd name="adj1" fmla="val 8557205"/>
                <a:gd name="adj2" fmla="val 5416305"/>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42" name="Arc 41">
              <a:extLst>
                <a:ext uri="{FF2B5EF4-FFF2-40B4-BE49-F238E27FC236}">
                  <a16:creationId xmlns:a16="http://schemas.microsoft.com/office/drawing/2014/main" id="{7B2290A0-28DF-4284-9781-7E61D17DBC53}"/>
                </a:ext>
              </a:extLst>
            </p:cNvPr>
            <p:cNvSpPr/>
            <p:nvPr/>
          </p:nvSpPr>
          <p:spPr>
            <a:xfrm flipH="1">
              <a:off x="5038741" y="4357903"/>
              <a:ext cx="387391" cy="396042"/>
            </a:xfrm>
            <a:prstGeom prst="arc">
              <a:avLst>
                <a:gd name="adj1" fmla="val 7891310"/>
                <a:gd name="adj2" fmla="val 21449620"/>
              </a:avLst>
            </a:prstGeom>
            <a:ln w="28575">
              <a:solidFill>
                <a:schemeClr val="accent1"/>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43" name="Straight Connector 42">
              <a:extLst>
                <a:ext uri="{FF2B5EF4-FFF2-40B4-BE49-F238E27FC236}">
                  <a16:creationId xmlns:a16="http://schemas.microsoft.com/office/drawing/2014/main" id="{63C2278D-0EDB-442B-BC16-76D0B58FFD33}"/>
                </a:ext>
              </a:extLst>
            </p:cNvPr>
            <p:cNvCxnSpPr>
              <a:cxnSpLocks/>
            </p:cNvCxnSpPr>
            <p:nvPr/>
          </p:nvCxnSpPr>
          <p:spPr>
            <a:xfrm flipH="1">
              <a:off x="4264763" y="5471098"/>
              <a:ext cx="6455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292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dirty="0" err="1"/>
              <a:t>OutSystems</a:t>
            </a:r>
            <a:r>
              <a:rPr lang="en-US" dirty="0"/>
              <a:t>, the Migration Team and the identified candidate Customers will coordinate to execute respective Pilot migration activities</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dirty="0"/>
              <a:t>Overview of Pilot Approach</a:t>
            </a:r>
          </a:p>
        </p:txBody>
      </p:sp>
      <p:sp>
        <p:nvSpPr>
          <p:cNvPr id="36" name="Rectangle 35">
            <a:extLst>
              <a:ext uri="{FF2B5EF4-FFF2-40B4-BE49-F238E27FC236}">
                <a16:creationId xmlns:a16="http://schemas.microsoft.com/office/drawing/2014/main" id="{DDC42C55-F3EE-4CA5-AFF2-73C06C16BCD5}"/>
              </a:ext>
            </a:extLst>
          </p:cNvPr>
          <p:cNvSpPr/>
          <p:nvPr/>
        </p:nvSpPr>
        <p:spPr bwMode="gray">
          <a:xfrm>
            <a:off x="958121" y="1681684"/>
            <a:ext cx="5072821" cy="1240432"/>
          </a:xfrm>
          <a:prstGeom prst="rect">
            <a:avLst/>
          </a:prstGeom>
          <a:no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7" name="TextBox 36">
            <a:extLst>
              <a:ext uri="{FF2B5EF4-FFF2-40B4-BE49-F238E27FC236}">
                <a16:creationId xmlns:a16="http://schemas.microsoft.com/office/drawing/2014/main" id="{DC7EB13A-FE69-4E57-96B2-F35A1588103C}"/>
              </a:ext>
            </a:extLst>
          </p:cNvPr>
          <p:cNvSpPr txBox="1"/>
          <p:nvPr/>
        </p:nvSpPr>
        <p:spPr>
          <a:xfrm>
            <a:off x="2918772" y="1605678"/>
            <a:ext cx="1066799" cy="123111"/>
          </a:xfrm>
          <a:prstGeom prst="rect">
            <a:avLst/>
          </a:prstGeom>
          <a:solidFill>
            <a:schemeClr val="bg1"/>
          </a:solidFill>
        </p:spPr>
        <p:txBody>
          <a:bodyPr wrap="square" lIns="0" tIns="0" rIns="0" bIns="0" rtlCol="0">
            <a:spAutoFit/>
          </a:bodyPr>
          <a:lstStyle/>
          <a:p>
            <a:pPr algn="ctr">
              <a:spcBef>
                <a:spcPts val="600"/>
              </a:spcBef>
              <a:buSzPct val="100000"/>
            </a:pPr>
            <a:r>
              <a:rPr lang="en-US" sz="800" dirty="0">
                <a:solidFill>
                  <a:srgbClr val="313131"/>
                </a:solidFill>
              </a:rPr>
              <a:t>Planning &amp; Assessment</a:t>
            </a:r>
          </a:p>
        </p:txBody>
      </p:sp>
      <p:sp>
        <p:nvSpPr>
          <p:cNvPr id="39" name="Rectangle 38">
            <a:extLst>
              <a:ext uri="{FF2B5EF4-FFF2-40B4-BE49-F238E27FC236}">
                <a16:creationId xmlns:a16="http://schemas.microsoft.com/office/drawing/2014/main" id="{DA3C46A1-4476-4891-82DA-74FEA813416E}"/>
              </a:ext>
            </a:extLst>
          </p:cNvPr>
          <p:cNvSpPr/>
          <p:nvPr/>
        </p:nvSpPr>
        <p:spPr bwMode="gray">
          <a:xfrm>
            <a:off x="6734690" y="1681682"/>
            <a:ext cx="4385417" cy="1240433"/>
          </a:xfrm>
          <a:prstGeom prst="rect">
            <a:avLst/>
          </a:prstGeom>
          <a:no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0" name="TextBox 39">
            <a:extLst>
              <a:ext uri="{FF2B5EF4-FFF2-40B4-BE49-F238E27FC236}">
                <a16:creationId xmlns:a16="http://schemas.microsoft.com/office/drawing/2014/main" id="{910BE14F-A82D-428C-8BAA-BB2B54471A3A}"/>
              </a:ext>
            </a:extLst>
          </p:cNvPr>
          <p:cNvSpPr txBox="1"/>
          <p:nvPr/>
        </p:nvSpPr>
        <p:spPr>
          <a:xfrm>
            <a:off x="8382868" y="1620126"/>
            <a:ext cx="1481176" cy="123111"/>
          </a:xfrm>
          <a:prstGeom prst="rect">
            <a:avLst/>
          </a:prstGeom>
          <a:solidFill>
            <a:schemeClr val="bg1"/>
          </a:solidFill>
        </p:spPr>
        <p:txBody>
          <a:bodyPr wrap="square" lIns="0" tIns="0" rIns="0" bIns="0" rtlCol="0">
            <a:spAutoFit/>
          </a:bodyPr>
          <a:lstStyle/>
          <a:p>
            <a:pPr algn="ctr">
              <a:spcBef>
                <a:spcPts val="600"/>
              </a:spcBef>
              <a:buSzPct val="100000"/>
            </a:pPr>
            <a:r>
              <a:rPr lang="en-US" sz="800" dirty="0">
                <a:solidFill>
                  <a:srgbClr val="313131"/>
                </a:solidFill>
              </a:rPr>
              <a:t>Platform Transformation &amp; Cutover</a:t>
            </a:r>
          </a:p>
        </p:txBody>
      </p:sp>
      <p:sp>
        <p:nvSpPr>
          <p:cNvPr id="42" name="Flowchart: Process 41">
            <a:extLst>
              <a:ext uri="{FF2B5EF4-FFF2-40B4-BE49-F238E27FC236}">
                <a16:creationId xmlns:a16="http://schemas.microsoft.com/office/drawing/2014/main" id="{53045E85-B6DC-4CF5-8578-152A6984FBEF}"/>
              </a:ext>
            </a:extLst>
          </p:cNvPr>
          <p:cNvSpPr/>
          <p:nvPr/>
        </p:nvSpPr>
        <p:spPr bwMode="gray">
          <a:xfrm>
            <a:off x="1058884" y="1792469"/>
            <a:ext cx="939082" cy="457200"/>
          </a:xfrm>
          <a:prstGeom prst="flowChartProcess">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Review Existing Data, if available</a:t>
            </a:r>
          </a:p>
        </p:txBody>
      </p:sp>
      <p:sp>
        <p:nvSpPr>
          <p:cNvPr id="43" name="Flowchart: Terminator 42">
            <a:extLst>
              <a:ext uri="{FF2B5EF4-FFF2-40B4-BE49-F238E27FC236}">
                <a16:creationId xmlns:a16="http://schemas.microsoft.com/office/drawing/2014/main" id="{9CC017EF-8D0B-478B-B4E9-96589075FEB2}"/>
              </a:ext>
            </a:extLst>
          </p:cNvPr>
          <p:cNvSpPr/>
          <p:nvPr/>
        </p:nvSpPr>
        <p:spPr bwMode="gray">
          <a:xfrm>
            <a:off x="469900" y="1456443"/>
            <a:ext cx="861553" cy="288835"/>
          </a:xfrm>
          <a:prstGeom prst="flowChartTerminator">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Pilot Identified</a:t>
            </a:r>
          </a:p>
        </p:txBody>
      </p:sp>
      <p:sp>
        <p:nvSpPr>
          <p:cNvPr id="45" name="Flowchart: Process 44">
            <a:extLst>
              <a:ext uri="{FF2B5EF4-FFF2-40B4-BE49-F238E27FC236}">
                <a16:creationId xmlns:a16="http://schemas.microsoft.com/office/drawing/2014/main" id="{4FFEE822-7E19-40A7-ACD4-CAC916A1AB5A}"/>
              </a:ext>
            </a:extLst>
          </p:cNvPr>
          <p:cNvSpPr/>
          <p:nvPr/>
        </p:nvSpPr>
        <p:spPr bwMode="gray">
          <a:xfrm>
            <a:off x="1079362" y="2381616"/>
            <a:ext cx="903970" cy="457200"/>
          </a:xfrm>
          <a:prstGeom prst="flowChartProcess">
            <a:avLst/>
          </a:prstGeom>
          <a:solidFill>
            <a:srgbClr val="7F7F7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Customer Kickoff Activities</a:t>
            </a:r>
          </a:p>
        </p:txBody>
      </p:sp>
      <p:sp>
        <p:nvSpPr>
          <p:cNvPr id="46" name="Flowchart: Process 45">
            <a:extLst>
              <a:ext uri="{FF2B5EF4-FFF2-40B4-BE49-F238E27FC236}">
                <a16:creationId xmlns:a16="http://schemas.microsoft.com/office/drawing/2014/main" id="{F0B1F93E-1693-4E06-B7D5-94D5B17AEAB4}"/>
              </a:ext>
            </a:extLst>
          </p:cNvPr>
          <p:cNvSpPr/>
          <p:nvPr/>
        </p:nvSpPr>
        <p:spPr bwMode="gray">
          <a:xfrm>
            <a:off x="3452173" y="1837545"/>
            <a:ext cx="939082" cy="457200"/>
          </a:xfrm>
          <a:prstGeom prst="flowChartProcess">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Assessment Workshop</a:t>
            </a:r>
          </a:p>
        </p:txBody>
      </p:sp>
      <p:cxnSp>
        <p:nvCxnSpPr>
          <p:cNvPr id="52" name="Connector: Elbow 51">
            <a:extLst>
              <a:ext uri="{FF2B5EF4-FFF2-40B4-BE49-F238E27FC236}">
                <a16:creationId xmlns:a16="http://schemas.microsoft.com/office/drawing/2014/main" id="{00E49868-E616-4634-92CA-DBE0D07269AB}"/>
              </a:ext>
            </a:extLst>
          </p:cNvPr>
          <p:cNvCxnSpPr>
            <a:cxnSpLocks/>
            <a:stCxn id="43" idx="2"/>
            <a:endCxn id="42" idx="1"/>
          </p:cNvCxnSpPr>
          <p:nvPr/>
        </p:nvCxnSpPr>
        <p:spPr>
          <a:xfrm rot="16200000" flipH="1">
            <a:off x="841885" y="1804069"/>
            <a:ext cx="275791" cy="15820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FA00B709-8068-4006-99B2-A0C66E21EE22}"/>
              </a:ext>
            </a:extLst>
          </p:cNvPr>
          <p:cNvCxnSpPr>
            <a:cxnSpLocks/>
            <a:stCxn id="42" idx="2"/>
            <a:endCxn id="45" idx="0"/>
          </p:cNvCxnSpPr>
          <p:nvPr/>
        </p:nvCxnSpPr>
        <p:spPr>
          <a:xfrm rot="16200000" flipH="1">
            <a:off x="1463913" y="2314181"/>
            <a:ext cx="131947" cy="292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00BFDF0-21A3-4449-8BDC-8136C594BC16}"/>
              </a:ext>
            </a:extLst>
          </p:cNvPr>
          <p:cNvCxnSpPr>
            <a:cxnSpLocks/>
            <a:stCxn id="45" idx="3"/>
            <a:endCxn id="73" idx="1"/>
          </p:cNvCxnSpPr>
          <p:nvPr/>
        </p:nvCxnSpPr>
        <p:spPr>
          <a:xfrm flipV="1">
            <a:off x="1983332" y="2351673"/>
            <a:ext cx="286711" cy="25854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Flowchart: Process 71">
            <a:extLst>
              <a:ext uri="{FF2B5EF4-FFF2-40B4-BE49-F238E27FC236}">
                <a16:creationId xmlns:a16="http://schemas.microsoft.com/office/drawing/2014/main" id="{65880407-2F02-4978-AD9B-8603A5993AEF}"/>
              </a:ext>
            </a:extLst>
          </p:cNvPr>
          <p:cNvSpPr/>
          <p:nvPr/>
        </p:nvSpPr>
        <p:spPr bwMode="gray">
          <a:xfrm>
            <a:off x="4601424" y="2123073"/>
            <a:ext cx="939082" cy="457200"/>
          </a:xfrm>
          <a:prstGeom prst="flowChartProcess">
            <a:avLst/>
          </a:prstGeom>
          <a:solidFill>
            <a:srgbClr val="7F7F7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Review Findings</a:t>
            </a:r>
          </a:p>
        </p:txBody>
      </p:sp>
      <p:sp>
        <p:nvSpPr>
          <p:cNvPr id="73" name="Flowchart: Process 72">
            <a:extLst>
              <a:ext uri="{FF2B5EF4-FFF2-40B4-BE49-F238E27FC236}">
                <a16:creationId xmlns:a16="http://schemas.microsoft.com/office/drawing/2014/main" id="{62C66E1E-1897-48AE-8532-6D415E864A12}"/>
              </a:ext>
            </a:extLst>
          </p:cNvPr>
          <p:cNvSpPr/>
          <p:nvPr/>
        </p:nvSpPr>
        <p:spPr bwMode="gray">
          <a:xfrm>
            <a:off x="2270043" y="2123073"/>
            <a:ext cx="939082" cy="457200"/>
          </a:xfrm>
          <a:prstGeom prst="flowChartProcess">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Initial Data Migration</a:t>
            </a:r>
          </a:p>
        </p:txBody>
      </p:sp>
      <p:sp>
        <p:nvSpPr>
          <p:cNvPr id="80" name="Flowchart: Process 79">
            <a:extLst>
              <a:ext uri="{FF2B5EF4-FFF2-40B4-BE49-F238E27FC236}">
                <a16:creationId xmlns:a16="http://schemas.microsoft.com/office/drawing/2014/main" id="{7CEB1597-BA24-4A0E-AB56-2F7D37AD3040}"/>
              </a:ext>
            </a:extLst>
          </p:cNvPr>
          <p:cNvSpPr/>
          <p:nvPr/>
        </p:nvSpPr>
        <p:spPr bwMode="gray">
          <a:xfrm>
            <a:off x="3452172" y="2390061"/>
            <a:ext cx="939082" cy="457200"/>
          </a:xfrm>
          <a:prstGeom prst="flowChartProcess">
            <a:avLst/>
          </a:prstGeom>
          <a:solidFill>
            <a:srgbClr val="7F7F7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Plan Transformation Activities</a:t>
            </a:r>
          </a:p>
        </p:txBody>
      </p:sp>
      <p:cxnSp>
        <p:nvCxnSpPr>
          <p:cNvPr id="81" name="Connector: Elbow 80">
            <a:extLst>
              <a:ext uri="{FF2B5EF4-FFF2-40B4-BE49-F238E27FC236}">
                <a16:creationId xmlns:a16="http://schemas.microsoft.com/office/drawing/2014/main" id="{18FBB218-9326-4CF8-B3F2-3E34B1DD9382}"/>
              </a:ext>
            </a:extLst>
          </p:cNvPr>
          <p:cNvCxnSpPr>
            <a:cxnSpLocks/>
            <a:stCxn id="72" idx="3"/>
            <a:endCxn id="187" idx="1"/>
          </p:cNvCxnSpPr>
          <p:nvPr/>
        </p:nvCxnSpPr>
        <p:spPr>
          <a:xfrm flipV="1">
            <a:off x="5540506" y="2333254"/>
            <a:ext cx="174995" cy="1841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CC275280-C122-4398-9696-A3CDB84CCA05}"/>
              </a:ext>
            </a:extLst>
          </p:cNvPr>
          <p:cNvCxnSpPr>
            <a:cxnSpLocks/>
            <a:stCxn id="73" idx="3"/>
            <a:endCxn id="46" idx="1"/>
          </p:cNvCxnSpPr>
          <p:nvPr/>
        </p:nvCxnSpPr>
        <p:spPr>
          <a:xfrm flipV="1">
            <a:off x="3209125" y="2066145"/>
            <a:ext cx="243048" cy="28552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EB037FE9-C23F-44C4-9A43-CCBED25919B3}"/>
              </a:ext>
            </a:extLst>
          </p:cNvPr>
          <p:cNvCxnSpPr>
            <a:cxnSpLocks/>
            <a:stCxn id="73" idx="3"/>
            <a:endCxn id="80" idx="1"/>
          </p:cNvCxnSpPr>
          <p:nvPr/>
        </p:nvCxnSpPr>
        <p:spPr>
          <a:xfrm>
            <a:off x="3209125" y="2351673"/>
            <a:ext cx="243047" cy="26698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073AA862-ABD5-4895-A4C3-7A775EB55279}"/>
              </a:ext>
            </a:extLst>
          </p:cNvPr>
          <p:cNvCxnSpPr>
            <a:cxnSpLocks/>
            <a:stCxn id="46" idx="3"/>
            <a:endCxn id="72" idx="1"/>
          </p:cNvCxnSpPr>
          <p:nvPr/>
        </p:nvCxnSpPr>
        <p:spPr>
          <a:xfrm>
            <a:off x="4391255" y="2066145"/>
            <a:ext cx="210169" cy="28552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3498A72D-2ABF-43BF-874F-2DBE98E924B4}"/>
              </a:ext>
            </a:extLst>
          </p:cNvPr>
          <p:cNvCxnSpPr>
            <a:cxnSpLocks/>
            <a:stCxn id="80" idx="3"/>
            <a:endCxn id="72" idx="1"/>
          </p:cNvCxnSpPr>
          <p:nvPr/>
        </p:nvCxnSpPr>
        <p:spPr>
          <a:xfrm flipV="1">
            <a:off x="4391254" y="2351673"/>
            <a:ext cx="210170" cy="26698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Flowchart: Process 116">
            <a:extLst>
              <a:ext uri="{FF2B5EF4-FFF2-40B4-BE49-F238E27FC236}">
                <a16:creationId xmlns:a16="http://schemas.microsoft.com/office/drawing/2014/main" id="{581B5C84-1CB8-4CB7-BAAE-731AB6582131}"/>
              </a:ext>
            </a:extLst>
          </p:cNvPr>
          <p:cNvSpPr/>
          <p:nvPr/>
        </p:nvSpPr>
        <p:spPr bwMode="gray">
          <a:xfrm>
            <a:off x="7291035" y="1780395"/>
            <a:ext cx="939082" cy="457200"/>
          </a:xfrm>
          <a:prstGeom prst="flowChartProcess">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Stand-Up Pre-Prod</a:t>
            </a:r>
          </a:p>
        </p:txBody>
      </p:sp>
      <p:sp>
        <p:nvSpPr>
          <p:cNvPr id="118" name="Flowchart: Process 117">
            <a:extLst>
              <a:ext uri="{FF2B5EF4-FFF2-40B4-BE49-F238E27FC236}">
                <a16:creationId xmlns:a16="http://schemas.microsoft.com/office/drawing/2014/main" id="{E00D0E7A-FBCA-4FFC-BD32-F4381BE07137}"/>
              </a:ext>
            </a:extLst>
          </p:cNvPr>
          <p:cNvSpPr/>
          <p:nvPr/>
        </p:nvSpPr>
        <p:spPr bwMode="gray">
          <a:xfrm>
            <a:off x="7286257" y="2393272"/>
            <a:ext cx="939082" cy="457200"/>
          </a:xfrm>
          <a:prstGeom prst="flowChartProcess">
            <a:avLst/>
          </a:prstGeom>
          <a:solidFill>
            <a:srgbClr val="7F7F7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Plan Refactor, Validation &amp; Cutover Activities</a:t>
            </a:r>
          </a:p>
        </p:txBody>
      </p:sp>
      <p:sp>
        <p:nvSpPr>
          <p:cNvPr id="119" name="Flowchart: Process 118">
            <a:extLst>
              <a:ext uri="{FF2B5EF4-FFF2-40B4-BE49-F238E27FC236}">
                <a16:creationId xmlns:a16="http://schemas.microsoft.com/office/drawing/2014/main" id="{863763A3-9349-4B28-8DD1-3AA96FD7F273}"/>
              </a:ext>
            </a:extLst>
          </p:cNvPr>
          <p:cNvSpPr/>
          <p:nvPr/>
        </p:nvSpPr>
        <p:spPr bwMode="gray">
          <a:xfrm>
            <a:off x="9020569" y="1785160"/>
            <a:ext cx="939082" cy="457200"/>
          </a:xfrm>
          <a:prstGeom prst="flowChartProcess">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Run Orchestration</a:t>
            </a:r>
          </a:p>
        </p:txBody>
      </p:sp>
      <p:sp>
        <p:nvSpPr>
          <p:cNvPr id="120" name="Flowchart: Terminator 119">
            <a:extLst>
              <a:ext uri="{FF2B5EF4-FFF2-40B4-BE49-F238E27FC236}">
                <a16:creationId xmlns:a16="http://schemas.microsoft.com/office/drawing/2014/main" id="{4174A7C1-D34E-4F6D-B9C8-8116A629F96A}"/>
              </a:ext>
            </a:extLst>
          </p:cNvPr>
          <p:cNvSpPr/>
          <p:nvPr/>
        </p:nvSpPr>
        <p:spPr bwMode="gray">
          <a:xfrm>
            <a:off x="10717161" y="2804203"/>
            <a:ext cx="914400" cy="301752"/>
          </a:xfrm>
          <a:prstGeom prst="flowChartTerminator">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Cutover &amp; Handoff</a:t>
            </a:r>
          </a:p>
        </p:txBody>
      </p:sp>
      <p:cxnSp>
        <p:nvCxnSpPr>
          <p:cNvPr id="121" name="Connector: Elbow 120">
            <a:extLst>
              <a:ext uri="{FF2B5EF4-FFF2-40B4-BE49-F238E27FC236}">
                <a16:creationId xmlns:a16="http://schemas.microsoft.com/office/drawing/2014/main" id="{07E625A7-A307-4684-8CE5-653970FF3E6A}"/>
              </a:ext>
            </a:extLst>
          </p:cNvPr>
          <p:cNvCxnSpPr>
            <a:cxnSpLocks/>
            <a:stCxn id="187" idx="3"/>
            <a:endCxn id="117" idx="1"/>
          </p:cNvCxnSpPr>
          <p:nvPr/>
        </p:nvCxnSpPr>
        <p:spPr>
          <a:xfrm flipV="1">
            <a:off x="7045852" y="2008995"/>
            <a:ext cx="245183" cy="32425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B3C04032-DFBD-4BC9-8D2C-D26A91FB66EA}"/>
              </a:ext>
            </a:extLst>
          </p:cNvPr>
          <p:cNvCxnSpPr>
            <a:cxnSpLocks/>
            <a:stCxn id="187" idx="3"/>
            <a:endCxn id="118" idx="1"/>
          </p:cNvCxnSpPr>
          <p:nvPr/>
        </p:nvCxnSpPr>
        <p:spPr>
          <a:xfrm>
            <a:off x="7045852" y="2333254"/>
            <a:ext cx="240405" cy="2886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58E56B33-6BB8-4467-BAA8-A0B1961E9766}"/>
              </a:ext>
            </a:extLst>
          </p:cNvPr>
          <p:cNvCxnSpPr>
            <a:cxnSpLocks/>
            <a:stCxn id="117" idx="3"/>
            <a:endCxn id="119" idx="1"/>
          </p:cNvCxnSpPr>
          <p:nvPr/>
        </p:nvCxnSpPr>
        <p:spPr>
          <a:xfrm>
            <a:off x="8230117" y="2008995"/>
            <a:ext cx="790452" cy="4765"/>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F498FE98-787D-46ED-BAF2-D954784888DD}"/>
              </a:ext>
            </a:extLst>
          </p:cNvPr>
          <p:cNvCxnSpPr>
            <a:cxnSpLocks/>
            <a:stCxn id="118" idx="3"/>
            <a:endCxn id="263" idx="1"/>
          </p:cNvCxnSpPr>
          <p:nvPr/>
        </p:nvCxnSpPr>
        <p:spPr>
          <a:xfrm>
            <a:off x="8225339" y="2621872"/>
            <a:ext cx="120578" cy="252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9" name="Flowchart: Process 138">
            <a:extLst>
              <a:ext uri="{FF2B5EF4-FFF2-40B4-BE49-F238E27FC236}">
                <a16:creationId xmlns:a16="http://schemas.microsoft.com/office/drawing/2014/main" id="{45AE62BF-4B11-4BDF-9417-491D8EEC6EDE}"/>
              </a:ext>
            </a:extLst>
          </p:cNvPr>
          <p:cNvSpPr/>
          <p:nvPr/>
        </p:nvSpPr>
        <p:spPr bwMode="gray">
          <a:xfrm>
            <a:off x="9618105" y="2393272"/>
            <a:ext cx="1032990" cy="457200"/>
          </a:xfrm>
          <a:prstGeom prst="flowChartProcess">
            <a:avLst/>
          </a:prstGeom>
          <a:solidFill>
            <a:srgbClr val="00206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Perform Validation</a:t>
            </a:r>
          </a:p>
        </p:txBody>
      </p:sp>
      <p:cxnSp>
        <p:nvCxnSpPr>
          <p:cNvPr id="141" name="Connector: Elbow 140">
            <a:extLst>
              <a:ext uri="{FF2B5EF4-FFF2-40B4-BE49-F238E27FC236}">
                <a16:creationId xmlns:a16="http://schemas.microsoft.com/office/drawing/2014/main" id="{5FC0308D-331C-4FDA-83D6-E1588BE83E4E}"/>
              </a:ext>
            </a:extLst>
          </p:cNvPr>
          <p:cNvCxnSpPr>
            <a:cxnSpLocks/>
            <a:stCxn id="119" idx="3"/>
            <a:endCxn id="139" idx="0"/>
          </p:cNvCxnSpPr>
          <p:nvPr/>
        </p:nvCxnSpPr>
        <p:spPr>
          <a:xfrm>
            <a:off x="9959651" y="2013760"/>
            <a:ext cx="174949" cy="37951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50E17268-71D1-4466-B3FC-8D0D41355F0E}"/>
              </a:ext>
            </a:extLst>
          </p:cNvPr>
          <p:cNvCxnSpPr>
            <a:cxnSpLocks/>
            <a:stCxn id="139" idx="3"/>
            <a:endCxn id="120" idx="0"/>
          </p:cNvCxnSpPr>
          <p:nvPr/>
        </p:nvCxnSpPr>
        <p:spPr>
          <a:xfrm>
            <a:off x="10651095" y="2621872"/>
            <a:ext cx="523266" cy="18233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7" name="Flowchart: Decision 186">
            <a:extLst>
              <a:ext uri="{FF2B5EF4-FFF2-40B4-BE49-F238E27FC236}">
                <a16:creationId xmlns:a16="http://schemas.microsoft.com/office/drawing/2014/main" id="{949BF8AF-75B4-4026-963E-4F76A9548766}"/>
              </a:ext>
            </a:extLst>
          </p:cNvPr>
          <p:cNvSpPr/>
          <p:nvPr/>
        </p:nvSpPr>
        <p:spPr bwMode="gray">
          <a:xfrm>
            <a:off x="5715501" y="2102208"/>
            <a:ext cx="1330351" cy="462091"/>
          </a:xfrm>
          <a:prstGeom prst="flowChartDecision">
            <a:avLst/>
          </a:prstGeom>
          <a:solidFill>
            <a:srgbClr val="007CB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a:solidFill>
                  <a:schemeClr val="bg1"/>
                </a:solidFill>
              </a:rPr>
              <a:t>Customer Acceptance</a:t>
            </a:r>
          </a:p>
        </p:txBody>
      </p:sp>
      <p:sp>
        <p:nvSpPr>
          <p:cNvPr id="201" name="Flowchart: Terminator 200">
            <a:extLst>
              <a:ext uri="{FF2B5EF4-FFF2-40B4-BE49-F238E27FC236}">
                <a16:creationId xmlns:a16="http://schemas.microsoft.com/office/drawing/2014/main" id="{DCBA8E79-DDF3-4606-9CF0-FDE702DD8E19}"/>
              </a:ext>
            </a:extLst>
          </p:cNvPr>
          <p:cNvSpPr/>
          <p:nvPr/>
        </p:nvSpPr>
        <p:spPr bwMode="gray">
          <a:xfrm>
            <a:off x="5923476" y="3095849"/>
            <a:ext cx="914400" cy="301752"/>
          </a:xfrm>
          <a:prstGeom prst="flowChartTerminator">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Postpone</a:t>
            </a:r>
          </a:p>
        </p:txBody>
      </p:sp>
      <p:sp>
        <p:nvSpPr>
          <p:cNvPr id="202" name="TextBox 201">
            <a:extLst>
              <a:ext uri="{FF2B5EF4-FFF2-40B4-BE49-F238E27FC236}">
                <a16:creationId xmlns:a16="http://schemas.microsoft.com/office/drawing/2014/main" id="{8480962D-F056-48C6-8E78-0FE426DF0793}"/>
              </a:ext>
            </a:extLst>
          </p:cNvPr>
          <p:cNvSpPr txBox="1"/>
          <p:nvPr/>
        </p:nvSpPr>
        <p:spPr>
          <a:xfrm>
            <a:off x="6426534" y="2951266"/>
            <a:ext cx="365485" cy="123111"/>
          </a:xfrm>
          <a:prstGeom prst="rect">
            <a:avLst/>
          </a:prstGeom>
          <a:solidFill>
            <a:schemeClr val="bg1"/>
          </a:solidFill>
        </p:spPr>
        <p:txBody>
          <a:bodyPr wrap="square" lIns="0" tIns="0" rIns="0" bIns="0" rtlCol="0">
            <a:spAutoFit/>
          </a:bodyPr>
          <a:lstStyle/>
          <a:p>
            <a:pPr algn="ctr">
              <a:spcBef>
                <a:spcPts val="600"/>
              </a:spcBef>
              <a:buSzPct val="100000"/>
            </a:pPr>
            <a:r>
              <a:rPr lang="en-US" sz="800" dirty="0">
                <a:solidFill>
                  <a:srgbClr val="313131"/>
                </a:solidFill>
              </a:rPr>
              <a:t>Rejected</a:t>
            </a:r>
          </a:p>
        </p:txBody>
      </p:sp>
      <p:sp>
        <p:nvSpPr>
          <p:cNvPr id="203" name="TextBox 202">
            <a:extLst>
              <a:ext uri="{FF2B5EF4-FFF2-40B4-BE49-F238E27FC236}">
                <a16:creationId xmlns:a16="http://schemas.microsoft.com/office/drawing/2014/main" id="{C5FE4054-D00E-488F-8568-09E3DB939E32}"/>
              </a:ext>
            </a:extLst>
          </p:cNvPr>
          <p:cNvSpPr txBox="1"/>
          <p:nvPr/>
        </p:nvSpPr>
        <p:spPr>
          <a:xfrm>
            <a:off x="6753870" y="2446208"/>
            <a:ext cx="391133" cy="123111"/>
          </a:xfrm>
          <a:prstGeom prst="rect">
            <a:avLst/>
          </a:prstGeom>
          <a:solidFill>
            <a:schemeClr val="bg1"/>
          </a:solidFill>
        </p:spPr>
        <p:txBody>
          <a:bodyPr wrap="square" lIns="0" tIns="0" rIns="0" bIns="0" rtlCol="0">
            <a:spAutoFit/>
          </a:bodyPr>
          <a:lstStyle/>
          <a:p>
            <a:pPr algn="ctr">
              <a:spcBef>
                <a:spcPts val="600"/>
              </a:spcBef>
              <a:buSzPct val="100000"/>
            </a:pPr>
            <a:r>
              <a:rPr lang="en-US" sz="800" dirty="0">
                <a:solidFill>
                  <a:srgbClr val="313131"/>
                </a:solidFill>
              </a:rPr>
              <a:t>Accepted</a:t>
            </a:r>
          </a:p>
        </p:txBody>
      </p:sp>
      <p:cxnSp>
        <p:nvCxnSpPr>
          <p:cNvPr id="204" name="Connector: Elbow 203">
            <a:extLst>
              <a:ext uri="{FF2B5EF4-FFF2-40B4-BE49-F238E27FC236}">
                <a16:creationId xmlns:a16="http://schemas.microsoft.com/office/drawing/2014/main" id="{C72A150A-105D-4969-BB1C-A8E699544EAD}"/>
              </a:ext>
            </a:extLst>
          </p:cNvPr>
          <p:cNvCxnSpPr>
            <a:cxnSpLocks/>
            <a:stCxn id="187" idx="2"/>
            <a:endCxn id="201" idx="0"/>
          </p:cNvCxnSpPr>
          <p:nvPr/>
        </p:nvCxnSpPr>
        <p:spPr>
          <a:xfrm rot="5400000">
            <a:off x="6114902" y="2830074"/>
            <a:ext cx="531550"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1CB4E9F1-D829-4954-B1CB-BEC31E67B3A3}"/>
              </a:ext>
            </a:extLst>
          </p:cNvPr>
          <p:cNvGrpSpPr/>
          <p:nvPr/>
        </p:nvGrpSpPr>
        <p:grpSpPr>
          <a:xfrm>
            <a:off x="8285628" y="4060104"/>
            <a:ext cx="3362304" cy="1020958"/>
            <a:chOff x="8026050" y="5193771"/>
            <a:chExt cx="3362304" cy="1020958"/>
          </a:xfrm>
        </p:grpSpPr>
        <p:sp>
          <p:nvSpPr>
            <p:cNvPr id="209" name="Rectangle 208">
              <a:extLst>
                <a:ext uri="{FF2B5EF4-FFF2-40B4-BE49-F238E27FC236}">
                  <a16:creationId xmlns:a16="http://schemas.microsoft.com/office/drawing/2014/main" id="{7407D11C-081D-4EEC-A0C7-1CB7AA7A105F}"/>
                </a:ext>
              </a:extLst>
            </p:cNvPr>
            <p:cNvSpPr/>
            <p:nvPr/>
          </p:nvSpPr>
          <p:spPr bwMode="gray">
            <a:xfrm>
              <a:off x="8026050" y="5297422"/>
              <a:ext cx="3362304" cy="917307"/>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0" name="Flowchart: Process 209">
              <a:extLst>
                <a:ext uri="{FF2B5EF4-FFF2-40B4-BE49-F238E27FC236}">
                  <a16:creationId xmlns:a16="http://schemas.microsoft.com/office/drawing/2014/main" id="{D30F5617-B1A8-48B6-ACF4-AC9E32813863}"/>
                </a:ext>
              </a:extLst>
            </p:cNvPr>
            <p:cNvSpPr/>
            <p:nvPr/>
          </p:nvSpPr>
          <p:spPr bwMode="gray">
            <a:xfrm>
              <a:off x="9148342" y="5815488"/>
              <a:ext cx="999513" cy="285286"/>
            </a:xfrm>
            <a:prstGeom prst="flowChartProcess">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err="1">
                  <a:solidFill>
                    <a:schemeClr val="bg1"/>
                  </a:solidFill>
                </a:rPr>
                <a:t>OutSystems</a:t>
              </a:r>
              <a:endParaRPr lang="en-US" sz="800" b="1" dirty="0">
                <a:solidFill>
                  <a:schemeClr val="bg1"/>
                </a:solidFill>
              </a:endParaRPr>
            </a:p>
          </p:txBody>
        </p:sp>
        <p:sp>
          <p:nvSpPr>
            <p:cNvPr id="211" name="Flowchart: Process 210">
              <a:extLst>
                <a:ext uri="{FF2B5EF4-FFF2-40B4-BE49-F238E27FC236}">
                  <a16:creationId xmlns:a16="http://schemas.microsoft.com/office/drawing/2014/main" id="{3100EDD9-0158-4207-B34E-E345E982A5FF}"/>
                </a:ext>
              </a:extLst>
            </p:cNvPr>
            <p:cNvSpPr/>
            <p:nvPr/>
          </p:nvSpPr>
          <p:spPr bwMode="gray">
            <a:xfrm>
              <a:off x="9151848" y="5476069"/>
              <a:ext cx="999513" cy="285285"/>
            </a:xfrm>
            <a:prstGeom prst="flowChartProcess">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Migration Team</a:t>
              </a:r>
            </a:p>
          </p:txBody>
        </p:sp>
        <p:sp>
          <p:nvSpPr>
            <p:cNvPr id="214" name="TextBox 213">
              <a:extLst>
                <a:ext uri="{FF2B5EF4-FFF2-40B4-BE49-F238E27FC236}">
                  <a16:creationId xmlns:a16="http://schemas.microsoft.com/office/drawing/2014/main" id="{149CB2C5-2ED4-45A7-9E63-3E618839E2BE}"/>
                </a:ext>
              </a:extLst>
            </p:cNvPr>
            <p:cNvSpPr txBox="1"/>
            <p:nvPr/>
          </p:nvSpPr>
          <p:spPr>
            <a:xfrm>
              <a:off x="8233006" y="5193771"/>
              <a:ext cx="634363" cy="169277"/>
            </a:xfrm>
            <a:prstGeom prst="rect">
              <a:avLst/>
            </a:prstGeom>
            <a:solidFill>
              <a:schemeClr val="bg1"/>
            </a:solidFill>
          </p:spPr>
          <p:txBody>
            <a:bodyPr wrap="square" lIns="0" tIns="0" rIns="0" bIns="0" rtlCol="0">
              <a:spAutoFit/>
            </a:bodyPr>
            <a:lstStyle/>
            <a:p>
              <a:pPr algn="ctr">
                <a:spcBef>
                  <a:spcPts val="600"/>
                </a:spcBef>
                <a:buSzPct val="100000"/>
              </a:pPr>
              <a:r>
                <a:rPr lang="en-US" sz="1100" dirty="0">
                  <a:solidFill>
                    <a:srgbClr val="313131"/>
                  </a:solidFill>
                </a:rPr>
                <a:t>Legend</a:t>
              </a:r>
            </a:p>
          </p:txBody>
        </p:sp>
        <p:sp>
          <p:nvSpPr>
            <p:cNvPr id="221" name="Flowchart: Process 220">
              <a:extLst>
                <a:ext uri="{FF2B5EF4-FFF2-40B4-BE49-F238E27FC236}">
                  <a16:creationId xmlns:a16="http://schemas.microsoft.com/office/drawing/2014/main" id="{02A4A162-EBBD-4A27-B58E-6AB5BF90F595}"/>
                </a:ext>
              </a:extLst>
            </p:cNvPr>
            <p:cNvSpPr/>
            <p:nvPr/>
          </p:nvSpPr>
          <p:spPr bwMode="gray">
            <a:xfrm>
              <a:off x="10222839" y="5474823"/>
              <a:ext cx="999513" cy="285286"/>
            </a:xfrm>
            <a:prstGeom prst="flowChartProcess">
              <a:avLst/>
            </a:prstGeom>
            <a:solidFill>
              <a:srgbClr val="00206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Customer</a:t>
              </a:r>
            </a:p>
          </p:txBody>
        </p:sp>
        <p:sp>
          <p:nvSpPr>
            <p:cNvPr id="222" name="Flowchart: Process 221">
              <a:extLst>
                <a:ext uri="{FF2B5EF4-FFF2-40B4-BE49-F238E27FC236}">
                  <a16:creationId xmlns:a16="http://schemas.microsoft.com/office/drawing/2014/main" id="{4E810210-8937-4FA1-BB10-EE7C114903AA}"/>
                </a:ext>
              </a:extLst>
            </p:cNvPr>
            <p:cNvSpPr/>
            <p:nvPr/>
          </p:nvSpPr>
          <p:spPr bwMode="gray">
            <a:xfrm>
              <a:off x="10233413" y="5815488"/>
              <a:ext cx="999513" cy="285286"/>
            </a:xfrm>
            <a:prstGeom prst="flowChartProcess">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Shared</a:t>
              </a:r>
            </a:p>
          </p:txBody>
        </p:sp>
        <p:sp>
          <p:nvSpPr>
            <p:cNvPr id="230" name="Flowchart: Decision 229">
              <a:extLst>
                <a:ext uri="{FF2B5EF4-FFF2-40B4-BE49-F238E27FC236}">
                  <a16:creationId xmlns:a16="http://schemas.microsoft.com/office/drawing/2014/main" id="{517A79F7-7D9B-49E2-A505-9508C97EE808}"/>
                </a:ext>
              </a:extLst>
            </p:cNvPr>
            <p:cNvSpPr/>
            <p:nvPr/>
          </p:nvSpPr>
          <p:spPr bwMode="gray">
            <a:xfrm>
              <a:off x="8093447" y="5821312"/>
              <a:ext cx="999513" cy="315615"/>
            </a:xfrm>
            <a:prstGeom prst="flowChartDecision">
              <a:avLst/>
            </a:prstGeom>
            <a:solidFill>
              <a:srgbClr val="007CB0"/>
            </a:solidFill>
            <a:ln w="19050" algn="ctr">
              <a:noFill/>
              <a:miter lim="800000"/>
              <a:headEnd/>
              <a:tailEnd/>
            </a:ln>
          </p:spPr>
          <p:txBody>
            <a:bodyPr wrap="none" lIns="88900" tIns="88900" rIns="88900" bIns="88900" rtlCol="0" anchor="ctr"/>
            <a:lstStyle/>
            <a:p>
              <a:pPr algn="ctr">
                <a:lnSpc>
                  <a:spcPct val="106000"/>
                </a:lnSpc>
                <a:buFont typeface="Wingdings 2" pitchFamily="18" charset="2"/>
                <a:buNone/>
              </a:pPr>
              <a:r>
                <a:rPr lang="en-US" sz="800" b="1" dirty="0">
                  <a:solidFill>
                    <a:schemeClr val="bg1"/>
                  </a:solidFill>
                </a:rPr>
                <a:t>Decision</a:t>
              </a:r>
            </a:p>
          </p:txBody>
        </p:sp>
        <p:sp>
          <p:nvSpPr>
            <p:cNvPr id="231" name="Flowchart: Terminator 230">
              <a:extLst>
                <a:ext uri="{FF2B5EF4-FFF2-40B4-BE49-F238E27FC236}">
                  <a16:creationId xmlns:a16="http://schemas.microsoft.com/office/drawing/2014/main" id="{581B3446-8635-4134-BA53-28A1CCAA5FF7}"/>
                </a:ext>
              </a:extLst>
            </p:cNvPr>
            <p:cNvSpPr/>
            <p:nvPr/>
          </p:nvSpPr>
          <p:spPr bwMode="gray">
            <a:xfrm>
              <a:off x="8176387" y="5468776"/>
              <a:ext cx="833632" cy="285285"/>
            </a:xfrm>
            <a:prstGeom prst="flowChartTerminator">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Process Start/End</a:t>
              </a:r>
            </a:p>
          </p:txBody>
        </p:sp>
        <p:sp>
          <p:nvSpPr>
            <p:cNvPr id="232" name="Rectangle 231">
              <a:extLst>
                <a:ext uri="{FF2B5EF4-FFF2-40B4-BE49-F238E27FC236}">
                  <a16:creationId xmlns:a16="http://schemas.microsoft.com/office/drawing/2014/main" id="{F7B45BF1-141D-411C-BC74-2C1B94485E35}"/>
                </a:ext>
              </a:extLst>
            </p:cNvPr>
            <p:cNvSpPr/>
            <p:nvPr/>
          </p:nvSpPr>
          <p:spPr bwMode="gray">
            <a:xfrm>
              <a:off x="9091188" y="5400481"/>
              <a:ext cx="2182865" cy="753578"/>
            </a:xfrm>
            <a:prstGeom prst="rect">
              <a:avLst/>
            </a:prstGeom>
            <a:noFill/>
            <a:ln w="3175"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33" name="TextBox 232">
              <a:extLst>
                <a:ext uri="{FF2B5EF4-FFF2-40B4-BE49-F238E27FC236}">
                  <a16:creationId xmlns:a16="http://schemas.microsoft.com/office/drawing/2014/main" id="{79FB3ABC-B7EB-4087-87D4-7C791422B2B1}"/>
                </a:ext>
              </a:extLst>
            </p:cNvPr>
            <p:cNvSpPr txBox="1"/>
            <p:nvPr/>
          </p:nvSpPr>
          <p:spPr>
            <a:xfrm>
              <a:off x="9149571" y="5322885"/>
              <a:ext cx="1343433" cy="126350"/>
            </a:xfrm>
            <a:prstGeom prst="rect">
              <a:avLst/>
            </a:prstGeom>
            <a:solidFill>
              <a:schemeClr val="bg1"/>
            </a:solidFill>
          </p:spPr>
          <p:txBody>
            <a:bodyPr wrap="square" lIns="0" tIns="0" rIns="0" bIns="0" rtlCol="0">
              <a:spAutoFit/>
            </a:bodyPr>
            <a:lstStyle/>
            <a:p>
              <a:pPr algn="ctr">
                <a:spcBef>
                  <a:spcPts val="600"/>
                </a:spcBef>
                <a:buSzPct val="100000"/>
              </a:pPr>
              <a:r>
                <a:rPr lang="en-US" sz="800" dirty="0">
                  <a:solidFill>
                    <a:srgbClr val="313131"/>
                  </a:solidFill>
                </a:rPr>
                <a:t>Activities &amp; Primary Ownership</a:t>
              </a:r>
            </a:p>
          </p:txBody>
        </p:sp>
      </p:grpSp>
      <p:graphicFrame>
        <p:nvGraphicFramePr>
          <p:cNvPr id="256" name="Table 255">
            <a:extLst>
              <a:ext uri="{FF2B5EF4-FFF2-40B4-BE49-F238E27FC236}">
                <a16:creationId xmlns:a16="http://schemas.microsoft.com/office/drawing/2014/main" id="{6FDE9AAE-EA82-4BF7-BCBA-F77F9C7EA601}"/>
              </a:ext>
            </a:extLst>
          </p:cNvPr>
          <p:cNvGraphicFramePr>
            <a:graphicFrameLocks noGrp="1"/>
          </p:cNvGraphicFramePr>
          <p:nvPr/>
        </p:nvGraphicFramePr>
        <p:xfrm>
          <a:off x="568495" y="3688894"/>
          <a:ext cx="7348191" cy="1965960"/>
        </p:xfrm>
        <a:graphic>
          <a:graphicData uri="http://schemas.openxmlformats.org/drawingml/2006/table">
            <a:tbl>
              <a:tblPr firstRow="1" firstCol="1" bandRow="1">
                <a:tableStyleId>{5C22544A-7EE6-4342-B048-85BDC9FD1C3A}</a:tableStyleId>
              </a:tblPr>
              <a:tblGrid>
                <a:gridCol w="3681551">
                  <a:extLst>
                    <a:ext uri="{9D8B030D-6E8A-4147-A177-3AD203B41FA5}">
                      <a16:colId xmlns:a16="http://schemas.microsoft.com/office/drawing/2014/main" val="3157160101"/>
                    </a:ext>
                  </a:extLst>
                </a:gridCol>
                <a:gridCol w="3666640">
                  <a:extLst>
                    <a:ext uri="{9D8B030D-6E8A-4147-A177-3AD203B41FA5}">
                      <a16:colId xmlns:a16="http://schemas.microsoft.com/office/drawing/2014/main" val="743121260"/>
                    </a:ext>
                  </a:extLst>
                </a:gridCol>
              </a:tblGrid>
              <a:tr h="228600">
                <a:tc gridSpan="2">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Key Activities</a:t>
                      </a:r>
                    </a:p>
                  </a:txBody>
                  <a:tcPr marL="61415" marR="61415" marT="0" marB="0" anchor="ctr">
                    <a:solidFill>
                      <a:schemeClr val="tx1"/>
                    </a:solidFill>
                  </a:tcPr>
                </a:tc>
                <a:tc hMerge="1">
                  <a:txBody>
                    <a:bodyPr/>
                    <a:lstStyle/>
                    <a:p>
                      <a:pPr marL="0" marR="0" algn="ctr">
                        <a:lnSpc>
                          <a:spcPct val="107000"/>
                        </a:lnSpc>
                        <a:spcBef>
                          <a:spcPts val="0"/>
                        </a:spcBef>
                        <a:spcAft>
                          <a:spcPts val="0"/>
                        </a:spcAft>
                      </a:pPr>
                      <a:endParaRPr lang="en-US"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415" marR="61415" marT="0" marB="0" anchor="ctr">
                    <a:solidFill>
                      <a:schemeClr val="tx1"/>
                    </a:solidFill>
                  </a:tcPr>
                </a:tc>
                <a:extLst>
                  <a:ext uri="{0D108BD9-81ED-4DB2-BD59-A6C34878D82A}">
                    <a16:rowId xmlns:a16="http://schemas.microsoft.com/office/drawing/2014/main" val="2809541364"/>
                  </a:ext>
                </a:extLst>
              </a:tr>
              <a:tr h="1737360">
                <a:tc>
                  <a:txBody>
                    <a:bodyPr/>
                    <a:lstStyle/>
                    <a:p>
                      <a:pPr marL="0" marR="0" algn="l">
                        <a:lnSpc>
                          <a:spcPct val="107000"/>
                        </a:lnSpc>
                        <a:spcBef>
                          <a:spcPts val="0"/>
                        </a:spcBef>
                        <a:spcAft>
                          <a:spcPts val="0"/>
                        </a:spcAft>
                      </a:pPr>
                      <a:r>
                        <a:rPr lang="en-US"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Planning &amp; Assessment</a:t>
                      </a:r>
                    </a:p>
                    <a:p>
                      <a:pPr marL="171450" marR="0" indent="-171450" algn="l">
                        <a:lnSpc>
                          <a:spcPct val="107000"/>
                        </a:lnSpc>
                        <a:spcBef>
                          <a:spcPts val="0"/>
                        </a:spcBef>
                        <a:spcAft>
                          <a:spcPts val="0"/>
                        </a:spcAft>
                        <a:buFont typeface="Arial" panose="020B0604020202020204" pitchFamily="34" charset="0"/>
                        <a:buChar char="•"/>
                      </a:pP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identifies candidate Customers for migration from self-managed to </a:t>
                      </a: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PaaS</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Migration Team determines key information to obtain as part of initial engagement, based on known technical requirements facilitating migration</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Migration Team migrates source database(s) from Customer site to Lab and collaborates with </a:t>
                      </a: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 identify requirements for PaaS Orchestration</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Customer reviews findings from assessment and analysis, either accepting findings for migration or rejecting for long-term planning</a:t>
                      </a:r>
                      <a:endParaRPr lang="en-US"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415" marR="61415" marT="0" marB="0">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Platform Transformation &amp; Cutover</a:t>
                      </a: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Migration Team facilitates provisioning of Customer data in Pre-Production VPC</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Migration Team, </a:t>
                      </a: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Customer develop and coordinate plan for refactor, validation and cutover procedures</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runs orchestration against Pre-Prod staged databases(s) to provision Customer</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indent="-171450" algn="l">
                        <a:lnSpc>
                          <a:spcPct val="107000"/>
                        </a:lnSpc>
                        <a:spcBef>
                          <a:spcPts val="0"/>
                        </a:spcBef>
                        <a:spcAft>
                          <a:spcPts val="0"/>
                        </a:spcAft>
                        <a:buFont typeface="Arial" panose="020B0604020202020204" pitchFamily="34" charset="0"/>
                        <a:buChar char="•"/>
                      </a:pP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Customer performs validation, cutover to </a:t>
                      </a:r>
                      <a:r>
                        <a:rPr lang="en-US" sz="800" b="0"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OutSystems</a:t>
                      </a:r>
                      <a:r>
                        <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PaaS is performed and deployment is handed off to customer</a:t>
                      </a:r>
                    </a:p>
                    <a:p>
                      <a:pPr marL="171450" marR="0" indent="-171450" algn="l">
                        <a:lnSpc>
                          <a:spcPct val="107000"/>
                        </a:lnSpc>
                        <a:spcBef>
                          <a:spcPts val="0"/>
                        </a:spcBef>
                        <a:spcAft>
                          <a:spcPts val="0"/>
                        </a:spcAft>
                        <a:buFont typeface="Arial" panose="020B0604020202020204" pitchFamily="34" charset="0"/>
                        <a:buChar char="•"/>
                      </a:pPr>
                      <a:endParaRPr lang="en-US" sz="8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415" marR="61415"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583893"/>
                  </a:ext>
                </a:extLst>
              </a:tr>
            </a:tbl>
          </a:graphicData>
        </a:graphic>
      </p:graphicFrame>
      <p:sp>
        <p:nvSpPr>
          <p:cNvPr id="263" name="Flowchart: Process 262">
            <a:extLst>
              <a:ext uri="{FF2B5EF4-FFF2-40B4-BE49-F238E27FC236}">
                <a16:creationId xmlns:a16="http://schemas.microsoft.com/office/drawing/2014/main" id="{D08CB537-FF00-481B-AF3C-B54916043AF7}"/>
              </a:ext>
            </a:extLst>
          </p:cNvPr>
          <p:cNvSpPr/>
          <p:nvPr/>
        </p:nvSpPr>
        <p:spPr bwMode="gray">
          <a:xfrm>
            <a:off x="8345917" y="2395793"/>
            <a:ext cx="1032990" cy="457200"/>
          </a:xfrm>
          <a:prstGeom prst="flowChartProcess">
            <a:avLst/>
          </a:prstGeom>
          <a:solidFill>
            <a:srgbClr val="00206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800" b="1" dirty="0">
                <a:solidFill>
                  <a:schemeClr val="bg1"/>
                </a:solidFill>
              </a:rPr>
              <a:t>Refactor Activities</a:t>
            </a:r>
          </a:p>
        </p:txBody>
      </p:sp>
      <p:cxnSp>
        <p:nvCxnSpPr>
          <p:cNvPr id="268" name="Connector: Elbow 267">
            <a:extLst>
              <a:ext uri="{FF2B5EF4-FFF2-40B4-BE49-F238E27FC236}">
                <a16:creationId xmlns:a16="http://schemas.microsoft.com/office/drawing/2014/main" id="{42BC7EC2-BE2D-4327-8089-BB531519B274}"/>
              </a:ext>
            </a:extLst>
          </p:cNvPr>
          <p:cNvCxnSpPr>
            <a:cxnSpLocks/>
            <a:stCxn id="263" idx="0"/>
            <a:endCxn id="119" idx="1"/>
          </p:cNvCxnSpPr>
          <p:nvPr/>
        </p:nvCxnSpPr>
        <p:spPr>
          <a:xfrm rot="5400000" flipH="1" flipV="1">
            <a:off x="8750474" y="2125699"/>
            <a:ext cx="382033" cy="15815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28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A23B69BA-0EBA-43DA-BE0E-A6406A31D59B}"/>
              </a:ext>
            </a:extLst>
          </p:cNvPr>
          <p:cNvSpPr/>
          <p:nvPr/>
        </p:nvSpPr>
        <p:spPr bwMode="gray">
          <a:xfrm>
            <a:off x="1927667" y="2432116"/>
            <a:ext cx="758723" cy="181533"/>
          </a:xfrm>
          <a:prstGeom prst="rightArrow">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0" name="Arrow: Right 89">
            <a:extLst>
              <a:ext uri="{FF2B5EF4-FFF2-40B4-BE49-F238E27FC236}">
                <a16:creationId xmlns:a16="http://schemas.microsoft.com/office/drawing/2014/main" id="{BE97BE16-06CD-4952-A546-6D45D6C05A12}"/>
              </a:ext>
            </a:extLst>
          </p:cNvPr>
          <p:cNvSpPr/>
          <p:nvPr/>
        </p:nvSpPr>
        <p:spPr bwMode="gray">
          <a:xfrm>
            <a:off x="1927667" y="3256385"/>
            <a:ext cx="758723" cy="181533"/>
          </a:xfrm>
          <a:prstGeom prst="rightArrow">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1" name="Arrow: Right 90">
            <a:extLst>
              <a:ext uri="{FF2B5EF4-FFF2-40B4-BE49-F238E27FC236}">
                <a16:creationId xmlns:a16="http://schemas.microsoft.com/office/drawing/2014/main" id="{8D33AA50-04F8-4AE7-8FB8-024E2C92180C}"/>
              </a:ext>
            </a:extLst>
          </p:cNvPr>
          <p:cNvSpPr/>
          <p:nvPr/>
        </p:nvSpPr>
        <p:spPr bwMode="gray">
          <a:xfrm>
            <a:off x="1922442" y="4084112"/>
            <a:ext cx="758723" cy="181533"/>
          </a:xfrm>
          <a:prstGeom prst="rightArrow">
            <a:avLst/>
          </a:prstGeom>
          <a:solidFill>
            <a:schemeClr val="accent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1" name="Trapezoid 110">
            <a:extLst>
              <a:ext uri="{FF2B5EF4-FFF2-40B4-BE49-F238E27FC236}">
                <a16:creationId xmlns:a16="http://schemas.microsoft.com/office/drawing/2014/main" id="{81299ECA-1221-448F-A4FD-795BDC1C259F}"/>
              </a:ext>
            </a:extLst>
          </p:cNvPr>
          <p:cNvSpPr/>
          <p:nvPr/>
        </p:nvSpPr>
        <p:spPr bwMode="gray">
          <a:xfrm rot="10800000">
            <a:off x="4105268" y="5141969"/>
            <a:ext cx="7223771" cy="502387"/>
          </a:xfrm>
          <a:prstGeom prst="trapezoid">
            <a:avLst>
              <a:gd name="adj" fmla="val 216252"/>
            </a:avLst>
          </a:prstGeom>
          <a:solidFill>
            <a:srgbClr val="53565A"/>
          </a:solidFill>
          <a:ln w="19050" algn="ctr">
            <a:noFill/>
            <a:miter lim="800000"/>
            <a:headEnd/>
            <a:tailEnd/>
          </a:ln>
        </p:spPr>
        <p:txBody>
          <a:bodyPr vert="horz"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7" name="Rectangle 96">
            <a:extLst>
              <a:ext uri="{FF2B5EF4-FFF2-40B4-BE49-F238E27FC236}">
                <a16:creationId xmlns:a16="http://schemas.microsoft.com/office/drawing/2014/main" id="{A36FF925-F925-4F4C-A57E-75233C7FDCF7}"/>
              </a:ext>
            </a:extLst>
          </p:cNvPr>
          <p:cNvSpPr/>
          <p:nvPr/>
        </p:nvSpPr>
        <p:spPr bwMode="gray">
          <a:xfrm>
            <a:off x="4105275" y="4541687"/>
            <a:ext cx="7223772" cy="612012"/>
          </a:xfrm>
          <a:prstGeom prst="rect">
            <a:avLst/>
          </a:prstGeom>
          <a:solidFill>
            <a:srgbClr val="D9E7F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8" name="Rectangle 18">
            <a:extLst>
              <a:ext uri="{FF2B5EF4-FFF2-40B4-BE49-F238E27FC236}">
                <a16:creationId xmlns:a16="http://schemas.microsoft.com/office/drawing/2014/main" id="{84408C69-A681-4B45-9FC9-D16802AEC5D8}"/>
              </a:ext>
            </a:extLst>
          </p:cNvPr>
          <p:cNvSpPr>
            <a:spLocks noChangeArrowheads="1"/>
          </p:cNvSpPr>
          <p:nvPr/>
        </p:nvSpPr>
        <p:spPr bwMode="gray">
          <a:xfrm>
            <a:off x="4241979" y="4799710"/>
            <a:ext cx="1530202" cy="313819"/>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Identify</a:t>
            </a:r>
          </a:p>
        </p:txBody>
      </p:sp>
      <p:sp>
        <p:nvSpPr>
          <p:cNvPr id="99" name="Rectangle 18">
            <a:extLst>
              <a:ext uri="{FF2B5EF4-FFF2-40B4-BE49-F238E27FC236}">
                <a16:creationId xmlns:a16="http://schemas.microsoft.com/office/drawing/2014/main" id="{2E259A73-33C7-4377-8BF5-F0504BF48F88}"/>
              </a:ext>
            </a:extLst>
          </p:cNvPr>
          <p:cNvSpPr>
            <a:spLocks noChangeArrowheads="1"/>
          </p:cNvSpPr>
          <p:nvPr/>
        </p:nvSpPr>
        <p:spPr bwMode="gray">
          <a:xfrm>
            <a:off x="6046556" y="4799710"/>
            <a:ext cx="1530202" cy="313819"/>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Prioritize</a:t>
            </a:r>
          </a:p>
        </p:txBody>
      </p:sp>
      <p:sp>
        <p:nvSpPr>
          <p:cNvPr id="100" name="Rectangle 18">
            <a:extLst>
              <a:ext uri="{FF2B5EF4-FFF2-40B4-BE49-F238E27FC236}">
                <a16:creationId xmlns:a16="http://schemas.microsoft.com/office/drawing/2014/main" id="{0DD93FC8-6C72-4C50-A038-97534353A843}"/>
              </a:ext>
            </a:extLst>
          </p:cNvPr>
          <p:cNvSpPr>
            <a:spLocks noChangeArrowheads="1"/>
          </p:cNvSpPr>
          <p:nvPr/>
        </p:nvSpPr>
        <p:spPr bwMode="gray">
          <a:xfrm>
            <a:off x="7851133" y="4799710"/>
            <a:ext cx="1530202" cy="313819"/>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Plan</a:t>
            </a:r>
          </a:p>
        </p:txBody>
      </p:sp>
      <p:sp>
        <p:nvSpPr>
          <p:cNvPr id="101" name="Rectangle 18">
            <a:extLst>
              <a:ext uri="{FF2B5EF4-FFF2-40B4-BE49-F238E27FC236}">
                <a16:creationId xmlns:a16="http://schemas.microsoft.com/office/drawing/2014/main" id="{E6AE2BA5-4D1F-49FD-BBA0-69B0B3491C76}"/>
              </a:ext>
            </a:extLst>
          </p:cNvPr>
          <p:cNvSpPr>
            <a:spLocks noChangeArrowheads="1"/>
          </p:cNvSpPr>
          <p:nvPr/>
        </p:nvSpPr>
        <p:spPr bwMode="gray">
          <a:xfrm>
            <a:off x="9655710" y="4793173"/>
            <a:ext cx="1530202" cy="313819"/>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Engage</a:t>
            </a:r>
          </a:p>
        </p:txBody>
      </p:sp>
      <p:sp>
        <p:nvSpPr>
          <p:cNvPr id="96" name="Arrow: Right 95">
            <a:extLst>
              <a:ext uri="{FF2B5EF4-FFF2-40B4-BE49-F238E27FC236}">
                <a16:creationId xmlns:a16="http://schemas.microsoft.com/office/drawing/2014/main" id="{D5AFD6B7-06C2-4FCE-885D-9E12DC5B0D2B}"/>
              </a:ext>
            </a:extLst>
          </p:cNvPr>
          <p:cNvSpPr/>
          <p:nvPr/>
        </p:nvSpPr>
        <p:spPr bwMode="gray">
          <a:xfrm rot="5400000">
            <a:off x="10249512" y="4484208"/>
            <a:ext cx="339940" cy="285811"/>
          </a:xfrm>
          <a:prstGeom prst="rightArrow">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2" name="Arrow: Right 101">
            <a:extLst>
              <a:ext uri="{FF2B5EF4-FFF2-40B4-BE49-F238E27FC236}">
                <a16:creationId xmlns:a16="http://schemas.microsoft.com/office/drawing/2014/main" id="{BB5F9B82-4BB0-4A71-8101-F216BD904C0D}"/>
              </a:ext>
            </a:extLst>
          </p:cNvPr>
          <p:cNvSpPr/>
          <p:nvPr/>
        </p:nvSpPr>
        <p:spPr bwMode="gray">
          <a:xfrm rot="5400000">
            <a:off x="6642056" y="4492682"/>
            <a:ext cx="339939" cy="285811"/>
          </a:xfrm>
          <a:prstGeom prst="rightArrow">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3" name="Arrow: Right 102">
            <a:extLst>
              <a:ext uri="{FF2B5EF4-FFF2-40B4-BE49-F238E27FC236}">
                <a16:creationId xmlns:a16="http://schemas.microsoft.com/office/drawing/2014/main" id="{DAFE9152-DB7C-485B-8B56-0D5D1790B889}"/>
              </a:ext>
            </a:extLst>
          </p:cNvPr>
          <p:cNvSpPr/>
          <p:nvPr/>
        </p:nvSpPr>
        <p:spPr bwMode="gray">
          <a:xfrm rot="5400000">
            <a:off x="4848459" y="4484211"/>
            <a:ext cx="339941" cy="285811"/>
          </a:xfrm>
          <a:prstGeom prst="rightArrow">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4" name="Arrow: Right 103">
            <a:extLst>
              <a:ext uri="{FF2B5EF4-FFF2-40B4-BE49-F238E27FC236}">
                <a16:creationId xmlns:a16="http://schemas.microsoft.com/office/drawing/2014/main" id="{2D96FD98-AA77-4CD7-9B31-C1C0F90235AE}"/>
              </a:ext>
            </a:extLst>
          </p:cNvPr>
          <p:cNvSpPr/>
          <p:nvPr/>
        </p:nvSpPr>
        <p:spPr bwMode="gray">
          <a:xfrm rot="5400000">
            <a:off x="8436865" y="4497908"/>
            <a:ext cx="339940" cy="285811"/>
          </a:xfrm>
          <a:prstGeom prst="rightArrow">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4" name="Parallelogram 93">
            <a:extLst>
              <a:ext uri="{FF2B5EF4-FFF2-40B4-BE49-F238E27FC236}">
                <a16:creationId xmlns:a16="http://schemas.microsoft.com/office/drawing/2014/main" id="{AD9C0130-69AA-4B89-9F0B-039D072792BE}"/>
              </a:ext>
            </a:extLst>
          </p:cNvPr>
          <p:cNvSpPr/>
          <p:nvPr/>
        </p:nvSpPr>
        <p:spPr bwMode="gray">
          <a:xfrm>
            <a:off x="1347679" y="5750419"/>
            <a:ext cx="4411631" cy="547737"/>
          </a:xfrm>
          <a:prstGeom prst="parallelogram">
            <a:avLst>
              <a:gd name="adj" fmla="val 43891"/>
            </a:avLst>
          </a:prstGeom>
          <a:solidFill>
            <a:srgbClr val="53565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Initiate CY21 Migrations</a:t>
            </a:r>
          </a:p>
        </p:txBody>
      </p:sp>
      <p:sp>
        <p:nvSpPr>
          <p:cNvPr id="2" name="Text Placeholder 1">
            <a:extLst>
              <a:ext uri="{FF2B5EF4-FFF2-40B4-BE49-F238E27FC236}">
                <a16:creationId xmlns:a16="http://schemas.microsoft.com/office/drawing/2014/main" id="{D818A5A4-804E-43B1-91D0-0B79964F522D}"/>
              </a:ext>
            </a:extLst>
          </p:cNvPr>
          <p:cNvSpPr>
            <a:spLocks noGrp="1"/>
          </p:cNvSpPr>
          <p:nvPr>
            <p:ph type="body" sz="quarter" idx="14"/>
          </p:nvPr>
        </p:nvSpPr>
        <p:spPr/>
        <p:txBody>
          <a:bodyPr/>
          <a:lstStyle/>
          <a:p>
            <a:r>
              <a:rPr lang="en-US" dirty="0"/>
              <a:t>In order to efficiently identify candidates, prioritize effort and perform long-term planning, a framework is proposed to support development of  CY21-23 Migration Roadmap</a:t>
            </a:r>
          </a:p>
        </p:txBody>
      </p:sp>
      <p:sp>
        <p:nvSpPr>
          <p:cNvPr id="3" name="Title 2">
            <a:extLst>
              <a:ext uri="{FF2B5EF4-FFF2-40B4-BE49-F238E27FC236}">
                <a16:creationId xmlns:a16="http://schemas.microsoft.com/office/drawing/2014/main" id="{9C7309B5-80D6-47CF-8E78-BE59BF3ED9B4}"/>
              </a:ext>
            </a:extLst>
          </p:cNvPr>
          <p:cNvSpPr>
            <a:spLocks noGrp="1"/>
          </p:cNvSpPr>
          <p:nvPr>
            <p:ph type="title"/>
          </p:nvPr>
        </p:nvSpPr>
        <p:spPr/>
        <p:txBody>
          <a:bodyPr/>
          <a:lstStyle/>
          <a:p>
            <a:r>
              <a:rPr lang="en-US" dirty="0"/>
              <a:t>Analysis Framework for Long-Term Migration Roadmap</a:t>
            </a:r>
          </a:p>
        </p:txBody>
      </p:sp>
      <p:graphicFrame>
        <p:nvGraphicFramePr>
          <p:cNvPr id="5" name="Table 4">
            <a:extLst>
              <a:ext uri="{FF2B5EF4-FFF2-40B4-BE49-F238E27FC236}">
                <a16:creationId xmlns:a16="http://schemas.microsoft.com/office/drawing/2014/main" id="{0365DDD1-B62F-47A5-8BCB-3B6574F33CAB}"/>
              </a:ext>
            </a:extLst>
          </p:cNvPr>
          <p:cNvGraphicFramePr>
            <a:graphicFrameLocks noGrp="1"/>
          </p:cNvGraphicFramePr>
          <p:nvPr/>
        </p:nvGraphicFramePr>
        <p:xfrm>
          <a:off x="2235528" y="1849050"/>
          <a:ext cx="9093519" cy="2740258"/>
        </p:xfrm>
        <a:graphic>
          <a:graphicData uri="http://schemas.openxmlformats.org/drawingml/2006/table">
            <a:tbl>
              <a:tblPr firstRow="1" firstCol="1" bandRow="1">
                <a:tableStyleId>{5C22544A-7EE6-4342-B048-85BDC9FD1C3A}</a:tableStyleId>
              </a:tblPr>
              <a:tblGrid>
                <a:gridCol w="1869747">
                  <a:extLst>
                    <a:ext uri="{9D8B030D-6E8A-4147-A177-3AD203B41FA5}">
                      <a16:colId xmlns:a16="http://schemas.microsoft.com/office/drawing/2014/main" val="3157160101"/>
                    </a:ext>
                  </a:extLst>
                </a:gridCol>
                <a:gridCol w="2407924">
                  <a:extLst>
                    <a:ext uri="{9D8B030D-6E8A-4147-A177-3AD203B41FA5}">
                      <a16:colId xmlns:a16="http://schemas.microsoft.com/office/drawing/2014/main" val="980672060"/>
                    </a:ext>
                  </a:extLst>
                </a:gridCol>
                <a:gridCol w="2407924">
                  <a:extLst>
                    <a:ext uri="{9D8B030D-6E8A-4147-A177-3AD203B41FA5}">
                      <a16:colId xmlns:a16="http://schemas.microsoft.com/office/drawing/2014/main" val="3930161116"/>
                    </a:ext>
                  </a:extLst>
                </a:gridCol>
                <a:gridCol w="2407924">
                  <a:extLst>
                    <a:ext uri="{9D8B030D-6E8A-4147-A177-3AD203B41FA5}">
                      <a16:colId xmlns:a16="http://schemas.microsoft.com/office/drawing/2014/main" val="1985260572"/>
                    </a:ext>
                  </a:extLst>
                </a:gridCol>
              </a:tblGrid>
              <a:tr h="253102">
                <a:tc>
                  <a:txBody>
                    <a:bodyPr/>
                    <a:lstStyle/>
                    <a:p>
                      <a:pPr marL="0" marR="0" algn="ctr">
                        <a:lnSpc>
                          <a:spcPct val="107000"/>
                        </a:lnSpc>
                        <a:spcBef>
                          <a:spcPts val="0"/>
                        </a:spcBef>
                        <a:spcAft>
                          <a:spcPts val="0"/>
                        </a:spcAft>
                      </a:pPr>
                      <a:endPar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4313" marR="74313" marT="0" marB="0">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Description</a:t>
                      </a:r>
                    </a:p>
                  </a:txBody>
                  <a:tcPr marL="74313" marR="74313"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Relative Size of Exclusion Group</a:t>
                      </a:r>
                    </a:p>
                  </a:txBody>
                  <a:tcPr marL="74313" marR="74313"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t>Analysis Effort</a:t>
                      </a:r>
                    </a:p>
                  </a:txBody>
                  <a:tcPr marL="74313" marR="74313" marT="0" marB="0">
                    <a:lnL w="12700" cap="flat" cmpd="sng" algn="ctr">
                      <a:solidFill>
                        <a:schemeClr val="tx2">
                          <a:lumMod val="20000"/>
                          <a:lumOff val="8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2212458848"/>
                  </a:ext>
                </a:extLst>
              </a:tr>
              <a:tr h="829052">
                <a:tc>
                  <a:txBody>
                    <a:bodyPr/>
                    <a:lstStyle/>
                    <a:p>
                      <a:pPr marL="457200" marR="0" lvl="1" algn="l">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Initial Filter Criteria</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Analysis is performed on existing data to prioritize the next component of analysis and exclude candidates known to require long-term planning</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Medium</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100" b="0" dirty="0"/>
                        <a:t>Low</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06177863"/>
                  </a:ext>
                </a:extLst>
              </a:tr>
              <a:tr h="829052">
                <a:tc>
                  <a:txBody>
                    <a:bodyPr/>
                    <a:lstStyle/>
                    <a:p>
                      <a:pPr marL="457200" marR="0" lvl="1" algn="l">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Primary Filter Criteria</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Candidate pool is engaged in a manner to minimize overhead of analysis, data is gathered and analyzed to exclude candidates with high complexity </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Large</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Medium</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94792770"/>
                  </a:ext>
                </a:extLst>
              </a:tr>
              <a:tr h="829052">
                <a:tc>
                  <a:txBody>
                    <a:bodyPr/>
                    <a:lstStyle/>
                    <a:p>
                      <a:pPr marL="457200" marR="0" lvl="1" algn="l">
                        <a:lnSpc>
                          <a:spcPct val="107000"/>
                        </a:lnSpc>
                        <a:spcBef>
                          <a:spcPts val="0"/>
                        </a:spcBef>
                        <a:spcAft>
                          <a:spcPts val="0"/>
                        </a:spcAft>
                      </a:pPr>
                      <a:r>
                        <a:rPr lang="en-US"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Confirmation of Findings</a:t>
                      </a:r>
                    </a:p>
                  </a:txBody>
                  <a:tcPr marL="74313" marR="74313" marT="0" marB="0" anchor="ctr">
                    <a:lnL w="12700" cap="flat" cmpd="sng" algn="ctr">
                      <a:no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0" dirty="0"/>
                        <a:t>Remaining candidates are prioritized and engaged to determine commitment  to program and initiate detailed assessment activities</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Small</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0" dirty="0"/>
                        <a:t>High</a:t>
                      </a:r>
                    </a:p>
                  </a:txBody>
                  <a:tcPr marL="74313" marR="74313" marT="0" marB="0"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6775504"/>
                  </a:ext>
                </a:extLst>
              </a:tr>
            </a:tbl>
          </a:graphicData>
        </a:graphic>
      </p:graphicFrame>
      <p:sp>
        <p:nvSpPr>
          <p:cNvPr id="8" name="Freeform 19">
            <a:extLst>
              <a:ext uri="{FF2B5EF4-FFF2-40B4-BE49-F238E27FC236}">
                <a16:creationId xmlns:a16="http://schemas.microsoft.com/office/drawing/2014/main" id="{BFB1167A-C065-41DC-87FC-6A29016EA9D8}"/>
              </a:ext>
            </a:extLst>
          </p:cNvPr>
          <p:cNvSpPr>
            <a:spLocks/>
          </p:cNvSpPr>
          <p:nvPr/>
        </p:nvSpPr>
        <p:spPr bwMode="auto">
          <a:xfrm>
            <a:off x="596907" y="1927842"/>
            <a:ext cx="1924295" cy="3885621"/>
          </a:xfrm>
          <a:custGeom>
            <a:avLst/>
            <a:gdLst/>
            <a:ahLst/>
            <a:cxnLst>
              <a:cxn ang="0">
                <a:pos x="0" y="0"/>
              </a:cxn>
              <a:cxn ang="0">
                <a:pos x="446" y="947"/>
              </a:cxn>
              <a:cxn ang="0">
                <a:pos x="844" y="950"/>
              </a:cxn>
              <a:cxn ang="0">
                <a:pos x="1290" y="3"/>
              </a:cxn>
              <a:cxn ang="0">
                <a:pos x="0" y="0"/>
              </a:cxn>
            </a:cxnLst>
            <a:rect l="0" t="0" r="r" b="b"/>
            <a:pathLst>
              <a:path w="1291" h="951">
                <a:moveTo>
                  <a:pt x="0" y="0"/>
                </a:moveTo>
                <a:lnTo>
                  <a:pt x="446" y="947"/>
                </a:lnTo>
                <a:lnTo>
                  <a:pt x="844" y="950"/>
                </a:lnTo>
                <a:lnTo>
                  <a:pt x="1290" y="3"/>
                </a:lnTo>
                <a:lnTo>
                  <a:pt x="0" y="0"/>
                </a:lnTo>
              </a:path>
            </a:pathLst>
          </a:custGeom>
          <a:solidFill>
            <a:srgbClr val="D9E7FF"/>
          </a:solidFill>
          <a:ln w="12700" cap="rnd" cmpd="sng">
            <a:noFill/>
            <a:prstDash val="solid"/>
            <a:round/>
            <a:headEnd type="none" w="med" len="med"/>
            <a:tailEnd type="none" w="med" len="med"/>
          </a:ln>
          <a:effectLst/>
        </p:spPr>
        <p:txBody>
          <a:bodyPr/>
          <a:lstStyle/>
          <a:p>
            <a:pPr defTabSz="685800">
              <a:defRPr/>
            </a:pPr>
            <a:endParaRPr lang="en-US" sz="825" kern="0" dirty="0">
              <a:solidFill>
                <a:sysClr val="windowText" lastClr="000000"/>
              </a:solidFill>
              <a:cs typeface="Arial" panose="020B0604020202020204" pitchFamily="34" charset="0"/>
            </a:endParaRPr>
          </a:p>
        </p:txBody>
      </p:sp>
      <p:sp>
        <p:nvSpPr>
          <p:cNvPr id="9" name="Oval 20">
            <a:extLst>
              <a:ext uri="{FF2B5EF4-FFF2-40B4-BE49-F238E27FC236}">
                <a16:creationId xmlns:a16="http://schemas.microsoft.com/office/drawing/2014/main" id="{963C54F8-EEE9-42BC-848A-29041D795A4A}"/>
              </a:ext>
            </a:extLst>
          </p:cNvPr>
          <p:cNvSpPr>
            <a:spLocks noChangeArrowheads="1"/>
          </p:cNvSpPr>
          <p:nvPr/>
        </p:nvSpPr>
        <p:spPr bwMode="auto">
          <a:xfrm>
            <a:off x="589089" y="1870458"/>
            <a:ext cx="1932111" cy="197915"/>
          </a:xfrm>
          <a:prstGeom prst="ellipse">
            <a:avLst/>
          </a:prstGeom>
          <a:solidFill>
            <a:srgbClr val="FFFFFF">
              <a:lumMod val="85000"/>
            </a:srgbClr>
          </a:solidFill>
          <a:ln w="12700">
            <a:solidFill>
              <a:srgbClr val="FFFFFF"/>
            </a:solidFill>
            <a:round/>
            <a:headEnd/>
            <a:tailEnd/>
          </a:ln>
          <a:effectLst/>
        </p:spPr>
        <p:txBody>
          <a:bodyPr wrap="none" anchor="ctr"/>
          <a:lstStyle/>
          <a:p>
            <a:pPr defTabSz="685800">
              <a:defRPr/>
            </a:pPr>
            <a:endParaRPr lang="en-US" sz="1350" kern="0" dirty="0">
              <a:solidFill>
                <a:sysClr val="windowText" lastClr="000000"/>
              </a:solidFill>
            </a:endParaRPr>
          </a:p>
        </p:txBody>
      </p:sp>
      <p:sp>
        <p:nvSpPr>
          <p:cNvPr id="10" name="Rectangle 32">
            <a:extLst>
              <a:ext uri="{FF2B5EF4-FFF2-40B4-BE49-F238E27FC236}">
                <a16:creationId xmlns:a16="http://schemas.microsoft.com/office/drawing/2014/main" id="{06D8259B-DD04-404F-A6E1-3965FDF87D9B}"/>
              </a:ext>
            </a:extLst>
          </p:cNvPr>
          <p:cNvSpPr>
            <a:spLocks noChangeArrowheads="1"/>
          </p:cNvSpPr>
          <p:nvPr/>
        </p:nvSpPr>
        <p:spPr bwMode="auto">
          <a:xfrm>
            <a:off x="1832811" y="1719423"/>
            <a:ext cx="99395" cy="164885"/>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11" name="Rectangle 32">
            <a:extLst>
              <a:ext uri="{FF2B5EF4-FFF2-40B4-BE49-F238E27FC236}">
                <a16:creationId xmlns:a16="http://schemas.microsoft.com/office/drawing/2014/main" id="{D2E8B215-424F-4414-A8BD-E7F4073FA483}"/>
              </a:ext>
            </a:extLst>
          </p:cNvPr>
          <p:cNvSpPr>
            <a:spLocks noChangeArrowheads="1"/>
          </p:cNvSpPr>
          <p:nvPr/>
        </p:nvSpPr>
        <p:spPr bwMode="auto">
          <a:xfrm>
            <a:off x="1202976" y="1719423"/>
            <a:ext cx="99395" cy="164885"/>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12" name="Text Box 167">
            <a:extLst>
              <a:ext uri="{FF2B5EF4-FFF2-40B4-BE49-F238E27FC236}">
                <a16:creationId xmlns:a16="http://schemas.microsoft.com/office/drawing/2014/main" id="{8285C968-2060-489B-B9E2-9EECD5F95EE5}"/>
              </a:ext>
            </a:extLst>
          </p:cNvPr>
          <p:cNvSpPr txBox="1">
            <a:spLocks noChangeArrowheads="1"/>
          </p:cNvSpPr>
          <p:nvPr/>
        </p:nvSpPr>
        <p:spPr bwMode="auto">
          <a:xfrm>
            <a:off x="900294" y="2269620"/>
            <a:ext cx="1310146" cy="369332"/>
          </a:xfrm>
          <a:prstGeom prst="rect">
            <a:avLst/>
          </a:prstGeom>
          <a:noFill/>
          <a:ln w="6350" algn="ctr">
            <a:noFill/>
            <a:miter lim="800000"/>
            <a:headEnd/>
            <a:tailEnd/>
          </a:ln>
        </p:spPr>
        <p:txBody>
          <a:bodyPr wrap="square" lIns="34290" rIns="34290">
            <a:spAutoFit/>
          </a:bodyPr>
          <a:lstStyle/>
          <a:p>
            <a:pPr marL="42863" indent="-42863" algn="ctr"/>
            <a:r>
              <a:rPr lang="en-US" sz="900" b="1" dirty="0">
                <a:solidFill>
                  <a:srgbClr val="000000"/>
                </a:solidFill>
                <a:cs typeface="Arial" panose="020B0604020202020204" pitchFamily="34" charset="0"/>
              </a:rPr>
              <a:t>Zero-Touch </a:t>
            </a:r>
          </a:p>
          <a:p>
            <a:pPr marL="42863" indent="-42863" algn="ctr"/>
            <a:r>
              <a:rPr lang="en-US" sz="900" b="1" dirty="0">
                <a:solidFill>
                  <a:srgbClr val="000000"/>
                </a:solidFill>
                <a:cs typeface="Arial" panose="020B0604020202020204" pitchFamily="34" charset="0"/>
              </a:rPr>
              <a:t>Analysis</a:t>
            </a:r>
          </a:p>
        </p:txBody>
      </p:sp>
      <p:sp>
        <p:nvSpPr>
          <p:cNvPr id="13" name="Text Box 167">
            <a:extLst>
              <a:ext uri="{FF2B5EF4-FFF2-40B4-BE49-F238E27FC236}">
                <a16:creationId xmlns:a16="http://schemas.microsoft.com/office/drawing/2014/main" id="{D63A2C89-7BE8-47BE-B824-4044223C6852}"/>
              </a:ext>
            </a:extLst>
          </p:cNvPr>
          <p:cNvSpPr txBox="1">
            <a:spLocks noChangeArrowheads="1"/>
          </p:cNvSpPr>
          <p:nvPr/>
        </p:nvSpPr>
        <p:spPr bwMode="auto">
          <a:xfrm>
            <a:off x="996303" y="3155229"/>
            <a:ext cx="1136411" cy="394980"/>
          </a:xfrm>
          <a:prstGeom prst="rect">
            <a:avLst/>
          </a:prstGeom>
          <a:noFill/>
          <a:ln w="6350" algn="ctr">
            <a:noFill/>
            <a:miter lim="800000"/>
            <a:headEnd/>
            <a:tailEnd/>
          </a:ln>
        </p:spPr>
        <p:txBody>
          <a:bodyPr wrap="square" lIns="34290" rIns="34290">
            <a:spAutoFit/>
          </a:bodyPr>
          <a:lstStyle/>
          <a:p>
            <a:pPr algn="ctr" defTabSz="914378">
              <a:spcBef>
                <a:spcPts val="150"/>
              </a:spcBef>
              <a:buSzPct val="100000"/>
            </a:pPr>
            <a:r>
              <a:rPr lang="en-US" sz="900" b="1" dirty="0">
                <a:solidFill>
                  <a:prstClr val="black"/>
                </a:solidFill>
              </a:rPr>
              <a:t>Lite-Touch </a:t>
            </a:r>
          </a:p>
          <a:p>
            <a:pPr algn="ctr" defTabSz="914378">
              <a:spcBef>
                <a:spcPts val="150"/>
              </a:spcBef>
              <a:buSzPct val="100000"/>
            </a:pPr>
            <a:r>
              <a:rPr lang="en-US" sz="900" b="1" dirty="0">
                <a:solidFill>
                  <a:prstClr val="black"/>
                </a:solidFill>
              </a:rPr>
              <a:t>Analysis</a:t>
            </a:r>
          </a:p>
        </p:txBody>
      </p:sp>
      <p:sp>
        <p:nvSpPr>
          <p:cNvPr id="14" name="Text Box 167">
            <a:extLst>
              <a:ext uri="{FF2B5EF4-FFF2-40B4-BE49-F238E27FC236}">
                <a16:creationId xmlns:a16="http://schemas.microsoft.com/office/drawing/2014/main" id="{A0FB6704-7EBC-481F-BE37-D1FD87764A2A}"/>
              </a:ext>
            </a:extLst>
          </p:cNvPr>
          <p:cNvSpPr txBox="1">
            <a:spLocks noChangeArrowheads="1"/>
          </p:cNvSpPr>
          <p:nvPr/>
        </p:nvSpPr>
        <p:spPr bwMode="auto">
          <a:xfrm>
            <a:off x="1113004" y="3985197"/>
            <a:ext cx="891492" cy="507831"/>
          </a:xfrm>
          <a:prstGeom prst="rect">
            <a:avLst/>
          </a:prstGeom>
          <a:noFill/>
          <a:ln w="6350" algn="ctr">
            <a:noFill/>
            <a:miter lim="800000"/>
            <a:headEnd/>
            <a:tailEnd/>
          </a:ln>
        </p:spPr>
        <p:txBody>
          <a:bodyPr wrap="square" lIns="34290" rIns="34290">
            <a:spAutoFit/>
          </a:bodyPr>
          <a:lstStyle/>
          <a:p>
            <a:pPr algn="ctr" defTabSz="914378">
              <a:spcBef>
                <a:spcPts val="150"/>
              </a:spcBef>
              <a:buSzPct val="100000"/>
            </a:pPr>
            <a:r>
              <a:rPr lang="en-US" sz="900" b="1" dirty="0">
                <a:solidFill>
                  <a:prstClr val="black"/>
                </a:solidFill>
              </a:rPr>
              <a:t>High-Touch Customer Assessment</a:t>
            </a:r>
            <a:endParaRPr lang="en-US" sz="900" dirty="0">
              <a:solidFill>
                <a:prstClr val="black"/>
              </a:solidFill>
            </a:endParaRPr>
          </a:p>
        </p:txBody>
      </p:sp>
      <p:sp>
        <p:nvSpPr>
          <p:cNvPr id="15" name="Text Box 167">
            <a:extLst>
              <a:ext uri="{FF2B5EF4-FFF2-40B4-BE49-F238E27FC236}">
                <a16:creationId xmlns:a16="http://schemas.microsoft.com/office/drawing/2014/main" id="{D23C6C9E-0FB6-405C-A981-E56B435E38E9}"/>
              </a:ext>
            </a:extLst>
          </p:cNvPr>
          <p:cNvSpPr txBox="1">
            <a:spLocks noChangeArrowheads="1"/>
          </p:cNvSpPr>
          <p:nvPr/>
        </p:nvSpPr>
        <p:spPr bwMode="auto">
          <a:xfrm>
            <a:off x="1070691" y="5019351"/>
            <a:ext cx="954242" cy="369332"/>
          </a:xfrm>
          <a:prstGeom prst="rect">
            <a:avLst/>
          </a:prstGeom>
          <a:noFill/>
          <a:ln w="6350" algn="ctr">
            <a:noFill/>
            <a:miter lim="800000"/>
            <a:headEnd/>
            <a:tailEnd/>
          </a:ln>
        </p:spPr>
        <p:txBody>
          <a:bodyPr wrap="square" lIns="34290" rIns="34290">
            <a:spAutoFit/>
          </a:bodyPr>
          <a:lstStyle/>
          <a:p>
            <a:pPr marL="42863" indent="-42863" algn="ctr"/>
            <a:r>
              <a:rPr lang="en-US" sz="900" b="1" dirty="0">
                <a:solidFill>
                  <a:srgbClr val="000000"/>
                </a:solidFill>
                <a:cs typeface="Arial" panose="020B0604020202020204" pitchFamily="34" charset="0"/>
              </a:rPr>
              <a:t>Customer Acceptance</a:t>
            </a:r>
          </a:p>
        </p:txBody>
      </p:sp>
      <p:sp>
        <p:nvSpPr>
          <p:cNvPr id="17" name="AutoShape 31">
            <a:extLst>
              <a:ext uri="{FF2B5EF4-FFF2-40B4-BE49-F238E27FC236}">
                <a16:creationId xmlns:a16="http://schemas.microsoft.com/office/drawing/2014/main" id="{B0BF91F0-C6C2-40C5-B3D4-269CBC04FFC1}"/>
              </a:ext>
            </a:extLst>
          </p:cNvPr>
          <p:cNvSpPr>
            <a:spLocks noChangeArrowheads="1"/>
          </p:cNvSpPr>
          <p:nvPr/>
        </p:nvSpPr>
        <p:spPr bwMode="auto">
          <a:xfrm rot="16200000" flipH="1">
            <a:off x="1798144" y="2092396"/>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18" name="AutoShape 31">
            <a:extLst>
              <a:ext uri="{FF2B5EF4-FFF2-40B4-BE49-F238E27FC236}">
                <a16:creationId xmlns:a16="http://schemas.microsoft.com/office/drawing/2014/main" id="{6A78F93E-DAD7-470E-AD21-5CF9D601C7FD}"/>
              </a:ext>
            </a:extLst>
          </p:cNvPr>
          <p:cNvSpPr>
            <a:spLocks noChangeArrowheads="1"/>
          </p:cNvSpPr>
          <p:nvPr/>
        </p:nvSpPr>
        <p:spPr bwMode="auto">
          <a:xfrm rot="16200000" flipH="1">
            <a:off x="1168309" y="2085215"/>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19" name="Rectangle 32">
            <a:extLst>
              <a:ext uri="{FF2B5EF4-FFF2-40B4-BE49-F238E27FC236}">
                <a16:creationId xmlns:a16="http://schemas.microsoft.com/office/drawing/2014/main" id="{E0139A3B-4962-41F2-A5C4-BAFD9BAD6D29}"/>
              </a:ext>
            </a:extLst>
          </p:cNvPr>
          <p:cNvSpPr>
            <a:spLocks noChangeArrowheads="1"/>
          </p:cNvSpPr>
          <p:nvPr/>
        </p:nvSpPr>
        <p:spPr bwMode="auto">
          <a:xfrm>
            <a:off x="1832810" y="2719527"/>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0" name="Rectangle 32">
            <a:extLst>
              <a:ext uri="{FF2B5EF4-FFF2-40B4-BE49-F238E27FC236}">
                <a16:creationId xmlns:a16="http://schemas.microsoft.com/office/drawing/2014/main" id="{5BBABDFB-8356-4974-BB66-5D2641657B0F}"/>
              </a:ext>
            </a:extLst>
          </p:cNvPr>
          <p:cNvSpPr>
            <a:spLocks noChangeArrowheads="1"/>
          </p:cNvSpPr>
          <p:nvPr/>
        </p:nvSpPr>
        <p:spPr bwMode="auto">
          <a:xfrm>
            <a:off x="1202975" y="2719527"/>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1" name="AutoShape 31">
            <a:extLst>
              <a:ext uri="{FF2B5EF4-FFF2-40B4-BE49-F238E27FC236}">
                <a16:creationId xmlns:a16="http://schemas.microsoft.com/office/drawing/2014/main" id="{044478A0-4186-4D3E-A19C-B7E18FE4A2F8}"/>
              </a:ext>
            </a:extLst>
          </p:cNvPr>
          <p:cNvSpPr>
            <a:spLocks noChangeArrowheads="1"/>
          </p:cNvSpPr>
          <p:nvPr/>
        </p:nvSpPr>
        <p:spPr bwMode="auto">
          <a:xfrm rot="16200000" flipH="1">
            <a:off x="1798143" y="2986660"/>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2" name="AutoShape 31">
            <a:extLst>
              <a:ext uri="{FF2B5EF4-FFF2-40B4-BE49-F238E27FC236}">
                <a16:creationId xmlns:a16="http://schemas.microsoft.com/office/drawing/2014/main" id="{BA318FE2-E18B-4E65-81E6-BA5730193770}"/>
              </a:ext>
            </a:extLst>
          </p:cNvPr>
          <p:cNvSpPr>
            <a:spLocks noChangeArrowheads="1"/>
          </p:cNvSpPr>
          <p:nvPr/>
        </p:nvSpPr>
        <p:spPr bwMode="auto">
          <a:xfrm rot="16200000" flipH="1">
            <a:off x="1168307" y="2979480"/>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3" name="Rectangle 32">
            <a:extLst>
              <a:ext uri="{FF2B5EF4-FFF2-40B4-BE49-F238E27FC236}">
                <a16:creationId xmlns:a16="http://schemas.microsoft.com/office/drawing/2014/main" id="{9E78FB9C-DDE6-4D03-8212-75BCBE62640D}"/>
              </a:ext>
            </a:extLst>
          </p:cNvPr>
          <p:cNvSpPr>
            <a:spLocks noChangeArrowheads="1"/>
          </p:cNvSpPr>
          <p:nvPr/>
        </p:nvSpPr>
        <p:spPr bwMode="auto">
          <a:xfrm>
            <a:off x="1814163" y="3599537"/>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4" name="Rectangle 32">
            <a:extLst>
              <a:ext uri="{FF2B5EF4-FFF2-40B4-BE49-F238E27FC236}">
                <a16:creationId xmlns:a16="http://schemas.microsoft.com/office/drawing/2014/main" id="{E94A3570-5BFE-4721-9B90-5E67AD1CDAA5}"/>
              </a:ext>
            </a:extLst>
          </p:cNvPr>
          <p:cNvSpPr>
            <a:spLocks noChangeArrowheads="1"/>
          </p:cNvSpPr>
          <p:nvPr/>
        </p:nvSpPr>
        <p:spPr bwMode="auto">
          <a:xfrm>
            <a:off x="1184328" y="3599537"/>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5" name="AutoShape 31">
            <a:extLst>
              <a:ext uri="{FF2B5EF4-FFF2-40B4-BE49-F238E27FC236}">
                <a16:creationId xmlns:a16="http://schemas.microsoft.com/office/drawing/2014/main" id="{094DF1D6-6BE7-42ED-B16B-F606C9E52D34}"/>
              </a:ext>
            </a:extLst>
          </p:cNvPr>
          <p:cNvSpPr>
            <a:spLocks noChangeArrowheads="1"/>
          </p:cNvSpPr>
          <p:nvPr/>
        </p:nvSpPr>
        <p:spPr bwMode="auto">
          <a:xfrm rot="16200000" flipH="1">
            <a:off x="1779495" y="3866671"/>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6" name="AutoShape 31">
            <a:extLst>
              <a:ext uri="{FF2B5EF4-FFF2-40B4-BE49-F238E27FC236}">
                <a16:creationId xmlns:a16="http://schemas.microsoft.com/office/drawing/2014/main" id="{60818ABE-BA82-4582-8498-32B16684F3FB}"/>
              </a:ext>
            </a:extLst>
          </p:cNvPr>
          <p:cNvSpPr>
            <a:spLocks noChangeArrowheads="1"/>
          </p:cNvSpPr>
          <p:nvPr/>
        </p:nvSpPr>
        <p:spPr bwMode="auto">
          <a:xfrm rot="16200000" flipH="1">
            <a:off x="1149660" y="3859491"/>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7" name="Rectangle 32">
            <a:extLst>
              <a:ext uri="{FF2B5EF4-FFF2-40B4-BE49-F238E27FC236}">
                <a16:creationId xmlns:a16="http://schemas.microsoft.com/office/drawing/2014/main" id="{4D92159B-233D-43FF-9575-8D335A08E826}"/>
              </a:ext>
            </a:extLst>
          </p:cNvPr>
          <p:cNvSpPr>
            <a:spLocks noChangeArrowheads="1"/>
          </p:cNvSpPr>
          <p:nvPr/>
        </p:nvSpPr>
        <p:spPr bwMode="auto">
          <a:xfrm>
            <a:off x="1816423" y="4443719"/>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8" name="Rectangle 32">
            <a:extLst>
              <a:ext uri="{FF2B5EF4-FFF2-40B4-BE49-F238E27FC236}">
                <a16:creationId xmlns:a16="http://schemas.microsoft.com/office/drawing/2014/main" id="{6413E3B7-08D6-443B-B43D-C811839B4CE5}"/>
              </a:ext>
            </a:extLst>
          </p:cNvPr>
          <p:cNvSpPr>
            <a:spLocks noChangeArrowheads="1"/>
          </p:cNvSpPr>
          <p:nvPr/>
        </p:nvSpPr>
        <p:spPr bwMode="auto">
          <a:xfrm>
            <a:off x="1186588" y="4443719"/>
            <a:ext cx="99395" cy="82443"/>
          </a:xfrm>
          <a:prstGeom prst="rect">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29" name="AutoShape 31">
            <a:extLst>
              <a:ext uri="{FF2B5EF4-FFF2-40B4-BE49-F238E27FC236}">
                <a16:creationId xmlns:a16="http://schemas.microsoft.com/office/drawing/2014/main" id="{472EF84A-53D3-4647-8B60-A366B0FC1C3C}"/>
              </a:ext>
            </a:extLst>
          </p:cNvPr>
          <p:cNvSpPr>
            <a:spLocks noChangeArrowheads="1"/>
          </p:cNvSpPr>
          <p:nvPr/>
        </p:nvSpPr>
        <p:spPr bwMode="auto">
          <a:xfrm rot="16200000" flipH="1">
            <a:off x="1781755" y="4638441"/>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30" name="AutoShape 31">
            <a:extLst>
              <a:ext uri="{FF2B5EF4-FFF2-40B4-BE49-F238E27FC236}">
                <a16:creationId xmlns:a16="http://schemas.microsoft.com/office/drawing/2014/main" id="{4BA3562B-E3A4-4016-AE72-B89F2078D31C}"/>
              </a:ext>
            </a:extLst>
          </p:cNvPr>
          <p:cNvSpPr>
            <a:spLocks noChangeArrowheads="1"/>
          </p:cNvSpPr>
          <p:nvPr/>
        </p:nvSpPr>
        <p:spPr bwMode="auto">
          <a:xfrm rot="16200000" flipH="1">
            <a:off x="1151920" y="4631262"/>
            <a:ext cx="168729" cy="159675"/>
          </a:xfrm>
          <a:prstGeom prst="rightArrow">
            <a:avLst>
              <a:gd name="adj1" fmla="val 50000"/>
              <a:gd name="adj2" fmla="val 62505"/>
            </a:avLst>
          </a:prstGeom>
          <a:solidFill>
            <a:srgbClr val="20396D">
              <a:lumMod val="60000"/>
              <a:lumOff val="40000"/>
            </a:srgbClr>
          </a:solidFill>
          <a:ln w="12700">
            <a:noFill/>
            <a:miter lim="800000"/>
            <a:headEnd/>
            <a:tailEnd/>
          </a:ln>
          <a:effectLst/>
        </p:spPr>
        <p:txBody>
          <a:bodyPr wrap="none" anchor="ctr"/>
          <a:lstStyle/>
          <a:p>
            <a:pPr defTabSz="685800">
              <a:defRPr/>
            </a:pPr>
            <a:endParaRPr lang="en-US" sz="1350" kern="0" dirty="0">
              <a:solidFill>
                <a:sysClr val="windowText" lastClr="000000"/>
              </a:solidFill>
            </a:endParaRPr>
          </a:p>
        </p:txBody>
      </p:sp>
      <p:sp>
        <p:nvSpPr>
          <p:cNvPr id="31" name="Text Box 230">
            <a:extLst>
              <a:ext uri="{FF2B5EF4-FFF2-40B4-BE49-F238E27FC236}">
                <a16:creationId xmlns:a16="http://schemas.microsoft.com/office/drawing/2014/main" id="{BDE9C028-B1FE-4C9C-B0B9-2CD85EBF7079}"/>
              </a:ext>
            </a:extLst>
          </p:cNvPr>
          <p:cNvSpPr txBox="1">
            <a:spLocks noChangeArrowheads="1"/>
          </p:cNvSpPr>
          <p:nvPr/>
        </p:nvSpPr>
        <p:spPr bwMode="gray">
          <a:xfrm>
            <a:off x="900560" y="1413399"/>
            <a:ext cx="1317655" cy="390556"/>
          </a:xfrm>
          <a:prstGeom prst="rect">
            <a:avLst/>
          </a:prstGeom>
          <a:solidFill>
            <a:schemeClr val="accent6"/>
          </a:solidFill>
          <a:ln w="6350">
            <a:noFill/>
            <a:round/>
            <a:headEnd/>
            <a:tailEnd/>
          </a:ln>
        </p:spPr>
        <p:txBody>
          <a:bodyPr vert="horz" wrap="square" lIns="68580" tIns="34290" rIns="68580" bIns="34290" numCol="1" anchor="ctr" anchorCtr="0" compatLnSpc="1">
            <a:prstTxWarp prst="textNoShape">
              <a:avLst/>
            </a:prstTxWarp>
          </a:bodyPr>
          <a:lstStyle/>
          <a:p>
            <a:pPr algn="ctr" defTabSz="685800">
              <a:defRPr/>
            </a:pPr>
            <a:r>
              <a:rPr lang="en-US" sz="1100" b="1" kern="0" dirty="0">
                <a:solidFill>
                  <a:srgbClr val="FFFFFF"/>
                </a:solidFill>
                <a:cs typeface="Arial" panose="020B0604020202020204" pitchFamily="34" charset="0"/>
              </a:rPr>
              <a:t>Customer Base</a:t>
            </a:r>
          </a:p>
        </p:txBody>
      </p:sp>
      <p:sp>
        <p:nvSpPr>
          <p:cNvPr id="34" name="Text Box 230">
            <a:extLst>
              <a:ext uri="{FF2B5EF4-FFF2-40B4-BE49-F238E27FC236}">
                <a16:creationId xmlns:a16="http://schemas.microsoft.com/office/drawing/2014/main" id="{9962DC9D-E048-496A-B1F7-AA792050DB94}"/>
              </a:ext>
            </a:extLst>
          </p:cNvPr>
          <p:cNvSpPr txBox="1">
            <a:spLocks noChangeArrowheads="1"/>
          </p:cNvSpPr>
          <p:nvPr/>
        </p:nvSpPr>
        <p:spPr bwMode="gray">
          <a:xfrm>
            <a:off x="1164875" y="5663379"/>
            <a:ext cx="796033" cy="698425"/>
          </a:xfrm>
          <a:prstGeom prst="rect">
            <a:avLst/>
          </a:prstGeom>
          <a:solidFill>
            <a:srgbClr val="0070C0"/>
          </a:solidFill>
          <a:ln w="6350">
            <a:noFill/>
            <a:round/>
            <a:headEnd/>
            <a:tailEnd/>
          </a:ln>
        </p:spPr>
        <p:txBody>
          <a:bodyPr vert="horz" wrap="square" lIns="68580" tIns="34290" rIns="68580" bIns="34290" numCol="1" anchor="ctr" anchorCtr="0" compatLnSpc="1">
            <a:prstTxWarp prst="textNoShape">
              <a:avLst/>
            </a:prstTxWarp>
          </a:bodyPr>
          <a:lstStyle/>
          <a:p>
            <a:pPr algn="ctr" defTabSz="685800">
              <a:defRPr/>
            </a:pPr>
            <a:r>
              <a:rPr lang="en-US" sz="1100" b="1" kern="0" dirty="0">
                <a:solidFill>
                  <a:srgbClr val="FFFFFF"/>
                </a:solidFill>
                <a:cs typeface="Arial" panose="020B0604020202020204" pitchFamily="34" charset="0"/>
              </a:rPr>
              <a:t>Customer Candidates</a:t>
            </a:r>
          </a:p>
        </p:txBody>
      </p:sp>
      <p:sp>
        <p:nvSpPr>
          <p:cNvPr id="35" name="Cylinder 34">
            <a:extLst>
              <a:ext uri="{FF2B5EF4-FFF2-40B4-BE49-F238E27FC236}">
                <a16:creationId xmlns:a16="http://schemas.microsoft.com/office/drawing/2014/main" id="{67C31495-51FB-434F-880E-24A463BE6F05}"/>
              </a:ext>
            </a:extLst>
          </p:cNvPr>
          <p:cNvSpPr/>
          <p:nvPr/>
        </p:nvSpPr>
        <p:spPr bwMode="gray">
          <a:xfrm rot="5400000">
            <a:off x="7281240" y="3262151"/>
            <a:ext cx="863514" cy="5486400"/>
          </a:xfrm>
          <a:prstGeom prst="can">
            <a:avLst/>
          </a:prstGeom>
          <a:solidFill>
            <a:schemeClr val="bg2"/>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6" name="Rectangle 18">
            <a:extLst>
              <a:ext uri="{FF2B5EF4-FFF2-40B4-BE49-F238E27FC236}">
                <a16:creationId xmlns:a16="http://schemas.microsoft.com/office/drawing/2014/main" id="{6A8B6B71-DC5A-44B5-A22C-99DED4B90249}"/>
              </a:ext>
            </a:extLst>
          </p:cNvPr>
          <p:cNvSpPr>
            <a:spLocks noChangeArrowheads="1"/>
          </p:cNvSpPr>
          <p:nvPr/>
        </p:nvSpPr>
        <p:spPr bwMode="gray">
          <a:xfrm>
            <a:off x="6792494" y="5629081"/>
            <a:ext cx="1691640" cy="764000"/>
          </a:xfrm>
          <a:prstGeom prst="roundRect">
            <a:avLst/>
          </a:prstGeom>
          <a:solidFill>
            <a:srgbClr val="0070C0"/>
          </a:solidFill>
          <a:ln w="12700">
            <a:solidFill>
              <a:schemeClr val="accent5"/>
            </a:solid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Customer Migration Pipeline</a:t>
            </a:r>
          </a:p>
        </p:txBody>
      </p:sp>
      <p:grpSp>
        <p:nvGrpSpPr>
          <p:cNvPr id="37" name="Group 36">
            <a:extLst>
              <a:ext uri="{FF2B5EF4-FFF2-40B4-BE49-F238E27FC236}">
                <a16:creationId xmlns:a16="http://schemas.microsoft.com/office/drawing/2014/main" id="{199051D7-47BF-4A7B-88F9-C76B7AB1A17E}"/>
              </a:ext>
            </a:extLst>
          </p:cNvPr>
          <p:cNvGrpSpPr/>
          <p:nvPr/>
        </p:nvGrpSpPr>
        <p:grpSpPr>
          <a:xfrm>
            <a:off x="9316887" y="5629081"/>
            <a:ext cx="728736" cy="698508"/>
            <a:chOff x="4264763" y="4357903"/>
            <a:chExt cx="1161369" cy="1113195"/>
          </a:xfrm>
        </p:grpSpPr>
        <p:sp>
          <p:nvSpPr>
            <p:cNvPr id="38" name="Arc 37">
              <a:extLst>
                <a:ext uri="{FF2B5EF4-FFF2-40B4-BE49-F238E27FC236}">
                  <a16:creationId xmlns:a16="http://schemas.microsoft.com/office/drawing/2014/main" id="{5CAF9231-7B5C-41F3-AAD5-800426312C1E}"/>
                </a:ext>
              </a:extLst>
            </p:cNvPr>
            <p:cNvSpPr/>
            <p:nvPr/>
          </p:nvSpPr>
          <p:spPr>
            <a:xfrm>
              <a:off x="4415888" y="4522773"/>
              <a:ext cx="979958" cy="948325"/>
            </a:xfrm>
            <a:prstGeom prst="arc">
              <a:avLst>
                <a:gd name="adj1" fmla="val 8557205"/>
                <a:gd name="adj2" fmla="val 5416305"/>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39" name="Arc 38">
              <a:extLst>
                <a:ext uri="{FF2B5EF4-FFF2-40B4-BE49-F238E27FC236}">
                  <a16:creationId xmlns:a16="http://schemas.microsoft.com/office/drawing/2014/main" id="{5E8D54CC-1DD2-4381-B834-9FD38309E02D}"/>
                </a:ext>
              </a:extLst>
            </p:cNvPr>
            <p:cNvSpPr/>
            <p:nvPr/>
          </p:nvSpPr>
          <p:spPr>
            <a:xfrm flipH="1">
              <a:off x="5038741" y="4357903"/>
              <a:ext cx="387391" cy="396042"/>
            </a:xfrm>
            <a:prstGeom prst="arc">
              <a:avLst>
                <a:gd name="adj1" fmla="val 7891310"/>
                <a:gd name="adj2" fmla="val 21449620"/>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40" name="Straight Connector 39">
              <a:extLst>
                <a:ext uri="{FF2B5EF4-FFF2-40B4-BE49-F238E27FC236}">
                  <a16:creationId xmlns:a16="http://schemas.microsoft.com/office/drawing/2014/main" id="{38D1DCF0-5563-4133-9542-967DC907958B}"/>
                </a:ext>
              </a:extLst>
            </p:cNvPr>
            <p:cNvCxnSpPr>
              <a:cxnSpLocks/>
            </p:cNvCxnSpPr>
            <p:nvPr/>
          </p:nvCxnSpPr>
          <p:spPr>
            <a:xfrm flipH="1">
              <a:off x="4264763" y="5471098"/>
              <a:ext cx="6455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4F9BE55-36F2-4B1C-8792-9C887609075E}"/>
              </a:ext>
            </a:extLst>
          </p:cNvPr>
          <p:cNvGrpSpPr/>
          <p:nvPr/>
        </p:nvGrpSpPr>
        <p:grpSpPr>
          <a:xfrm>
            <a:off x="8579490" y="5629081"/>
            <a:ext cx="728736" cy="698508"/>
            <a:chOff x="4264763" y="4357903"/>
            <a:chExt cx="1161369" cy="1113195"/>
          </a:xfrm>
        </p:grpSpPr>
        <p:sp>
          <p:nvSpPr>
            <p:cNvPr id="42" name="Arc 41">
              <a:extLst>
                <a:ext uri="{FF2B5EF4-FFF2-40B4-BE49-F238E27FC236}">
                  <a16:creationId xmlns:a16="http://schemas.microsoft.com/office/drawing/2014/main" id="{3093096D-A891-42FF-B90F-458E4F5265E4}"/>
                </a:ext>
              </a:extLst>
            </p:cNvPr>
            <p:cNvSpPr/>
            <p:nvPr/>
          </p:nvSpPr>
          <p:spPr>
            <a:xfrm>
              <a:off x="4415888" y="4522773"/>
              <a:ext cx="979958" cy="948325"/>
            </a:xfrm>
            <a:prstGeom prst="arc">
              <a:avLst>
                <a:gd name="adj1" fmla="val 8557205"/>
                <a:gd name="adj2" fmla="val 5416305"/>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43" name="Arc 42">
              <a:extLst>
                <a:ext uri="{FF2B5EF4-FFF2-40B4-BE49-F238E27FC236}">
                  <a16:creationId xmlns:a16="http://schemas.microsoft.com/office/drawing/2014/main" id="{2F05681E-F31F-4204-8210-140E925969E8}"/>
                </a:ext>
              </a:extLst>
            </p:cNvPr>
            <p:cNvSpPr/>
            <p:nvPr/>
          </p:nvSpPr>
          <p:spPr>
            <a:xfrm flipH="1">
              <a:off x="5038741" y="4357903"/>
              <a:ext cx="387391" cy="396042"/>
            </a:xfrm>
            <a:prstGeom prst="arc">
              <a:avLst>
                <a:gd name="adj1" fmla="val 7891310"/>
                <a:gd name="adj2" fmla="val 21449620"/>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44" name="Straight Connector 43">
              <a:extLst>
                <a:ext uri="{FF2B5EF4-FFF2-40B4-BE49-F238E27FC236}">
                  <a16:creationId xmlns:a16="http://schemas.microsoft.com/office/drawing/2014/main" id="{13ABF1D4-5109-48DB-9299-AE8DC4287C45}"/>
                </a:ext>
              </a:extLst>
            </p:cNvPr>
            <p:cNvCxnSpPr>
              <a:cxnSpLocks/>
            </p:cNvCxnSpPr>
            <p:nvPr/>
          </p:nvCxnSpPr>
          <p:spPr>
            <a:xfrm flipH="1">
              <a:off x="4264763" y="5471098"/>
              <a:ext cx="6455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BF2A1D2-64BD-4324-AF98-A7FF71EC9505}"/>
              </a:ext>
            </a:extLst>
          </p:cNvPr>
          <p:cNvGrpSpPr/>
          <p:nvPr/>
        </p:nvGrpSpPr>
        <p:grpSpPr>
          <a:xfrm>
            <a:off x="5955800" y="5629081"/>
            <a:ext cx="728736" cy="698508"/>
            <a:chOff x="4264763" y="4357903"/>
            <a:chExt cx="1161369" cy="1113195"/>
          </a:xfrm>
        </p:grpSpPr>
        <p:sp>
          <p:nvSpPr>
            <p:cNvPr id="46" name="Arc 45">
              <a:extLst>
                <a:ext uri="{FF2B5EF4-FFF2-40B4-BE49-F238E27FC236}">
                  <a16:creationId xmlns:a16="http://schemas.microsoft.com/office/drawing/2014/main" id="{F9EA34CB-74DC-4182-9F19-20BDEBA058A8}"/>
                </a:ext>
              </a:extLst>
            </p:cNvPr>
            <p:cNvSpPr/>
            <p:nvPr/>
          </p:nvSpPr>
          <p:spPr>
            <a:xfrm>
              <a:off x="4415888" y="4522773"/>
              <a:ext cx="979958" cy="948325"/>
            </a:xfrm>
            <a:prstGeom prst="arc">
              <a:avLst>
                <a:gd name="adj1" fmla="val 8557205"/>
                <a:gd name="adj2" fmla="val 5416305"/>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47" name="Arc 46">
              <a:extLst>
                <a:ext uri="{FF2B5EF4-FFF2-40B4-BE49-F238E27FC236}">
                  <a16:creationId xmlns:a16="http://schemas.microsoft.com/office/drawing/2014/main" id="{D8AB1A8F-7678-446B-AD61-ACE8304281E3}"/>
                </a:ext>
              </a:extLst>
            </p:cNvPr>
            <p:cNvSpPr/>
            <p:nvPr/>
          </p:nvSpPr>
          <p:spPr>
            <a:xfrm flipH="1">
              <a:off x="5038741" y="4357903"/>
              <a:ext cx="387391" cy="396042"/>
            </a:xfrm>
            <a:prstGeom prst="arc">
              <a:avLst>
                <a:gd name="adj1" fmla="val 7891310"/>
                <a:gd name="adj2" fmla="val 21449620"/>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48" name="Straight Connector 47">
              <a:extLst>
                <a:ext uri="{FF2B5EF4-FFF2-40B4-BE49-F238E27FC236}">
                  <a16:creationId xmlns:a16="http://schemas.microsoft.com/office/drawing/2014/main" id="{EF7D62FE-5A9E-47C0-A708-DF6E9E4C5104}"/>
                </a:ext>
              </a:extLst>
            </p:cNvPr>
            <p:cNvCxnSpPr>
              <a:cxnSpLocks/>
            </p:cNvCxnSpPr>
            <p:nvPr/>
          </p:nvCxnSpPr>
          <p:spPr>
            <a:xfrm flipH="1">
              <a:off x="4264763" y="5471098"/>
              <a:ext cx="6455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408EC97-17E3-4D3C-8DBE-5DE920FC62B1}"/>
              </a:ext>
            </a:extLst>
          </p:cNvPr>
          <p:cNvGrpSpPr/>
          <p:nvPr/>
        </p:nvGrpSpPr>
        <p:grpSpPr>
          <a:xfrm>
            <a:off x="5218402" y="5629081"/>
            <a:ext cx="728736" cy="698508"/>
            <a:chOff x="4264763" y="4357903"/>
            <a:chExt cx="1161369" cy="1113195"/>
          </a:xfrm>
        </p:grpSpPr>
        <p:sp>
          <p:nvSpPr>
            <p:cNvPr id="50" name="Arc 49">
              <a:extLst>
                <a:ext uri="{FF2B5EF4-FFF2-40B4-BE49-F238E27FC236}">
                  <a16:creationId xmlns:a16="http://schemas.microsoft.com/office/drawing/2014/main" id="{41ED37C3-F0FB-439F-964A-5D14E605C26D}"/>
                </a:ext>
              </a:extLst>
            </p:cNvPr>
            <p:cNvSpPr/>
            <p:nvPr/>
          </p:nvSpPr>
          <p:spPr>
            <a:xfrm>
              <a:off x="4415888" y="4522773"/>
              <a:ext cx="979958" cy="948325"/>
            </a:xfrm>
            <a:prstGeom prst="arc">
              <a:avLst>
                <a:gd name="adj1" fmla="val 8557205"/>
                <a:gd name="adj2" fmla="val 5416305"/>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sp>
          <p:nvSpPr>
            <p:cNvPr id="51" name="Arc 50">
              <a:extLst>
                <a:ext uri="{FF2B5EF4-FFF2-40B4-BE49-F238E27FC236}">
                  <a16:creationId xmlns:a16="http://schemas.microsoft.com/office/drawing/2014/main" id="{C34E4538-3055-4386-80C3-059F471558C6}"/>
                </a:ext>
              </a:extLst>
            </p:cNvPr>
            <p:cNvSpPr/>
            <p:nvPr/>
          </p:nvSpPr>
          <p:spPr>
            <a:xfrm flipH="1">
              <a:off x="5038741" y="4357903"/>
              <a:ext cx="387391" cy="396042"/>
            </a:xfrm>
            <a:prstGeom prst="arc">
              <a:avLst>
                <a:gd name="adj1" fmla="val 7891310"/>
                <a:gd name="adj2" fmla="val 21449620"/>
              </a:avLst>
            </a:prstGeom>
            <a:ln w="38100">
              <a:solidFill>
                <a:srgbClr val="0070C0"/>
              </a:solidFill>
              <a:head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75">
                <a:latin typeface="Verdana" charset="0"/>
                <a:ea typeface="Verdana" charset="0"/>
                <a:cs typeface="Verdana" charset="0"/>
              </a:endParaRPr>
            </a:p>
          </p:txBody>
        </p:sp>
        <p:cxnSp>
          <p:nvCxnSpPr>
            <p:cNvPr id="52" name="Straight Connector 51">
              <a:extLst>
                <a:ext uri="{FF2B5EF4-FFF2-40B4-BE49-F238E27FC236}">
                  <a16:creationId xmlns:a16="http://schemas.microsoft.com/office/drawing/2014/main" id="{61EE536C-0E3D-4E21-B023-8A6931273D4B}"/>
                </a:ext>
              </a:extLst>
            </p:cNvPr>
            <p:cNvCxnSpPr>
              <a:cxnSpLocks/>
            </p:cNvCxnSpPr>
            <p:nvPr/>
          </p:nvCxnSpPr>
          <p:spPr>
            <a:xfrm flipH="1">
              <a:off x="4264763" y="5471098"/>
              <a:ext cx="6455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6" name="Oval 20">
            <a:extLst>
              <a:ext uri="{FF2B5EF4-FFF2-40B4-BE49-F238E27FC236}">
                <a16:creationId xmlns:a16="http://schemas.microsoft.com/office/drawing/2014/main" id="{EFC6DD3E-B178-4586-A12C-3855811AE6C9}"/>
              </a:ext>
            </a:extLst>
          </p:cNvPr>
          <p:cNvSpPr>
            <a:spLocks noChangeArrowheads="1"/>
          </p:cNvSpPr>
          <p:nvPr/>
        </p:nvSpPr>
        <p:spPr bwMode="auto">
          <a:xfrm>
            <a:off x="1091026" y="4486690"/>
            <a:ext cx="922868" cy="157113"/>
          </a:xfrm>
          <a:prstGeom prst="ellipse">
            <a:avLst/>
          </a:prstGeom>
          <a:solidFill>
            <a:srgbClr val="FFFFFF">
              <a:lumMod val="85000"/>
            </a:srgbClr>
          </a:solidFill>
          <a:ln w="12700">
            <a:solidFill>
              <a:srgbClr val="FFFFFF"/>
            </a:solidFill>
            <a:round/>
            <a:headEnd/>
            <a:tailEnd/>
          </a:ln>
          <a:effectLst/>
        </p:spPr>
        <p:txBody>
          <a:bodyPr wrap="none" anchor="ctr"/>
          <a:lstStyle/>
          <a:p>
            <a:pPr defTabSz="685800">
              <a:defRPr/>
            </a:pPr>
            <a:endParaRPr lang="en-US" sz="1350" kern="0" dirty="0">
              <a:solidFill>
                <a:sysClr val="windowText" lastClr="000000"/>
              </a:solidFill>
            </a:endParaRPr>
          </a:p>
        </p:txBody>
      </p:sp>
      <p:sp>
        <p:nvSpPr>
          <p:cNvPr id="32" name="Oval 20">
            <a:extLst>
              <a:ext uri="{FF2B5EF4-FFF2-40B4-BE49-F238E27FC236}">
                <a16:creationId xmlns:a16="http://schemas.microsoft.com/office/drawing/2014/main" id="{EB56C966-226F-40C4-99F4-280333B52A5D}"/>
              </a:ext>
            </a:extLst>
          </p:cNvPr>
          <p:cNvSpPr>
            <a:spLocks noChangeArrowheads="1"/>
          </p:cNvSpPr>
          <p:nvPr/>
        </p:nvSpPr>
        <p:spPr bwMode="auto">
          <a:xfrm>
            <a:off x="914614" y="3670282"/>
            <a:ext cx="1288275" cy="182517"/>
          </a:xfrm>
          <a:prstGeom prst="ellipse">
            <a:avLst/>
          </a:prstGeom>
          <a:solidFill>
            <a:srgbClr val="FFFFFF">
              <a:lumMod val="85000"/>
            </a:srgbClr>
          </a:solidFill>
          <a:ln w="12700">
            <a:solidFill>
              <a:srgbClr val="FFFFFF"/>
            </a:solidFill>
            <a:round/>
            <a:headEnd/>
            <a:tailEnd/>
          </a:ln>
          <a:effectLst/>
        </p:spPr>
        <p:txBody>
          <a:bodyPr wrap="none" anchor="ctr"/>
          <a:lstStyle/>
          <a:p>
            <a:pPr defTabSz="685800">
              <a:defRPr/>
            </a:pPr>
            <a:endParaRPr lang="en-US" sz="1350" kern="0" dirty="0">
              <a:solidFill>
                <a:sysClr val="windowText" lastClr="000000"/>
              </a:solidFill>
            </a:endParaRPr>
          </a:p>
        </p:txBody>
      </p:sp>
      <p:sp>
        <p:nvSpPr>
          <p:cNvPr id="33" name="Oval 20">
            <a:extLst>
              <a:ext uri="{FF2B5EF4-FFF2-40B4-BE49-F238E27FC236}">
                <a16:creationId xmlns:a16="http://schemas.microsoft.com/office/drawing/2014/main" id="{DCF908BA-606F-4568-8FE3-6A61E1F2F375}"/>
              </a:ext>
            </a:extLst>
          </p:cNvPr>
          <p:cNvSpPr>
            <a:spLocks noChangeArrowheads="1"/>
          </p:cNvSpPr>
          <p:nvPr/>
        </p:nvSpPr>
        <p:spPr bwMode="auto">
          <a:xfrm>
            <a:off x="766276" y="2800720"/>
            <a:ext cx="1614406" cy="190034"/>
          </a:xfrm>
          <a:prstGeom prst="ellipse">
            <a:avLst/>
          </a:prstGeom>
          <a:solidFill>
            <a:srgbClr val="FFFFFF">
              <a:lumMod val="85000"/>
            </a:srgbClr>
          </a:solidFill>
          <a:ln w="12700">
            <a:solidFill>
              <a:srgbClr val="FFFFFF"/>
            </a:solidFill>
            <a:round/>
            <a:headEnd/>
            <a:tailEnd/>
          </a:ln>
          <a:effectLst/>
        </p:spPr>
        <p:txBody>
          <a:bodyPr wrap="none" anchor="ctr"/>
          <a:lstStyle/>
          <a:p>
            <a:pPr defTabSz="685800">
              <a:defRPr/>
            </a:pPr>
            <a:endParaRPr lang="en-US" sz="1350" kern="0" dirty="0">
              <a:solidFill>
                <a:sysClr val="windowText" lastClr="000000"/>
              </a:solidFill>
            </a:endParaRPr>
          </a:p>
        </p:txBody>
      </p:sp>
      <p:sp>
        <p:nvSpPr>
          <p:cNvPr id="112" name="Rectangle 18">
            <a:extLst>
              <a:ext uri="{FF2B5EF4-FFF2-40B4-BE49-F238E27FC236}">
                <a16:creationId xmlns:a16="http://schemas.microsoft.com/office/drawing/2014/main" id="{7FDA4643-3549-4FE6-B959-C4C58F65395A}"/>
              </a:ext>
            </a:extLst>
          </p:cNvPr>
          <p:cNvSpPr>
            <a:spLocks noChangeArrowheads="1"/>
          </p:cNvSpPr>
          <p:nvPr/>
        </p:nvSpPr>
        <p:spPr bwMode="gray">
          <a:xfrm>
            <a:off x="4969796" y="5253528"/>
            <a:ext cx="5486399" cy="218408"/>
          </a:xfrm>
          <a:prstGeom prst="roundRect">
            <a:avLst/>
          </a:prstGeom>
          <a:solidFill>
            <a:srgbClr val="53565A"/>
          </a:solidFill>
          <a:ln w="12700">
            <a:noFill/>
            <a:miter lim="800000"/>
            <a:headEnd type="none" w="sm" len="sm"/>
            <a:tailEnd type="none" w="sm" len="sm"/>
          </a:ln>
          <a:effectLst/>
        </p:spPr>
        <p:txBody>
          <a:bodyPr lIns="0" tIns="41029" rIns="0" bIns="41029" anchor="ctr"/>
          <a:lstStyle/>
          <a:p>
            <a:pPr algn="ctr" eaLnBrk="0" hangingPunct="0">
              <a:spcBef>
                <a:spcPts val="200"/>
              </a:spcBef>
              <a:buSzPct val="100000"/>
              <a:defRPr/>
            </a:pPr>
            <a:r>
              <a:rPr lang="en-US" sz="1600" b="1" kern="0" dirty="0">
                <a:solidFill>
                  <a:schemeClr val="bg1"/>
                </a:solidFill>
                <a:ea typeface="Verdana" panose="020B0604030504040204" pitchFamily="34" charset="0"/>
                <a:cs typeface="Verdana" panose="020B0604030504040204" pitchFamily="34" charset="0"/>
              </a:rPr>
              <a:t>CY21-23 Migration Roadmap</a:t>
            </a:r>
          </a:p>
        </p:txBody>
      </p:sp>
    </p:spTree>
    <p:extLst>
      <p:ext uri="{BB962C8B-B14F-4D97-AF65-F5344CB8AC3E}">
        <p14:creationId xmlns:p14="http://schemas.microsoft.com/office/powerpoint/2010/main" val="103374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Brand_16_9">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ptx" id="{0BF597E4-B4CD-499D-97DF-6B2296AA0E4D}" vid="{07CB1E8F-7112-4875-AA8F-A9DAAED8B2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ACF85D4E62EE4D9679F97E47C6AA46" ma:contentTypeVersion="8" ma:contentTypeDescription="Create a new document." ma:contentTypeScope="" ma:versionID="3a0e8c919f999916ca58a5850c7405ee">
  <xsd:schema xmlns:xsd="http://www.w3.org/2001/XMLSchema" xmlns:xs="http://www.w3.org/2001/XMLSchema" xmlns:p="http://schemas.microsoft.com/office/2006/metadata/properties" xmlns:ns2="81208f6b-7f30-4694-b7e8-641df3808072" xmlns:ns3="33534a98-e2f1-438c-a158-7b5719d5c5da" targetNamespace="http://schemas.microsoft.com/office/2006/metadata/properties" ma:root="true" ma:fieldsID="ca96fe40cb538758b3dbb23711e8d161" ns2:_="" ns3:_="">
    <xsd:import namespace="81208f6b-7f30-4694-b7e8-641df3808072"/>
    <xsd:import namespace="33534a98-e2f1-438c-a158-7b5719d5c5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208f6b-7f30-4694-b7e8-641df38080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534a98-e2f1-438c-a158-7b5719d5c5d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5E49B-70B5-4FEC-89D5-F69F52BE5B81}">
  <ds:schemaRefs>
    <ds:schemaRef ds:uri="http://schemas.openxmlformats.org/package/2006/metadata/core-properties"/>
    <ds:schemaRef ds:uri="33534a98-e2f1-438c-a158-7b5719d5c5da"/>
    <ds:schemaRef ds:uri="http://purl.org/dc/dcmitype/"/>
    <ds:schemaRef ds:uri="http://www.w3.org/XML/1998/namespace"/>
    <ds:schemaRef ds:uri="http://schemas.microsoft.com/office/2006/documentManagement/types"/>
    <ds:schemaRef ds:uri="http://purl.org/dc/elements/1.1/"/>
    <ds:schemaRef ds:uri="http://purl.org/dc/terms/"/>
    <ds:schemaRef ds:uri="81208f6b-7f30-4694-b7e8-641df3808072"/>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E658A07-332B-416E-AC0F-FC77DB4197C0}">
  <ds:schemaRefs>
    <ds:schemaRef ds:uri="33534a98-e2f1-438c-a158-7b5719d5c5da"/>
    <ds:schemaRef ds:uri="81208f6b-7f30-4694-b7e8-641df38080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2E9EB6-BE14-4E9B-B53A-6D95BDD73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Deloitte_16_9_Onscreen_US</Template>
  <TotalTime>38537</TotalTime>
  <Words>5429</Words>
  <Application>Microsoft Office PowerPoint</Application>
  <PresentationFormat>Widescreen</PresentationFormat>
  <Paragraphs>1157</Paragraphs>
  <Slides>35</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AIG Futura Book</vt:lpstr>
      <vt:lpstr>Arial</vt:lpstr>
      <vt:lpstr>Calibri</vt:lpstr>
      <vt:lpstr>Calibri Light</vt:lpstr>
      <vt:lpstr>Open Sans</vt:lpstr>
      <vt:lpstr>Open Sans (Body)</vt:lpstr>
      <vt:lpstr>Open Sans Light</vt:lpstr>
      <vt:lpstr>Verdana</vt:lpstr>
      <vt:lpstr>Wingdings</vt:lpstr>
      <vt:lpstr>Wingdings 2</vt:lpstr>
      <vt:lpstr>Deloitte_Brand_16_9</vt:lpstr>
      <vt:lpstr>think-cell Slide</vt:lpstr>
      <vt:lpstr>OutSystems re:Stack Engagement Walkthrough</vt:lpstr>
      <vt:lpstr>Our Role at OutSystems</vt:lpstr>
      <vt:lpstr>Background &amp; Objectives</vt:lpstr>
      <vt:lpstr>Enabling Accelerated Migration At-Scale</vt:lpstr>
      <vt:lpstr>Key Outcomes</vt:lpstr>
      <vt:lpstr>Approach</vt:lpstr>
      <vt:lpstr>Planning, Preparing and Mobilizing a Migration Pipeline at Scale</vt:lpstr>
      <vt:lpstr>Overview of Pilot Approach</vt:lpstr>
      <vt:lpstr>Analysis Framework for Long-Term Migration Roadmap</vt:lpstr>
      <vt:lpstr>Key Inputs for Mobilization Phase</vt:lpstr>
      <vt:lpstr>Candidate Prioritization Approach</vt:lpstr>
      <vt:lpstr>Process for Data Collection</vt:lpstr>
      <vt:lpstr>Migration Criteria Data Source</vt:lpstr>
      <vt:lpstr>Assessment Automation – Architecture</vt:lpstr>
      <vt:lpstr>Assessment Automation – Discovery Tool</vt:lpstr>
      <vt:lpstr>Assessment Automation – Web Form</vt:lpstr>
      <vt:lpstr>Our Wave Planning Approach</vt:lpstr>
      <vt:lpstr>Proposed Migration Wave Plan</vt:lpstr>
      <vt:lpstr>Near-Term Roadmap &amp; Scale-Up Strategy</vt:lpstr>
      <vt:lpstr>Using Pods to Enable Scalability</vt:lpstr>
      <vt:lpstr>Executing Migrations with Cross Functional Pods</vt:lpstr>
      <vt:lpstr>Achieving Long Term Migration Scalability</vt:lpstr>
      <vt:lpstr>Customer Migration Process Map</vt:lpstr>
      <vt:lpstr>Migration Architecture</vt:lpstr>
      <vt:lpstr>Operating Architecture</vt:lpstr>
      <vt:lpstr>Program Governance</vt:lpstr>
      <vt:lpstr>Illustrative Migration Team Structure</vt:lpstr>
      <vt:lpstr>Roles &amp; Responsibilities</vt:lpstr>
      <vt:lpstr>re:Stack Program Blueprint</vt:lpstr>
      <vt:lpstr>Key Meetings – Program</vt:lpstr>
      <vt:lpstr>Key Meetings – Customer Migration</vt:lpstr>
      <vt:lpstr>Change management approach</vt:lpstr>
      <vt:lpstr>Change management by phase</vt:lpstr>
      <vt:lpstr>Communication channels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script logic</dc:title>
  <dc:creator>Administrator</dc:creator>
  <cp:lastModifiedBy>Ahuja, Robert</cp:lastModifiedBy>
  <cp:revision>93</cp:revision>
  <cp:lastPrinted>2014-06-25T02:16:22Z</cp:lastPrinted>
  <dcterms:created xsi:type="dcterms:W3CDTF">2021-07-21T06:23:44Z</dcterms:created>
  <dcterms:modified xsi:type="dcterms:W3CDTF">2023-01-17T19:37:50Z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0x010100BAACF85D4E62EE4D9679F97E47C6AA46</vt:lpwstr>
  </property>
  <property fmtid="{D5CDD505-2E9C-101B-9397-08002B2CF9AE}" pid="3" name="MSIP_Label_ea60d57e-af5b-4752-ac57-3e4f28ca11dc_Enabled">
    <vt:lpwstr>true</vt:lpwstr>
  </property>
  <property fmtid="{D5CDD505-2E9C-101B-9397-08002B2CF9AE}" pid="4" name="MSIP_Label_ea60d57e-af5b-4752-ac57-3e4f28ca11dc_SetDate">
    <vt:lpwstr>2021-07-21T06:23:45Z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43ee56e4-ccaf-4e8d-b85d-ae9ab6db4672</vt:lpwstr>
  </property>
  <property fmtid="{D5CDD505-2E9C-101B-9397-08002B2CF9AE}" pid="9" name="MSIP_Label_ea60d57e-af5b-4752-ac57-3e4f28ca11dc_ContentBits">
    <vt:lpwstr>0</vt:lpwstr>
  </property>
</Properties>
</file>