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00" r:id="rId1"/>
  </p:sldMasterIdLst>
  <p:notesMasterIdLst>
    <p:notesMasterId r:id="rId12"/>
  </p:notesMasterIdLst>
  <p:sldIdLst>
    <p:sldId id="257" r:id="rId2"/>
    <p:sldId id="760" r:id="rId3"/>
    <p:sldId id="753" r:id="rId4"/>
    <p:sldId id="367" r:id="rId5"/>
    <p:sldId id="756" r:id="rId6"/>
    <p:sldId id="757" r:id="rId7"/>
    <p:sldId id="758" r:id="rId8"/>
    <p:sldId id="761" r:id="rId9"/>
    <p:sldId id="762" r:id="rId10"/>
    <p:sldId id="7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12D77-92A9-45D0-9FB7-47D8DC5A375A}">
  <a:tblStyle styleId="{0C312D77-92A9-45D0-9FB7-47D8DC5A3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>
        <p:guide orient="horz" pos="2160"/>
        <p:guide pos="384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08325" y="133350"/>
            <a:ext cx="641350" cy="3603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4" name="Google Shape;3844;p2:notes"/>
          <p:cNvSpPr txBox="1">
            <a:spLocks noGrp="1"/>
          </p:cNvSpPr>
          <p:nvPr>
            <p:ph type="body" idx="1"/>
          </p:nvPr>
        </p:nvSpPr>
        <p:spPr>
          <a:xfrm>
            <a:off x="685800" y="513398"/>
            <a:ext cx="548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5" name="Google Shape;3845;p2:notes"/>
          <p:cNvSpPr txBox="1">
            <a:spLocks noGrp="1"/>
          </p:cNvSpPr>
          <p:nvPr>
            <p:ph type="sldNum" idx="12"/>
          </p:nvPr>
        </p:nvSpPr>
        <p:spPr>
          <a:xfrm>
            <a:off x="3884613" y="1013275"/>
            <a:ext cx="2971800" cy="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Support now extended to Splunk Enterprise 7.2 (and greater) deployments in Docker containers.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Pain Point: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customers (esp. large organizations) are increasingly deploying software in Docker containers. They’re asking to do this with Splunk, but until now, Splunk Support has not covered deployments in Docker.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Response: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Customer Success now supports deployments of Splunk Enterprise 7.2 (or greater) in Docker containers.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0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Support now extended to Splunk Enterprise 7.2 (and greater) deployments in Docker containers.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Pain Point: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customers (esp. large organizations) are increasingly deploying software in Docker containers. They’re asking to do this with Splunk, but until now, Splunk Support has not covered deployments in Docker.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Response: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Customer Success now supports deployments of Splunk Enterprise 7.2 (or greater) in Docker containers.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35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F212-F4B4-DA46-83E9-B9609122DC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F212-F4B4-DA46-83E9-B9609122DC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Support now extended to Splunk Enterprise 7.2 (and greater) deployments in Docker containers.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Pain Point: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customers (esp. large organizations) are increasingly deploying software in Docker containers. They’re asking to do this with Splunk, but until now, Splunk Support has not covered deployments in Docker.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Response: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Customer Success now supports deployments of Splunk Enterprise 7.2 (or greater) in Docker containers.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91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Support now extended to Splunk Enterprise 7.2 (and greater) deployments in Docker containers.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Pain Point: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customers (esp. large organizations) are increasingly deploying software in Docker containers. They’re asking to do this with Splunk, but until now, Splunk Support has not covered deployments in Docker.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Response: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Customer Success now supports deployments of Splunk Enterprise 7.2 (or greater) in Docker containers.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7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" name="Google Shape;1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Support now extended to Splunk Enterprise 7.2 (and greater) deployments in Docker containers.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Pain Point: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customers (esp. large organizations) are increasingly deploying software in Docker containers. They’re asking to do this with Splunk, but until now, Splunk Support has not covered deployments in Docker.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Response: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Customer Success now supports deployments of Splunk Enterprise 7.2 (or greater) in Docker containers.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9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75282" y="316680"/>
            <a:ext cx="10778781" cy="287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75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75282" y="3380287"/>
            <a:ext cx="7128442" cy="98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/>
          <a:lstStyle>
            <a:lvl1pPr marL="457200" lvl="0" indent="-228600" algn="l">
              <a:lnSpc>
                <a:spcPct val="92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None/>
              <a:defRPr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None/>
              <a:defRPr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228600" algn="l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75283" y="4392114"/>
            <a:ext cx="7128442" cy="6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00" anchor="t" anchorCtr="0"/>
          <a:lstStyle>
            <a:lvl1pPr marL="457200" lvl="0" indent="-228600" algn="l">
              <a:lnSpc>
                <a:spcPct val="92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None/>
              <a:defRPr sz="2000" b="0"/>
            </a:lvl1pPr>
            <a:lvl2pPr marL="914400" lvl="1" indent="-360044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228600" algn="l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6938683" y="34865"/>
            <a:ext cx="524901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© 2019 SPLUNK INC.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75283" y="5067547"/>
            <a:ext cx="7128442" cy="6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A70A"/>
              </a:buClr>
              <a:buSzPts val="1260"/>
              <a:buFont typeface="Merriweather Sans"/>
              <a:buNone/>
              <a:defRPr sz="1800" b="0"/>
            </a:lvl1pPr>
            <a:lvl2pPr marL="914400" lvl="1" indent="-360044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228600" algn="l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59" y="5957181"/>
            <a:ext cx="1835637" cy="54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56063" y="1280629"/>
            <a:ext cx="11279872" cy="4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150" rIns="0" bIns="34275" anchor="t" anchorCtr="0"/>
          <a:lstStyle>
            <a:lvl1pPr marL="609585" marR="0" lvl="0" indent="-414856" algn="l" rtl="0">
              <a:lnSpc>
                <a:spcPct val="92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 Sans"/>
              <a:buChar char="▶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8722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8722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​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82588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​"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31789" algn="l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​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5000"/>
              </a:lnSpc>
              <a:spcBef>
                <a:spcPts val="667"/>
              </a:spcBef>
              <a:spcAft>
                <a:spcPts val="267"/>
              </a:spcAft>
              <a:buClr>
                <a:schemeClr val="lt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700" rIns="0" bIns="0" anchor="t" anchorCtr="0"/>
          <a:lstStyle>
            <a:lvl1pPr marR="0"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/>
          <a:lstStyle>
            <a:lvl1pPr marR="0" lvl="0" algn="ctr" rtl="0">
              <a:lnSpc>
                <a:spcPct val="92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 Sans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5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5000"/>
              </a:lnSpc>
              <a:spcBef>
                <a:spcPts val="667"/>
              </a:spcBef>
              <a:spcAft>
                <a:spcPts val="267"/>
              </a:spcAft>
              <a:buClr>
                <a:schemeClr val="lt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6063" y="310394"/>
            <a:ext cx="11279874" cy="443586"/>
          </a:xfrm>
        </p:spPr>
        <p:txBody>
          <a:bodyPr/>
          <a:lstStyle/>
          <a:p>
            <a:r>
              <a:rPr lang="en-US" dirty="0"/>
              <a:t>Subject: Slide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456063" y="880004"/>
            <a:ext cx="11279873" cy="274600"/>
          </a:xfrm>
        </p:spPr>
        <p:txBody>
          <a:bodyPr tIns="0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Subhead Would Help Explain Context and Topic</a:t>
            </a:r>
          </a:p>
        </p:txBody>
      </p:sp>
    </p:spTree>
    <p:extLst>
      <p:ext uri="{BB962C8B-B14F-4D97-AF65-F5344CB8AC3E}">
        <p14:creationId xmlns:p14="http://schemas.microsoft.com/office/powerpoint/2010/main" val="33089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graphical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45665" y="6368577"/>
            <a:ext cx="2140265" cy="29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4" cy="89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75" rIns="0" bIns="0" anchor="t" anchorCtr="0"/>
          <a:lstStyle>
            <a:lvl1pPr marR="0"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6063" y="1270405"/>
            <a:ext cx="11279872" cy="46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00" anchor="t" anchorCtr="0"/>
          <a:lstStyle>
            <a:lvl1pPr marL="457200" marR="0" lvl="0" indent="-327660" algn="l" rtl="0">
              <a:lnSpc>
                <a:spcPct val="92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Char char="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153835" y="34865"/>
            <a:ext cx="50338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© 2019 SPLUNK INC.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4112" r:id="rId2"/>
    <p:sldLayoutId id="2147484113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0">
          <p15:clr>
            <a:srgbClr val="F26B43"/>
          </p15:clr>
        </p15:guide>
        <p15:guide id="2" pos="7393">
          <p15:clr>
            <a:srgbClr val="5ACBF0"/>
          </p15:clr>
        </p15:guide>
        <p15:guide id="3" orient="horz" pos="3857">
          <p15:clr>
            <a:srgbClr val="F26B43"/>
          </p15:clr>
        </p15:guide>
        <p15:guide id="4" orient="horz" pos="612">
          <p15:clr>
            <a:srgbClr val="F26B43"/>
          </p15:clr>
        </p15:guide>
        <p15:guide id="5" pos="286">
          <p15:clr>
            <a:srgbClr val="5ACBF0"/>
          </p15:clr>
        </p15:guide>
        <p15:guide id="6" orient="horz" pos="895">
          <p15:clr>
            <a:srgbClr val="F26B43"/>
          </p15:clr>
        </p15:guide>
        <p15:guide id="7" orient="horz" pos="1037">
          <p15:clr>
            <a:srgbClr val="F26B43"/>
          </p15:clr>
        </p15:guide>
        <p15:guide id="8" orient="horz" pos="1176">
          <p15:clr>
            <a:srgbClr val="F26B43"/>
          </p15:clr>
        </p15:guide>
        <p15:guide id="9" orient="horz" pos="1320">
          <p15:clr>
            <a:srgbClr val="F26B43"/>
          </p15:clr>
        </p15:guide>
        <p15:guide id="10" orient="horz" pos="1458">
          <p15:clr>
            <a:srgbClr val="F26B43"/>
          </p15:clr>
        </p15:guide>
        <p15:guide id="11" orient="horz" pos="1604">
          <p15:clr>
            <a:srgbClr val="F26B43"/>
          </p15:clr>
        </p15:guide>
        <p15:guide id="12" orient="horz" pos="1743">
          <p15:clr>
            <a:srgbClr val="F26B43"/>
          </p15:clr>
        </p15:guide>
        <p15:guide id="13" orient="horz" pos="1882">
          <p15:clr>
            <a:srgbClr val="F26B43"/>
          </p15:clr>
        </p15:guide>
        <p15:guide id="14" orient="horz" pos="2023">
          <p15:clr>
            <a:srgbClr val="F26B43"/>
          </p15:clr>
        </p15:guide>
        <p15:guide id="15" orient="horz" pos="2165">
          <p15:clr>
            <a:srgbClr val="F26B43"/>
          </p15:clr>
        </p15:guide>
        <p15:guide id="16" orient="horz" pos="2309">
          <p15:clr>
            <a:srgbClr val="F26B43"/>
          </p15:clr>
        </p15:guide>
        <p15:guide id="17" orient="horz" pos="2450">
          <p15:clr>
            <a:srgbClr val="F26B43"/>
          </p15:clr>
        </p15:guide>
        <p15:guide id="18" orient="horz" pos="2588">
          <p15:clr>
            <a:srgbClr val="F26B43"/>
          </p15:clr>
        </p15:guide>
        <p15:guide id="19" orient="horz" pos="2729">
          <p15:clr>
            <a:srgbClr val="F26B43"/>
          </p15:clr>
        </p15:guide>
        <p15:guide id="20" orient="horz" pos="2873">
          <p15:clr>
            <a:srgbClr val="F26B43"/>
          </p15:clr>
        </p15:guide>
        <p15:guide id="21" orient="horz" pos="3011">
          <p15:clr>
            <a:srgbClr val="F26B43"/>
          </p15:clr>
        </p15:guide>
        <p15:guide id="22" orient="horz" pos="3157">
          <p15:clr>
            <a:srgbClr val="F26B43"/>
          </p15:clr>
        </p15:guide>
        <p15:guide id="23" orient="horz" pos="3296">
          <p15:clr>
            <a:srgbClr val="F26B43"/>
          </p15:clr>
        </p15:guide>
        <p15:guide id="24" orient="horz" pos="3432">
          <p15:clr>
            <a:srgbClr val="F26B43"/>
          </p15:clr>
        </p15:guide>
        <p15:guide id="25" orient="horz" pos="3580">
          <p15:clr>
            <a:srgbClr val="F26B43"/>
          </p15:clr>
        </p15:guide>
        <p15:guide id="26" orient="horz" pos="3720">
          <p15:clr>
            <a:srgbClr val="F26B43"/>
          </p15:clr>
        </p15:guide>
        <p15:guide id="27" orient="horz" pos="756">
          <p15:clr>
            <a:srgbClr val="F26B43"/>
          </p15:clr>
        </p15:guide>
        <p15:guide id="28" pos="1978">
          <p15:clr>
            <a:srgbClr val="5ACBF0"/>
          </p15:clr>
        </p15:guide>
        <p15:guide id="29" pos="2090">
          <p15:clr>
            <a:srgbClr val="5ACBF0"/>
          </p15:clr>
        </p15:guide>
        <p15:guide id="30" pos="1488">
          <p15:clr>
            <a:srgbClr val="5ACBF0"/>
          </p15:clr>
        </p15:guide>
        <p15:guide id="31" pos="1378">
          <p15:clr>
            <a:srgbClr val="5ACBF0"/>
          </p15:clr>
        </p15:guide>
        <p15:guide id="32" pos="888">
          <p15:clr>
            <a:srgbClr val="5ACBF0"/>
          </p15:clr>
        </p15:guide>
        <p15:guide id="33" pos="778">
          <p15:clr>
            <a:srgbClr val="5ACBF0"/>
          </p15:clr>
        </p15:guide>
        <p15:guide id="34" pos="2580">
          <p15:clr>
            <a:srgbClr val="5ACBF0"/>
          </p15:clr>
        </p15:guide>
        <p15:guide id="35" pos="2693">
          <p15:clr>
            <a:srgbClr val="5ACBF0"/>
          </p15:clr>
        </p15:guide>
        <p15:guide id="36" pos="3180">
          <p15:clr>
            <a:srgbClr val="5ACBF0"/>
          </p15:clr>
        </p15:guide>
        <p15:guide id="37" pos="3293">
          <p15:clr>
            <a:srgbClr val="5ACBF0"/>
          </p15:clr>
        </p15:guide>
        <p15:guide id="38" pos="3780">
          <p15:clr>
            <a:srgbClr val="5ACBF0"/>
          </p15:clr>
        </p15:guide>
        <p15:guide id="39" pos="3895">
          <p15:clr>
            <a:srgbClr val="5ACBF0"/>
          </p15:clr>
        </p15:guide>
        <p15:guide id="40" pos="4382">
          <p15:clr>
            <a:srgbClr val="5ACBF0"/>
          </p15:clr>
        </p15:guide>
        <p15:guide id="41" pos="4498">
          <p15:clr>
            <a:srgbClr val="5ACBF0"/>
          </p15:clr>
        </p15:guide>
        <p15:guide id="42" pos="4985">
          <p15:clr>
            <a:srgbClr val="5ACBF0"/>
          </p15:clr>
        </p15:guide>
        <p15:guide id="43" pos="5095">
          <p15:clr>
            <a:srgbClr val="5ACBF0"/>
          </p15:clr>
        </p15:guide>
        <p15:guide id="44" pos="5585">
          <p15:clr>
            <a:srgbClr val="5ACBF0"/>
          </p15:clr>
        </p15:guide>
        <p15:guide id="45" pos="5700">
          <p15:clr>
            <a:srgbClr val="5ACBF0"/>
          </p15:clr>
        </p15:guide>
        <p15:guide id="46" pos="6190">
          <p15:clr>
            <a:srgbClr val="5ACBF0"/>
          </p15:clr>
        </p15:guide>
        <p15:guide id="47" pos="6300">
          <p15:clr>
            <a:srgbClr val="5ACBF0"/>
          </p15:clr>
        </p15:guide>
        <p15:guide id="48" pos="6787">
          <p15:clr>
            <a:srgbClr val="5ACBF0"/>
          </p15:clr>
        </p15:guide>
        <p15:guide id="49" pos="69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6"/>
          <p:cNvSpPr txBox="1">
            <a:spLocks noGrp="1"/>
          </p:cNvSpPr>
          <p:nvPr>
            <p:ph type="title"/>
          </p:nvPr>
        </p:nvSpPr>
        <p:spPr>
          <a:xfrm>
            <a:off x="675282" y="316680"/>
            <a:ext cx="10778781" cy="287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7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dirty="0"/>
              <a:t>Splunk for K8S and Containers</a:t>
            </a:r>
            <a:endParaRPr dirty="0"/>
          </a:p>
        </p:txBody>
      </p:sp>
      <p:sp>
        <p:nvSpPr>
          <p:cNvPr id="3850" name="Google Shape;3850;p466"/>
          <p:cNvSpPr txBox="1">
            <a:spLocks noGrp="1"/>
          </p:cNvSpPr>
          <p:nvPr>
            <p:ph type="body" idx="3"/>
          </p:nvPr>
        </p:nvSpPr>
        <p:spPr>
          <a:xfrm>
            <a:off x="675283" y="5067547"/>
            <a:ext cx="7128442" cy="6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00" anchor="t" anchorCtr="0">
            <a:noAutofit/>
          </a:bodyPr>
          <a:lstStyle/>
          <a:p>
            <a:pPr marL="346075" marR="0" lvl="0" indent="-346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A70A"/>
              </a:buClr>
              <a:buSzPts val="1260"/>
              <a:buFont typeface="Merriweather Sans"/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B94D-CD0E-A14A-9FC3-8EF991846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6F105-783D-5649-AE90-FEBE865AB4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267" rIns="0" bIns="0" rtlCol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Deploy Splunk observability </a:t>
            </a:r>
            <a:r>
              <a:rPr lang="en-US" dirty="0" err="1">
                <a:solidFill>
                  <a:schemeClr val="tx1"/>
                </a:solidFill>
              </a:rPr>
              <a:t>HowTo</a:t>
            </a:r>
            <a:r>
              <a:rPr lang="en-US" dirty="0">
                <a:solidFill>
                  <a:schemeClr val="tx1"/>
                </a:solidFill>
              </a:rPr>
              <a:t> guide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7" name="Google Shape;1237;p98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457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38" name="Google Shape;123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803" y="2972350"/>
            <a:ext cx="2510428" cy="19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98"/>
          <p:cNvSpPr txBox="1"/>
          <p:nvPr/>
        </p:nvSpPr>
        <p:spPr>
          <a:xfrm>
            <a:off x="86351" y="81825"/>
            <a:ext cx="6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1365CA1-86D0-4641-B7DF-AE3BBF85BB17}"/>
              </a:ext>
            </a:extLst>
          </p:cNvPr>
          <p:cNvSpPr txBox="1">
            <a:spLocks/>
          </p:cNvSpPr>
          <p:nvPr/>
        </p:nvSpPr>
        <p:spPr>
          <a:xfrm>
            <a:off x="240163" y="1154604"/>
            <a:ext cx="5855837" cy="5266979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EKS OR </a:t>
            </a:r>
            <a:r>
              <a:rPr lang="en-US" sz="2000" dirty="0"/>
              <a:t>BYOC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Enable K8S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Install HELM</a:t>
            </a:r>
            <a:r>
              <a:rPr lang="en-US" sz="1200" dirty="0"/>
              <a:t>K8s</a:t>
            </a:r>
          </a:p>
          <a:p>
            <a:r>
              <a:rPr lang="en-US" sz="2000" dirty="0"/>
              <a:t>Install Splunk operator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Installing companion k8s App</a:t>
            </a:r>
          </a:p>
          <a:p>
            <a:r>
              <a:rPr lang="en-US" dirty="0">
                <a:solidFill>
                  <a:schemeClr val="tx1"/>
                </a:solidFill>
              </a:rPr>
              <a:t>Deploy Splunk Connect for Kubernetes (SCK)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Using Git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Deploy </a:t>
            </a:r>
            <a:r>
              <a:rPr lang="en-US" sz="2000" dirty="0" err="1">
                <a:solidFill>
                  <a:schemeClr val="tx1"/>
                </a:solidFill>
              </a:rPr>
              <a:t>SignalFx</a:t>
            </a:r>
            <a:r>
              <a:rPr lang="en-US" sz="2000" dirty="0">
                <a:solidFill>
                  <a:schemeClr val="tx1"/>
                </a:solidFill>
              </a:rPr>
              <a:t> Agent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Sign up for </a:t>
            </a:r>
            <a:r>
              <a:rPr lang="en-US" sz="1600" dirty="0" err="1">
                <a:solidFill>
                  <a:schemeClr val="tx1"/>
                </a:solidFill>
              </a:rPr>
              <a:t>SignalFx</a:t>
            </a:r>
            <a:r>
              <a:rPr lang="en-US" sz="1600" dirty="0">
                <a:solidFill>
                  <a:schemeClr val="tx1"/>
                </a:solidFill>
              </a:rPr>
              <a:t> free trial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Install </a:t>
            </a:r>
            <a:r>
              <a:rPr lang="en-US" sz="1600" dirty="0" err="1">
                <a:solidFill>
                  <a:schemeClr val="tx1"/>
                </a:solidFill>
              </a:rPr>
              <a:t>SignalAgent</a:t>
            </a:r>
            <a:r>
              <a:rPr lang="en-US" sz="1600" dirty="0">
                <a:solidFill>
                  <a:schemeClr val="tx1"/>
                </a:solidFill>
              </a:rPr>
              <a:t> in K8S w/ helm</a:t>
            </a:r>
          </a:p>
          <a:p>
            <a:r>
              <a:rPr lang="en-US" sz="2000" dirty="0" err="1"/>
              <a:t>Ominition</a:t>
            </a:r>
            <a:r>
              <a:rPr lang="en-US" sz="2000" dirty="0"/>
              <a:t> Tracing – longer term TBD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Deploy </a:t>
            </a:r>
            <a:r>
              <a:rPr lang="en-US" sz="1600" dirty="0" err="1">
                <a:solidFill>
                  <a:schemeClr val="tx1"/>
                </a:solidFill>
              </a:rPr>
              <a:t>opencensus</a:t>
            </a:r>
            <a:r>
              <a:rPr lang="en-US" sz="1600" dirty="0">
                <a:solidFill>
                  <a:schemeClr val="tx1"/>
                </a:solidFill>
              </a:rPr>
              <a:t>/monition </a:t>
            </a:r>
            <a:r>
              <a:rPr lang="en-US" sz="1600" dirty="0" err="1">
                <a:solidFill>
                  <a:schemeClr val="tx1"/>
                </a:solidFill>
              </a:rPr>
              <a:t>HipsterStore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/>
              <a:t>???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62AE-98C2-724D-A9A0-60368CC9C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0" y="310356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267" rIns="0" bIns="0" rtlCol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Splunk For Kubernetes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7" name="Google Shape;1237;p98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457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Why?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38" name="Google Shape;123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803" y="2972350"/>
            <a:ext cx="2510428" cy="19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98"/>
          <p:cNvSpPr txBox="1"/>
          <p:nvPr/>
        </p:nvSpPr>
        <p:spPr>
          <a:xfrm>
            <a:off x="86351" y="81825"/>
            <a:ext cx="6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1365CA1-86D0-4641-B7DF-AE3BBF85BB17}"/>
              </a:ext>
            </a:extLst>
          </p:cNvPr>
          <p:cNvSpPr txBox="1">
            <a:spLocks/>
          </p:cNvSpPr>
          <p:nvPr/>
        </p:nvSpPr>
        <p:spPr>
          <a:xfrm>
            <a:off x="200906" y="1524492"/>
            <a:ext cx="5895094" cy="4580542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Help SE’s understand K8S technology by doing (and breaking)</a:t>
            </a:r>
          </a:p>
          <a:p>
            <a:r>
              <a:rPr lang="en-US" sz="2000" dirty="0"/>
              <a:t>Become conversant on each offering, how to best position and when to position each offering of observability suite</a:t>
            </a:r>
          </a:p>
          <a:p>
            <a:r>
              <a:rPr lang="en-US" sz="2000" dirty="0"/>
              <a:t>Help standup demo/lab environment to show customers – I don’t think we have one on oxygen</a:t>
            </a:r>
          </a:p>
          <a:p>
            <a:r>
              <a:rPr lang="en-US" sz="2000" dirty="0"/>
              <a:t>Help Guide (OR avoid) POVs to core strengths of observability suite (i.e. – applications running on Platform OR platform stability &amp; granular metrics OR user experience on platform)</a:t>
            </a:r>
          </a:p>
          <a:p>
            <a:endParaRPr lang="en-US" sz="2000" dirty="0"/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marL="509588" lvl="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62AE-98C2-724D-A9A0-60368CC9C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0" y="310356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267" rIns="0" bIns="0" rtlCol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Splunk For Kubernetes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7" name="Google Shape;1237;p98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457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Fast deployments. Easily expandable. Lower TCO.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38" name="Google Shape;123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803" y="2972350"/>
            <a:ext cx="2510428" cy="19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98"/>
          <p:cNvSpPr txBox="1"/>
          <p:nvPr/>
        </p:nvSpPr>
        <p:spPr>
          <a:xfrm>
            <a:off x="86351" y="81825"/>
            <a:ext cx="6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1365CA1-86D0-4641-B7DF-AE3BBF85BB17}"/>
              </a:ext>
            </a:extLst>
          </p:cNvPr>
          <p:cNvSpPr txBox="1">
            <a:spLocks/>
          </p:cNvSpPr>
          <p:nvPr/>
        </p:nvSpPr>
        <p:spPr>
          <a:xfrm>
            <a:off x="240163" y="1774357"/>
            <a:ext cx="5855837" cy="4080811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LOGS - Splunk Connect for Kubernetes (SCK)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Easy deployment via SAI AND HELM	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Collects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Logs – Cluster Logs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Metrics – using Splunk built </a:t>
            </a:r>
            <a:r>
              <a:rPr lang="en-US" sz="1600" dirty="0" err="1">
                <a:solidFill>
                  <a:schemeClr val="tx1"/>
                </a:solidFill>
              </a:rPr>
              <a:t>fluentD</a:t>
            </a:r>
            <a:r>
              <a:rPr lang="en-US" sz="1600" dirty="0">
                <a:solidFill>
                  <a:schemeClr val="tx1"/>
                </a:solidFill>
              </a:rPr>
              <a:t> inputs (metrics store)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Kubernetes Cluster Objects &amp; metadata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METRICS - </a:t>
            </a:r>
            <a:r>
              <a:rPr lang="en-US" sz="2000" dirty="0" err="1">
                <a:solidFill>
                  <a:schemeClr val="tx1"/>
                </a:solidFill>
              </a:rPr>
              <a:t>SignalFx</a:t>
            </a:r>
            <a:r>
              <a:rPr lang="en-US" sz="2000" dirty="0">
                <a:solidFill>
                  <a:schemeClr val="tx1"/>
                </a:solidFill>
              </a:rPr>
              <a:t> Kubernetes Navigator - TBD</a:t>
            </a:r>
          </a:p>
          <a:p>
            <a:r>
              <a:rPr lang="en-US" sz="2000" dirty="0"/>
              <a:t>TRACING - </a:t>
            </a:r>
            <a:r>
              <a:rPr lang="en-US" sz="2000" dirty="0" err="1"/>
              <a:t>Ominition</a:t>
            </a:r>
            <a:r>
              <a:rPr lang="en-US" sz="2000" dirty="0"/>
              <a:t> Tracing -- TBD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marL="509588" lvl="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62AE-98C2-724D-A9A0-60368CC9C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0" y="310356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SCK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9" y="1285754"/>
            <a:ext cx="11098828" cy="48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SCK Architecture - Logs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E9A31A4-6390-7243-9DC0-F59E41EDD7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Event Logging topology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“Node Logging Agent” pattern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Deployed As Daemon Set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FluentD</a:t>
            </a:r>
            <a:r>
              <a:rPr lang="en-US" sz="2000" dirty="0"/>
              <a:t>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Tail &amp; 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 inputs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JQ transformer – removes excess JSON object metadata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HEC output to </a:t>
            </a:r>
            <a:r>
              <a:rPr lang="en-US" dirty="0" err="1">
                <a:solidFill>
                  <a:schemeClr val="tx1"/>
                </a:solidFill>
              </a:rPr>
              <a:t>splunk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131FE-CC01-B449-9E09-3EA1299F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6" b="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4C009-8F56-8B47-B891-E7D743D533D4}"/>
              </a:ext>
            </a:extLst>
          </p:cNvPr>
          <p:cNvSpPr txBox="1">
            <a:spLocks/>
          </p:cNvSpPr>
          <p:nvPr/>
        </p:nvSpPr>
        <p:spPr>
          <a:xfrm>
            <a:off x="240163" y="1774357"/>
            <a:ext cx="3982805" cy="4080811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5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SCK Architecture - Meta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E9A31A4-6390-7243-9DC0-F59E41EDD7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15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MetaData</a:t>
            </a:r>
            <a:r>
              <a:rPr lang="en-US" sz="2000" dirty="0"/>
              <a:t> Logging topology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Deployment is cluster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Leverage K8S API endpoints to pull &amp; watch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FluentD</a:t>
            </a:r>
            <a:r>
              <a:rPr lang="en-US" sz="2000" dirty="0"/>
              <a:t>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Kubernetes objects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JQ transformer – removes excess JSON object metadata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HEC output to Splunk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9BF7A-7359-AC48-9CF2-2607806DC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06" b="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4C009-8F56-8B47-B891-E7D743D533D4}"/>
              </a:ext>
            </a:extLst>
          </p:cNvPr>
          <p:cNvSpPr txBox="1">
            <a:spLocks/>
          </p:cNvSpPr>
          <p:nvPr/>
        </p:nvSpPr>
        <p:spPr>
          <a:xfrm>
            <a:off x="240163" y="1774357"/>
            <a:ext cx="3982805" cy="4080811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4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SCK Architecture - Metrics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E9A31A4-6390-7243-9DC0-F59E41EDD7DD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MetaData</a:t>
            </a:r>
            <a:r>
              <a:rPr lang="en-US" sz="1800" dirty="0"/>
              <a:t> Logging topology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Hooks into existing Metrics deployment within Cluster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FluentD</a:t>
            </a:r>
            <a:r>
              <a:rPr lang="en-US" sz="1800" dirty="0"/>
              <a:t>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UDP input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JQ transformer – formats for direct ingestion into Metrics store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HEC output to Splunk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5C874-9555-AE42-8563-6BD8FB43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" b="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4C009-8F56-8B47-B891-E7D743D533D4}"/>
              </a:ext>
            </a:extLst>
          </p:cNvPr>
          <p:cNvSpPr txBox="1">
            <a:spLocks/>
          </p:cNvSpPr>
          <p:nvPr/>
        </p:nvSpPr>
        <p:spPr>
          <a:xfrm>
            <a:off x="240163" y="1774357"/>
            <a:ext cx="3982805" cy="4080811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83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267" rIns="0" bIns="0" rtlCol="0" anchor="t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SignalFx</a:t>
            </a:r>
            <a:r>
              <a:rPr lang="en-US" dirty="0">
                <a:solidFill>
                  <a:schemeClr val="tx1"/>
                </a:solidFill>
              </a:rPr>
              <a:t> for Kubernetes [PLACEHOLDER]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7" name="Google Shape;1237;p98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457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0" name="Google Shape;1240;p98"/>
          <p:cNvSpPr txBox="1"/>
          <p:nvPr/>
        </p:nvSpPr>
        <p:spPr>
          <a:xfrm>
            <a:off x="86351" y="81825"/>
            <a:ext cx="6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1365CA1-86D0-4641-B7DF-AE3BBF85BB17}"/>
              </a:ext>
            </a:extLst>
          </p:cNvPr>
          <p:cNvSpPr txBox="1">
            <a:spLocks/>
          </p:cNvSpPr>
          <p:nvPr/>
        </p:nvSpPr>
        <p:spPr>
          <a:xfrm>
            <a:off x="240163" y="1774357"/>
            <a:ext cx="5855837" cy="4080811"/>
          </a:xfrm>
          <a:prstGeom prst="rect">
            <a:avLst/>
          </a:prstGeom>
        </p:spPr>
        <p:txBody>
          <a:bodyPr>
            <a:noAutofit/>
          </a:bodyPr>
          <a:lstStyle>
            <a:lvl1pPr marL="288925" marR="0" indent="-288925" algn="l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.LucidaGrandeUI" charset="0"/>
              <a:buChar char="▶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marR="0" indent="-231775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1550" marR="0" indent="-230188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−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​"/>
              <a:tabLst/>
              <a:defRPr sz="20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5" indent="-3175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METRICS - </a:t>
            </a:r>
            <a:r>
              <a:rPr lang="en-US" sz="2000" dirty="0" err="1">
                <a:solidFill>
                  <a:schemeClr val="tx1"/>
                </a:solidFill>
              </a:rPr>
              <a:t>SignalFx</a:t>
            </a:r>
            <a:r>
              <a:rPr lang="en-US" sz="2000" dirty="0">
                <a:solidFill>
                  <a:schemeClr val="tx1"/>
                </a:solidFill>
              </a:rPr>
              <a:t> Kubernetes Navigator - TBD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marL="509588" lvl="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456063" y="310393"/>
            <a:ext cx="11279875" cy="443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2267" rIns="0" bIns="0" rtlCol="0" anchor="t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SignalAPM</a:t>
            </a:r>
            <a:r>
              <a:rPr lang="en-US" dirty="0">
                <a:solidFill>
                  <a:schemeClr val="tx1"/>
                </a:solidFill>
              </a:rPr>
              <a:t> for Kubernetes [Placeholder]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37" name="Google Shape;1237;p98"/>
          <p:cNvSpPr txBox="1">
            <a:spLocks noGrp="1"/>
          </p:cNvSpPr>
          <p:nvPr>
            <p:ph type="subTitle" idx="2"/>
          </p:nvPr>
        </p:nvSpPr>
        <p:spPr>
          <a:xfrm>
            <a:off x="456065" y="880004"/>
            <a:ext cx="11279873" cy="27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45700" rtlCol="0" anchor="t" anchorCtr="0">
            <a:noAutofit/>
          </a:bodyPr>
          <a:lstStyle/>
          <a:p>
            <a:pPr marL="0" indent="0"/>
            <a:endParaRPr dirty="0">
              <a:solidFill>
                <a:schemeClr val="tx1"/>
              </a:solidFill>
            </a:endParaRPr>
          </a:p>
        </p:txBody>
      </p:sp>
      <p:sp>
        <p:nvSpPr>
          <p:cNvPr id="1240" name="Google Shape;1240;p98"/>
          <p:cNvSpPr txBox="1"/>
          <p:nvPr/>
        </p:nvSpPr>
        <p:spPr>
          <a:xfrm>
            <a:off x="86351" y="81825"/>
            <a:ext cx="6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6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lunk2019">
  <a:themeElements>
    <a:clrScheme name="Splunk Colors – 2019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65A637"/>
      </a:accent1>
      <a:accent2>
        <a:srgbClr val="B2B2B2"/>
      </a:accent2>
      <a:accent3>
        <a:srgbClr val="515151"/>
      </a:accent3>
      <a:accent4>
        <a:srgbClr val="00A9E0"/>
      </a:accent4>
      <a:accent5>
        <a:srgbClr val="005880"/>
      </a:accent5>
      <a:accent6>
        <a:srgbClr val="CBDB2F"/>
      </a:accent6>
      <a:hlink>
        <a:srgbClr val="02A8E0"/>
      </a:hlink>
      <a:folHlink>
        <a:srgbClr val="02A8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737</Words>
  <Application>Microsoft Macintosh PowerPoint</Application>
  <PresentationFormat>Widescreen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.LucidaGrandeUI</vt:lpstr>
      <vt:lpstr>Arial</vt:lpstr>
      <vt:lpstr>Calibri</vt:lpstr>
      <vt:lpstr>Merriweather Sans</vt:lpstr>
      <vt:lpstr>Splunk2019</vt:lpstr>
      <vt:lpstr>Splunk for K8S and Containers</vt:lpstr>
      <vt:lpstr>Splunk For Kubernetes</vt:lpstr>
      <vt:lpstr>Splunk For Kubernetes</vt:lpstr>
      <vt:lpstr>SCK Architecture</vt:lpstr>
      <vt:lpstr>SCK Architecture - Logs</vt:lpstr>
      <vt:lpstr>SCK Architecture - Meta</vt:lpstr>
      <vt:lpstr>SCK Architecture - Metrics</vt:lpstr>
      <vt:lpstr>SignalFx for Kubernetes [PLACEHOLDER]</vt:lpstr>
      <vt:lpstr>SignalAPM for Kubernetes [Placeholder]</vt:lpstr>
      <vt:lpstr>Deploy Splunk observability HowTo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Overview</dc:title>
  <cp:lastModifiedBy>Jesus Manuel Rodriguez</cp:lastModifiedBy>
  <cp:revision>10</cp:revision>
  <dcterms:modified xsi:type="dcterms:W3CDTF">2020-06-25T23:32:51Z</dcterms:modified>
</cp:coreProperties>
</file>