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6"/>
  </p:notesMasterIdLst>
  <p:sldIdLst>
    <p:sldId id="256" r:id="rId2"/>
    <p:sldId id="258" r:id="rId3"/>
    <p:sldId id="259" r:id="rId4"/>
    <p:sldId id="304" r:id="rId5"/>
    <p:sldId id="306" r:id="rId6"/>
    <p:sldId id="305" r:id="rId7"/>
    <p:sldId id="260" r:id="rId8"/>
    <p:sldId id="264" r:id="rId9"/>
    <p:sldId id="270" r:id="rId10"/>
    <p:sldId id="271" r:id="rId11"/>
    <p:sldId id="262" r:id="rId12"/>
    <p:sldId id="272" r:id="rId13"/>
    <p:sldId id="273" r:id="rId14"/>
    <p:sldId id="300" r:id="rId15"/>
    <p:sldId id="309" r:id="rId16"/>
    <p:sldId id="310" r:id="rId17"/>
    <p:sldId id="308" r:id="rId18"/>
    <p:sldId id="268" r:id="rId19"/>
    <p:sldId id="307" r:id="rId20"/>
    <p:sldId id="282" r:id="rId21"/>
    <p:sldId id="297" r:id="rId22"/>
    <p:sldId id="265" r:id="rId23"/>
    <p:sldId id="298" r:id="rId24"/>
    <p:sldId id="290" r:id="rId25"/>
    <p:sldId id="269" r:id="rId26"/>
    <p:sldId id="267" r:id="rId27"/>
    <p:sldId id="302" r:id="rId28"/>
    <p:sldId id="301" r:id="rId29"/>
    <p:sldId id="303" r:id="rId30"/>
    <p:sldId id="284" r:id="rId31"/>
    <p:sldId id="285" r:id="rId32"/>
    <p:sldId id="287" r:id="rId33"/>
    <p:sldId id="280" r:id="rId34"/>
    <p:sldId id="279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7F627C-A79C-4CEA-9F43-E7185F252452}">
  <a:tblStyle styleId="{277F627C-A79C-4CEA-9F43-E7185F252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45F09D-0C3F-4549-A737-6A49AB54C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C75569-B951-4B17-99D8-2B0E08F39F79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0"/>
      <dgm:spPr/>
    </dgm:pt>
    <dgm:pt modelId="{97397447-9130-4D0C-9FAF-BD2E6F87F9E7}" type="pres">
      <dgm:prSet presAssocID="{97C75569-B951-4B17-99D8-2B0E08F39F79}" presName="Name0" presStyleCnt="0">
        <dgm:presLayoutVars>
          <dgm:dir/>
          <dgm:animLvl val="lvl"/>
          <dgm:resizeHandles val="exact"/>
        </dgm:presLayoutVars>
      </dgm:prSet>
      <dgm:spPr/>
    </dgm:pt>
    <dgm:pt modelId="{D34E97E7-933F-47DE-857F-19874B20DDC1}" type="pres">
      <dgm:prSet presAssocID="{97C75569-B951-4B17-99D8-2B0E08F39F79}" presName="dummy" presStyleCnt="0"/>
      <dgm:spPr/>
    </dgm:pt>
    <dgm:pt modelId="{99336070-3E00-42DA-8F62-E6CC446D6BC6}" type="pres">
      <dgm:prSet presAssocID="{97C75569-B951-4B17-99D8-2B0E08F39F79}" presName="linH" presStyleCnt="0"/>
      <dgm:spPr/>
    </dgm:pt>
    <dgm:pt modelId="{2A947087-3120-4E94-A04A-6C7259993A6E}" type="pres">
      <dgm:prSet presAssocID="{97C75569-B951-4B17-99D8-2B0E08F39F79}" presName="padding1" presStyleCnt="0"/>
      <dgm:spPr/>
    </dgm:pt>
    <dgm:pt modelId="{3BFABE5F-286D-47F6-901D-71314CC14494}" type="pres">
      <dgm:prSet presAssocID="{97C75569-B951-4B17-99D8-2B0E08F39F79}" presName="padding2" presStyleCnt="0"/>
      <dgm:spPr/>
    </dgm:pt>
    <dgm:pt modelId="{FEA5E589-B4B4-4688-824E-45A662E4069F}" type="pres">
      <dgm:prSet presAssocID="{97C75569-B951-4B17-99D8-2B0E08F39F79}" presName="negArrow" presStyleCnt="0"/>
      <dgm:spPr/>
    </dgm:pt>
    <dgm:pt modelId="{C3438DDB-BDF0-4923-A56E-445032CE6026}" type="pres">
      <dgm:prSet presAssocID="{97C75569-B951-4B17-99D8-2B0E08F39F79}" presName="backgroundArrow" presStyleLbl="node1" presStyleIdx="0" presStyleCnt="1" custLinFactY="-100000" custLinFactNeighborX="11061" custLinFactNeighborY="-130238"/>
      <dgm:spPr/>
      <dgm:t>
        <a:bodyPr/>
        <a:lstStyle/>
        <a:p>
          <a:endParaRPr lang="pt-BR"/>
        </a:p>
      </dgm:t>
    </dgm:pt>
  </dgm:ptLst>
  <dgm:cxnLst>
    <dgm:cxn modelId="{395A7174-AF67-474E-9B6E-AE241652EF53}" type="presOf" srcId="{97C75569-B951-4B17-99D8-2B0E08F39F79}" destId="{97397447-9130-4D0C-9FAF-BD2E6F87F9E7}" srcOrd="0" destOrd="0" presId="urn:microsoft.com/office/officeart/2005/8/layout/hProcess3"/>
    <dgm:cxn modelId="{5442773B-3E7D-4D27-9036-2585B4CE762D}" type="presParOf" srcId="{97397447-9130-4D0C-9FAF-BD2E6F87F9E7}" destId="{D34E97E7-933F-47DE-857F-19874B20DDC1}" srcOrd="0" destOrd="0" presId="urn:microsoft.com/office/officeart/2005/8/layout/hProcess3"/>
    <dgm:cxn modelId="{55070ABA-F5D0-41A2-9614-1DA8C53F17BF}" type="presParOf" srcId="{97397447-9130-4D0C-9FAF-BD2E6F87F9E7}" destId="{99336070-3E00-42DA-8F62-E6CC446D6BC6}" srcOrd="1" destOrd="0" presId="urn:microsoft.com/office/officeart/2005/8/layout/hProcess3"/>
    <dgm:cxn modelId="{3D9E1B99-B5AF-4D50-9494-B30AB400218F}" type="presParOf" srcId="{99336070-3E00-42DA-8F62-E6CC446D6BC6}" destId="{2A947087-3120-4E94-A04A-6C7259993A6E}" srcOrd="0" destOrd="0" presId="urn:microsoft.com/office/officeart/2005/8/layout/hProcess3"/>
    <dgm:cxn modelId="{48E81D20-3D5D-4B41-8C39-63C90EF93D47}" type="presParOf" srcId="{99336070-3E00-42DA-8F62-E6CC446D6BC6}" destId="{3BFABE5F-286D-47F6-901D-71314CC14494}" srcOrd="1" destOrd="0" presId="urn:microsoft.com/office/officeart/2005/8/layout/hProcess3"/>
    <dgm:cxn modelId="{43F18A42-4291-41E8-871B-E107B1624620}" type="presParOf" srcId="{99336070-3E00-42DA-8F62-E6CC446D6BC6}" destId="{FEA5E589-B4B4-4688-824E-45A662E4069F}" srcOrd="2" destOrd="0" presId="urn:microsoft.com/office/officeart/2005/8/layout/hProcess3"/>
    <dgm:cxn modelId="{0BB2DA11-3441-446C-B8EA-138051E54B17}" type="presParOf" srcId="{99336070-3E00-42DA-8F62-E6CC446D6BC6}" destId="{C3438DDB-BDF0-4923-A56E-445032CE6026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38DDB-BDF0-4923-A56E-445032CE6026}">
      <dsp:nvSpPr>
        <dsp:cNvPr id="0" name=""/>
        <dsp:cNvSpPr/>
      </dsp:nvSpPr>
      <dsp:spPr>
        <a:xfrm>
          <a:off x="0" y="0"/>
          <a:ext cx="710004" cy="504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76800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530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934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598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19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206f4fe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206f4fe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856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182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754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0910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035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339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572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263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c89b53d51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c89b53d51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9987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1025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457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925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c89b53d51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c89b53d51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8657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0314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5538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52922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4282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746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3472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c89b53d51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c89b53d51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4362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c89b53d510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c89b53d510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6992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c89b53d510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c89b53d510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6391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385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97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1478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779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101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962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336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151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285" name="Google Shape;285;p9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9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9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9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9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9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679873" y="2002582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Case</a:t>
            </a:r>
            <a:br>
              <a:rPr lang="en" dirty="0" smtClean="0"/>
            </a:br>
            <a:r>
              <a:rPr lang="en" dirty="0" smtClean="0"/>
              <a:t>Fraud Data Analysis</a:t>
            </a:r>
            <a:br>
              <a:rPr lang="en" dirty="0" smtClean="0"/>
            </a:br>
            <a:r>
              <a:rPr lang="en" dirty="0" smtClean="0"/>
              <a:t>CloudWalk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 idx="4294967295"/>
          </p:nvPr>
        </p:nvSpPr>
        <p:spPr>
          <a:xfrm>
            <a:off x="771861" y="191853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2,456,233,48$</a:t>
            </a:r>
            <a:endParaRPr b="1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Google Shape;467;p26"/>
          <p:cNvSpPr txBox="1">
            <a:spLocks noGrp="1"/>
          </p:cNvSpPr>
          <p:nvPr>
            <p:ph type="subTitle" idx="4294967295"/>
          </p:nvPr>
        </p:nvSpPr>
        <p:spPr>
          <a:xfrm>
            <a:off x="884986" y="934205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Total amount</a:t>
            </a:r>
            <a:endParaRPr dirty="0"/>
          </a:p>
        </p:txBody>
      </p:sp>
      <p:sp>
        <p:nvSpPr>
          <p:cNvPr id="468" name="Google Shape;468;p26"/>
          <p:cNvSpPr txBox="1">
            <a:spLocks noGrp="1"/>
          </p:cNvSpPr>
          <p:nvPr>
            <p:ph type="ctrTitle" idx="4294967295"/>
          </p:nvPr>
        </p:nvSpPr>
        <p:spPr>
          <a:xfrm>
            <a:off x="562257" y="3890625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3199</a:t>
            </a:r>
            <a:endParaRPr b="1" dirty="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9" name="Google Shape;469;p26"/>
          <p:cNvSpPr txBox="1">
            <a:spLocks noGrp="1"/>
          </p:cNvSpPr>
          <p:nvPr>
            <p:ph type="subTitle" idx="4294967295"/>
          </p:nvPr>
        </p:nvSpPr>
        <p:spPr>
          <a:xfrm>
            <a:off x="562257" y="4553925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Total trasactions analyzed</a:t>
            </a:r>
            <a:endParaRPr dirty="0"/>
          </a:p>
        </p:txBody>
      </p:sp>
      <p:sp>
        <p:nvSpPr>
          <p:cNvPr id="470" name="Google Shape;470;p26"/>
          <p:cNvSpPr txBox="1">
            <a:spLocks noGrp="1"/>
          </p:cNvSpPr>
          <p:nvPr>
            <p:ph type="ctrTitle" idx="4294967295"/>
          </p:nvPr>
        </p:nvSpPr>
        <p:spPr>
          <a:xfrm>
            <a:off x="685800" y="2602611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Muli"/>
                <a:ea typeface="Muli"/>
                <a:cs typeface="Muli"/>
                <a:sym typeface="Muli"/>
              </a:rPr>
              <a:t>95,22% users</a:t>
            </a:r>
            <a:endParaRPr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1" name="Google Shape;471;p26"/>
          <p:cNvSpPr txBox="1">
            <a:spLocks noGrp="1"/>
          </p:cNvSpPr>
          <p:nvPr>
            <p:ph type="subTitle" idx="4294967295"/>
          </p:nvPr>
        </p:nvSpPr>
        <p:spPr>
          <a:xfrm>
            <a:off x="685800" y="3427425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And a lot of users</a:t>
            </a:r>
            <a:endParaRPr dirty="0"/>
          </a:p>
        </p:txBody>
      </p:sp>
      <p:sp>
        <p:nvSpPr>
          <p:cNvPr id="472" name="Google Shape;472;p2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9" name="Google Shape;466;p26"/>
          <p:cNvSpPr txBox="1">
            <a:spLocks/>
          </p:cNvSpPr>
          <p:nvPr/>
        </p:nvSpPr>
        <p:spPr>
          <a:xfrm>
            <a:off x="771861" y="1338071"/>
            <a:ext cx="77724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1,887,886,86$</a:t>
            </a:r>
            <a:endParaRPr lang="en" b="1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" name="Google Shape;467;p26"/>
          <p:cNvSpPr txBox="1">
            <a:spLocks/>
          </p:cNvSpPr>
          <p:nvPr/>
        </p:nvSpPr>
        <p:spPr>
          <a:xfrm>
            <a:off x="771861" y="2089217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n-US" dirty="0" smtClean="0"/>
              <a:t>Fraud - That’s a lot of money</a:t>
            </a:r>
            <a:endParaRPr lang="en-US" dirty="0"/>
          </a:p>
        </p:txBody>
      </p:sp>
      <p:sp>
        <p:nvSpPr>
          <p:cNvPr id="11" name="Google Shape;467;p26"/>
          <p:cNvSpPr txBox="1">
            <a:spLocks/>
          </p:cNvSpPr>
          <p:nvPr/>
        </p:nvSpPr>
        <p:spPr>
          <a:xfrm>
            <a:off x="3882615" y="431872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n-US" dirty="0" smtClean="0"/>
              <a:t>Analysis period</a:t>
            </a:r>
          </a:p>
          <a:p>
            <a:pPr marL="0" indent="0" algn="ctr">
              <a:buFont typeface="Muli"/>
              <a:buNone/>
            </a:pPr>
            <a:r>
              <a:rPr lang="en-US" dirty="0" smtClean="0"/>
              <a:t>2019-11-01</a:t>
            </a:r>
            <a:br>
              <a:rPr lang="en-US" dirty="0" smtClean="0"/>
            </a:br>
            <a:r>
              <a:rPr lang="en-US" dirty="0" smtClean="0"/>
              <a:t>2019-12-01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3829050" y="888784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/>
              <a:t>Reduce Chargeback</a:t>
            </a:r>
            <a:endParaRPr sz="5000" dirty="0"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3829050" y="2464805"/>
            <a:ext cx="4333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Bring the attention of your audience over a key concept using icons or illustrations</a:t>
            </a:r>
            <a:endParaRPr sz="2400" dirty="0"/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1732699" y="821200"/>
            <a:ext cx="5421135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</a:t>
            </a:r>
            <a:r>
              <a:rPr lang="en" dirty="0" smtClean="0"/>
              <a:t>rocess – Fraud Team</a:t>
            </a:r>
            <a:endParaRPr dirty="0"/>
          </a:p>
        </p:txBody>
      </p:sp>
      <p:sp>
        <p:nvSpPr>
          <p:cNvPr id="478" name="Google Shape;478;p27"/>
          <p:cNvSpPr/>
          <p:nvPr/>
        </p:nvSpPr>
        <p:spPr>
          <a:xfrm>
            <a:off x="1914525" y="2328350"/>
            <a:ext cx="1946100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A</a:t>
            </a:r>
            <a:r>
              <a:rPr lang="en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utomatic sorting</a:t>
            </a:r>
            <a:endParaRPr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3666197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M</a:t>
            </a:r>
            <a:r>
              <a:rPr lang="en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anual review</a:t>
            </a:r>
            <a:endParaRPr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5455293" y="2328350"/>
            <a:ext cx="2024293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A</a:t>
            </a:r>
            <a:r>
              <a:rPr lang="en" dirty="0" smtClean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ccept/reject</a:t>
            </a:r>
            <a:endParaRPr dirty="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"/>
          <p:cNvSpPr txBox="1">
            <a:spLocks noGrp="1"/>
          </p:cNvSpPr>
          <p:nvPr>
            <p:ph type="title" idx="4294967295"/>
          </p:nvPr>
        </p:nvSpPr>
        <p:spPr>
          <a:xfrm>
            <a:off x="2762088" y="296369"/>
            <a:ext cx="29328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Our sales funnel</a:t>
            </a:r>
            <a:endParaRPr sz="2400" dirty="0"/>
          </a:p>
        </p:txBody>
      </p:sp>
      <p:sp>
        <p:nvSpPr>
          <p:cNvPr id="509" name="Google Shape;509;p2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6" name="Google Shape;267;p29"/>
          <p:cNvGrpSpPr/>
          <p:nvPr/>
        </p:nvGrpSpPr>
        <p:grpSpPr>
          <a:xfrm>
            <a:off x="5733225" y="2944610"/>
            <a:ext cx="2469661" cy="1384500"/>
            <a:chOff x="6038025" y="2598925"/>
            <a:chExt cx="2469661" cy="1384500"/>
          </a:xfrm>
        </p:grpSpPr>
        <p:cxnSp>
          <p:nvCxnSpPr>
            <p:cNvPr id="27" name="Google Shape;268;p29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Google Shape;269;p29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 err="1" smtClean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rPr>
                <a:t>Dataset</a:t>
              </a:r>
              <a:endParaRPr sz="1200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9" name="Google Shape;270;p29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1;p29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3</a:t>
              </a:r>
              <a:endParaRPr sz="800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31" name="Google Shape;272;p29"/>
          <p:cNvGrpSpPr/>
          <p:nvPr/>
        </p:nvGrpSpPr>
        <p:grpSpPr>
          <a:xfrm>
            <a:off x="13557" y="2172128"/>
            <a:ext cx="3312693" cy="1384500"/>
            <a:chOff x="318357" y="1844098"/>
            <a:chExt cx="3312693" cy="1384500"/>
          </a:xfrm>
        </p:grpSpPr>
        <p:sp>
          <p:nvSpPr>
            <p:cNvPr id="32" name="Google Shape;273;p29"/>
            <p:cNvSpPr txBox="1"/>
            <p:nvPr/>
          </p:nvSpPr>
          <p:spPr>
            <a:xfrm>
              <a:off x="318357" y="1844098"/>
              <a:ext cx="2185164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 smtClean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rPr>
                <a:t>ETL </a:t>
              </a:r>
              <a:br>
                <a:rPr lang="pt-BR" sz="1200" dirty="0" smtClean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rPr>
              </a:br>
              <a:r>
                <a:rPr lang="pt-BR" sz="1200" dirty="0" smtClean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rPr>
                <a:t>(</a:t>
              </a:r>
              <a:r>
                <a:rPr lang="pt-BR" sz="1200" dirty="0" err="1" smtClean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rPr>
                <a:t>Extract</a:t>
              </a:r>
              <a:r>
                <a:rPr lang="pt-BR" sz="1200" dirty="0" smtClean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rPr>
                <a:t>, </a:t>
              </a:r>
              <a:r>
                <a:rPr lang="pt-BR" sz="1200" dirty="0" err="1" smtClean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rPr>
                <a:t>Transform</a:t>
              </a:r>
              <a:r>
                <a:rPr lang="pt-BR" sz="1200" dirty="0" smtClean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rPr>
                <a:t>, </a:t>
              </a:r>
              <a:r>
                <a:rPr lang="pt-BR" sz="1200" dirty="0" err="1" smtClean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rPr>
                <a:t>Load</a:t>
              </a:r>
              <a:r>
                <a:rPr lang="pt-BR" sz="1200" dirty="0" smtClean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rPr>
                <a:t>)</a:t>
              </a:r>
              <a:endParaRPr sz="1200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 smtClean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.</a:t>
              </a:r>
              <a:endParaRPr sz="8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33" name="Google Shape;274;p29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Google Shape;275;p29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6;p29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2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36" name="Google Shape;277;p29"/>
          <p:cNvGrpSpPr/>
          <p:nvPr/>
        </p:nvGrpSpPr>
        <p:grpSpPr>
          <a:xfrm>
            <a:off x="4603300" y="1270945"/>
            <a:ext cx="3599586" cy="1384500"/>
            <a:chOff x="4908100" y="889950"/>
            <a:chExt cx="3599586" cy="1384500"/>
          </a:xfrm>
        </p:grpSpPr>
        <p:cxnSp>
          <p:nvCxnSpPr>
            <p:cNvPr id="37" name="Google Shape;278;p29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8" name="Google Shape;279;p29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 err="1" smtClean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rPr>
                <a:t>Information</a:t>
              </a:r>
              <a:endParaRPr sz="1200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39" name="Google Shape;280;p29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81;p29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1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41" name="Google Shape;282;p29"/>
          <p:cNvGrpSpPr/>
          <p:nvPr/>
        </p:nvGrpSpPr>
        <p:grpSpPr>
          <a:xfrm>
            <a:off x="2509794" y="1479150"/>
            <a:ext cx="3514811" cy="3252003"/>
            <a:chOff x="2991269" y="1153325"/>
            <a:chExt cx="3514811" cy="3252003"/>
          </a:xfrm>
        </p:grpSpPr>
        <p:sp>
          <p:nvSpPr>
            <p:cNvPr id="42" name="Google Shape;283;p29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43" name="Google Shape;284;p29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44" name="Google Shape;285;p29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45" name="Google Shape;286;p29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46" name="Google Shape;287;p29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47" name="Google Shape;288;p29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48" name="Google Shape;289;p29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49" name="Google Shape;290;p29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grpSp>
        <p:nvGrpSpPr>
          <p:cNvPr id="50" name="Google Shape;1256;p48"/>
          <p:cNvGrpSpPr/>
          <p:nvPr/>
        </p:nvGrpSpPr>
        <p:grpSpPr>
          <a:xfrm>
            <a:off x="4036024" y="884004"/>
            <a:ext cx="460705" cy="491455"/>
            <a:chOff x="9901824" y="937343"/>
            <a:chExt cx="744273" cy="793950"/>
          </a:xfrm>
        </p:grpSpPr>
        <p:grpSp>
          <p:nvGrpSpPr>
            <p:cNvPr id="51" name="Google Shape;1257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58" name="Google Shape;1258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1259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1260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1261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1262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1263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1264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1265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1266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1267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2" name="Google Shape;1268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269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270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271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272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273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2621145" y="383836"/>
            <a:ext cx="3618290" cy="567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Tools used to solved the case</a:t>
            </a:r>
            <a:endParaRPr sz="2000" dirty="0"/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531" y="3582114"/>
            <a:ext cx="1619250" cy="657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559" y="2344826"/>
            <a:ext cx="1171864" cy="117186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866" y="4377736"/>
            <a:ext cx="1619250" cy="390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00" y="801242"/>
            <a:ext cx="2658931" cy="112617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225" y="1777485"/>
            <a:ext cx="16192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70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  <a:effectLst/>
      </p:bgPr>
    </p:bg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15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87" name="Imagem 28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1459843"/>
            <a:ext cx="6116262" cy="2975740"/>
          </a:xfrm>
          <a:prstGeom prst="rect">
            <a:avLst/>
          </a:prstGeom>
        </p:spPr>
      </p:pic>
      <p:sp>
        <p:nvSpPr>
          <p:cNvPr id="288" name="Google Shape;477;p27"/>
          <p:cNvSpPr txBox="1">
            <a:spLocks/>
          </p:cNvSpPr>
          <p:nvPr/>
        </p:nvSpPr>
        <p:spPr>
          <a:xfrm>
            <a:off x="2873010" y="814543"/>
            <a:ext cx="5421135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 err="1" smtClean="0"/>
              <a:t>Days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week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highest</a:t>
            </a:r>
            <a:r>
              <a:rPr lang="pt-BR" dirty="0" smtClean="0"/>
              <a:t> </a:t>
            </a:r>
            <a:r>
              <a:rPr lang="pt-BR" dirty="0" err="1" smtClean="0"/>
              <a:t>fraud</a:t>
            </a:r>
            <a:r>
              <a:rPr lang="pt-BR" dirty="0" smtClean="0"/>
              <a:t> </a:t>
            </a:r>
            <a:r>
              <a:rPr lang="pt-BR" dirty="0" err="1" smtClean="0"/>
              <a:t>amount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9458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  <a:effectLst/>
      </p:bgPr>
    </p:bg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16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477;p27"/>
          <p:cNvSpPr txBox="1">
            <a:spLocks/>
          </p:cNvSpPr>
          <p:nvPr/>
        </p:nvSpPr>
        <p:spPr>
          <a:xfrm>
            <a:off x="2873010" y="814543"/>
            <a:ext cx="5421135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 err="1" smtClean="0"/>
              <a:t>Days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week</a:t>
            </a:r>
            <a:r>
              <a:rPr lang="pt-BR" dirty="0" smtClean="0"/>
              <a:t> </a:t>
            </a:r>
            <a:r>
              <a:rPr lang="pt-BR" dirty="0" err="1"/>
              <a:t>t</a:t>
            </a:r>
            <a:r>
              <a:rPr lang="pt-BR" dirty="0" err="1" smtClean="0"/>
              <a:t>he</a:t>
            </a:r>
            <a:r>
              <a:rPr lang="pt-BR" dirty="0" smtClean="0"/>
              <a:t> </a:t>
            </a:r>
            <a:r>
              <a:rPr lang="pt-BR" dirty="0" err="1" smtClean="0"/>
              <a:t>highest</a:t>
            </a:r>
            <a:r>
              <a:rPr lang="pt-BR" dirty="0" smtClean="0"/>
              <a:t> </a:t>
            </a:r>
            <a:r>
              <a:rPr lang="pt-BR" dirty="0" err="1" smtClean="0"/>
              <a:t>number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fraud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010" y="1535739"/>
            <a:ext cx="5780432" cy="286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75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Excel and Google Sheets</a:t>
            </a:r>
            <a:endParaRPr/>
          </a:p>
        </p:txBody>
      </p:sp>
      <p:sp>
        <p:nvSpPr>
          <p:cNvPr id="527" name="Google Shape;527;p3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cxnSp>
        <p:nvCxnSpPr>
          <p:cNvPr id="528" name="Google Shape;528;p30"/>
          <p:cNvCxnSpPr/>
          <p:nvPr/>
        </p:nvCxnSpPr>
        <p:spPr>
          <a:xfrm>
            <a:off x="1680750" y="1074699"/>
            <a:ext cx="5782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9" name="Google Shape;529;p30"/>
          <p:cNvCxnSpPr/>
          <p:nvPr/>
        </p:nvCxnSpPr>
        <p:spPr>
          <a:xfrm>
            <a:off x="1680750" y="1784181"/>
            <a:ext cx="5782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0" name="Google Shape;530;p30"/>
          <p:cNvCxnSpPr/>
          <p:nvPr/>
        </p:nvCxnSpPr>
        <p:spPr>
          <a:xfrm>
            <a:off x="1680750" y="2493663"/>
            <a:ext cx="5782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1" name="Google Shape;531;p30"/>
          <p:cNvCxnSpPr/>
          <p:nvPr/>
        </p:nvCxnSpPr>
        <p:spPr>
          <a:xfrm>
            <a:off x="1680750" y="3203146"/>
            <a:ext cx="5782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2" name="Google Shape;532;p30"/>
          <p:cNvCxnSpPr/>
          <p:nvPr/>
        </p:nvCxnSpPr>
        <p:spPr>
          <a:xfrm>
            <a:off x="1680750" y="3934526"/>
            <a:ext cx="5782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3" name="Google Shape;533;p30"/>
          <p:cNvSpPr txBox="1"/>
          <p:nvPr/>
        </p:nvSpPr>
        <p:spPr>
          <a:xfrm>
            <a:off x="1680750" y="915950"/>
            <a:ext cx="3093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4000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3000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2000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1000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4" name="Google Shape;534;p30"/>
          <p:cNvSpPr/>
          <p:nvPr/>
        </p:nvSpPr>
        <p:spPr>
          <a:xfrm>
            <a:off x="2176221" y="2380936"/>
            <a:ext cx="1866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0"/>
          <p:cNvSpPr/>
          <p:nvPr/>
        </p:nvSpPr>
        <p:spPr>
          <a:xfrm>
            <a:off x="2427235" y="1986873"/>
            <a:ext cx="1866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0"/>
          <p:cNvSpPr/>
          <p:nvPr/>
        </p:nvSpPr>
        <p:spPr>
          <a:xfrm>
            <a:off x="2678248" y="2493663"/>
            <a:ext cx="1866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0"/>
          <p:cNvSpPr/>
          <p:nvPr/>
        </p:nvSpPr>
        <p:spPr>
          <a:xfrm>
            <a:off x="3576494" y="2694726"/>
            <a:ext cx="1866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0"/>
          <p:cNvSpPr/>
          <p:nvPr/>
        </p:nvSpPr>
        <p:spPr>
          <a:xfrm>
            <a:off x="3827508" y="2096343"/>
            <a:ext cx="1866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0"/>
          <p:cNvSpPr/>
          <p:nvPr/>
        </p:nvSpPr>
        <p:spPr>
          <a:xfrm>
            <a:off x="4078521" y="1229023"/>
            <a:ext cx="1866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0"/>
          <p:cNvSpPr/>
          <p:nvPr/>
        </p:nvSpPr>
        <p:spPr>
          <a:xfrm>
            <a:off x="4976767" y="2140118"/>
            <a:ext cx="1866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0"/>
          <p:cNvSpPr/>
          <p:nvPr/>
        </p:nvSpPr>
        <p:spPr>
          <a:xfrm>
            <a:off x="5227780" y="1074575"/>
            <a:ext cx="1866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30"/>
          <p:cNvSpPr/>
          <p:nvPr/>
        </p:nvSpPr>
        <p:spPr>
          <a:xfrm>
            <a:off x="5478794" y="2322561"/>
            <a:ext cx="1866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0"/>
          <p:cNvSpPr/>
          <p:nvPr/>
        </p:nvSpPr>
        <p:spPr>
          <a:xfrm>
            <a:off x="6377039" y="2753100"/>
            <a:ext cx="1866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0"/>
          <p:cNvSpPr/>
          <p:nvPr/>
        </p:nvSpPr>
        <p:spPr>
          <a:xfrm>
            <a:off x="6628053" y="1293618"/>
            <a:ext cx="1866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0"/>
          <p:cNvSpPr/>
          <p:nvPr/>
        </p:nvSpPr>
        <p:spPr>
          <a:xfrm>
            <a:off x="6879066" y="1607408"/>
            <a:ext cx="1866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1525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000" dirty="0" smtClean="0"/>
              <a:t>Merchant and card number whith highest fraud attempt</a:t>
            </a:r>
            <a:endParaRPr sz="3000" dirty="0"/>
          </a:p>
        </p:txBody>
      </p:sp>
      <p:graphicFrame>
        <p:nvGraphicFramePr>
          <p:cNvPr id="439" name="Google Shape;439;p23"/>
          <p:cNvGraphicFramePr/>
          <p:nvPr>
            <p:extLst>
              <p:ext uri="{D42A27DB-BD31-4B8C-83A1-F6EECF244321}">
                <p14:modId xmlns:p14="http://schemas.microsoft.com/office/powerpoint/2010/main" val="276281815"/>
              </p:ext>
            </p:extLst>
          </p:nvPr>
        </p:nvGraphicFramePr>
        <p:xfrm>
          <a:off x="1852600" y="2397881"/>
          <a:ext cx="5305400" cy="1927670"/>
        </p:xfrm>
        <a:graphic>
          <a:graphicData uri="http://schemas.openxmlformats.org/drawingml/2006/table">
            <a:tbl>
              <a:tblPr>
                <a:noFill/>
                <a:tableStyleId>{277F627C-A79C-4CEA-9F43-E7185F252452}</a:tableStyleId>
              </a:tblPr>
              <a:tblGrid>
                <a:gridCol w="1326350"/>
                <a:gridCol w="1326350"/>
                <a:gridCol w="1326350"/>
                <a:gridCol w="1326350"/>
              </a:tblGrid>
              <a:tr h="454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Merchant_id</a:t>
                      </a:r>
                      <a:endParaRPr lang="pt-BR" dirty="0" smtClean="0">
                        <a:solidFill>
                          <a:schemeClr val="tx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False </a:t>
                      </a:r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transaction</a:t>
                      </a:r>
                      <a:endParaRPr dirty="0">
                        <a:solidFill>
                          <a:schemeClr val="tx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Card_number</a:t>
                      </a:r>
                      <a:endParaRPr dirty="0">
                        <a:solidFill>
                          <a:schemeClr val="tx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False </a:t>
                      </a:r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transaction</a:t>
                      </a:r>
                      <a:endParaRPr lang="pt-BR" dirty="0">
                        <a:solidFill>
                          <a:schemeClr val="tx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49205</a:t>
                      </a:r>
                      <a:endParaRPr dirty="0">
                        <a:solidFill>
                          <a:schemeClr val="tx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73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400" b="0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4329577262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79698</a:t>
                      </a:r>
                      <a:endParaRPr lang="pt-BR" dirty="0">
                        <a:solidFill>
                          <a:schemeClr val="tx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22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5201327705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17275 </a:t>
                      </a:r>
                      <a:endParaRPr dirty="0">
                        <a:solidFill>
                          <a:schemeClr val="tx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18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400" b="0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5368057429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sp>
        <p:nvSpPr>
          <p:cNvPr id="440" name="Google Shape;440;p2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39" name="Google Shape;439;p23"/>
          <p:cNvGraphicFramePr/>
          <p:nvPr/>
        </p:nvGraphicFramePr>
        <p:xfrm>
          <a:off x="1852600" y="2397881"/>
          <a:ext cx="5305400" cy="1818400"/>
        </p:xfrm>
        <a:graphic>
          <a:graphicData uri="http://schemas.openxmlformats.org/drawingml/2006/table">
            <a:tbl>
              <a:tblPr>
                <a:noFill/>
                <a:tableStyleId>{277F627C-A79C-4CEA-9F43-E7185F252452}</a:tableStyleId>
              </a:tblPr>
              <a:tblGrid>
                <a:gridCol w="1326350"/>
                <a:gridCol w="1326350"/>
                <a:gridCol w="1326350"/>
                <a:gridCol w="1326350"/>
              </a:tblGrid>
              <a:tr h="45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sp>
        <p:nvSpPr>
          <p:cNvPr id="440" name="Google Shape;440;p2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059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Hello!</a:t>
            </a:r>
            <a:endParaRPr sz="1200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</a:t>
            </a:r>
            <a:r>
              <a:rPr lang="pt-BR" sz="3600" b="1" dirty="0" smtClean="0"/>
              <a:t>Rodrigo Cabral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You </a:t>
            </a:r>
            <a:r>
              <a:rPr lang="en" dirty="0"/>
              <a:t>can find me at </a:t>
            </a:r>
            <a:r>
              <a:rPr lang="en" dirty="0" smtClean="0"/>
              <a:t>rodrigovidalcabral@gmail.com</a:t>
            </a:r>
            <a:endParaRPr dirty="0"/>
          </a:p>
        </p:txBody>
      </p:sp>
      <p:pic>
        <p:nvPicPr>
          <p:cNvPr id="353" name="Google Shape;353;p1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10" y="677875"/>
            <a:ext cx="1658480" cy="1693800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7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 to get the best performance?</a:t>
            </a:r>
            <a:endParaRPr dirty="0"/>
          </a:p>
        </p:txBody>
      </p:sp>
      <p:sp>
        <p:nvSpPr>
          <p:cNvPr id="617" name="Google Shape;617;p37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"/>
          <p:cNvSpPr txBox="1">
            <a:spLocks noGrp="1"/>
          </p:cNvSpPr>
          <p:nvPr>
            <p:ph type="title" idx="4294967295"/>
          </p:nvPr>
        </p:nvSpPr>
        <p:spPr>
          <a:xfrm>
            <a:off x="2118750" y="15769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Want big impact?</a:t>
            </a:r>
            <a:endParaRPr b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</a:t>
            </a:r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1400"/>
            <a:ext cx="9144000" cy="5143500"/>
          </a:xfrm>
          <a:prstGeom prst="rect">
            <a:avLst/>
          </a:prstGeom>
        </p:spPr>
      </p:pic>
      <p:sp>
        <p:nvSpPr>
          <p:cNvPr id="5" name="Google Shape;380;p17"/>
          <p:cNvSpPr txBox="1">
            <a:spLocks/>
          </p:cNvSpPr>
          <p:nvPr/>
        </p:nvSpPr>
        <p:spPr>
          <a:xfrm>
            <a:off x="1305022" y="1892850"/>
            <a:ext cx="6533955" cy="1159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sz="5000" dirty="0" err="1" smtClean="0">
                <a:solidFill>
                  <a:schemeClr val="tx2"/>
                </a:solidFill>
              </a:rPr>
              <a:t>Ask</a:t>
            </a:r>
            <a:r>
              <a:rPr lang="pt-BR" sz="5000" dirty="0" smtClean="0">
                <a:solidFill>
                  <a:schemeClr val="tx2"/>
                </a:solidFill>
              </a:rPr>
              <a:t> </a:t>
            </a:r>
            <a:r>
              <a:rPr lang="pt-BR" sz="5000" dirty="0" err="1" smtClean="0">
                <a:solidFill>
                  <a:schemeClr val="tx2"/>
                </a:solidFill>
              </a:rPr>
              <a:t>the</a:t>
            </a:r>
            <a:r>
              <a:rPr lang="pt-BR" sz="5000" dirty="0" smtClean="0">
                <a:solidFill>
                  <a:schemeClr val="tx2"/>
                </a:solidFill>
              </a:rPr>
              <a:t> </a:t>
            </a:r>
            <a:r>
              <a:rPr lang="pt-BR" sz="5000" dirty="0" err="1" smtClean="0">
                <a:solidFill>
                  <a:schemeClr val="tx2"/>
                </a:solidFill>
              </a:rPr>
              <a:t>right</a:t>
            </a:r>
            <a:r>
              <a:rPr lang="pt-BR" sz="5000" dirty="0" smtClean="0">
                <a:solidFill>
                  <a:schemeClr val="tx2"/>
                </a:solidFill>
              </a:rPr>
              <a:t> </a:t>
            </a:r>
            <a:r>
              <a:rPr lang="pt-BR" sz="5000" dirty="0" err="1" smtClean="0">
                <a:solidFill>
                  <a:schemeClr val="tx2"/>
                </a:solidFill>
              </a:rPr>
              <a:t>question</a:t>
            </a:r>
            <a:r>
              <a:rPr lang="pt-BR" sz="5000" dirty="0" smtClean="0">
                <a:solidFill>
                  <a:schemeClr val="tx2"/>
                </a:solidFill>
              </a:rPr>
              <a:t>!</a:t>
            </a:r>
            <a:endParaRPr lang="pt-BR" sz="5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874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3933825" y="2583325"/>
            <a:ext cx="37530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 </a:t>
            </a:r>
            <a:r>
              <a:rPr lang="en" sz="3000" dirty="0" smtClean="0"/>
              <a:t>image</a:t>
            </a:r>
            <a:r>
              <a:rPr lang="en" sz="3000" dirty="0" smtClean="0"/>
              <a:t> </a:t>
            </a:r>
            <a:r>
              <a:rPr lang="en" sz="3000" dirty="0"/>
              <a:t>is worth a thousand words</a:t>
            </a:r>
            <a:endParaRPr sz="3000" dirty="0"/>
          </a:p>
        </p:txBody>
      </p:sp>
      <p:sp>
        <p:nvSpPr>
          <p:cNvPr id="416" name="Google Shape;416;p20"/>
          <p:cNvSpPr txBox="1">
            <a:spLocks noGrp="1"/>
          </p:cNvSpPr>
          <p:nvPr>
            <p:ph type="body" idx="4294967295"/>
          </p:nvPr>
        </p:nvSpPr>
        <p:spPr>
          <a:xfrm>
            <a:off x="3933825" y="3248025"/>
            <a:ext cx="3753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 complex idea can be conveyed with just a single still image, namely making it possible to absorb large amounts of data quickly.</a:t>
            </a:r>
            <a:endParaRPr dirty="0"/>
          </a:p>
        </p:txBody>
      </p:sp>
      <p:pic>
        <p:nvPicPr>
          <p:cNvPr id="417" name="Google Shape;417;p2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8150" y="1794647"/>
            <a:ext cx="3504079" cy="2497654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7" name="Google Shape;1077;p47"/>
          <p:cNvGrpSpPr/>
          <p:nvPr/>
        </p:nvGrpSpPr>
        <p:grpSpPr>
          <a:xfrm>
            <a:off x="4779736" y="1635386"/>
            <a:ext cx="267651" cy="279436"/>
            <a:chOff x="3294650" y="3652450"/>
            <a:chExt cx="388350" cy="405450"/>
          </a:xfrm>
        </p:grpSpPr>
        <p:sp>
          <p:nvSpPr>
            <p:cNvPr id="8" name="Google Shape;1078;p4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79;p4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80;p4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1081;p47"/>
          <p:cNvGrpSpPr/>
          <p:nvPr/>
        </p:nvGrpSpPr>
        <p:grpSpPr>
          <a:xfrm>
            <a:off x="5222013" y="1670742"/>
            <a:ext cx="312242" cy="228935"/>
            <a:chOff x="3936375" y="3703750"/>
            <a:chExt cx="453050" cy="332175"/>
          </a:xfrm>
        </p:grpSpPr>
        <p:sp>
          <p:nvSpPr>
            <p:cNvPr id="12" name="Google Shape;1082;p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83;p4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84;p4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85;p4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86;p4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087;p47"/>
          <p:cNvGrpSpPr/>
          <p:nvPr/>
        </p:nvGrpSpPr>
        <p:grpSpPr>
          <a:xfrm>
            <a:off x="5686585" y="1670742"/>
            <a:ext cx="312242" cy="228935"/>
            <a:chOff x="4610450" y="3703750"/>
            <a:chExt cx="453050" cy="332175"/>
          </a:xfrm>
        </p:grpSpPr>
        <p:sp>
          <p:nvSpPr>
            <p:cNvPr id="18" name="Google Shape;1088;p4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89;p4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090;p47"/>
          <p:cNvGrpSpPr/>
          <p:nvPr/>
        </p:nvGrpSpPr>
        <p:grpSpPr>
          <a:xfrm>
            <a:off x="6162099" y="1647602"/>
            <a:ext cx="290360" cy="275215"/>
            <a:chOff x="5300400" y="3670175"/>
            <a:chExt cx="421300" cy="399325"/>
          </a:xfrm>
        </p:grpSpPr>
        <p:sp>
          <p:nvSpPr>
            <p:cNvPr id="21" name="Google Shape;1091;p4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92;p4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93;p4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94;p4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95;p4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89;p23"/>
          <p:cNvSpPr/>
          <p:nvPr/>
        </p:nvSpPr>
        <p:spPr>
          <a:xfrm>
            <a:off x="3781746" y="1045491"/>
            <a:ext cx="2440200" cy="244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latin typeface="Montserrat Light"/>
                <a:ea typeface="Montserrat Light"/>
                <a:cs typeface="Montserrat Light"/>
                <a:sym typeface="Montserrat Light"/>
              </a:rPr>
              <a:t>Data </a:t>
            </a:r>
            <a:r>
              <a:rPr lang="pt-BR" dirty="0" err="1" smtClean="0">
                <a:latin typeface="Montserrat Light"/>
                <a:ea typeface="Montserrat Light"/>
                <a:cs typeface="Montserrat Light"/>
                <a:sym typeface="Montserrat Light"/>
              </a:rPr>
              <a:t>science</a:t>
            </a:r>
            <a:endParaRPr dirty="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610" name="Google Shape;610;p3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6" name="Google Shape;181;p23"/>
          <p:cNvGrpSpPr/>
          <p:nvPr/>
        </p:nvGrpSpPr>
        <p:grpSpPr>
          <a:xfrm>
            <a:off x="1901983" y="1096469"/>
            <a:ext cx="5169286" cy="3641931"/>
            <a:chOff x="2007371" y="1361411"/>
            <a:chExt cx="5169286" cy="3641931"/>
          </a:xfrm>
        </p:grpSpPr>
        <p:sp>
          <p:nvSpPr>
            <p:cNvPr id="7" name="Google Shape;182;p23"/>
            <p:cNvSpPr/>
            <p:nvPr/>
          </p:nvSpPr>
          <p:spPr>
            <a:xfrm rot="15002667">
              <a:off x="6590354" y="3412084"/>
              <a:ext cx="586303" cy="58630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D0FF">
                    <a:alpha val="11764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3;p23"/>
            <p:cNvSpPr/>
            <p:nvPr/>
          </p:nvSpPr>
          <p:spPr>
            <a:xfrm rot="-6599386">
              <a:off x="2361171" y="3604583"/>
              <a:ext cx="440541" cy="440541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D0FF">
                    <a:alpha val="11764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6;p23"/>
            <p:cNvSpPr/>
            <p:nvPr/>
          </p:nvSpPr>
          <p:spPr>
            <a:xfrm rot="19551748">
              <a:off x="2007371" y="1663122"/>
              <a:ext cx="1363111" cy="14050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 smtClean="0"/>
                <a:t>Cultura data </a:t>
              </a:r>
              <a:r>
                <a:rPr lang="pt-BR" sz="1200" dirty="0" err="1" smtClean="0"/>
                <a:t>driven</a:t>
              </a:r>
              <a:endParaRPr sz="1200" dirty="0"/>
            </a:p>
          </p:txBody>
        </p:sp>
        <p:sp>
          <p:nvSpPr>
            <p:cNvPr id="12" name="Google Shape;187;p23"/>
            <p:cNvSpPr/>
            <p:nvPr/>
          </p:nvSpPr>
          <p:spPr>
            <a:xfrm rot="15002299">
              <a:off x="3521432" y="1361411"/>
              <a:ext cx="274172" cy="27417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D0FF">
                    <a:alpha val="11764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4;p23"/>
            <p:cNvSpPr/>
            <p:nvPr/>
          </p:nvSpPr>
          <p:spPr>
            <a:xfrm rot="20663892">
              <a:off x="3302684" y="2802507"/>
              <a:ext cx="1199287" cy="119928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D0FF">
                    <a:alpha val="11764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 smtClean="0"/>
                <a:t>Data </a:t>
              </a:r>
              <a:r>
                <a:rPr lang="pt-BR" dirty="0" err="1" smtClean="0"/>
                <a:t>Analysis</a:t>
              </a:r>
              <a:endParaRPr dirty="0"/>
            </a:p>
          </p:txBody>
        </p:sp>
        <p:sp>
          <p:nvSpPr>
            <p:cNvPr id="10" name="Google Shape;185;p23"/>
            <p:cNvSpPr/>
            <p:nvPr/>
          </p:nvSpPr>
          <p:spPr>
            <a:xfrm rot="438781">
              <a:off x="3945273" y="3321761"/>
              <a:ext cx="1681581" cy="1681581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D0FF">
                    <a:alpha val="11764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 smtClean="0"/>
                <a:t>Business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 err="1" smtClean="0"/>
                <a:t>Intelligence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028921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5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Brainstorming</a:t>
            </a:r>
            <a:endParaRPr sz="1200" dirty="0"/>
          </a:p>
        </p:txBody>
      </p:sp>
      <p:sp>
        <p:nvSpPr>
          <p:cNvPr id="851" name="Google Shape;851;p4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881" name="Google Shape;881;p45"/>
          <p:cNvSpPr/>
          <p:nvPr/>
        </p:nvSpPr>
        <p:spPr>
          <a:xfrm>
            <a:off x="5750471" y="76941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Understanding the customer</a:t>
            </a:r>
            <a:endParaRPr sz="8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2" name="Google Shape;882;p45"/>
          <p:cNvSpPr/>
          <p:nvPr/>
        </p:nvSpPr>
        <p:spPr>
          <a:xfrm>
            <a:off x="2391694" y="1320764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LGPD</a:t>
            </a:r>
            <a:endParaRPr sz="8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3" name="Google Shape;883;p45"/>
          <p:cNvSpPr/>
          <p:nvPr/>
        </p:nvSpPr>
        <p:spPr>
          <a:xfrm>
            <a:off x="4663791" y="4043426"/>
            <a:ext cx="973564" cy="8868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</a:t>
            </a:r>
            <a:r>
              <a:rPr lang="en" sz="8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ypes of fraud</a:t>
            </a:r>
          </a:p>
        </p:txBody>
      </p:sp>
      <p:sp>
        <p:nvSpPr>
          <p:cNvPr id="884" name="Google Shape;884;p45"/>
          <p:cNvSpPr/>
          <p:nvPr/>
        </p:nvSpPr>
        <p:spPr>
          <a:xfrm>
            <a:off x="7379765" y="1727953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pt-BR" sz="800" dirty="0" err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map</a:t>
            </a:r>
            <a:r>
              <a:rPr lang="pt-BR" sz="8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data </a:t>
            </a:r>
            <a:endParaRPr sz="8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5" name="Google Shape;885;p45"/>
          <p:cNvSpPr/>
          <p:nvPr/>
        </p:nvSpPr>
        <p:spPr>
          <a:xfrm>
            <a:off x="6503765" y="2968519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6" name="Google Shape;886;p45"/>
          <p:cNvSpPr/>
          <p:nvPr/>
        </p:nvSpPr>
        <p:spPr>
          <a:xfrm>
            <a:off x="3894706" y="588613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7" name="Google Shape;887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3" name="Google Shape;882;p45"/>
          <p:cNvSpPr/>
          <p:nvPr/>
        </p:nvSpPr>
        <p:spPr>
          <a:xfrm>
            <a:off x="1881703" y="2809555"/>
            <a:ext cx="1414404" cy="13902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Location</a:t>
            </a:r>
            <a:endParaRPr sz="8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04" name="Google Shape;1414;p48"/>
          <p:cNvGrpSpPr/>
          <p:nvPr/>
        </p:nvGrpSpPr>
        <p:grpSpPr>
          <a:xfrm>
            <a:off x="4094085" y="2350561"/>
            <a:ext cx="1555449" cy="1236939"/>
            <a:chOff x="1510757" y="3225422"/>
            <a:chExt cx="720214" cy="637347"/>
          </a:xfrm>
        </p:grpSpPr>
        <p:sp>
          <p:nvSpPr>
            <p:cNvPr id="105" name="Google Shape;1415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416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417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418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419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420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421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"/>
          <p:cNvSpPr/>
          <p:nvPr/>
        </p:nvSpPr>
        <p:spPr>
          <a:xfrm>
            <a:off x="875675" y="1285876"/>
            <a:ext cx="7451646" cy="354980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4"/>
          <p:cNvSpPr txBox="1">
            <a:spLocks noGrp="1"/>
          </p:cNvSpPr>
          <p:nvPr>
            <p:ph type="title" idx="4294967295"/>
          </p:nvPr>
        </p:nvSpPr>
        <p:spPr>
          <a:xfrm>
            <a:off x="1504100" y="65927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Maps</a:t>
            </a:r>
            <a:endParaRPr sz="3000" dirty="0"/>
          </a:p>
        </p:txBody>
      </p:sp>
      <p:sp>
        <p:nvSpPr>
          <p:cNvPr id="447" name="Google Shape;447;p24"/>
          <p:cNvSpPr/>
          <p:nvPr/>
        </p:nvSpPr>
        <p:spPr>
          <a:xfrm>
            <a:off x="2168025" y="2115131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8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1504091" y="231762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2970941" y="363207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3923441" y="204325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4590191" y="395592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6533291" y="248907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7190516" y="404165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623423" y="409575"/>
            <a:ext cx="463838" cy="463814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b="1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ideia</a:t>
            </a:r>
            <a:endParaRPr b="1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Innovation</a:t>
            </a:r>
            <a:endParaRPr dirty="0"/>
          </a:p>
        </p:txBody>
      </p:sp>
      <p:sp>
        <p:nvSpPr>
          <p:cNvPr id="431" name="Google Shape;431;p22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Tools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Strategy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Metrics</a:t>
            </a:r>
            <a:endParaRPr dirty="0"/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3" name="Google Shape;273;p30"/>
          <p:cNvSpPr/>
          <p:nvPr/>
        </p:nvSpPr>
        <p:spPr>
          <a:xfrm>
            <a:off x="947327" y="1894106"/>
            <a:ext cx="1866600" cy="184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75;p30"/>
          <p:cNvSpPr/>
          <p:nvPr/>
        </p:nvSpPr>
        <p:spPr>
          <a:xfrm>
            <a:off x="1111296" y="2056269"/>
            <a:ext cx="1538100" cy="15213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Gini index</a:t>
            </a:r>
            <a:endParaRPr sz="18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Google Shape;276;p30"/>
          <p:cNvSpPr/>
          <p:nvPr/>
        </p:nvSpPr>
        <p:spPr>
          <a:xfrm>
            <a:off x="3173365" y="2963416"/>
            <a:ext cx="2002800" cy="1980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77;p30"/>
          <p:cNvSpPr/>
          <p:nvPr/>
        </p:nvSpPr>
        <p:spPr>
          <a:xfrm>
            <a:off x="3349332" y="3137445"/>
            <a:ext cx="1650900" cy="1632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KPIs</a:t>
            </a:r>
            <a:endParaRPr sz="18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" name="Google Shape;278;p30"/>
          <p:cNvSpPr/>
          <p:nvPr/>
        </p:nvSpPr>
        <p:spPr>
          <a:xfrm>
            <a:off x="5254689" y="1202200"/>
            <a:ext cx="2211300" cy="2186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79;p30"/>
          <p:cNvSpPr/>
          <p:nvPr/>
        </p:nvSpPr>
        <p:spPr>
          <a:xfrm>
            <a:off x="5449000" y="1394246"/>
            <a:ext cx="1822500" cy="18024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Kolmogorv-Smimov</a:t>
            </a:r>
            <a:endParaRPr sz="15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9" name="Google Shape;280;p30"/>
          <p:cNvCxnSpPr/>
          <p:nvPr/>
        </p:nvCxnSpPr>
        <p:spPr>
          <a:xfrm>
            <a:off x="2587476" y="3142789"/>
            <a:ext cx="819000" cy="495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81;p30"/>
          <p:cNvCxnSpPr/>
          <p:nvPr/>
        </p:nvCxnSpPr>
        <p:spPr>
          <a:xfrm rot="10800000" flipH="1">
            <a:off x="4854120" y="2774858"/>
            <a:ext cx="717300" cy="709200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53745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-488581" y="1376705"/>
            <a:ext cx="3344909" cy="567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Data Analysis</a:t>
            </a:r>
            <a:endParaRPr sz="2000" dirty="0"/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7" name="Google Shape;430;p22"/>
          <p:cNvSpPr txBox="1">
            <a:spLocks/>
          </p:cNvSpPr>
          <p:nvPr/>
        </p:nvSpPr>
        <p:spPr>
          <a:xfrm>
            <a:off x="5799091" y="1328279"/>
            <a:ext cx="3344909" cy="56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sz="2000" dirty="0" err="1" smtClean="0"/>
              <a:t>Modeling</a:t>
            </a:r>
            <a:endParaRPr lang="pt-BR" sz="2000" dirty="0"/>
          </a:p>
        </p:txBody>
      </p:sp>
      <p:sp>
        <p:nvSpPr>
          <p:cNvPr id="14" name="Google Shape;430;p22"/>
          <p:cNvSpPr txBox="1">
            <a:spLocks/>
          </p:cNvSpPr>
          <p:nvPr/>
        </p:nvSpPr>
        <p:spPr>
          <a:xfrm>
            <a:off x="5759014" y="4155100"/>
            <a:ext cx="3344909" cy="56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sz="2000" dirty="0" smtClean="0">
                <a:solidFill>
                  <a:schemeClr val="tx1"/>
                </a:solidFill>
              </a:rPr>
              <a:t>- </a:t>
            </a:r>
            <a:r>
              <a:rPr lang="pt-BR" sz="2000" dirty="0" err="1">
                <a:solidFill>
                  <a:schemeClr val="tx1"/>
                </a:solidFill>
              </a:rPr>
              <a:t>L</a:t>
            </a:r>
            <a:r>
              <a:rPr lang="pt-BR" sz="2000" dirty="0" err="1" smtClean="0">
                <a:solidFill>
                  <a:schemeClr val="tx1"/>
                </a:solidFill>
              </a:rPr>
              <a:t>ogistic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</a:rPr>
              <a:t>regression</a:t>
            </a:r>
            <a:endParaRPr lang="pt-BR" sz="2000" dirty="0" smtClean="0">
              <a:solidFill>
                <a:schemeClr val="tx1"/>
              </a:solidFill>
            </a:endParaRPr>
          </a:p>
          <a:p>
            <a:endParaRPr lang="pt-BR" sz="2000" dirty="0" smtClean="0">
              <a:solidFill>
                <a:schemeClr val="tx1"/>
              </a:solidFill>
            </a:endParaRPr>
          </a:p>
          <a:p>
            <a:r>
              <a:rPr lang="pt-BR" sz="2000" dirty="0" smtClean="0">
                <a:solidFill>
                  <a:schemeClr val="tx1"/>
                </a:solidFill>
              </a:rPr>
              <a:t>- Neural Networks</a:t>
            </a:r>
          </a:p>
          <a:p>
            <a:endParaRPr lang="pt-BR" sz="2000" dirty="0" smtClean="0">
              <a:solidFill>
                <a:schemeClr val="tx1"/>
              </a:solidFill>
            </a:endParaRPr>
          </a:p>
          <a:p>
            <a:r>
              <a:rPr lang="pt-BR" sz="2000" dirty="0" smtClean="0">
                <a:solidFill>
                  <a:schemeClr val="tx1"/>
                </a:solidFill>
              </a:rPr>
              <a:t>- </a:t>
            </a:r>
            <a:r>
              <a:rPr lang="pt-BR" sz="2000" dirty="0" err="1" smtClean="0">
                <a:solidFill>
                  <a:schemeClr val="tx1"/>
                </a:solidFill>
              </a:rPr>
              <a:t>Decision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</a:rPr>
              <a:t>tree</a:t>
            </a:r>
            <a:endParaRPr lang="pt-BR" sz="2000" dirty="0" smtClean="0">
              <a:solidFill>
                <a:schemeClr val="tx1"/>
              </a:solidFill>
            </a:endParaRPr>
          </a:p>
          <a:p>
            <a:endParaRPr lang="pt-BR" sz="2000" dirty="0" smtClean="0">
              <a:solidFill>
                <a:schemeClr val="tx1"/>
              </a:solidFill>
            </a:endParaRPr>
          </a:p>
          <a:p>
            <a:r>
              <a:rPr lang="pt-BR" sz="2000" dirty="0" smtClean="0">
                <a:solidFill>
                  <a:schemeClr val="tx1"/>
                </a:solidFill>
              </a:rPr>
              <a:t>- </a:t>
            </a:r>
            <a:r>
              <a:rPr lang="pt-BR" sz="2000" dirty="0" err="1" smtClean="0">
                <a:solidFill>
                  <a:schemeClr val="tx1"/>
                </a:solidFill>
              </a:rPr>
              <a:t>Bayesian</a:t>
            </a:r>
            <a:r>
              <a:rPr lang="pt-BR" sz="2000" dirty="0" smtClean="0">
                <a:solidFill>
                  <a:schemeClr val="tx1"/>
                </a:solidFill>
              </a:rPr>
              <a:t> networks</a:t>
            </a:r>
          </a:p>
          <a:p>
            <a:endParaRPr lang="pt-BR" sz="2000" dirty="0" smtClean="0">
              <a:solidFill>
                <a:schemeClr val="tx1"/>
              </a:solidFill>
            </a:endParaRPr>
          </a:p>
          <a:p>
            <a:r>
              <a:rPr lang="pt-BR" sz="2000" dirty="0" smtClean="0">
                <a:solidFill>
                  <a:schemeClr val="tx1"/>
                </a:solidFill>
              </a:rPr>
              <a:t>- </a:t>
            </a:r>
            <a:r>
              <a:rPr lang="pt-BR" sz="2000" dirty="0" err="1" smtClean="0">
                <a:solidFill>
                  <a:schemeClr val="tx1"/>
                </a:solidFill>
              </a:rPr>
              <a:t>Gradient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</a:rPr>
              <a:t>Boosting</a:t>
            </a:r>
            <a:endParaRPr lang="pt-BR" sz="2000" dirty="0">
              <a:solidFill>
                <a:schemeClr val="tx1"/>
              </a:solidFill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508877592"/>
              </p:ext>
            </p:extLst>
          </p:nvPr>
        </p:nvGraphicFramePr>
        <p:xfrm>
          <a:off x="2059103" y="1416920"/>
          <a:ext cx="710004" cy="52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Google Shape;430;p22"/>
          <p:cNvSpPr txBox="1">
            <a:spLocks/>
          </p:cNvSpPr>
          <p:nvPr/>
        </p:nvSpPr>
        <p:spPr>
          <a:xfrm>
            <a:off x="2244115" y="1644069"/>
            <a:ext cx="3344909" cy="56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endParaRPr lang="pt-BR" sz="2000" dirty="0" smtClean="0"/>
          </a:p>
          <a:p>
            <a:pPr algn="ctr"/>
            <a:r>
              <a:rPr lang="pt-BR" sz="2000" dirty="0" err="1" smtClean="0"/>
              <a:t>Machine</a:t>
            </a:r>
            <a:r>
              <a:rPr lang="pt-BR" sz="2000" dirty="0" smtClean="0"/>
              <a:t> Learning</a:t>
            </a:r>
          </a:p>
          <a:p>
            <a:pPr algn="ctr"/>
            <a:endParaRPr lang="pt-BR" sz="2000" dirty="0"/>
          </a:p>
        </p:txBody>
      </p:sp>
      <p:sp>
        <p:nvSpPr>
          <p:cNvPr id="12" name="Google Shape;430;p22"/>
          <p:cNvSpPr txBox="1">
            <a:spLocks/>
          </p:cNvSpPr>
          <p:nvPr/>
        </p:nvSpPr>
        <p:spPr>
          <a:xfrm>
            <a:off x="2856328" y="2735717"/>
            <a:ext cx="3344909" cy="56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sz="2000" dirty="0" smtClean="0">
                <a:solidFill>
                  <a:schemeClr val="tx1"/>
                </a:solidFill>
              </a:rPr>
              <a:t>- </a:t>
            </a:r>
            <a:r>
              <a:rPr lang="pt-BR" sz="2000" dirty="0" err="1" smtClean="0">
                <a:solidFill>
                  <a:schemeClr val="tx1"/>
                </a:solidFill>
              </a:rPr>
              <a:t>Supervised</a:t>
            </a:r>
            <a:endParaRPr lang="pt-BR" sz="2000" dirty="0" smtClean="0">
              <a:solidFill>
                <a:schemeClr val="tx1"/>
              </a:solidFill>
            </a:endParaRPr>
          </a:p>
          <a:p>
            <a:endParaRPr lang="pt-BR" sz="2000" dirty="0" smtClean="0">
              <a:solidFill>
                <a:schemeClr val="tx1"/>
              </a:solidFill>
            </a:endParaRPr>
          </a:p>
          <a:p>
            <a:r>
              <a:rPr lang="pt-BR" sz="2000" dirty="0" smtClean="0">
                <a:solidFill>
                  <a:schemeClr val="tx1"/>
                </a:solidFill>
              </a:rPr>
              <a:t>- </a:t>
            </a:r>
            <a:r>
              <a:rPr lang="pt-BR" sz="2000" dirty="0" err="1" smtClean="0">
                <a:solidFill>
                  <a:schemeClr val="tx1"/>
                </a:solidFill>
              </a:rPr>
              <a:t>unsupervised</a:t>
            </a:r>
            <a:endParaRPr lang="pt-BR" sz="2000" dirty="0" smtClean="0">
              <a:solidFill>
                <a:schemeClr val="tx1"/>
              </a:solidFill>
            </a:endParaRPr>
          </a:p>
          <a:p>
            <a:endParaRPr lang="pt-BR" sz="2000" dirty="0" smtClean="0">
              <a:solidFill>
                <a:schemeClr val="tx1"/>
              </a:solidFill>
            </a:endParaRPr>
          </a:p>
        </p:txBody>
      </p:sp>
      <p:sp>
        <p:nvSpPr>
          <p:cNvPr id="15" name="Seta para a direita 14"/>
          <p:cNvSpPr/>
          <p:nvPr/>
        </p:nvSpPr>
        <p:spPr>
          <a:xfrm>
            <a:off x="5049010" y="1419275"/>
            <a:ext cx="710004" cy="504000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Google Shape;430;p22"/>
          <p:cNvSpPr txBox="1">
            <a:spLocks/>
          </p:cNvSpPr>
          <p:nvPr/>
        </p:nvSpPr>
        <p:spPr>
          <a:xfrm>
            <a:off x="2888414" y="465534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dirty="0" err="1" smtClean="0"/>
              <a:t>Identify</a:t>
            </a:r>
            <a:r>
              <a:rPr lang="pt-BR" dirty="0" smtClean="0"/>
              <a:t> </a:t>
            </a:r>
            <a:r>
              <a:rPr lang="pt-BR" dirty="0" err="1" smtClean="0"/>
              <a:t>patterns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3851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2621145" y="383836"/>
            <a:ext cx="4101330" cy="567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Tools for data analysis and machine learning (open source)</a:t>
            </a:r>
            <a:endParaRPr sz="2000" dirty="0"/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531" y="3582114"/>
            <a:ext cx="1619250" cy="657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559" y="2344826"/>
            <a:ext cx="1171864" cy="117186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866" y="4377736"/>
            <a:ext cx="1619250" cy="390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00" y="801242"/>
            <a:ext cx="2658931" cy="112617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225" y="1777485"/>
            <a:ext cx="16192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2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9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Roadmap</a:t>
            </a:r>
            <a:endParaRPr dirty="0"/>
          </a:p>
        </p:txBody>
      </p:sp>
      <p:sp>
        <p:nvSpPr>
          <p:cNvPr id="666" name="Google Shape;666;p3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667" name="Google Shape;667;p39"/>
          <p:cNvSpPr/>
          <p:nvPr/>
        </p:nvSpPr>
        <p:spPr>
          <a:xfrm>
            <a:off x="0" y="26758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39"/>
          <p:cNvSpPr/>
          <p:nvPr/>
        </p:nvSpPr>
        <p:spPr>
          <a:xfrm>
            <a:off x="0" y="26758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9" name="Google Shape;669;p39"/>
          <p:cNvGrpSpPr/>
          <p:nvPr/>
        </p:nvGrpSpPr>
        <p:grpSpPr>
          <a:xfrm>
            <a:off x="1786339" y="2008201"/>
            <a:ext cx="473400" cy="473400"/>
            <a:chOff x="1786339" y="1703401"/>
            <a:chExt cx="473400" cy="473400"/>
          </a:xfrm>
        </p:grpSpPr>
        <p:sp>
          <p:nvSpPr>
            <p:cNvPr id="670" name="Google Shape;670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72" name="Google Shape;672;p39"/>
          <p:cNvGrpSpPr/>
          <p:nvPr/>
        </p:nvGrpSpPr>
        <p:grpSpPr>
          <a:xfrm>
            <a:off x="3814414" y="2008201"/>
            <a:ext cx="473400" cy="473400"/>
            <a:chOff x="3814414" y="1703401"/>
            <a:chExt cx="473400" cy="473400"/>
          </a:xfrm>
        </p:grpSpPr>
        <p:sp>
          <p:nvSpPr>
            <p:cNvPr id="673" name="Google Shape;673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75" name="Google Shape;675;p39"/>
          <p:cNvGrpSpPr/>
          <p:nvPr/>
        </p:nvGrpSpPr>
        <p:grpSpPr>
          <a:xfrm>
            <a:off x="5842489" y="2008201"/>
            <a:ext cx="473400" cy="473400"/>
            <a:chOff x="5842489" y="1703401"/>
            <a:chExt cx="473400" cy="473400"/>
          </a:xfrm>
        </p:grpSpPr>
        <p:sp>
          <p:nvSpPr>
            <p:cNvPr id="676" name="Google Shape;676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5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6880814" y="3881100"/>
            <a:ext cx="473400" cy="473400"/>
            <a:chOff x="6880814" y="3576300"/>
            <a:chExt cx="473400" cy="473400"/>
          </a:xfrm>
        </p:grpSpPr>
        <p:sp>
          <p:nvSpPr>
            <p:cNvPr id="679" name="Google Shape;679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80" name="Google Shape;680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6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4852739" y="3881100"/>
            <a:ext cx="473400" cy="473400"/>
            <a:chOff x="4852739" y="3576300"/>
            <a:chExt cx="473400" cy="473400"/>
          </a:xfrm>
        </p:grpSpPr>
        <p:sp>
          <p:nvSpPr>
            <p:cNvPr id="682" name="Google Shape;682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83" name="Google Shape;683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4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84" name="Google Shape;684;p39"/>
          <p:cNvGrpSpPr/>
          <p:nvPr/>
        </p:nvGrpSpPr>
        <p:grpSpPr>
          <a:xfrm>
            <a:off x="2824664" y="3881100"/>
            <a:ext cx="473400" cy="473400"/>
            <a:chOff x="2824664" y="3576300"/>
            <a:chExt cx="473400" cy="473400"/>
          </a:xfrm>
        </p:grpSpPr>
        <p:sp>
          <p:nvSpPr>
            <p:cNvPr id="685" name="Google Shape;685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86" name="Google Shape;686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687" name="Google Shape;687;p39"/>
          <p:cNvSpPr txBox="1"/>
          <p:nvPr/>
        </p:nvSpPr>
        <p:spPr>
          <a:xfrm>
            <a:off x="1379850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pt-BR" sz="15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MVP</a:t>
            </a:r>
            <a:endParaRPr sz="15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88" name="Google Shape;688;p39"/>
          <p:cNvSpPr txBox="1"/>
          <p:nvPr/>
        </p:nvSpPr>
        <p:spPr>
          <a:xfrm>
            <a:off x="3377205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pt-BR" sz="15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System </a:t>
            </a:r>
            <a:r>
              <a:rPr lang="pt-BR" sz="1500" dirty="0" err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integration</a:t>
            </a:r>
            <a:endParaRPr sz="15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89" name="Google Shape;689;p39"/>
          <p:cNvSpPr txBox="1"/>
          <p:nvPr/>
        </p:nvSpPr>
        <p:spPr>
          <a:xfrm>
            <a:off x="5436010" y="1460900"/>
            <a:ext cx="174855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pt-BR" sz="1500" dirty="0" err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Effective</a:t>
            </a:r>
            <a:r>
              <a:rPr lang="pt-BR" sz="15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pt-BR" sz="1500" dirty="0" err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impacts</a:t>
            </a:r>
            <a:endParaRPr lang="pt-BR" sz="15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90" name="Google Shape;690;p39"/>
          <p:cNvSpPr txBox="1"/>
          <p:nvPr/>
        </p:nvSpPr>
        <p:spPr>
          <a:xfrm>
            <a:off x="241817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pt-BR" sz="1500" dirty="0" err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Agile</a:t>
            </a:r>
            <a:r>
              <a:rPr lang="pt-BR" sz="15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pt-BR" sz="1500" dirty="0" err="1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methodology</a:t>
            </a:r>
            <a:endParaRPr lang="pt-BR" sz="15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91" name="Google Shape;691;p39"/>
          <p:cNvSpPr txBox="1"/>
          <p:nvPr/>
        </p:nvSpPr>
        <p:spPr>
          <a:xfrm>
            <a:off x="444625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pt-BR" sz="15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Team Performance </a:t>
            </a:r>
            <a:r>
              <a:rPr lang="pt-BR" sz="1500" dirty="0" err="1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Metrics</a:t>
            </a:r>
            <a:endParaRPr lang="pt-BR" sz="15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92" name="Google Shape;692;p39"/>
          <p:cNvSpPr txBox="1"/>
          <p:nvPr/>
        </p:nvSpPr>
        <p:spPr>
          <a:xfrm>
            <a:off x="647433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pt-BR" sz="1500" dirty="0" err="1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Achieved</a:t>
            </a:r>
            <a:r>
              <a:rPr lang="pt-BR" sz="15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</a:t>
            </a:r>
          </a:p>
          <a:p>
            <a:pPr lvl="0" algn="ctr"/>
            <a:r>
              <a:rPr lang="pt-BR" sz="1500" dirty="0" err="1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objectives</a:t>
            </a:r>
            <a:endParaRPr lang="pt-BR" sz="15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0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698" name="Google Shape;698;p4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aphicFrame>
        <p:nvGraphicFramePr>
          <p:cNvPr id="699" name="Google Shape;699;p40"/>
          <p:cNvGraphicFramePr/>
          <p:nvPr/>
        </p:nvGraphicFramePr>
        <p:xfrm>
          <a:off x="1108900" y="1564481"/>
          <a:ext cx="6308400" cy="3197750"/>
        </p:xfrm>
        <a:graphic>
          <a:graphicData uri="http://schemas.openxmlformats.org/drawingml/2006/table">
            <a:tbl>
              <a:tblPr>
                <a:noFill/>
                <a:tableStyleId>{277F627C-A79C-4CEA-9F43-E7185F252452}</a:tableStyleId>
              </a:tblPr>
              <a:tblGrid>
                <a:gridCol w="94850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2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723" name="Google Shape;723;p4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724" name="Google Shape;724;p42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Key Activities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800" b="1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5" name="Google Shape;725;p42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Key Resources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6" name="Google Shape;726;p42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Value Propositions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7" name="Google Shape;727;p42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Customer Relationships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8" name="Google Shape;728;p42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Channels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9" name="Google Shape;729;p42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Customer Segments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30" name="Google Shape;730;p42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Key Partners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800" b="1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31" name="Google Shape;731;p42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Cost Structure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32" name="Google Shape;732;p42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Revenue Streams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33" name="Google Shape;733;p42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34" name="Google Shape;734;p42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35" name="Google Shape;735;p42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36" name="Google Shape;736;p42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37" name="Google Shape;737;p42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738" name="Google Shape;738;p4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9" name="Google Shape;739;p4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40" name="Google Shape;740;p42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41" name="Google Shape;741;p42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742" name="Google Shape;742;p4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3" name="Google Shape;743;p42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4" name="Google Shape;744;p4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45" name="Google Shape;745;p42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746" name="Google Shape;746;p42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7" name="Google Shape;747;p4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8" name="Google Shape;748;p4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9" name="Google Shape;749;p42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0" name="Google Shape;750;p42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51" name="Google Shape;751;p42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752" name="Google Shape;752;p4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3" name="Google Shape;753;p4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4" name="Google Shape;754;p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5" name="Google Shape;755;p4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6" name="Google Shape;756;p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7" name="Google Shape;757;p4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5"/>
          <p:cNvSpPr txBox="1">
            <a:spLocks noGrp="1"/>
          </p:cNvSpPr>
          <p:nvPr>
            <p:ph type="title"/>
          </p:nvPr>
        </p:nvSpPr>
        <p:spPr>
          <a:xfrm>
            <a:off x="2012399" y="896503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err="1"/>
              <a:t>Bibliography</a:t>
            </a:r>
            <a:r>
              <a:rPr lang="pt-BR" dirty="0"/>
              <a:t> </a:t>
            </a:r>
            <a:endParaRPr dirty="0"/>
          </a:p>
        </p:txBody>
      </p:sp>
      <p:sp>
        <p:nvSpPr>
          <p:cNvPr id="601" name="Google Shape;601;p35"/>
          <p:cNvSpPr txBox="1">
            <a:spLocks noGrp="1"/>
          </p:cNvSpPr>
          <p:nvPr>
            <p:ph type="body" idx="1"/>
          </p:nvPr>
        </p:nvSpPr>
        <p:spPr>
          <a:xfrm>
            <a:off x="1506790" y="1541803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rgbClr val="C6DAEC"/>
              </a:buClr>
            </a:pPr>
            <a:r>
              <a:rPr lang="pt-BR" dirty="0" smtClean="0"/>
              <a:t>Gimenez, R. P., Impactos da pandemia nos modelos de detecção de </a:t>
            </a:r>
            <a:r>
              <a:rPr lang="pt-BR" dirty="0" err="1" smtClean="0"/>
              <a:t>frude</a:t>
            </a:r>
            <a:r>
              <a:rPr lang="pt-BR" dirty="0" smtClean="0"/>
              <a:t>, </a:t>
            </a:r>
            <a:r>
              <a:rPr lang="pt-BR" dirty="0" err="1" smtClean="0"/>
              <a:t>thesis</a:t>
            </a:r>
            <a:r>
              <a:rPr lang="pt-BR" dirty="0"/>
              <a:t> - </a:t>
            </a:r>
            <a:r>
              <a:rPr lang="pt-BR" dirty="0" err="1"/>
              <a:t>getulio</a:t>
            </a:r>
            <a:r>
              <a:rPr lang="pt-BR" dirty="0"/>
              <a:t> </a:t>
            </a:r>
            <a:r>
              <a:rPr lang="pt-BR" dirty="0" err="1"/>
              <a:t>vargas</a:t>
            </a:r>
            <a:r>
              <a:rPr lang="pt-BR" dirty="0"/>
              <a:t> </a:t>
            </a:r>
            <a:r>
              <a:rPr lang="pt-BR" dirty="0" err="1" smtClean="0"/>
              <a:t>foundation</a:t>
            </a:r>
            <a:r>
              <a:rPr lang="pt-BR" dirty="0" smtClean="0"/>
              <a:t>, 2021. </a:t>
            </a:r>
            <a:endParaRPr dirty="0"/>
          </a:p>
          <a:p>
            <a:pPr lvl="0">
              <a:lnSpc>
                <a:spcPct val="115000"/>
              </a:lnSpc>
              <a:buClr>
                <a:srgbClr val="C6DAEC"/>
              </a:buClr>
            </a:pPr>
            <a:r>
              <a:rPr lang="pt-BR" dirty="0" smtClean="0"/>
              <a:t>Junior, J. C. P. J., Modelos de detecção de fraudes utilizando técnicas de aprendizado de máquina, </a:t>
            </a:r>
            <a:r>
              <a:rPr lang="pt-BR" dirty="0" err="1"/>
              <a:t>thesis</a:t>
            </a:r>
            <a:r>
              <a:rPr lang="pt-BR" dirty="0"/>
              <a:t> - </a:t>
            </a:r>
            <a:r>
              <a:rPr lang="pt-BR" dirty="0" err="1"/>
              <a:t>getulio</a:t>
            </a:r>
            <a:r>
              <a:rPr lang="pt-BR" dirty="0"/>
              <a:t> </a:t>
            </a:r>
            <a:r>
              <a:rPr lang="pt-BR" dirty="0" err="1"/>
              <a:t>vargas</a:t>
            </a:r>
            <a:r>
              <a:rPr lang="pt-BR" dirty="0"/>
              <a:t> </a:t>
            </a:r>
            <a:r>
              <a:rPr lang="pt-BR" dirty="0" err="1" smtClean="0"/>
              <a:t>foundation</a:t>
            </a:r>
            <a:r>
              <a:rPr lang="pt-BR" dirty="0" smtClean="0"/>
              <a:t>,  2019. </a:t>
            </a:r>
          </a:p>
          <a:p>
            <a:pPr>
              <a:lnSpc>
                <a:spcPct val="115000"/>
              </a:lnSpc>
              <a:buClr>
                <a:srgbClr val="C6DAEC"/>
              </a:buClr>
            </a:pPr>
            <a:r>
              <a:rPr lang="pt-BR" dirty="0"/>
              <a:t>Junior, J. C. P. J., </a:t>
            </a:r>
            <a:r>
              <a:rPr lang="pt-BR" dirty="0" smtClean="0"/>
              <a:t>Mineração de dados para detecção de fraudes em transações eletrônicas, </a:t>
            </a:r>
            <a:r>
              <a:rPr lang="pt-BR" dirty="0" err="1"/>
              <a:t>thesis</a:t>
            </a:r>
            <a:r>
              <a:rPr lang="pt-BR" dirty="0"/>
              <a:t> </a:t>
            </a:r>
            <a:r>
              <a:rPr lang="pt-BR" dirty="0" smtClean="0"/>
              <a:t>– Federal </a:t>
            </a:r>
            <a:r>
              <a:rPr lang="pt-BR" dirty="0" err="1" smtClean="0"/>
              <a:t>university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Minas Gerais,  2012. </a:t>
            </a:r>
          </a:p>
          <a:p>
            <a:pPr>
              <a:lnSpc>
                <a:spcPct val="115000"/>
              </a:lnSpc>
              <a:buClr>
                <a:srgbClr val="C6DAEC"/>
              </a:buClr>
            </a:pPr>
            <a:r>
              <a:rPr lang="pt-BR" dirty="0" smtClean="0"/>
              <a:t>Belo, O; Vieira C. </a:t>
            </a:r>
            <a:r>
              <a:rPr lang="pt-BR" dirty="0" err="1" smtClean="0"/>
              <a:t>Applying</a:t>
            </a:r>
            <a:r>
              <a:rPr lang="pt-BR" dirty="0" smtClean="0"/>
              <a:t> </a:t>
            </a:r>
            <a:r>
              <a:rPr lang="pt-BR" dirty="0" err="1" smtClean="0"/>
              <a:t>user</a:t>
            </a:r>
            <a:r>
              <a:rPr lang="pt-BR" dirty="0" smtClean="0"/>
              <a:t> </a:t>
            </a:r>
            <a:r>
              <a:rPr lang="pt-BR" dirty="0" err="1" smtClean="0"/>
              <a:t>signatures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fraud</a:t>
            </a:r>
            <a:r>
              <a:rPr lang="pt-BR" dirty="0" smtClean="0"/>
              <a:t> </a:t>
            </a:r>
            <a:r>
              <a:rPr lang="pt-BR" dirty="0" err="1" smtClean="0"/>
              <a:t>detection</a:t>
            </a:r>
            <a:r>
              <a:rPr lang="pt-BR" dirty="0" smtClean="0"/>
              <a:t> in </a:t>
            </a:r>
            <a:r>
              <a:rPr lang="pt-BR" dirty="0" err="1" smtClean="0"/>
              <a:t>telecommunication</a:t>
            </a:r>
            <a:r>
              <a:rPr lang="pt-BR" dirty="0" smtClean="0"/>
              <a:t> networks. P. </a:t>
            </a:r>
            <a:r>
              <a:rPr lang="pt-BR" smtClean="0"/>
              <a:t>286-299, 2011.</a:t>
            </a:r>
            <a:endParaRPr lang="pt-BR" dirty="0" smtClean="0"/>
          </a:p>
          <a:p>
            <a:pPr>
              <a:lnSpc>
                <a:spcPct val="115000"/>
              </a:lnSpc>
              <a:buClr>
                <a:srgbClr val="C6DAEC"/>
              </a:buClr>
            </a:pPr>
            <a:endParaRPr lang="pt-BR" dirty="0"/>
          </a:p>
          <a:p>
            <a:pPr lvl="0">
              <a:lnSpc>
                <a:spcPct val="115000"/>
              </a:lnSpc>
              <a:buClr>
                <a:srgbClr val="C6DAEC"/>
              </a:buClr>
            </a:pPr>
            <a:endParaRPr lang="pt-BR" dirty="0" smtClean="0"/>
          </a:p>
          <a:p>
            <a:pPr lvl="0">
              <a:lnSpc>
                <a:spcPct val="115000"/>
              </a:lnSpc>
              <a:buClr>
                <a:srgbClr val="C6DAEC"/>
              </a:buClr>
            </a:pPr>
            <a:endParaRPr lang="pt-BR" dirty="0"/>
          </a:p>
        </p:txBody>
      </p:sp>
      <p:sp>
        <p:nvSpPr>
          <p:cNvPr id="602" name="Google Shape;602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" name="Google Shape;592;p34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93" name="Google Shape;593;p34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</a:t>
            </a:r>
            <a:r>
              <a:rPr lang="en" sz="3600" b="1" dirty="0" smtClean="0"/>
              <a:t>?</a:t>
            </a:r>
            <a:endParaRPr dirty="0"/>
          </a:p>
        </p:txBody>
      </p:sp>
      <p:sp>
        <p:nvSpPr>
          <p:cNvPr id="594" name="Google Shape;594;p34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62" y="800035"/>
            <a:ext cx="6185647" cy="38348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4256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90" y="788008"/>
            <a:ext cx="6695972" cy="37405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0415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926" y="678404"/>
            <a:ext cx="3679788" cy="367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8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“Desde o início, sabíamos que o problema da taxa não era financeiro, mas era um problema de dados e tecnologia […] se conguíssemos tirar os fraudadores da plataforma, pagar o cliente rapidamente, e vender apenas no digital, sabíamos que poderíamos repassar essa eficiência para os clientes.” – Luís Silva</a:t>
            </a:r>
            <a:endParaRPr dirty="0"/>
          </a:p>
        </p:txBody>
      </p: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Three significant pillars</a:t>
            </a:r>
            <a:endParaRPr dirty="0"/>
          </a:p>
        </p:txBody>
      </p:sp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Best </a:t>
            </a:r>
            <a:r>
              <a:rPr lang="pt-BR" dirty="0" err="1" smtClean="0"/>
              <a:t>Product</a:t>
            </a:r>
            <a:endParaRPr lang="pt-BR" dirty="0" smtClean="0"/>
          </a:p>
          <a:p>
            <a:pPr marL="0" lvl="0" indent="0">
              <a:buNone/>
            </a:pPr>
            <a:r>
              <a:rPr lang="en-US" dirty="0"/>
              <a:t>We plan to provide our services with the highest technological standards, featuring AI and </a:t>
            </a:r>
            <a:r>
              <a:rPr lang="en-US" dirty="0" err="1"/>
              <a:t>Blockchain</a:t>
            </a:r>
            <a:r>
              <a:rPr lang="en-US" dirty="0"/>
              <a:t>, compounded with top-notch user experience.</a:t>
            </a:r>
            <a:endParaRPr dirty="0"/>
          </a:p>
        </p:txBody>
      </p:sp>
      <p:sp>
        <p:nvSpPr>
          <p:cNvPr id="408" name="Google Shape;408;p19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Next </a:t>
            </a:r>
            <a:r>
              <a:rPr lang="pt-BR" dirty="0" err="1"/>
              <a:t>Level</a:t>
            </a:r>
            <a:r>
              <a:rPr lang="pt-BR" dirty="0"/>
              <a:t> </a:t>
            </a:r>
            <a:r>
              <a:rPr lang="pt-BR" dirty="0" err="1"/>
              <a:t>Customer</a:t>
            </a:r>
            <a:r>
              <a:rPr lang="pt-BR" dirty="0"/>
              <a:t> </a:t>
            </a:r>
            <a:r>
              <a:rPr lang="pt-BR" dirty="0" err="1" smtClean="0"/>
              <a:t>Engagement</a:t>
            </a:r>
            <a:endParaRPr lang="pt-BR" dirty="0" smtClean="0"/>
          </a:p>
          <a:p>
            <a:pPr marL="0" lvl="0" indent="0">
              <a:buNone/>
            </a:pPr>
            <a:r>
              <a:rPr lang="en-US" dirty="0" smtClean="0"/>
              <a:t>Our </a:t>
            </a:r>
            <a:r>
              <a:rPr lang="en-US" dirty="0"/>
              <a:t>customers play a vital role in everything we do. They are our best sales promoters and also withhold the ability to change the product and the business at any time.</a:t>
            </a:r>
            <a:endParaRPr dirty="0"/>
          </a:p>
        </p:txBody>
      </p:sp>
      <p:sp>
        <p:nvSpPr>
          <p:cNvPr id="409" name="Google Shape;409;p19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 err="1"/>
              <a:t>Disruptive</a:t>
            </a:r>
            <a:r>
              <a:rPr lang="pt-BR" dirty="0"/>
              <a:t> </a:t>
            </a:r>
            <a:r>
              <a:rPr lang="pt-BR" dirty="0" err="1" smtClean="0"/>
              <a:t>Economics</a:t>
            </a:r>
            <a:endParaRPr lang="pt-BR" dirty="0" smtClean="0"/>
          </a:p>
          <a:p>
            <a:pPr marL="0" lvl="0" indent="0">
              <a:buNone/>
            </a:pPr>
            <a:r>
              <a:rPr lang="en-US" dirty="0"/>
              <a:t>We aim to grant the lowest prices for our customers to help them unlock purchasing power. We designed our business model to transform how merchants sell and profit.</a:t>
            </a:r>
            <a:endParaRPr dirty="0"/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"/>
          <p:cNvSpPr txBox="1">
            <a:spLocks noGrp="1"/>
          </p:cNvSpPr>
          <p:nvPr>
            <p:ph type="ctrTitle" idx="4294967295"/>
          </p:nvPr>
        </p:nvSpPr>
        <p:spPr>
          <a:xfrm>
            <a:off x="685800" y="-9"/>
            <a:ext cx="7772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 smtClean="0">
                <a:latin typeface="Muli"/>
                <a:ea typeface="Muli"/>
                <a:cs typeface="Muli"/>
                <a:sym typeface="Muli"/>
              </a:rPr>
              <a:t>+ US $ 1,000,000,000</a:t>
            </a:r>
            <a:endParaRPr sz="60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</a:t>
            </a:r>
            <a:r>
              <a:rPr lang="en" sz="14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nnually </a:t>
            </a:r>
            <a:br>
              <a:rPr lang="en" sz="14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14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in more than 250,000 businesses</a:t>
            </a:r>
            <a:endParaRPr sz="96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1" name="Google Shape;461;p2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705</Words>
  <Application>Microsoft Office PowerPoint</Application>
  <PresentationFormat>Apresentação na tela (16:9)</PresentationFormat>
  <Paragraphs>232</Paragraphs>
  <Slides>34</Slides>
  <Notes>34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3" baseType="lpstr">
      <vt:lpstr>Arial</vt:lpstr>
      <vt:lpstr>Calibri</vt:lpstr>
      <vt:lpstr>Helvetica Neue</vt:lpstr>
      <vt:lpstr>Lexend Deca</vt:lpstr>
      <vt:lpstr>Montserrat Light</vt:lpstr>
      <vt:lpstr>Muli</vt:lpstr>
      <vt:lpstr>Nixie One</vt:lpstr>
      <vt:lpstr>Source Sans Pro</vt:lpstr>
      <vt:lpstr>Imogen template</vt:lpstr>
      <vt:lpstr>Case Fraud Data Analysis CloudWalk</vt:lpstr>
      <vt:lpstr>Hello!</vt:lpstr>
      <vt:lpstr>Transition headline</vt:lpstr>
      <vt:lpstr>Apresentação do PowerPoint</vt:lpstr>
      <vt:lpstr>Apresentação do PowerPoint</vt:lpstr>
      <vt:lpstr>Apresentação do PowerPoint</vt:lpstr>
      <vt:lpstr>Apresentação do PowerPoint</vt:lpstr>
      <vt:lpstr>Three significant pillars</vt:lpstr>
      <vt:lpstr>+ US $ 1,000,000,000 Annually  in more than 250,000 businesses</vt:lpstr>
      <vt:lpstr>2,456,233,48$</vt:lpstr>
      <vt:lpstr>Reduce Chargeback</vt:lpstr>
      <vt:lpstr>Process – Fraud Team</vt:lpstr>
      <vt:lpstr>Our sales funnel</vt:lpstr>
      <vt:lpstr>Tools used to solved the case</vt:lpstr>
      <vt:lpstr>Apresentação do PowerPoint</vt:lpstr>
      <vt:lpstr>Apresentação do PowerPoint</vt:lpstr>
      <vt:lpstr>Apresentação do PowerPoint</vt:lpstr>
      <vt:lpstr>Merchant and card number whith highest fraud attempt</vt:lpstr>
      <vt:lpstr>And tables to compare data</vt:lpstr>
      <vt:lpstr>How to get the best performance?</vt:lpstr>
      <vt:lpstr>Want big impact? USE BIG IMAGE</vt:lpstr>
      <vt:lpstr>A image is worth a thousand words</vt:lpstr>
      <vt:lpstr>Apresentação do PowerPoint</vt:lpstr>
      <vt:lpstr>Brainstorming</vt:lpstr>
      <vt:lpstr>Maps</vt:lpstr>
      <vt:lpstr>Innovation</vt:lpstr>
      <vt:lpstr>Metrics</vt:lpstr>
      <vt:lpstr>Data Analysis</vt:lpstr>
      <vt:lpstr>Tools for data analysis and machine learning (open source)</vt:lpstr>
      <vt:lpstr>Roadmap</vt:lpstr>
      <vt:lpstr>Gantt chart</vt:lpstr>
      <vt:lpstr>Business Model Canvas</vt:lpstr>
      <vt:lpstr>Bibliography 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Analist  Fraud</dc:title>
  <dc:creator>Rodrigo V. Cabral</dc:creator>
  <cp:lastModifiedBy>Rodrigo</cp:lastModifiedBy>
  <cp:revision>24</cp:revision>
  <dcterms:modified xsi:type="dcterms:W3CDTF">2021-08-16T16:22:50Z</dcterms:modified>
</cp:coreProperties>
</file>