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58" r:id="rId3"/>
    <p:sldId id="259" r:id="rId4"/>
    <p:sldId id="304" r:id="rId5"/>
    <p:sldId id="306" r:id="rId6"/>
    <p:sldId id="305" r:id="rId7"/>
    <p:sldId id="311" r:id="rId8"/>
    <p:sldId id="262" r:id="rId9"/>
    <p:sldId id="260" r:id="rId10"/>
    <p:sldId id="264" r:id="rId11"/>
    <p:sldId id="270" r:id="rId12"/>
    <p:sldId id="272" r:id="rId13"/>
    <p:sldId id="273" r:id="rId14"/>
    <p:sldId id="300" r:id="rId15"/>
    <p:sldId id="271" r:id="rId16"/>
    <p:sldId id="309" r:id="rId17"/>
    <p:sldId id="310" r:id="rId18"/>
    <p:sldId id="268" r:id="rId19"/>
    <p:sldId id="282" r:id="rId20"/>
    <p:sldId id="297" r:id="rId21"/>
    <p:sldId id="265" r:id="rId22"/>
    <p:sldId id="298" r:id="rId23"/>
    <p:sldId id="290" r:id="rId24"/>
    <p:sldId id="267" r:id="rId25"/>
    <p:sldId id="302" r:id="rId26"/>
    <p:sldId id="301" r:id="rId27"/>
    <p:sldId id="303" r:id="rId28"/>
    <p:sldId id="284" r:id="rId29"/>
    <p:sldId id="285" r:id="rId30"/>
    <p:sldId id="269" r:id="rId31"/>
    <p:sldId id="280" r:id="rId32"/>
    <p:sldId id="279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C75569-B951-4B17-99D8-2B0E08F39F7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0"/>
      <dgm:spPr/>
    </dgm:pt>
    <dgm:pt modelId="{97397447-9130-4D0C-9FAF-BD2E6F87F9E7}" type="pres">
      <dgm:prSet presAssocID="{97C75569-B951-4B17-99D8-2B0E08F39F79}" presName="Name0" presStyleCnt="0">
        <dgm:presLayoutVars>
          <dgm:dir/>
          <dgm:animLvl val="lvl"/>
          <dgm:resizeHandles val="exact"/>
        </dgm:presLayoutVars>
      </dgm:prSet>
      <dgm:spPr/>
    </dgm:pt>
    <dgm:pt modelId="{D34E97E7-933F-47DE-857F-19874B20DDC1}" type="pres">
      <dgm:prSet presAssocID="{97C75569-B951-4B17-99D8-2B0E08F39F79}" presName="dummy" presStyleCnt="0"/>
      <dgm:spPr/>
    </dgm:pt>
    <dgm:pt modelId="{99336070-3E00-42DA-8F62-E6CC446D6BC6}" type="pres">
      <dgm:prSet presAssocID="{97C75569-B951-4B17-99D8-2B0E08F39F79}" presName="linH" presStyleCnt="0"/>
      <dgm:spPr/>
    </dgm:pt>
    <dgm:pt modelId="{2A947087-3120-4E94-A04A-6C7259993A6E}" type="pres">
      <dgm:prSet presAssocID="{97C75569-B951-4B17-99D8-2B0E08F39F79}" presName="padding1" presStyleCnt="0"/>
      <dgm:spPr/>
    </dgm:pt>
    <dgm:pt modelId="{3BFABE5F-286D-47F6-901D-71314CC14494}" type="pres">
      <dgm:prSet presAssocID="{97C75569-B951-4B17-99D8-2B0E08F39F79}" presName="padding2" presStyleCnt="0"/>
      <dgm:spPr/>
    </dgm:pt>
    <dgm:pt modelId="{FEA5E589-B4B4-4688-824E-45A662E4069F}" type="pres">
      <dgm:prSet presAssocID="{97C75569-B951-4B17-99D8-2B0E08F39F79}" presName="negArrow" presStyleCnt="0"/>
      <dgm:spPr/>
    </dgm:pt>
    <dgm:pt modelId="{C3438DDB-BDF0-4923-A56E-445032CE6026}" type="pres">
      <dgm:prSet presAssocID="{97C75569-B951-4B17-99D8-2B0E08F39F79}" presName="backgroundArrow" presStyleLbl="node1" presStyleIdx="0" presStyleCnt="1" custLinFactY="-100000" custLinFactNeighborX="11061" custLinFactNeighborY="-130238"/>
      <dgm:spPr/>
      <dgm:t>
        <a:bodyPr/>
        <a:lstStyle/>
        <a:p>
          <a:endParaRPr lang="pt-BR"/>
        </a:p>
      </dgm:t>
    </dgm:pt>
  </dgm:ptLst>
  <dgm:cxnLst>
    <dgm:cxn modelId="{395A7174-AF67-474E-9B6E-AE241652EF53}" type="presOf" srcId="{97C75569-B951-4B17-99D8-2B0E08F39F79}" destId="{97397447-9130-4D0C-9FAF-BD2E6F87F9E7}" srcOrd="0" destOrd="0" presId="urn:microsoft.com/office/officeart/2005/8/layout/hProcess3"/>
    <dgm:cxn modelId="{5442773B-3E7D-4D27-9036-2585B4CE762D}" type="presParOf" srcId="{97397447-9130-4D0C-9FAF-BD2E6F87F9E7}" destId="{D34E97E7-933F-47DE-857F-19874B20DDC1}" srcOrd="0" destOrd="0" presId="urn:microsoft.com/office/officeart/2005/8/layout/hProcess3"/>
    <dgm:cxn modelId="{55070ABA-F5D0-41A2-9614-1DA8C53F17BF}" type="presParOf" srcId="{97397447-9130-4D0C-9FAF-BD2E6F87F9E7}" destId="{99336070-3E00-42DA-8F62-E6CC446D6BC6}" srcOrd="1" destOrd="0" presId="urn:microsoft.com/office/officeart/2005/8/layout/hProcess3"/>
    <dgm:cxn modelId="{3D9E1B99-B5AF-4D50-9494-B30AB400218F}" type="presParOf" srcId="{99336070-3E00-42DA-8F62-E6CC446D6BC6}" destId="{2A947087-3120-4E94-A04A-6C7259993A6E}" srcOrd="0" destOrd="0" presId="urn:microsoft.com/office/officeart/2005/8/layout/hProcess3"/>
    <dgm:cxn modelId="{48E81D20-3D5D-4B41-8C39-63C90EF93D47}" type="presParOf" srcId="{99336070-3E00-42DA-8F62-E6CC446D6BC6}" destId="{3BFABE5F-286D-47F6-901D-71314CC14494}" srcOrd="1" destOrd="0" presId="urn:microsoft.com/office/officeart/2005/8/layout/hProcess3"/>
    <dgm:cxn modelId="{43F18A42-4291-41E8-871B-E107B1624620}" type="presParOf" srcId="{99336070-3E00-42DA-8F62-E6CC446D6BC6}" destId="{FEA5E589-B4B4-4688-824E-45A662E4069F}" srcOrd="2" destOrd="0" presId="urn:microsoft.com/office/officeart/2005/8/layout/hProcess3"/>
    <dgm:cxn modelId="{0BB2DA11-3441-446C-B8EA-138051E54B17}" type="presParOf" srcId="{99336070-3E00-42DA-8F62-E6CC446D6BC6}" destId="{C3438DDB-BDF0-4923-A56E-445032CE6026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8DDB-BDF0-4923-A56E-445032CE6026}">
      <dsp:nvSpPr>
        <dsp:cNvPr id="0" name=""/>
        <dsp:cNvSpPr/>
      </dsp:nvSpPr>
      <dsp:spPr>
        <a:xfrm>
          <a:off x="0" y="0"/>
          <a:ext cx="710004" cy="5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7680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530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51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319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856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82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34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754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0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9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02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63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457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25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865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553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292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428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46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36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99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03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47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38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47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79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0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59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62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33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drigo-cabral-lab/cloudwalk_cas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679873" y="2002582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Case</a:t>
            </a:r>
            <a:br>
              <a:rPr lang="en" dirty="0" smtClean="0"/>
            </a:br>
            <a:r>
              <a:rPr lang="en" dirty="0" smtClean="0"/>
              <a:t>Fraud Data Analysis</a:t>
            </a:r>
            <a:br>
              <a:rPr lang="en" dirty="0" smtClean="0"/>
            </a:br>
            <a:r>
              <a:rPr lang="en" dirty="0" smtClean="0"/>
              <a:t>CloudWalk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Three significant pillars</a:t>
            </a:r>
            <a:endParaRPr dirty="0"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Best </a:t>
            </a:r>
            <a:r>
              <a:rPr lang="pt-BR" dirty="0" err="1" smtClean="0"/>
              <a:t>Product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plan to provide our services with the highest technological standards, featuring AI and </a:t>
            </a:r>
            <a:r>
              <a:rPr lang="en-US" dirty="0" err="1"/>
              <a:t>Blockchain</a:t>
            </a:r>
            <a:r>
              <a:rPr lang="en-US" dirty="0"/>
              <a:t>, compounded with top-notch user experience.</a:t>
            </a:r>
            <a:endParaRPr dirty="0"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Next 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Customer</a:t>
            </a:r>
            <a:r>
              <a:rPr lang="pt-BR" dirty="0"/>
              <a:t> </a:t>
            </a:r>
            <a:r>
              <a:rPr lang="pt-BR" dirty="0" err="1" smtClean="0"/>
              <a:t>Engagement</a:t>
            </a:r>
            <a:endParaRPr lang="pt-BR" dirty="0" smtClean="0"/>
          </a:p>
          <a:p>
            <a:pPr marL="0" lvl="0" indent="0">
              <a:buNone/>
            </a:pPr>
            <a:r>
              <a:rPr lang="en-US" dirty="0" smtClean="0"/>
              <a:t>Our </a:t>
            </a:r>
            <a:r>
              <a:rPr lang="en-US" dirty="0"/>
              <a:t>customers play a vital role in everything we do. They are our best sales promoters and also withhold the ability to change the product and the business at any time.</a:t>
            </a:r>
            <a:endParaRPr dirty="0"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err="1"/>
              <a:t>Disruptive</a:t>
            </a:r>
            <a:r>
              <a:rPr lang="pt-BR" dirty="0"/>
              <a:t> </a:t>
            </a:r>
            <a:r>
              <a:rPr lang="pt-BR" dirty="0" err="1" smtClean="0"/>
              <a:t>Economics</a:t>
            </a:r>
            <a:endParaRPr lang="pt-BR" dirty="0" smtClean="0"/>
          </a:p>
          <a:p>
            <a:pPr marL="0" lvl="0" indent="0">
              <a:buNone/>
            </a:pPr>
            <a:r>
              <a:rPr lang="en-US" dirty="0"/>
              <a:t>We aim to grant the lowest prices for our customers to help them unlock purchasing power. We designed our business model to transform how merchants sell and profit.</a:t>
            </a:r>
            <a:endParaRPr dirty="0"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 smtClean="0">
                <a:latin typeface="Muli"/>
                <a:ea typeface="Muli"/>
                <a:cs typeface="Muli"/>
                <a:sym typeface="Muli"/>
              </a:rPr>
              <a:t>+ US $ 1,000,000,000</a:t>
            </a:r>
            <a:endParaRPr sz="60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nnually </a:t>
            </a:r>
            <a:b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1400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in more than 250,000 businesses</a:t>
            </a:r>
            <a:endParaRPr sz="9600"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699" y="821200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</a:t>
            </a:r>
            <a:r>
              <a:rPr lang="en" dirty="0" smtClean="0"/>
              <a:t>rocess – Fraud Team</a:t>
            </a:r>
            <a:endParaRPr dirty="0"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utomatic sorting</a:t>
            </a:r>
            <a:endParaRPr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M</a:t>
            </a:r>
            <a:r>
              <a:rPr lang="en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anual review</a:t>
            </a:r>
            <a:endParaRPr dirty="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3" y="2328350"/>
            <a:ext cx="2024293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ccept/reject</a:t>
            </a:r>
            <a:endParaRPr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6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7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Dataset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9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1" name="Google Shape;272;p29"/>
          <p:cNvGrpSpPr/>
          <p:nvPr/>
        </p:nvGrpSpPr>
        <p:grpSpPr>
          <a:xfrm>
            <a:off x="13557" y="2172128"/>
            <a:ext cx="3312693" cy="1384500"/>
            <a:chOff x="318357" y="1844098"/>
            <a:chExt cx="3312693" cy="1384500"/>
          </a:xfrm>
        </p:grpSpPr>
        <p:sp>
          <p:nvSpPr>
            <p:cNvPr id="32" name="Google Shape;273;p29"/>
            <p:cNvSpPr txBox="1"/>
            <p:nvPr/>
          </p:nvSpPr>
          <p:spPr>
            <a:xfrm>
              <a:off x="318357" y="1844098"/>
              <a:ext cx="2185164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ETL </a:t>
              </a:r>
              <a:b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</a:b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(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Extract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Transform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, </a:t>
              </a: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Load</a:t>
              </a:r>
              <a:r>
                <a:rPr lang="pt-BR" sz="1200" dirty="0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)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.</a:t>
              </a:r>
              <a:endParaRPr sz="8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33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36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37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err="1" smtClean="0">
                  <a:solidFill>
                    <a:schemeClr val="tx1"/>
                  </a:solidFill>
                  <a:latin typeface="Muli"/>
                  <a:ea typeface="Muli"/>
                  <a:cs typeface="Muli"/>
                  <a:sym typeface="Muli"/>
                </a:rPr>
                <a:t>Information</a:t>
              </a: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tx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9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41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42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3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4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5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46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7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48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9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50" name="Google Shape;1256;p48"/>
          <p:cNvGrpSpPr/>
          <p:nvPr/>
        </p:nvGrpSpPr>
        <p:grpSpPr>
          <a:xfrm>
            <a:off x="4036024" y="884004"/>
            <a:ext cx="460705" cy="491455"/>
            <a:chOff x="9901824" y="937343"/>
            <a:chExt cx="744273" cy="793950"/>
          </a:xfrm>
        </p:grpSpPr>
        <p:grpSp>
          <p:nvGrpSpPr>
            <p:cNvPr id="51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361829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used to solved the case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771861" y="191853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2,456,233,48$</a:t>
            </a:r>
            <a:endParaRPr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884986" y="93420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amount</a:t>
            </a:r>
            <a:endParaRPr dirty="0"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562257" y="3890625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3199</a:t>
            </a:r>
            <a:endParaRPr b="1" dirty="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562257" y="45539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Total trasactions analyzed</a:t>
            </a:r>
            <a:endParaRPr dirty="0"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602611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Muli"/>
                <a:ea typeface="Muli"/>
                <a:cs typeface="Muli"/>
                <a:sym typeface="Muli"/>
              </a:rPr>
              <a:t>95,22% users</a:t>
            </a:r>
            <a:endParaRPr b="1" dirty="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3427425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And a lot of users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9" name="Google Shape;466;p26"/>
          <p:cNvSpPr txBox="1">
            <a:spLocks/>
          </p:cNvSpPr>
          <p:nvPr/>
        </p:nvSpPr>
        <p:spPr>
          <a:xfrm>
            <a:off x="771861" y="1338071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r>
              <a:rPr lang="en" b="1" dirty="0" smtClean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1,887,886,86$</a:t>
            </a:r>
            <a:endParaRPr lang="en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467;p26"/>
          <p:cNvSpPr txBox="1">
            <a:spLocks/>
          </p:cNvSpPr>
          <p:nvPr/>
        </p:nvSpPr>
        <p:spPr>
          <a:xfrm>
            <a:off x="771861" y="2089217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Fraud - That’s a lot of money</a:t>
            </a:r>
            <a:endParaRPr lang="en-US" dirty="0"/>
          </a:p>
        </p:txBody>
      </p:sp>
      <p:sp>
        <p:nvSpPr>
          <p:cNvPr id="11" name="Google Shape;467;p26"/>
          <p:cNvSpPr txBox="1">
            <a:spLocks/>
          </p:cNvSpPr>
          <p:nvPr/>
        </p:nvSpPr>
        <p:spPr>
          <a:xfrm>
            <a:off x="3882615" y="431872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ctr">
              <a:buFont typeface="Muli"/>
              <a:buNone/>
            </a:pPr>
            <a:r>
              <a:rPr lang="en-US" dirty="0" smtClean="0"/>
              <a:t>Analysis period</a:t>
            </a:r>
          </a:p>
          <a:p>
            <a:pPr marL="0" indent="0" algn="ctr">
              <a:buFont typeface="Muli"/>
              <a:buNone/>
            </a:pPr>
            <a:r>
              <a:rPr lang="en-US" dirty="0" smtClean="0"/>
              <a:t>2019-11-01</a:t>
            </a:r>
            <a:br>
              <a:rPr lang="en-US" dirty="0" smtClean="0"/>
            </a:br>
            <a:r>
              <a:rPr lang="en-US" dirty="0" smtClean="0"/>
              <a:t>2019-12-01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287" name="Imagem 28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3" y="1459843"/>
            <a:ext cx="6116262" cy="2975740"/>
          </a:xfrm>
          <a:prstGeom prst="rect">
            <a:avLst/>
          </a:prstGeom>
        </p:spPr>
      </p:pic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amount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94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477;p27"/>
          <p:cNvSpPr txBox="1">
            <a:spLocks/>
          </p:cNvSpPr>
          <p:nvPr/>
        </p:nvSpPr>
        <p:spPr>
          <a:xfrm>
            <a:off x="2873010" y="814543"/>
            <a:ext cx="5421135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 err="1" smtClean="0"/>
              <a:t>Days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week</a:t>
            </a:r>
            <a:r>
              <a:rPr lang="pt-BR" dirty="0" smtClean="0"/>
              <a:t> </a:t>
            </a:r>
            <a:r>
              <a:rPr lang="pt-BR" dirty="0" err="1"/>
              <a:t>t</a:t>
            </a:r>
            <a:r>
              <a:rPr lang="pt-BR" dirty="0" err="1" smtClean="0"/>
              <a:t>he</a:t>
            </a:r>
            <a:r>
              <a:rPr lang="pt-BR" dirty="0" smtClean="0"/>
              <a:t> </a:t>
            </a:r>
            <a:r>
              <a:rPr lang="pt-BR" dirty="0" err="1" smtClean="0"/>
              <a:t>highest</a:t>
            </a:r>
            <a:r>
              <a:rPr lang="pt-BR" dirty="0" smtClean="0"/>
              <a:t> </a:t>
            </a:r>
            <a:r>
              <a:rPr lang="pt-BR" dirty="0" err="1" smtClean="0"/>
              <a:t>number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0" y="1535739"/>
            <a:ext cx="5780432" cy="2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000" dirty="0" smtClean="0"/>
              <a:t>Merchant and card number whith highest fraud attempt</a:t>
            </a:r>
            <a:endParaRPr sz="3000" dirty="0"/>
          </a:p>
        </p:txBody>
      </p:sp>
      <p:graphicFrame>
        <p:nvGraphicFramePr>
          <p:cNvPr id="439" name="Google Shape;439;p23"/>
          <p:cNvGraphicFramePr/>
          <p:nvPr>
            <p:extLst>
              <p:ext uri="{D42A27DB-BD31-4B8C-83A1-F6EECF244321}">
                <p14:modId xmlns:p14="http://schemas.microsoft.com/office/powerpoint/2010/main" val="276281815"/>
              </p:ext>
            </p:extLst>
          </p:nvPr>
        </p:nvGraphicFramePr>
        <p:xfrm>
          <a:off x="1852600" y="2397881"/>
          <a:ext cx="5305400" cy="192767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Merchant_id</a:t>
                      </a:r>
                      <a:endParaRPr lang="pt-BR" dirty="0" smtClean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Card_number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pt-BR" dirty="0" err="1" smtClean="0">
                          <a:solidFill>
                            <a:schemeClr val="tx1"/>
                          </a:solidFill>
                        </a:rPr>
                        <a:t>transaction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49205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73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4329577262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79698</a:t>
                      </a:r>
                      <a:endParaRPr lang="pt-BR"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22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5201327705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17275 </a:t>
                      </a:r>
                      <a:endParaRPr dirty="0">
                        <a:solidFill>
                          <a:schemeClr val="tx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18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400" b="0" i="0" u="none" strike="noStrike" cap="none" dirty="0" smtClean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5368057429</a:t>
                      </a:r>
                      <a:endParaRPr sz="14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1800" dirty="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to get the best performance?</a:t>
            </a:r>
            <a:endParaRPr dirty="0"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pt-BR" sz="3600" b="1" dirty="0" smtClean="0"/>
              <a:t>Rodrigo Cabral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You </a:t>
            </a:r>
            <a:r>
              <a:rPr lang="en" dirty="0"/>
              <a:t>can find me at </a:t>
            </a:r>
            <a:r>
              <a:rPr lang="en" dirty="0" smtClean="0"/>
              <a:t>rodrigovidalcabral@gmail.com</a:t>
            </a:r>
            <a:endParaRPr dirty="0"/>
          </a:p>
        </p:txBody>
      </p:sp>
      <p:pic>
        <p:nvPicPr>
          <p:cNvPr id="353" name="Google Shape;353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10" y="677875"/>
            <a:ext cx="1658480" cy="1693800"/>
          </a:xfrm>
          <a:prstGeom prst="hexagon">
            <a:avLst>
              <a:gd name="adj" fmla="val 28393"/>
              <a:gd name="vf" fmla="val 115470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1400"/>
            <a:ext cx="9144000" cy="5143500"/>
          </a:xfrm>
          <a:prstGeom prst="rect">
            <a:avLst/>
          </a:prstGeom>
        </p:spPr>
      </p:pic>
      <p:sp>
        <p:nvSpPr>
          <p:cNvPr id="5" name="Google Shape;380;p17"/>
          <p:cNvSpPr txBox="1">
            <a:spLocks/>
          </p:cNvSpPr>
          <p:nvPr/>
        </p:nvSpPr>
        <p:spPr>
          <a:xfrm>
            <a:off x="1380326" y="2544413"/>
            <a:ext cx="6533955" cy="115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5000" dirty="0" err="1" smtClean="0">
                <a:solidFill>
                  <a:schemeClr val="tx2"/>
                </a:solidFill>
              </a:rPr>
              <a:t>Ask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the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right</a:t>
            </a:r>
            <a:r>
              <a:rPr lang="pt-BR" sz="5000" dirty="0" smtClean="0">
                <a:solidFill>
                  <a:schemeClr val="tx2"/>
                </a:solidFill>
              </a:rPr>
              <a:t> </a:t>
            </a:r>
            <a:r>
              <a:rPr lang="pt-BR" sz="5000" dirty="0" err="1" smtClean="0">
                <a:solidFill>
                  <a:schemeClr val="tx2"/>
                </a:solidFill>
              </a:rPr>
              <a:t>question</a:t>
            </a:r>
            <a:r>
              <a:rPr lang="pt-BR" sz="5000" dirty="0" smtClean="0">
                <a:solidFill>
                  <a:schemeClr val="tx2"/>
                </a:solidFill>
              </a:rPr>
              <a:t>!</a:t>
            </a:r>
            <a:endParaRPr lang="pt-BR" sz="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</a:t>
            </a:r>
            <a:r>
              <a:rPr lang="en" sz="3000" dirty="0" smtClean="0"/>
              <a:t>image</a:t>
            </a:r>
            <a:r>
              <a:rPr lang="en" sz="3000" dirty="0" smtClean="0"/>
              <a:t> </a:t>
            </a:r>
            <a:r>
              <a:rPr lang="en" sz="3000" dirty="0"/>
              <a:t>is worth a thousand words</a:t>
            </a:r>
            <a:endParaRPr sz="3000" dirty="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417" name="Google Shape;417;p20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8150" y="1794647"/>
            <a:ext cx="3504079" cy="2497654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" name="Google Shape;1077;p47"/>
          <p:cNvGrpSpPr/>
          <p:nvPr/>
        </p:nvGrpSpPr>
        <p:grpSpPr>
          <a:xfrm>
            <a:off x="4779736" y="1635386"/>
            <a:ext cx="267651" cy="279436"/>
            <a:chOff x="3294650" y="3652450"/>
            <a:chExt cx="388350" cy="405450"/>
          </a:xfrm>
        </p:grpSpPr>
        <p:sp>
          <p:nvSpPr>
            <p:cNvPr id="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081;p47"/>
          <p:cNvGrpSpPr/>
          <p:nvPr/>
        </p:nvGrpSpPr>
        <p:grpSpPr>
          <a:xfrm>
            <a:off x="5222013" y="1670742"/>
            <a:ext cx="312242" cy="228935"/>
            <a:chOff x="3936375" y="3703750"/>
            <a:chExt cx="453050" cy="332175"/>
          </a:xfrm>
        </p:grpSpPr>
        <p:sp>
          <p:nvSpPr>
            <p:cNvPr id="1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87;p47"/>
          <p:cNvGrpSpPr/>
          <p:nvPr/>
        </p:nvGrpSpPr>
        <p:grpSpPr>
          <a:xfrm>
            <a:off x="5686585" y="1670742"/>
            <a:ext cx="312242" cy="228935"/>
            <a:chOff x="4610450" y="3703750"/>
            <a:chExt cx="453050" cy="332175"/>
          </a:xfrm>
        </p:grpSpPr>
        <p:sp>
          <p:nvSpPr>
            <p:cNvPr id="1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90;p47"/>
          <p:cNvGrpSpPr/>
          <p:nvPr/>
        </p:nvGrpSpPr>
        <p:grpSpPr>
          <a:xfrm>
            <a:off x="6162099" y="1647602"/>
            <a:ext cx="290360" cy="275215"/>
            <a:chOff x="5300400" y="3670175"/>
            <a:chExt cx="421300" cy="399325"/>
          </a:xfrm>
        </p:grpSpPr>
        <p:sp>
          <p:nvSpPr>
            <p:cNvPr id="2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9;p23"/>
          <p:cNvSpPr/>
          <p:nvPr/>
        </p:nvSpPr>
        <p:spPr>
          <a:xfrm>
            <a:off x="3781746" y="1045491"/>
            <a:ext cx="2440200" cy="244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latin typeface="Montserrat Light"/>
                <a:ea typeface="Montserrat Light"/>
                <a:cs typeface="Montserrat Light"/>
                <a:sym typeface="Montserrat Light"/>
              </a:rPr>
              <a:t>Data </a:t>
            </a:r>
            <a:r>
              <a:rPr lang="pt-BR" dirty="0" err="1" smtClean="0">
                <a:latin typeface="Montserrat Light"/>
                <a:ea typeface="Montserrat Light"/>
                <a:cs typeface="Montserrat Light"/>
                <a:sym typeface="Montserrat Light"/>
              </a:rPr>
              <a:t>science</a:t>
            </a:r>
            <a:endParaRPr dirty="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" name="Google Shape;181;p23"/>
          <p:cNvGrpSpPr/>
          <p:nvPr/>
        </p:nvGrpSpPr>
        <p:grpSpPr>
          <a:xfrm>
            <a:off x="1901983" y="1096469"/>
            <a:ext cx="5169286" cy="3641931"/>
            <a:chOff x="2007371" y="1361411"/>
            <a:chExt cx="5169286" cy="3641931"/>
          </a:xfrm>
        </p:grpSpPr>
        <p:sp>
          <p:nvSpPr>
            <p:cNvPr id="7" name="Google Shape;182;p23"/>
            <p:cNvSpPr/>
            <p:nvPr/>
          </p:nvSpPr>
          <p:spPr>
            <a:xfrm rot="15002667">
              <a:off x="6590354" y="3412084"/>
              <a:ext cx="586303" cy="586303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3;p23"/>
            <p:cNvSpPr/>
            <p:nvPr/>
          </p:nvSpPr>
          <p:spPr>
            <a:xfrm rot="-6599386">
              <a:off x="2361171" y="3604583"/>
              <a:ext cx="440541" cy="44054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6;p23"/>
            <p:cNvSpPr/>
            <p:nvPr/>
          </p:nvSpPr>
          <p:spPr>
            <a:xfrm rot="19551748">
              <a:off x="2007371" y="1663122"/>
              <a:ext cx="1363111" cy="14050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 smtClean="0"/>
                <a:t>Cultura data </a:t>
              </a:r>
              <a:r>
                <a:rPr lang="pt-BR" sz="1200" dirty="0" err="1" smtClean="0"/>
                <a:t>driven</a:t>
              </a:r>
              <a:endParaRPr sz="1200" dirty="0"/>
            </a:p>
          </p:txBody>
        </p:sp>
        <p:sp>
          <p:nvSpPr>
            <p:cNvPr id="12" name="Google Shape;187;p23"/>
            <p:cNvSpPr/>
            <p:nvPr/>
          </p:nvSpPr>
          <p:spPr>
            <a:xfrm rot="15002299">
              <a:off x="3521432" y="1361411"/>
              <a:ext cx="274172" cy="27417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4;p23"/>
            <p:cNvSpPr/>
            <p:nvPr/>
          </p:nvSpPr>
          <p:spPr>
            <a:xfrm rot="20663892">
              <a:off x="3302684" y="2802507"/>
              <a:ext cx="1199287" cy="1199287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Data </a:t>
              </a:r>
              <a:r>
                <a:rPr lang="pt-BR" dirty="0" err="1" smtClean="0"/>
                <a:t>Analysis</a:t>
              </a:r>
              <a:endParaRPr dirty="0"/>
            </a:p>
          </p:txBody>
        </p:sp>
        <p:sp>
          <p:nvSpPr>
            <p:cNvPr id="10" name="Google Shape;185;p23"/>
            <p:cNvSpPr/>
            <p:nvPr/>
          </p:nvSpPr>
          <p:spPr>
            <a:xfrm rot="438781">
              <a:off x="3945273" y="3321761"/>
              <a:ext cx="1681581" cy="1681581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00D0FF">
                    <a:alpha val="11764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smtClean="0"/>
                <a:t>Business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dirty="0" err="1" smtClean="0"/>
                <a:t>Intelligence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028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Brainstorming</a:t>
            </a:r>
            <a:endParaRPr sz="1200" dirty="0"/>
          </a:p>
        </p:txBody>
      </p: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5750471" y="76941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Understanding the customer</a:t>
            </a:r>
            <a:endParaRPr sz="8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2391694" y="1320764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LGPD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663791" y="4043426"/>
            <a:ext cx="973564" cy="88689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ypes of fraud</a:t>
            </a:r>
          </a:p>
        </p:txBody>
      </p:sp>
      <p:sp>
        <p:nvSpPr>
          <p:cNvPr id="884" name="Google Shape;884;p45"/>
          <p:cNvSpPr/>
          <p:nvPr/>
        </p:nvSpPr>
        <p:spPr>
          <a:xfrm>
            <a:off x="7379765" y="1727953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pt-BR" sz="8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map</a:t>
            </a:r>
            <a:r>
              <a:rPr lang="pt-BR" sz="8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data 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03765" y="2968519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Canvas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3894706" y="588613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Confere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3" name="Google Shape;882;p45"/>
          <p:cNvSpPr/>
          <p:nvPr/>
        </p:nvSpPr>
        <p:spPr>
          <a:xfrm>
            <a:off x="1881703" y="2809555"/>
            <a:ext cx="1414404" cy="13902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Location</a:t>
            </a:r>
            <a:endParaRPr sz="8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104" name="Google Shape;1414;p48"/>
          <p:cNvGrpSpPr/>
          <p:nvPr/>
        </p:nvGrpSpPr>
        <p:grpSpPr>
          <a:xfrm>
            <a:off x="4094085" y="2350561"/>
            <a:ext cx="1555449" cy="1236939"/>
            <a:chOff x="1510757" y="3225422"/>
            <a:chExt cx="720214" cy="637347"/>
          </a:xfrm>
        </p:grpSpPr>
        <p:sp>
          <p:nvSpPr>
            <p:cNvPr id="10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ideia</a:t>
            </a:r>
            <a:endParaRPr b="1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Innovation</a:t>
            </a:r>
            <a:endParaRPr dirty="0"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Tools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Strategy</a:t>
            </a:r>
            <a:endParaRPr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Metrics</a:t>
            </a:r>
            <a:endParaRPr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" name="Google Shape;273;p30"/>
          <p:cNvSpPr/>
          <p:nvPr/>
        </p:nvSpPr>
        <p:spPr>
          <a:xfrm>
            <a:off x="947327" y="1894106"/>
            <a:ext cx="1866600" cy="184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5;p30"/>
          <p:cNvSpPr/>
          <p:nvPr/>
        </p:nvSpPr>
        <p:spPr>
          <a:xfrm>
            <a:off x="1111296" y="2056269"/>
            <a:ext cx="1538100" cy="15213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Gini index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276;p30"/>
          <p:cNvSpPr/>
          <p:nvPr/>
        </p:nvSpPr>
        <p:spPr>
          <a:xfrm>
            <a:off x="3173365" y="2963416"/>
            <a:ext cx="2002800" cy="1980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7;p30"/>
          <p:cNvSpPr/>
          <p:nvPr/>
        </p:nvSpPr>
        <p:spPr>
          <a:xfrm>
            <a:off x="3349332" y="3137445"/>
            <a:ext cx="1650900" cy="1632900"/>
          </a:xfrm>
          <a:prstGeom prst="ellipse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KPIs</a:t>
            </a:r>
            <a:endParaRPr sz="18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278;p30"/>
          <p:cNvSpPr/>
          <p:nvPr/>
        </p:nvSpPr>
        <p:spPr>
          <a:xfrm>
            <a:off x="5254689" y="1202200"/>
            <a:ext cx="2211300" cy="21867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9;p30"/>
          <p:cNvSpPr/>
          <p:nvPr/>
        </p:nvSpPr>
        <p:spPr>
          <a:xfrm>
            <a:off x="5449000" y="1394246"/>
            <a:ext cx="1822500" cy="1802400"/>
          </a:xfrm>
          <a:prstGeom prst="ellipse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 smtClean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Kolmogorv-Smimov</a:t>
            </a:r>
            <a:endParaRPr sz="1500" b="1" dirty="0">
              <a:solidFill>
                <a:schemeClr val="tx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" name="Google Shape;280;p30"/>
          <p:cNvCxnSpPr/>
          <p:nvPr/>
        </p:nvCxnSpPr>
        <p:spPr>
          <a:xfrm>
            <a:off x="2587476" y="3142789"/>
            <a:ext cx="819000" cy="495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81;p30"/>
          <p:cNvCxnSpPr/>
          <p:nvPr/>
        </p:nvCxnSpPr>
        <p:spPr>
          <a:xfrm rot="10800000" flipH="1">
            <a:off x="4854120" y="2774858"/>
            <a:ext cx="717300" cy="709200"/>
          </a:xfrm>
          <a:prstGeom prst="straightConnector1">
            <a:avLst/>
          </a:prstGeom>
          <a:noFill/>
          <a:ln w="2857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37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-488581" y="1376705"/>
            <a:ext cx="3344909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Data Analysis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7" name="Google Shape;430;p22"/>
          <p:cNvSpPr txBox="1">
            <a:spLocks/>
          </p:cNvSpPr>
          <p:nvPr/>
        </p:nvSpPr>
        <p:spPr>
          <a:xfrm>
            <a:off x="5799091" y="132827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err="1" smtClean="0"/>
              <a:t>Modeling</a:t>
            </a:r>
            <a:endParaRPr lang="pt-BR" sz="2000" dirty="0"/>
          </a:p>
        </p:txBody>
      </p:sp>
      <p:sp>
        <p:nvSpPr>
          <p:cNvPr id="14" name="Google Shape;430;p22"/>
          <p:cNvSpPr txBox="1">
            <a:spLocks/>
          </p:cNvSpPr>
          <p:nvPr/>
        </p:nvSpPr>
        <p:spPr>
          <a:xfrm>
            <a:off x="5759014" y="4155100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>
                <a:solidFill>
                  <a:schemeClr val="tx1"/>
                </a:solidFill>
              </a:rPr>
              <a:t>L</a:t>
            </a:r>
            <a:r>
              <a:rPr lang="pt-BR" sz="2000" dirty="0" err="1" smtClean="0">
                <a:solidFill>
                  <a:schemeClr val="tx1"/>
                </a:solidFill>
              </a:rPr>
              <a:t>ogistic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regression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Neural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Decision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tree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Bayesian</a:t>
            </a:r>
            <a:r>
              <a:rPr lang="pt-BR" sz="2000" dirty="0" smtClean="0">
                <a:solidFill>
                  <a:schemeClr val="tx1"/>
                </a:solidFill>
              </a:rPr>
              <a:t> networks</a:t>
            </a: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Gradient</a:t>
            </a:r>
            <a:r>
              <a:rPr lang="pt-BR" sz="2000" dirty="0" smtClean="0">
                <a:solidFill>
                  <a:schemeClr val="tx1"/>
                </a:solidFill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</a:rPr>
              <a:t>Boosting</a:t>
            </a:r>
            <a:endParaRPr lang="pt-BR" sz="2000" dirty="0">
              <a:solidFill>
                <a:schemeClr val="tx1"/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08877592"/>
              </p:ext>
            </p:extLst>
          </p:nvPr>
        </p:nvGraphicFramePr>
        <p:xfrm>
          <a:off x="2059103" y="1416920"/>
          <a:ext cx="710004" cy="52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Google Shape;430;p22"/>
          <p:cNvSpPr txBox="1">
            <a:spLocks/>
          </p:cNvSpPr>
          <p:nvPr/>
        </p:nvSpPr>
        <p:spPr>
          <a:xfrm>
            <a:off x="2244115" y="1644069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ctr"/>
            <a:endParaRPr lang="pt-BR" sz="2000" dirty="0" smtClean="0"/>
          </a:p>
          <a:p>
            <a:pPr algn="ctr"/>
            <a:r>
              <a:rPr lang="pt-BR" sz="2000" dirty="0" err="1" smtClean="0"/>
              <a:t>Machine</a:t>
            </a:r>
            <a:r>
              <a:rPr lang="pt-BR" sz="2000" dirty="0" smtClean="0"/>
              <a:t> Learning</a:t>
            </a:r>
          </a:p>
          <a:p>
            <a:pPr algn="ctr"/>
            <a:endParaRPr lang="pt-BR" sz="2000" dirty="0"/>
          </a:p>
        </p:txBody>
      </p:sp>
      <p:sp>
        <p:nvSpPr>
          <p:cNvPr id="12" name="Google Shape;430;p22"/>
          <p:cNvSpPr txBox="1">
            <a:spLocks/>
          </p:cNvSpPr>
          <p:nvPr/>
        </p:nvSpPr>
        <p:spPr>
          <a:xfrm>
            <a:off x="2856328" y="2735717"/>
            <a:ext cx="3344909" cy="56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  <a:p>
            <a:r>
              <a:rPr lang="pt-BR" sz="2000" dirty="0" smtClean="0">
                <a:solidFill>
                  <a:schemeClr val="tx1"/>
                </a:solidFill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</a:rPr>
              <a:t>unsupervised</a:t>
            </a:r>
            <a:endParaRPr lang="pt-BR" sz="2000" dirty="0" smtClean="0">
              <a:solidFill>
                <a:schemeClr val="tx1"/>
              </a:solidFill>
            </a:endParaRPr>
          </a:p>
          <a:p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5049010" y="1419275"/>
            <a:ext cx="710004" cy="504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Google Shape;430;p22"/>
          <p:cNvSpPr txBox="1">
            <a:spLocks/>
          </p:cNvSpPr>
          <p:nvPr/>
        </p:nvSpPr>
        <p:spPr>
          <a:xfrm>
            <a:off x="2888414" y="465534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pt-BR" dirty="0" err="1" smtClean="0"/>
              <a:t>Identify</a:t>
            </a:r>
            <a:r>
              <a:rPr lang="pt-BR" dirty="0" smtClean="0"/>
              <a:t> </a:t>
            </a:r>
            <a:r>
              <a:rPr lang="pt-BR" dirty="0" err="1" smtClean="0"/>
              <a:t>patterns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8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2621145" y="383836"/>
            <a:ext cx="4101330" cy="567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Tools for data analysis and machine learning (open source)</a:t>
            </a:r>
            <a:endParaRPr sz="2000" dirty="0"/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31" y="3582114"/>
            <a:ext cx="1619250" cy="657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9" y="2344826"/>
            <a:ext cx="1171864" cy="11718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6" y="4377736"/>
            <a:ext cx="1619250" cy="390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00" y="801242"/>
            <a:ext cx="2658931" cy="112617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225" y="1777485"/>
            <a:ext cx="16192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MVP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System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integration</a:t>
            </a:r>
            <a:endParaRPr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7485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Effective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impacts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Agile</a:t>
            </a:r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methodology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pt-BR" sz="15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Team Performance </a:t>
            </a:r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Metrics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Achieved</a:t>
            </a:r>
            <a:r>
              <a:rPr lang="pt-BR" sz="1500" dirty="0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lvl="0" algn="ctr"/>
            <a:r>
              <a:rPr lang="pt-BR" sz="1500" dirty="0" err="1" smtClean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objectives</a:t>
            </a:r>
            <a:endParaRPr lang="pt-BR" sz="1500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Next generation acquirer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>Goal</a:t>
            </a:r>
            <a:endParaRPr sz="3000" dirty="0"/>
          </a:p>
        </p:txBody>
      </p:sp>
      <p:sp>
        <p:nvSpPr>
          <p:cNvPr id="447" name="Google Shape;447;p24"/>
          <p:cNvSpPr/>
          <p:nvPr/>
        </p:nvSpPr>
        <p:spPr>
          <a:xfrm>
            <a:off x="2970941" y="3324583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800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office</a:t>
            </a:r>
            <a:endParaRPr sz="800" dirty="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2012399" y="896503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Bibliography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506790" y="1541803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Gimenez, R. P., Impactos da pandemia nos modelos de detecção de fraude, </a:t>
            </a:r>
            <a:r>
              <a:rPr lang="pt-BR" dirty="0" err="1" smtClean="0"/>
              <a:t>thesis</a:t>
            </a:r>
            <a:r>
              <a:rPr lang="pt-BR" dirty="0"/>
              <a:t> - </a:t>
            </a:r>
            <a:r>
              <a:rPr lang="pt-BR" dirty="0" err="1" smtClean="0"/>
              <a:t>Getulio</a:t>
            </a:r>
            <a:r>
              <a:rPr lang="pt-BR" dirty="0" smtClean="0"/>
              <a:t> Vargas </a:t>
            </a:r>
            <a:r>
              <a:rPr lang="pt-BR" dirty="0"/>
              <a:t>F</a:t>
            </a:r>
            <a:r>
              <a:rPr lang="pt-BR" dirty="0" smtClean="0"/>
              <a:t>oundation, 2021. </a:t>
            </a:r>
            <a:endParaRPr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Junior, J. C. P. J., Modelos de detecção de fraudes utilizando técnicas de aprendizado de máquina, </a:t>
            </a:r>
            <a:r>
              <a:rPr lang="pt-BR" dirty="0" err="1"/>
              <a:t>thesis</a:t>
            </a:r>
            <a:r>
              <a:rPr lang="pt-BR" dirty="0"/>
              <a:t> - </a:t>
            </a:r>
            <a:r>
              <a:rPr lang="pt-BR" dirty="0" err="1" smtClean="0"/>
              <a:t>Getulio</a:t>
            </a:r>
            <a:r>
              <a:rPr lang="pt-BR" dirty="0" smtClean="0"/>
              <a:t> Vargas </a:t>
            </a:r>
            <a:r>
              <a:rPr lang="pt-BR" dirty="0"/>
              <a:t>F</a:t>
            </a:r>
            <a:r>
              <a:rPr lang="pt-BR" dirty="0" smtClean="0"/>
              <a:t>oundation,  2019.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/>
              <a:t>Junior, J. C. P. J., </a:t>
            </a:r>
            <a:r>
              <a:rPr lang="pt-BR" dirty="0" smtClean="0"/>
              <a:t>Mineração de dados para detecção de fraudes em transações eletrônicas, </a:t>
            </a:r>
            <a:r>
              <a:rPr lang="pt-BR" dirty="0" err="1"/>
              <a:t>thesis</a:t>
            </a:r>
            <a:r>
              <a:rPr lang="pt-BR" dirty="0"/>
              <a:t> </a:t>
            </a:r>
            <a:r>
              <a:rPr lang="pt-BR" dirty="0" smtClean="0"/>
              <a:t>– Federal </a:t>
            </a:r>
            <a:r>
              <a:rPr lang="pt-BR" dirty="0" err="1"/>
              <a:t>F</a:t>
            </a:r>
            <a:r>
              <a:rPr lang="pt-BR" dirty="0" err="1" smtClean="0"/>
              <a:t>niversity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Minas Gerais,  2012. 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r>
              <a:rPr lang="pt-BR" dirty="0" smtClean="0"/>
              <a:t>Belo, O; Vieira C. </a:t>
            </a:r>
            <a:r>
              <a:rPr lang="pt-BR" dirty="0" err="1" smtClean="0"/>
              <a:t>Applying</a:t>
            </a:r>
            <a:r>
              <a:rPr lang="pt-BR" dirty="0" smtClean="0"/>
              <a:t> </a:t>
            </a:r>
            <a:r>
              <a:rPr lang="pt-BR" dirty="0" err="1" smtClean="0"/>
              <a:t>user</a:t>
            </a:r>
            <a:r>
              <a:rPr lang="pt-BR" dirty="0" smtClean="0"/>
              <a:t> </a:t>
            </a:r>
            <a:r>
              <a:rPr lang="pt-BR" dirty="0" err="1" smtClean="0"/>
              <a:t>signatures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</a:t>
            </a:r>
            <a:r>
              <a:rPr lang="pt-BR" dirty="0" err="1" smtClean="0"/>
              <a:t>fraud</a:t>
            </a:r>
            <a:r>
              <a:rPr lang="pt-BR" dirty="0" smtClean="0"/>
              <a:t> </a:t>
            </a:r>
            <a:r>
              <a:rPr lang="pt-BR" dirty="0" err="1" smtClean="0"/>
              <a:t>detection</a:t>
            </a:r>
            <a:r>
              <a:rPr lang="pt-BR" dirty="0" smtClean="0"/>
              <a:t> in </a:t>
            </a:r>
            <a:r>
              <a:rPr lang="pt-BR" dirty="0" err="1" smtClean="0"/>
              <a:t>telecommunication</a:t>
            </a:r>
            <a:r>
              <a:rPr lang="pt-BR" dirty="0" smtClean="0"/>
              <a:t> networks. P. 286-299, 2011.</a:t>
            </a:r>
          </a:p>
          <a:p>
            <a:pPr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 smtClean="0"/>
          </a:p>
          <a:p>
            <a:pPr lvl="0">
              <a:lnSpc>
                <a:spcPct val="115000"/>
              </a:lnSpc>
              <a:buClr>
                <a:srgbClr val="C6DAEC"/>
              </a:buClr>
            </a:pPr>
            <a:endParaRPr lang="pt-BR" dirty="0"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</a:t>
            </a:r>
            <a:r>
              <a:rPr lang="en" sz="3600" b="1" dirty="0" smtClean="0"/>
              <a:t>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3600" b="1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Elipse 1">
            <a:hlinkClick r:id="rId3"/>
          </p:cNvPr>
          <p:cNvSpPr/>
          <p:nvPr/>
        </p:nvSpPr>
        <p:spPr>
          <a:xfrm>
            <a:off x="4066390" y="3387031"/>
            <a:ext cx="1602890" cy="1398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My</a:t>
            </a:r>
            <a:endParaRPr lang="pt-BR" b="1" dirty="0" smtClean="0">
              <a:solidFill>
                <a:schemeClr val="bg1"/>
              </a:solidFill>
            </a:endParaRPr>
          </a:p>
          <a:p>
            <a:pPr algn="ctr"/>
            <a:r>
              <a:rPr lang="pt-BR" b="1" dirty="0" err="1" smtClean="0">
                <a:solidFill>
                  <a:schemeClr val="bg1"/>
                </a:solidFill>
              </a:rPr>
              <a:t>repository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2" y="800035"/>
            <a:ext cx="6185647" cy="3834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425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90" y="788008"/>
            <a:ext cx="6695972" cy="37405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41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26" y="678404"/>
            <a:ext cx="3679788" cy="36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761164" y="1936377"/>
            <a:ext cx="7370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Cancellations</a:t>
            </a:r>
            <a:r>
              <a:rPr lang="pt-BR" sz="40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x </a:t>
            </a:r>
            <a:r>
              <a:rPr lang="pt-BR" sz="4000" dirty="0" err="1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Chargebacks</a:t>
            </a:r>
            <a:r>
              <a:rPr lang="pt-BR" sz="40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4000" dirty="0" smtClean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endParaRPr lang="pt-BR" sz="40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35914" y="2792646"/>
            <a:ext cx="1494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Same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day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step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- 72h</a:t>
            </a:r>
            <a:endParaRPr lang="pt-BR" sz="2000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339053" y="2792646"/>
            <a:ext cx="4203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Refund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of</a:t>
            </a:r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value</a:t>
            </a:r>
            <a:endParaRPr lang="pt-BR" sz="2000" dirty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-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Types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: </a:t>
            </a:r>
          </a:p>
          <a:p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commercial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disagreement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r>
              <a:rPr lang="pt-BR" sz="2000" dirty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	</a:t>
            </a:r>
            <a:r>
              <a:rPr lang="pt-BR" sz="2000" dirty="0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• </a:t>
            </a:r>
            <a:r>
              <a:rPr lang="pt-BR" sz="2000" dirty="0" err="1" smtClean="0">
                <a:solidFill>
                  <a:schemeClr val="tx1"/>
                </a:solidFill>
                <a:latin typeface="Nixie One"/>
                <a:ea typeface="Nixie One"/>
                <a:cs typeface="Nixie One"/>
                <a:sym typeface="Nixie One"/>
              </a:rPr>
              <a:t>fraud</a:t>
            </a:r>
            <a:endParaRPr lang="pt-BR" sz="2000" dirty="0" smtClean="0">
              <a:solidFill>
                <a:schemeClr val="tx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  <p:extLst>
      <p:ext uri="{BB962C8B-B14F-4D97-AF65-F5344CB8AC3E}">
        <p14:creationId xmlns:p14="http://schemas.microsoft.com/office/powerpoint/2010/main" val="420987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888784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Reduce Chargeback</a:t>
            </a:r>
            <a:endParaRPr sz="5000" dirty="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“Desde o início, sabíamos que o problema da taxa não era financeiro, mas era um problema de dados e tecnologia […] se conguíssemos tirar os fraudadores da plataforma, pagar o cliente rapidamente, e vender apenas no digital, sabíamos que poderíamos repassar essa eficiência para os clientes.” – Luís Silva</a:t>
            </a:r>
            <a:endParaRPr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617</Words>
  <Application>Microsoft Office PowerPoint</Application>
  <PresentationFormat>Apresentação na tela (16:9)</PresentationFormat>
  <Paragraphs>195</Paragraphs>
  <Slides>32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1" baseType="lpstr">
      <vt:lpstr>Arial</vt:lpstr>
      <vt:lpstr>Calibri</vt:lpstr>
      <vt:lpstr>Helvetica Neue</vt:lpstr>
      <vt:lpstr>Lexend Deca</vt:lpstr>
      <vt:lpstr>Montserrat Light</vt:lpstr>
      <vt:lpstr>Muli</vt:lpstr>
      <vt:lpstr>Nixie One</vt:lpstr>
      <vt:lpstr>Source Sans Pro</vt:lpstr>
      <vt:lpstr>Imogen template</vt:lpstr>
      <vt:lpstr>Case Fraud Data Analysis CloudWalk</vt:lpstr>
      <vt:lpstr>Hello!</vt:lpstr>
      <vt:lpstr>Next generation acquirer</vt:lpstr>
      <vt:lpstr>Apresentação do PowerPoint</vt:lpstr>
      <vt:lpstr>Apresentação do PowerPoint</vt:lpstr>
      <vt:lpstr>Apresentação do PowerPoint</vt:lpstr>
      <vt:lpstr>Apresentação do PowerPoint</vt:lpstr>
      <vt:lpstr>Reduce Chargeback</vt:lpstr>
      <vt:lpstr>Apresentação do PowerPoint</vt:lpstr>
      <vt:lpstr>Three significant pillars</vt:lpstr>
      <vt:lpstr>+ US $ 1,000,000,000 Annually  in more than 250,000 businesses</vt:lpstr>
      <vt:lpstr>Process – Fraud Team</vt:lpstr>
      <vt:lpstr>Apresentação do PowerPoint</vt:lpstr>
      <vt:lpstr>Tools used to solved the case</vt:lpstr>
      <vt:lpstr>2,456,233,48$</vt:lpstr>
      <vt:lpstr>Apresentação do PowerPoint</vt:lpstr>
      <vt:lpstr>Apresentação do PowerPoint</vt:lpstr>
      <vt:lpstr>Merchant and card number whith highest fraud attempt</vt:lpstr>
      <vt:lpstr>How to get the best performance?</vt:lpstr>
      <vt:lpstr>Want big impact? USE BIG IMAGE</vt:lpstr>
      <vt:lpstr>A image is worth a thousand words</vt:lpstr>
      <vt:lpstr>Apresentação do PowerPoint</vt:lpstr>
      <vt:lpstr>Brainstorming</vt:lpstr>
      <vt:lpstr>Innovation</vt:lpstr>
      <vt:lpstr>Metrics</vt:lpstr>
      <vt:lpstr>Data Analysis</vt:lpstr>
      <vt:lpstr>Tools for data analysis and machine learning (open source)</vt:lpstr>
      <vt:lpstr>Roadmap</vt:lpstr>
      <vt:lpstr>Gantt chart</vt:lpstr>
      <vt:lpstr>Goal</vt:lpstr>
      <vt:lpstr>Bibliography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Analist  Fraud</dc:title>
  <dc:creator>Rodrigo V. Cabral</dc:creator>
  <cp:lastModifiedBy>Rodrigo</cp:lastModifiedBy>
  <cp:revision>29</cp:revision>
  <dcterms:modified xsi:type="dcterms:W3CDTF">2021-08-16T17:30:44Z</dcterms:modified>
</cp:coreProperties>
</file>