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8" r:id="rId3"/>
    <p:sldId id="259" r:id="rId4"/>
    <p:sldId id="304" r:id="rId5"/>
    <p:sldId id="306" r:id="rId6"/>
    <p:sldId id="305" r:id="rId7"/>
    <p:sldId id="311" r:id="rId8"/>
    <p:sldId id="262" r:id="rId9"/>
    <p:sldId id="260" r:id="rId10"/>
    <p:sldId id="264" r:id="rId11"/>
    <p:sldId id="270" r:id="rId12"/>
    <p:sldId id="272" r:id="rId13"/>
    <p:sldId id="273" r:id="rId14"/>
    <p:sldId id="300" r:id="rId15"/>
    <p:sldId id="271" r:id="rId16"/>
    <p:sldId id="309" r:id="rId17"/>
    <p:sldId id="310" r:id="rId18"/>
    <p:sldId id="268" r:id="rId19"/>
    <p:sldId id="282" r:id="rId20"/>
    <p:sldId id="297" r:id="rId21"/>
    <p:sldId id="265" r:id="rId22"/>
    <p:sldId id="290" r:id="rId23"/>
    <p:sldId id="267" r:id="rId24"/>
    <p:sldId id="302" r:id="rId25"/>
    <p:sldId id="301" r:id="rId26"/>
    <p:sldId id="303" r:id="rId27"/>
    <p:sldId id="285" r:id="rId28"/>
    <p:sldId id="269" r:id="rId29"/>
    <p:sldId id="280" r:id="rId30"/>
    <p:sldId id="27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6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75569-B951-4B17-99D8-2B0E08F39F7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97397447-9130-4D0C-9FAF-BD2E6F87F9E7}" type="pres">
      <dgm:prSet presAssocID="{97C75569-B951-4B17-99D8-2B0E08F39F79}" presName="Name0" presStyleCnt="0">
        <dgm:presLayoutVars>
          <dgm:dir/>
          <dgm:animLvl val="lvl"/>
          <dgm:resizeHandles val="exact"/>
        </dgm:presLayoutVars>
      </dgm:prSet>
      <dgm:spPr/>
    </dgm:pt>
    <dgm:pt modelId="{D34E97E7-933F-47DE-857F-19874B20DDC1}" type="pres">
      <dgm:prSet presAssocID="{97C75569-B951-4B17-99D8-2B0E08F39F79}" presName="dummy" presStyleCnt="0"/>
      <dgm:spPr/>
    </dgm:pt>
    <dgm:pt modelId="{99336070-3E00-42DA-8F62-E6CC446D6BC6}" type="pres">
      <dgm:prSet presAssocID="{97C75569-B951-4B17-99D8-2B0E08F39F79}" presName="linH" presStyleCnt="0"/>
      <dgm:spPr/>
    </dgm:pt>
    <dgm:pt modelId="{2A947087-3120-4E94-A04A-6C7259993A6E}" type="pres">
      <dgm:prSet presAssocID="{97C75569-B951-4B17-99D8-2B0E08F39F79}" presName="padding1" presStyleCnt="0"/>
      <dgm:spPr/>
    </dgm:pt>
    <dgm:pt modelId="{3BFABE5F-286D-47F6-901D-71314CC14494}" type="pres">
      <dgm:prSet presAssocID="{97C75569-B951-4B17-99D8-2B0E08F39F79}" presName="padding2" presStyleCnt="0"/>
      <dgm:spPr/>
    </dgm:pt>
    <dgm:pt modelId="{FEA5E589-B4B4-4688-824E-45A662E4069F}" type="pres">
      <dgm:prSet presAssocID="{97C75569-B951-4B17-99D8-2B0E08F39F79}" presName="negArrow" presStyleCnt="0"/>
      <dgm:spPr/>
    </dgm:pt>
    <dgm:pt modelId="{C3438DDB-BDF0-4923-A56E-445032CE6026}" type="pres">
      <dgm:prSet presAssocID="{97C75569-B951-4B17-99D8-2B0E08F39F79}" presName="backgroundArrow" presStyleLbl="node1" presStyleIdx="0" presStyleCnt="1" custLinFactY="-100000" custLinFactNeighborX="11061" custLinFactNeighborY="-130238"/>
      <dgm:spPr/>
      <dgm:t>
        <a:bodyPr/>
        <a:lstStyle/>
        <a:p>
          <a:endParaRPr lang="pt-BR"/>
        </a:p>
      </dgm:t>
    </dgm:pt>
  </dgm:ptLst>
  <dgm:cxnLst>
    <dgm:cxn modelId="{395A7174-AF67-474E-9B6E-AE241652EF53}" type="presOf" srcId="{97C75569-B951-4B17-99D8-2B0E08F39F79}" destId="{97397447-9130-4D0C-9FAF-BD2E6F87F9E7}" srcOrd="0" destOrd="0" presId="urn:microsoft.com/office/officeart/2005/8/layout/hProcess3"/>
    <dgm:cxn modelId="{5442773B-3E7D-4D27-9036-2585B4CE762D}" type="presParOf" srcId="{97397447-9130-4D0C-9FAF-BD2E6F87F9E7}" destId="{D34E97E7-933F-47DE-857F-19874B20DDC1}" srcOrd="0" destOrd="0" presId="urn:microsoft.com/office/officeart/2005/8/layout/hProcess3"/>
    <dgm:cxn modelId="{55070ABA-F5D0-41A2-9614-1DA8C53F17BF}" type="presParOf" srcId="{97397447-9130-4D0C-9FAF-BD2E6F87F9E7}" destId="{99336070-3E00-42DA-8F62-E6CC446D6BC6}" srcOrd="1" destOrd="0" presId="urn:microsoft.com/office/officeart/2005/8/layout/hProcess3"/>
    <dgm:cxn modelId="{3D9E1B99-B5AF-4D50-9494-B30AB400218F}" type="presParOf" srcId="{99336070-3E00-42DA-8F62-E6CC446D6BC6}" destId="{2A947087-3120-4E94-A04A-6C7259993A6E}" srcOrd="0" destOrd="0" presId="urn:microsoft.com/office/officeart/2005/8/layout/hProcess3"/>
    <dgm:cxn modelId="{48E81D20-3D5D-4B41-8C39-63C90EF93D47}" type="presParOf" srcId="{99336070-3E00-42DA-8F62-E6CC446D6BC6}" destId="{3BFABE5F-286D-47F6-901D-71314CC14494}" srcOrd="1" destOrd="0" presId="urn:microsoft.com/office/officeart/2005/8/layout/hProcess3"/>
    <dgm:cxn modelId="{43F18A42-4291-41E8-871B-E107B1624620}" type="presParOf" srcId="{99336070-3E00-42DA-8F62-E6CC446D6BC6}" destId="{FEA5E589-B4B4-4688-824E-45A662E4069F}" srcOrd="2" destOrd="0" presId="urn:microsoft.com/office/officeart/2005/8/layout/hProcess3"/>
    <dgm:cxn modelId="{0BB2DA11-3441-446C-B8EA-138051E54B17}" type="presParOf" srcId="{99336070-3E00-42DA-8F62-E6CC446D6BC6}" destId="{C3438DDB-BDF0-4923-A56E-445032CE6026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38DDB-BDF0-4923-A56E-445032CE6026}">
      <dsp:nvSpPr>
        <dsp:cNvPr id="0" name=""/>
        <dsp:cNvSpPr/>
      </dsp:nvSpPr>
      <dsp:spPr>
        <a:xfrm>
          <a:off x="0" y="0"/>
          <a:ext cx="710004" cy="5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8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34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99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2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63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45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6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92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2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46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699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031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3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34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47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7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0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3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-cabral-lab/cloudwalk_ca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Case</a:t>
            </a:r>
            <a:br>
              <a:rPr lang="en" dirty="0" smtClean="0"/>
            </a:br>
            <a:r>
              <a:rPr lang="en" dirty="0" smtClean="0"/>
              <a:t>Fraud Data Analysis</a:t>
            </a:r>
            <a:br>
              <a:rPr lang="en" dirty="0" smtClean="0"/>
            </a:br>
            <a:r>
              <a:rPr lang="en" dirty="0" smtClean="0"/>
              <a:t>CloudWalk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 significant pillars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Best </a:t>
            </a:r>
            <a:r>
              <a:rPr lang="pt-BR" dirty="0" err="1" smtClean="0"/>
              <a:t>Product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plan to provide our services with the highest technological standards, featuring AI and </a:t>
            </a:r>
            <a:r>
              <a:rPr lang="en-US" dirty="0" err="1"/>
              <a:t>Blockchain</a:t>
            </a:r>
            <a:r>
              <a:rPr lang="en-US" dirty="0"/>
              <a:t>, compounded with top-notch user experience.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Next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 smtClean="0"/>
              <a:t>Engagement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 smtClean="0"/>
              <a:t>Our </a:t>
            </a:r>
            <a:r>
              <a:rPr lang="en-US" dirty="0"/>
              <a:t>customers play a vital role in everything we do. They are our best sales promoters and also withhold the ability to change the product and the business at any time.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Disruptive</a:t>
            </a:r>
            <a:r>
              <a:rPr lang="pt-BR" dirty="0"/>
              <a:t> </a:t>
            </a:r>
            <a:r>
              <a:rPr lang="pt-BR" dirty="0" err="1" smtClean="0"/>
              <a:t>Economics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aim to grant the lowest prices for our customers to help them unlock purchasing power. We designed our business model to transform how merchants sell and profit.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Muli"/>
                <a:ea typeface="Muli"/>
                <a:cs typeface="Muli"/>
                <a:sym typeface="Muli"/>
              </a:rPr>
              <a:t>+ US $ 1,000,000,000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Annually </a:t>
            </a:r>
            <a:b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more than 250,000 businesses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699" y="821200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Process – Fraud Team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utomatic sorting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anual review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3" y="2328350"/>
            <a:ext cx="202429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ccept/reject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6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Dataset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9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1" name="Google Shape;272;p29"/>
          <p:cNvGrpSpPr/>
          <p:nvPr/>
        </p:nvGrpSpPr>
        <p:grpSpPr>
          <a:xfrm>
            <a:off x="13557" y="2172128"/>
            <a:ext cx="3312693" cy="1384500"/>
            <a:chOff x="318357" y="1844098"/>
            <a:chExt cx="3312693" cy="1384500"/>
          </a:xfrm>
        </p:grpSpPr>
        <p:sp>
          <p:nvSpPr>
            <p:cNvPr id="32" name="Google Shape;273;p29"/>
            <p:cNvSpPr txBox="1"/>
            <p:nvPr/>
          </p:nvSpPr>
          <p:spPr>
            <a:xfrm>
              <a:off x="318357" y="1844098"/>
              <a:ext cx="2185164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ETL </a:t>
              </a:r>
              <a:b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</a:b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(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Extract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Transform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Load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)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.</a:t>
              </a:r>
              <a:endParaRPr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3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6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37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Information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9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1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42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3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4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5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6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7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8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9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50" name="Google Shape;1256;p48"/>
          <p:cNvGrpSpPr/>
          <p:nvPr/>
        </p:nvGrpSpPr>
        <p:grpSpPr>
          <a:xfrm>
            <a:off x="4036024" y="884004"/>
            <a:ext cx="460705" cy="491455"/>
            <a:chOff x="9901824" y="937343"/>
            <a:chExt cx="744273" cy="793950"/>
          </a:xfrm>
        </p:grpSpPr>
        <p:grpSp>
          <p:nvGrpSpPr>
            <p:cNvPr id="51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361829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used to solved the case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771861" y="19185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2,456,233,48$</a:t>
            </a:r>
            <a:endParaRPr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884986" y="93420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amount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562257" y="38906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3199</a:t>
            </a:r>
            <a:endParaRPr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562257" y="45539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trasactions analyzed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602611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4,78% users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4274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a lot of users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466;p26"/>
          <p:cNvSpPr txBox="1">
            <a:spLocks/>
          </p:cNvSpPr>
          <p:nvPr/>
        </p:nvSpPr>
        <p:spPr>
          <a:xfrm>
            <a:off x="771861" y="1338071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568,346,62$  (23,14%)</a:t>
            </a:r>
            <a:endParaRPr lang="en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67;p26"/>
          <p:cNvSpPr txBox="1">
            <a:spLocks/>
          </p:cNvSpPr>
          <p:nvPr/>
        </p:nvSpPr>
        <p:spPr>
          <a:xfrm>
            <a:off x="771861" y="208921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Fraud - That’s a lot of money</a:t>
            </a:r>
            <a:endParaRPr lang="en-US" dirty="0"/>
          </a:p>
        </p:txBody>
      </p:sp>
      <p:sp>
        <p:nvSpPr>
          <p:cNvPr id="11" name="Google Shape;467;p26"/>
          <p:cNvSpPr txBox="1">
            <a:spLocks/>
          </p:cNvSpPr>
          <p:nvPr/>
        </p:nvSpPr>
        <p:spPr>
          <a:xfrm>
            <a:off x="3882615" y="43187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Analysis period</a:t>
            </a:r>
          </a:p>
          <a:p>
            <a:pPr marL="0" indent="0" algn="ctr">
              <a:buFont typeface="Muli"/>
              <a:buNone/>
            </a:pPr>
            <a:r>
              <a:rPr lang="en-US" dirty="0" smtClean="0"/>
              <a:t>2019-11-01</a:t>
            </a:r>
            <a:br>
              <a:rPr lang="en-US" dirty="0" smtClean="0"/>
            </a:br>
            <a:r>
              <a:rPr lang="en-US" dirty="0" smtClean="0"/>
              <a:t>2019-12-01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76" y="1325230"/>
            <a:ext cx="6027949" cy="28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1" y="1318438"/>
            <a:ext cx="6182297" cy="30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000" dirty="0" smtClean="0"/>
              <a:t>Merchant and card number whith highest fraud attempt</a:t>
            </a:r>
            <a:endParaRPr sz="3000"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1288123921"/>
              </p:ext>
            </p:extLst>
          </p:nvPr>
        </p:nvGraphicFramePr>
        <p:xfrm>
          <a:off x="1852600" y="2397881"/>
          <a:ext cx="5305400" cy="192767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pt-BR" dirty="0" smtClean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Fraud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Card_number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Fraud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17275</a:t>
                      </a:r>
                      <a:r>
                        <a:rPr lang="pt-BR" dirty="0" smtClean="0"/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chemeClr val="tx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  <a:endParaRPr sz="1800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5544827640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4705 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19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5300343859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1308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6516532256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get the best performance?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pt-BR" sz="3600" b="1" dirty="0" smtClean="0"/>
              <a:t>Rodrigo Cabral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You </a:t>
            </a:r>
            <a:r>
              <a:rPr lang="en" dirty="0"/>
              <a:t>can find me at </a:t>
            </a:r>
            <a:r>
              <a:rPr lang="en" dirty="0" smtClean="0"/>
              <a:t>rodrigovidalcabral@gmail.com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10" y="677875"/>
            <a:ext cx="165848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1400"/>
            <a:ext cx="9144000" cy="5143500"/>
          </a:xfrm>
          <a:prstGeom prst="rect">
            <a:avLst/>
          </a:prstGeom>
        </p:spPr>
      </p:pic>
      <p:sp>
        <p:nvSpPr>
          <p:cNvPr id="5" name="Google Shape;380;p17"/>
          <p:cNvSpPr txBox="1">
            <a:spLocks/>
          </p:cNvSpPr>
          <p:nvPr/>
        </p:nvSpPr>
        <p:spPr>
          <a:xfrm>
            <a:off x="1380326" y="2544413"/>
            <a:ext cx="6533955" cy="115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5000" dirty="0" err="1" smtClean="0">
                <a:solidFill>
                  <a:schemeClr val="tx2"/>
                </a:solidFill>
              </a:rPr>
              <a:t>Ask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the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right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question</a:t>
            </a:r>
            <a:r>
              <a:rPr lang="pt-BR" sz="5000" dirty="0" smtClean="0">
                <a:solidFill>
                  <a:schemeClr val="tx2"/>
                </a:solidFill>
              </a:rPr>
              <a:t>!</a:t>
            </a:r>
            <a:endParaRPr lang="pt-BR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7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</a:t>
            </a:r>
            <a:r>
              <a:rPr lang="en" sz="3000" dirty="0" smtClean="0"/>
              <a:t>image </a:t>
            </a:r>
            <a:r>
              <a:rPr lang="en" sz="3000" dirty="0"/>
              <a:t>is worth a thousand words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1794647"/>
            <a:ext cx="3504079" cy="2497654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" name="Google Shape;1077;p47"/>
          <p:cNvGrpSpPr/>
          <p:nvPr/>
        </p:nvGrpSpPr>
        <p:grpSpPr>
          <a:xfrm>
            <a:off x="4779736" y="1635386"/>
            <a:ext cx="267651" cy="279436"/>
            <a:chOff x="3294650" y="3652450"/>
            <a:chExt cx="388350" cy="405450"/>
          </a:xfrm>
        </p:grpSpPr>
        <p:sp>
          <p:nvSpPr>
            <p:cNvPr id="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81;p47"/>
          <p:cNvGrpSpPr/>
          <p:nvPr/>
        </p:nvGrpSpPr>
        <p:grpSpPr>
          <a:xfrm>
            <a:off x="5222013" y="1670742"/>
            <a:ext cx="312242" cy="228935"/>
            <a:chOff x="3936375" y="3703750"/>
            <a:chExt cx="453050" cy="332175"/>
          </a:xfrm>
        </p:grpSpPr>
        <p:sp>
          <p:nvSpPr>
            <p:cNvPr id="1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87;p47"/>
          <p:cNvGrpSpPr/>
          <p:nvPr/>
        </p:nvGrpSpPr>
        <p:grpSpPr>
          <a:xfrm>
            <a:off x="5686585" y="1670742"/>
            <a:ext cx="312242" cy="228935"/>
            <a:chOff x="4610450" y="3703750"/>
            <a:chExt cx="453050" cy="332175"/>
          </a:xfrm>
        </p:grpSpPr>
        <p:sp>
          <p:nvSpPr>
            <p:cNvPr id="1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0;p47"/>
          <p:cNvGrpSpPr/>
          <p:nvPr/>
        </p:nvGrpSpPr>
        <p:grpSpPr>
          <a:xfrm>
            <a:off x="6162099" y="1647602"/>
            <a:ext cx="290360" cy="275215"/>
            <a:chOff x="5300400" y="3670175"/>
            <a:chExt cx="421300" cy="399325"/>
          </a:xfrm>
        </p:grpSpPr>
        <p:sp>
          <p:nvSpPr>
            <p:cNvPr id="2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Brainstorming</a:t>
            </a:r>
            <a:endParaRPr sz="1200" dirty="0"/>
          </a:p>
        </p:txBody>
      </p: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81" name="Google Shape;881;p45"/>
          <p:cNvSpPr/>
          <p:nvPr/>
        </p:nvSpPr>
        <p:spPr>
          <a:xfrm>
            <a:off x="5750471" y="76941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Understanding the customer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2391694" y="1320764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LGPD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4663791" y="4043426"/>
            <a:ext cx="973564" cy="8868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ypes of fraud</a:t>
            </a:r>
          </a:p>
        </p:txBody>
      </p:sp>
      <p:sp>
        <p:nvSpPr>
          <p:cNvPr id="884" name="Google Shape;884;p45"/>
          <p:cNvSpPr/>
          <p:nvPr/>
        </p:nvSpPr>
        <p:spPr>
          <a:xfrm>
            <a:off x="7379765" y="1727953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8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map</a:t>
            </a:r>
            <a:r>
              <a:rPr lang="pt-BR" sz="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data 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03765" y="2968519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Canvas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3894706" y="588613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Confere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" name="Google Shape;882;p45"/>
          <p:cNvSpPr/>
          <p:nvPr/>
        </p:nvSpPr>
        <p:spPr>
          <a:xfrm>
            <a:off x="1881703" y="2809555"/>
            <a:ext cx="1414404" cy="13902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Location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" name="Google Shape;1414;p48"/>
          <p:cNvGrpSpPr/>
          <p:nvPr/>
        </p:nvGrpSpPr>
        <p:grpSpPr>
          <a:xfrm>
            <a:off x="4094085" y="2350561"/>
            <a:ext cx="1555449" cy="1236939"/>
            <a:chOff x="1510757" y="3225422"/>
            <a:chExt cx="720214" cy="637347"/>
          </a:xfrm>
        </p:grpSpPr>
        <p:sp>
          <p:nvSpPr>
            <p:cNvPr id="10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ideia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Innovation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Tools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Strategy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Metrics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3" name="Google Shape;273;p30"/>
          <p:cNvSpPr/>
          <p:nvPr/>
        </p:nvSpPr>
        <p:spPr>
          <a:xfrm>
            <a:off x="947327" y="1894106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5;p30"/>
          <p:cNvSpPr/>
          <p:nvPr/>
        </p:nvSpPr>
        <p:spPr>
          <a:xfrm>
            <a:off x="1111296" y="2056269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Gini index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276;p30"/>
          <p:cNvSpPr/>
          <p:nvPr/>
        </p:nvSpPr>
        <p:spPr>
          <a:xfrm>
            <a:off x="3173365" y="2963416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7;p30"/>
          <p:cNvSpPr/>
          <p:nvPr/>
        </p:nvSpPr>
        <p:spPr>
          <a:xfrm>
            <a:off x="3349332" y="3137445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KPIs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278;p30"/>
          <p:cNvSpPr/>
          <p:nvPr/>
        </p:nvSpPr>
        <p:spPr>
          <a:xfrm>
            <a:off x="5254689" y="1202200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9;p30"/>
          <p:cNvSpPr/>
          <p:nvPr/>
        </p:nvSpPr>
        <p:spPr>
          <a:xfrm>
            <a:off x="5449000" y="1394246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Kolmogorv-Smimov</a:t>
            </a:r>
            <a:endParaRPr sz="15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Google Shape;280;p30"/>
          <p:cNvCxnSpPr/>
          <p:nvPr/>
        </p:nvCxnSpPr>
        <p:spPr>
          <a:xfrm>
            <a:off x="2587476" y="3142789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81;p30"/>
          <p:cNvCxnSpPr/>
          <p:nvPr/>
        </p:nvCxnSpPr>
        <p:spPr>
          <a:xfrm rot="10800000" flipH="1">
            <a:off x="4854120" y="2774858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374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-488581" y="1376705"/>
            <a:ext cx="3344909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Data Analysis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Google Shape;430;p22"/>
          <p:cNvSpPr txBox="1">
            <a:spLocks/>
          </p:cNvSpPr>
          <p:nvPr/>
        </p:nvSpPr>
        <p:spPr>
          <a:xfrm>
            <a:off x="5799091" y="132827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err="1" smtClean="0"/>
              <a:t>Modeling</a:t>
            </a:r>
            <a:endParaRPr lang="pt-BR" sz="2000" dirty="0"/>
          </a:p>
        </p:txBody>
      </p:sp>
      <p:sp>
        <p:nvSpPr>
          <p:cNvPr id="14" name="Google Shape;430;p22"/>
          <p:cNvSpPr txBox="1">
            <a:spLocks/>
          </p:cNvSpPr>
          <p:nvPr/>
        </p:nvSpPr>
        <p:spPr>
          <a:xfrm>
            <a:off x="5759014" y="4155100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>
                <a:solidFill>
                  <a:schemeClr val="tx1"/>
                </a:solidFill>
              </a:rPr>
              <a:t>L</a:t>
            </a:r>
            <a:r>
              <a:rPr lang="pt-BR" sz="2000" dirty="0" err="1" smtClean="0">
                <a:solidFill>
                  <a:schemeClr val="tx1"/>
                </a:solidFill>
              </a:rPr>
              <a:t>ogistic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regression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Neural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Decision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tree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Bayesian</a:t>
            </a:r>
            <a:r>
              <a:rPr lang="pt-BR" sz="2000" dirty="0" smtClean="0">
                <a:solidFill>
                  <a:schemeClr val="tx1"/>
                </a:solidFill>
              </a:rPr>
              <a:t>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Gradient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Boosting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08877592"/>
              </p:ext>
            </p:extLst>
          </p:nvPr>
        </p:nvGraphicFramePr>
        <p:xfrm>
          <a:off x="2059103" y="1416920"/>
          <a:ext cx="710004" cy="52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430;p22"/>
          <p:cNvSpPr txBox="1">
            <a:spLocks/>
          </p:cNvSpPr>
          <p:nvPr/>
        </p:nvSpPr>
        <p:spPr>
          <a:xfrm>
            <a:off x="2244115" y="164406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endParaRPr lang="pt-BR" sz="2000" dirty="0" smtClean="0"/>
          </a:p>
          <a:p>
            <a:pPr algn="ctr"/>
            <a:r>
              <a:rPr lang="pt-BR" sz="2000" dirty="0" err="1" smtClean="0"/>
              <a:t>Machine</a:t>
            </a:r>
            <a:r>
              <a:rPr lang="pt-BR" sz="2000" dirty="0" smtClean="0"/>
              <a:t> Learning</a:t>
            </a:r>
          </a:p>
          <a:p>
            <a:pPr algn="ctr"/>
            <a:endParaRPr lang="pt-BR" sz="2000" dirty="0"/>
          </a:p>
        </p:txBody>
      </p:sp>
      <p:sp>
        <p:nvSpPr>
          <p:cNvPr id="12" name="Google Shape;430;p22"/>
          <p:cNvSpPr txBox="1">
            <a:spLocks/>
          </p:cNvSpPr>
          <p:nvPr/>
        </p:nvSpPr>
        <p:spPr>
          <a:xfrm>
            <a:off x="2856328" y="2735717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unsupervised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5049010" y="1419275"/>
            <a:ext cx="710004" cy="50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Google Shape;430;p22"/>
          <p:cNvSpPr txBox="1">
            <a:spLocks/>
          </p:cNvSpPr>
          <p:nvPr/>
        </p:nvSpPr>
        <p:spPr>
          <a:xfrm>
            <a:off x="2888414" y="465534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851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410133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for data analysis and machine learning (open source)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Goal</a:t>
            </a:r>
            <a:endParaRPr sz="3000" dirty="0"/>
          </a:p>
        </p:txBody>
      </p:sp>
      <p:sp>
        <p:nvSpPr>
          <p:cNvPr id="447" name="Google Shape;447;p24"/>
          <p:cNvSpPr/>
          <p:nvPr/>
        </p:nvSpPr>
        <p:spPr>
          <a:xfrm>
            <a:off x="2970941" y="332458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office</a:t>
            </a:r>
            <a:endParaRPr sz="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2012399" y="8965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Bibliography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506790" y="1541803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Gimenez, R. P., Impactos da pandemia nos modelos de detecção de fraude, </a:t>
            </a:r>
            <a:r>
              <a:rPr lang="pt-BR" dirty="0" err="1" smtClean="0"/>
              <a:t>thesis</a:t>
            </a:r>
            <a:r>
              <a:rPr lang="pt-BR" dirty="0"/>
              <a:t> - </a:t>
            </a:r>
            <a:r>
              <a:rPr lang="pt-BR" dirty="0" err="1" smtClean="0"/>
              <a:t>Getulio</a:t>
            </a:r>
            <a:r>
              <a:rPr lang="pt-BR" dirty="0" smtClean="0"/>
              <a:t> Vargas </a:t>
            </a:r>
            <a:r>
              <a:rPr lang="pt-BR" dirty="0"/>
              <a:t>F</a:t>
            </a:r>
            <a:r>
              <a:rPr lang="pt-BR" dirty="0" smtClean="0"/>
              <a:t>oundation, 2021. </a:t>
            </a:r>
            <a:endParaRPr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Junior, J. C. P. J., Modelos de detecção de fraudes utilizando técnicas de aprendizado de máquina, </a:t>
            </a:r>
            <a:r>
              <a:rPr lang="pt-BR" dirty="0" err="1"/>
              <a:t>thesis</a:t>
            </a:r>
            <a:r>
              <a:rPr lang="pt-BR" dirty="0"/>
              <a:t> - </a:t>
            </a:r>
            <a:r>
              <a:rPr lang="pt-BR" dirty="0" err="1" smtClean="0"/>
              <a:t>Getulio</a:t>
            </a:r>
            <a:r>
              <a:rPr lang="pt-BR" dirty="0" smtClean="0"/>
              <a:t> Vargas </a:t>
            </a:r>
            <a:r>
              <a:rPr lang="pt-BR" dirty="0"/>
              <a:t>F</a:t>
            </a:r>
            <a:r>
              <a:rPr lang="pt-BR" dirty="0" smtClean="0"/>
              <a:t>oundation,  2019.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/>
              <a:t>Junior, J. C. P. J., </a:t>
            </a:r>
            <a:r>
              <a:rPr lang="pt-BR" dirty="0" smtClean="0"/>
              <a:t>Mineração de dados para detecção de fraudes em transações eletrônicas, </a:t>
            </a:r>
            <a:r>
              <a:rPr lang="pt-BR" dirty="0" err="1"/>
              <a:t>thesis</a:t>
            </a:r>
            <a:r>
              <a:rPr lang="pt-BR" dirty="0"/>
              <a:t> </a:t>
            </a:r>
            <a:r>
              <a:rPr lang="pt-BR" dirty="0" smtClean="0"/>
              <a:t>– Federal </a:t>
            </a:r>
            <a:r>
              <a:rPr lang="pt-BR" dirty="0" err="1"/>
              <a:t>F</a:t>
            </a:r>
            <a:r>
              <a:rPr lang="pt-BR" dirty="0" err="1" smtClean="0"/>
              <a:t>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Minas Gerais,  2012.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Belo, O; Vieira C. </a:t>
            </a:r>
            <a:r>
              <a:rPr lang="pt-BR" dirty="0" err="1" smtClean="0"/>
              <a:t>Applying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signatures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 in </a:t>
            </a:r>
            <a:r>
              <a:rPr lang="pt-BR" dirty="0" err="1" smtClean="0"/>
              <a:t>telecommunication</a:t>
            </a:r>
            <a:r>
              <a:rPr lang="pt-BR" dirty="0" smtClean="0"/>
              <a:t> networks. P. 286-299, 2011.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 smtClean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generation acquirer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Elipse 1">
            <a:hlinkClick r:id="rId3"/>
          </p:cNvPr>
          <p:cNvSpPr/>
          <p:nvPr/>
        </p:nvSpPr>
        <p:spPr>
          <a:xfrm>
            <a:off x="4066390" y="3387031"/>
            <a:ext cx="1602890" cy="139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My</a:t>
            </a:r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repository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2" y="800035"/>
            <a:ext cx="6185647" cy="383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256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90" y="788008"/>
            <a:ext cx="6695972" cy="3740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4152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26" y="678404"/>
            <a:ext cx="3679788" cy="36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5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61164" y="1936377"/>
            <a:ext cx="7370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Cancellations</a:t>
            </a:r>
            <a:r>
              <a:rPr lang="pt-BR" sz="40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x </a:t>
            </a:r>
            <a:r>
              <a:rPr lang="pt-BR" sz="4000" dirty="0" err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Chargebacks</a:t>
            </a: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40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lang="pt-BR" sz="40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5914" y="2792646"/>
            <a:ext cx="1494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Same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day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step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- 72h</a:t>
            </a:r>
            <a:endParaRPr lang="pt-BR" sz="2000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39053" y="2792646"/>
            <a:ext cx="4203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Refund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of</a:t>
            </a:r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value</a:t>
            </a:r>
            <a:endParaRPr lang="pt-BR" sz="2000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Types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: </a:t>
            </a:r>
          </a:p>
          <a:p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•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commercial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disagreement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•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fraud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420987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888784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Reduce Chargeback</a:t>
            </a:r>
            <a:endParaRPr sz="5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“Desde o início, sabíamos que o problema da taxa não era financeiro, mas era um problema de dados e tecnologia […] se conguíssemos tirar os fraudadores da plataforma, pagar o cliente rapidamente, e vender apenas no digital, sabíamos que poderíamos repassar essa eficiência para os clientes.” – Luís Silva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590</Words>
  <Application>Microsoft Office PowerPoint</Application>
  <PresentationFormat>Apresentação na tela (16:9)</PresentationFormat>
  <Paragraphs>174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Helvetica Neue</vt:lpstr>
      <vt:lpstr>Lexend Deca</vt:lpstr>
      <vt:lpstr>Muli</vt:lpstr>
      <vt:lpstr>Nixie One</vt:lpstr>
      <vt:lpstr>Source Sans Pro</vt:lpstr>
      <vt:lpstr>Imogen template</vt:lpstr>
      <vt:lpstr>Case Fraud Data Analysis CloudWalk</vt:lpstr>
      <vt:lpstr>Hello!</vt:lpstr>
      <vt:lpstr>Next generation acquirer</vt:lpstr>
      <vt:lpstr>Apresentação do PowerPoint</vt:lpstr>
      <vt:lpstr>Apresentação do PowerPoint</vt:lpstr>
      <vt:lpstr>Apresentação do PowerPoint</vt:lpstr>
      <vt:lpstr>Apresentação do PowerPoint</vt:lpstr>
      <vt:lpstr>Reduce Chargeback</vt:lpstr>
      <vt:lpstr>Apresentação do PowerPoint</vt:lpstr>
      <vt:lpstr>Three significant pillars</vt:lpstr>
      <vt:lpstr>+ US $ 1,000,000,000 Annually  in more than 250,000 businesses</vt:lpstr>
      <vt:lpstr>Process – Fraud Team</vt:lpstr>
      <vt:lpstr>Apresentação do PowerPoint</vt:lpstr>
      <vt:lpstr>Tools used to solved the case</vt:lpstr>
      <vt:lpstr>2,456,233,48$</vt:lpstr>
      <vt:lpstr>Apresentação do PowerPoint</vt:lpstr>
      <vt:lpstr>Apresentação do PowerPoint</vt:lpstr>
      <vt:lpstr>Merchant and card number whith highest fraud attempt</vt:lpstr>
      <vt:lpstr>How to get the best performance?</vt:lpstr>
      <vt:lpstr>Want big impact? USE BIG IMAGE</vt:lpstr>
      <vt:lpstr>A image is worth a thousand words</vt:lpstr>
      <vt:lpstr>Brainstorming</vt:lpstr>
      <vt:lpstr>Innovation</vt:lpstr>
      <vt:lpstr>Metrics</vt:lpstr>
      <vt:lpstr>Data Analysis</vt:lpstr>
      <vt:lpstr>Tools for data analysis and machine learning (open source)</vt:lpstr>
      <vt:lpstr>Gantt chart</vt:lpstr>
      <vt:lpstr>Goal</vt:lpstr>
      <vt:lpstr>Bibliography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Conta da Microsoft</cp:lastModifiedBy>
  <cp:revision>33</cp:revision>
  <dcterms:modified xsi:type="dcterms:W3CDTF">2021-11-11T03:41:08Z</dcterms:modified>
</cp:coreProperties>
</file>