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70" r:id="rId3"/>
    <p:sldId id="262" r:id="rId4"/>
    <p:sldId id="284" r:id="rId5"/>
    <p:sldId id="264" r:id="rId6"/>
    <p:sldId id="260" r:id="rId7"/>
    <p:sldId id="302" r:id="rId8"/>
    <p:sldId id="309" r:id="rId9"/>
    <p:sldId id="310" r:id="rId10"/>
    <p:sldId id="273" r:id="rId11"/>
    <p:sldId id="311" r:id="rId12"/>
    <p:sldId id="271" r:id="rId13"/>
    <p:sldId id="267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4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4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3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3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3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9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-cabral-lab/cloudwalk_ca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Derivativos</a:t>
            </a:r>
            <a:endParaRPr dirty="0"/>
          </a:p>
        </p:txBody>
      </p:sp>
      <p:sp>
        <p:nvSpPr>
          <p:cNvPr id="3" name="Google Shape;380;p17"/>
          <p:cNvSpPr txBox="1">
            <a:spLocks/>
          </p:cNvSpPr>
          <p:nvPr/>
        </p:nvSpPr>
        <p:spPr>
          <a:xfrm>
            <a:off x="4024772" y="3162382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 dirty="0" smtClean="0">
                <a:solidFill>
                  <a:schemeClr val="tx1"/>
                </a:solidFill>
              </a:rPr>
              <a:t>Gestão de risco de mercado</a:t>
            </a:r>
            <a:endParaRPr lang="pt-BR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1050588" y="97276"/>
            <a:ext cx="6293794" cy="4226437"/>
            <a:chOff x="13557" y="884004"/>
            <a:chExt cx="9011045" cy="6159675"/>
          </a:xfrm>
        </p:grpSpPr>
        <p:grpSp>
          <p:nvGrpSpPr>
            <p:cNvPr id="26" name="Google Shape;267;p29"/>
            <p:cNvGrpSpPr/>
            <p:nvPr/>
          </p:nvGrpSpPr>
          <p:grpSpPr>
            <a:xfrm>
              <a:off x="2688437" y="4501178"/>
              <a:ext cx="2849583" cy="2542501"/>
              <a:chOff x="2993237" y="4155493"/>
              <a:chExt cx="2849583" cy="2542501"/>
            </a:xfrm>
          </p:grpSpPr>
          <p:cxnSp>
            <p:nvCxnSpPr>
              <p:cNvPr id="27" name="Google Shape;268;p29"/>
              <p:cNvCxnSpPr/>
              <p:nvPr/>
            </p:nvCxnSpPr>
            <p:spPr>
              <a:xfrm flipH="1">
                <a:off x="4361190" y="4155493"/>
                <a:ext cx="5247" cy="800276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Google Shape;269;p29"/>
              <p:cNvSpPr txBox="1"/>
              <p:nvPr/>
            </p:nvSpPr>
            <p:spPr>
              <a:xfrm>
                <a:off x="2993237" y="5313494"/>
                <a:ext cx="2849583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Dataset</a:t>
                </a: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 Série temporal diária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por </a:t>
                </a: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commoditie</a:t>
                </a: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Quantidade negociada</a:t>
                </a:r>
                <a:b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/>
                </a:r>
                <a:b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</a:t>
                </a: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bmf</a:t>
                </a: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29" name="Google Shape;270;p29"/>
              <p:cNvSpPr/>
              <p:nvPr/>
            </p:nvSpPr>
            <p:spPr>
              <a:xfrm>
                <a:off x="4242024" y="4858382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1;p29"/>
              <p:cNvSpPr txBox="1"/>
              <p:nvPr/>
            </p:nvSpPr>
            <p:spPr>
              <a:xfrm>
                <a:off x="4223798" y="4743191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3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1" name="Google Shape;272;p29"/>
            <p:cNvGrpSpPr/>
            <p:nvPr/>
          </p:nvGrpSpPr>
          <p:grpSpPr>
            <a:xfrm>
              <a:off x="13557" y="2172128"/>
              <a:ext cx="3312693" cy="1384500"/>
              <a:chOff x="318357" y="1844098"/>
              <a:chExt cx="3312693" cy="1384500"/>
            </a:xfrm>
          </p:grpSpPr>
          <p:sp>
            <p:nvSpPr>
              <p:cNvPr id="32" name="Google Shape;273;p29"/>
              <p:cNvSpPr txBox="1"/>
              <p:nvPr/>
            </p:nvSpPr>
            <p:spPr>
              <a:xfrm>
                <a:off x="318357" y="1844098"/>
                <a:ext cx="2185164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ETL/modelo: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</a:t>
                </a: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usd</a:t>
                </a:r>
                <a:endPara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Ipca</a:t>
                </a:r>
                <a:endPara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Igp</a:t>
                </a: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-m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Selic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Yahoo </a:t>
                </a: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finance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/>
                </a:r>
                <a:b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en" sz="800" dirty="0" smtClean="0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endParaRPr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cxnSp>
            <p:nvCxnSpPr>
              <p:cNvPr id="33" name="Google Shape;274;p29"/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Google Shape;275;p29"/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6;p29"/>
              <p:cNvSpPr txBox="1"/>
              <p:nvPr/>
            </p:nvSpPr>
            <p:spPr>
              <a:xfrm>
                <a:off x="2498249" y="2287826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2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6" name="Google Shape;277;p29"/>
            <p:cNvGrpSpPr/>
            <p:nvPr/>
          </p:nvGrpSpPr>
          <p:grpSpPr>
            <a:xfrm>
              <a:off x="4603300" y="1270945"/>
              <a:ext cx="4421302" cy="1384500"/>
              <a:chOff x="4908100" y="889950"/>
              <a:chExt cx="4421302" cy="1384500"/>
            </a:xfrm>
          </p:grpSpPr>
          <p:cxnSp>
            <p:nvCxnSpPr>
              <p:cNvPr id="37" name="Google Shape;278;p29"/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" name="Google Shape;279;p29"/>
              <p:cNvSpPr txBox="1"/>
              <p:nvPr/>
            </p:nvSpPr>
            <p:spPr>
              <a:xfrm>
                <a:off x="6640485" y="889950"/>
                <a:ext cx="2688917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 err="1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Information</a:t>
                </a: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Sazonalidade de operação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Retorno esperado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smtClean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Risco de mercado</a:t>
                </a:r>
                <a:endParaRPr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39" name="Google Shape;280;p29"/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1;p29"/>
              <p:cNvSpPr txBox="1"/>
              <p:nvPr/>
            </p:nvSpPr>
            <p:spPr>
              <a:xfrm>
                <a:off x="6412041" y="1378708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1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41" name="Google Shape;282;p29"/>
            <p:cNvGrpSpPr/>
            <p:nvPr/>
          </p:nvGrpSpPr>
          <p:grpSpPr>
            <a:xfrm>
              <a:off x="2509794" y="1479150"/>
              <a:ext cx="3514811" cy="3252003"/>
              <a:chOff x="2991269" y="1153325"/>
              <a:chExt cx="3514811" cy="3252003"/>
            </a:xfrm>
          </p:grpSpPr>
          <p:sp>
            <p:nvSpPr>
              <p:cNvPr id="42" name="Google Shape;283;p29"/>
              <p:cNvSpPr/>
              <p:nvPr/>
            </p:nvSpPr>
            <p:spPr>
              <a:xfrm>
                <a:off x="3477586" y="2585458"/>
                <a:ext cx="2541910" cy="950456"/>
              </a:xfrm>
              <a:custGeom>
                <a:avLst/>
                <a:gdLst/>
                <a:ahLst/>
                <a:cxnLst/>
                <a:rect l="l" t="t" r="r" b="b"/>
                <a:pathLst>
                  <a:path w="126826" h="43529" extrusionOk="0">
                    <a:moveTo>
                      <a:pt x="0" y="20002"/>
                    </a:moveTo>
                    <a:lnTo>
                      <a:pt x="63389" y="43529"/>
                    </a:lnTo>
                    <a:lnTo>
                      <a:pt x="126826" y="19907"/>
                    </a:lnTo>
                    <a:lnTo>
                      <a:pt x="63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3" name="Google Shape;284;p29"/>
              <p:cNvSpPr/>
              <p:nvPr/>
            </p:nvSpPr>
            <p:spPr>
              <a:xfrm>
                <a:off x="2991269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4" name="Google Shape;285;p29"/>
              <p:cNvSpPr/>
              <p:nvPr/>
            </p:nvSpPr>
            <p:spPr>
              <a:xfrm flipH="1">
                <a:off x="4747852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5" name="Google Shape;286;p29"/>
              <p:cNvSpPr/>
              <p:nvPr/>
            </p:nvSpPr>
            <p:spPr>
              <a:xfrm>
                <a:off x="3969199" y="2001324"/>
                <a:ext cx="1565850" cy="585863"/>
              </a:xfrm>
              <a:custGeom>
                <a:avLst/>
                <a:gdLst/>
                <a:ahLst/>
                <a:cxnLst/>
                <a:rect l="l" t="t" r="r" b="b"/>
                <a:pathLst>
                  <a:path w="24053" h="8150" extrusionOk="0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6" name="Google Shape;287;p29"/>
              <p:cNvSpPr/>
              <p:nvPr/>
            </p:nvSpPr>
            <p:spPr>
              <a:xfrm>
                <a:off x="356325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7" name="Google Shape;288;p29"/>
              <p:cNvSpPr/>
              <p:nvPr/>
            </p:nvSpPr>
            <p:spPr>
              <a:xfrm flipH="1">
                <a:off x="474936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8" name="Google Shape;289;p29"/>
              <p:cNvSpPr/>
              <p:nvPr/>
            </p:nvSpPr>
            <p:spPr>
              <a:xfrm>
                <a:off x="4059061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9" name="Google Shape;290;p29"/>
              <p:cNvSpPr/>
              <p:nvPr/>
            </p:nvSpPr>
            <p:spPr>
              <a:xfrm flipH="1">
                <a:off x="4749350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0" name="Google Shape;1256;p48"/>
            <p:cNvGrpSpPr/>
            <p:nvPr/>
          </p:nvGrpSpPr>
          <p:grpSpPr>
            <a:xfrm>
              <a:off x="4036024" y="884004"/>
              <a:ext cx="460705" cy="491455"/>
              <a:chOff x="9901824" y="937343"/>
              <a:chExt cx="744273" cy="793950"/>
            </a:xfrm>
          </p:grpSpPr>
          <p:grpSp>
            <p:nvGrpSpPr>
              <p:cNvPr id="51" name="Google Shape;1257;p48"/>
              <p:cNvGrpSpPr/>
              <p:nvPr/>
            </p:nvGrpSpPr>
            <p:grpSpPr>
              <a:xfrm>
                <a:off x="9901824" y="937343"/>
                <a:ext cx="744273" cy="793950"/>
                <a:chOff x="9901824" y="937343"/>
                <a:chExt cx="744273" cy="793950"/>
              </a:xfrm>
            </p:grpSpPr>
            <p:sp>
              <p:nvSpPr>
                <p:cNvPr id="58" name="Google Shape;1258;p48"/>
                <p:cNvSpPr/>
                <p:nvPr/>
              </p:nvSpPr>
              <p:spPr>
                <a:xfrm>
                  <a:off x="10463799" y="1043794"/>
                  <a:ext cx="76068" cy="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259;p48"/>
                <p:cNvSpPr/>
                <p:nvPr/>
              </p:nvSpPr>
              <p:spPr>
                <a:xfrm>
                  <a:off x="10546077" y="1303491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260;p48"/>
                <p:cNvSpPr/>
                <p:nvPr/>
              </p:nvSpPr>
              <p:spPr>
                <a:xfrm>
                  <a:off x="10463799" y="1499539"/>
                  <a:ext cx="76068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261;p48"/>
                <p:cNvSpPr/>
                <p:nvPr/>
              </p:nvSpPr>
              <p:spPr>
                <a:xfrm>
                  <a:off x="10008275" y="1500204"/>
                  <a:ext cx="76068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1" extrusionOk="0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262;p48"/>
                <p:cNvSpPr/>
                <p:nvPr/>
              </p:nvSpPr>
              <p:spPr>
                <a:xfrm>
                  <a:off x="9901824" y="1303934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63;p48"/>
                <p:cNvSpPr/>
                <p:nvPr/>
              </p:nvSpPr>
              <p:spPr>
                <a:xfrm>
                  <a:off x="10008275" y="1044237"/>
                  <a:ext cx="75403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1" extrusionOk="0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264;p48"/>
                <p:cNvSpPr/>
                <p:nvPr/>
              </p:nvSpPr>
              <p:spPr>
                <a:xfrm>
                  <a:off x="10267751" y="937343"/>
                  <a:ext cx="11976" cy="10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75" extrusionOk="0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265;p48"/>
                <p:cNvSpPr/>
                <p:nvPr/>
              </p:nvSpPr>
              <p:spPr>
                <a:xfrm>
                  <a:off x="10183698" y="1629498"/>
                  <a:ext cx="180080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266;p48"/>
                <p:cNvSpPr/>
                <p:nvPr/>
              </p:nvSpPr>
              <p:spPr>
                <a:xfrm>
                  <a:off x="10188356" y="1667865"/>
                  <a:ext cx="170766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45" extrusionOk="0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267;p48"/>
                <p:cNvSpPr/>
                <p:nvPr/>
              </p:nvSpPr>
              <p:spPr>
                <a:xfrm>
                  <a:off x="10212751" y="1705567"/>
                  <a:ext cx="122419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" name="Google Shape;1268;p48"/>
              <p:cNvSpPr/>
              <p:nvPr/>
            </p:nvSpPr>
            <p:spPr>
              <a:xfrm>
                <a:off x="10047751" y="1220548"/>
                <a:ext cx="217117" cy="20536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9" extrusionOk="0">
                    <a:moveTo>
                      <a:pt x="63" y="268"/>
                    </a:moveTo>
                    <a:cubicBezTo>
                      <a:pt x="78" y="297"/>
                      <a:pt x="94" y="324"/>
                      <a:pt x="108" y="350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380" y="206"/>
                      <a:pt x="380" y="206"/>
                      <a:pt x="380" y="20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0" y="88"/>
                      <a:pt x="14" y="174"/>
                      <a:pt x="63" y="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69;p48"/>
              <p:cNvSpPr/>
              <p:nvPr/>
            </p:nvSpPr>
            <p:spPr>
              <a:xfrm>
                <a:off x="10063053" y="1080830"/>
                <a:ext cx="205806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38" extrusionOk="0">
                    <a:moveTo>
                      <a:pt x="0" y="230"/>
                    </a:moveTo>
                    <a:cubicBezTo>
                      <a:pt x="360" y="438"/>
                      <a:pt x="360" y="438"/>
                      <a:pt x="360" y="438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74" y="3"/>
                      <a:pt x="40" y="117"/>
                      <a:pt x="0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70;p48"/>
              <p:cNvSpPr/>
              <p:nvPr/>
            </p:nvSpPr>
            <p:spPr>
              <a:xfrm>
                <a:off x="10276400" y="1080830"/>
                <a:ext cx="208024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38" extrusionOk="0">
                    <a:moveTo>
                      <a:pt x="0" y="0"/>
                    </a:moveTo>
                    <a:cubicBezTo>
                      <a:pt x="0" y="438"/>
                      <a:pt x="0" y="438"/>
                      <a:pt x="0" y="438"/>
                    </a:cubicBezTo>
                    <a:cubicBezTo>
                      <a:pt x="364" y="228"/>
                      <a:pt x="364" y="228"/>
                      <a:pt x="364" y="228"/>
                    </a:cubicBezTo>
                    <a:cubicBezTo>
                      <a:pt x="323" y="115"/>
                      <a:pt x="186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71;p48"/>
              <p:cNvSpPr/>
              <p:nvPr/>
            </p:nvSpPr>
            <p:spPr>
              <a:xfrm>
                <a:off x="10280392" y="1218773"/>
                <a:ext cx="219334" cy="20868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65" extrusionOk="0">
                    <a:moveTo>
                      <a:pt x="322" y="271"/>
                    </a:moveTo>
                    <a:cubicBezTo>
                      <a:pt x="371" y="177"/>
                      <a:pt x="384" y="91"/>
                      <a:pt x="364" y="9"/>
                    </a:cubicBezTo>
                    <a:cubicBezTo>
                      <a:pt x="364" y="9"/>
                      <a:pt x="364" y="9"/>
                      <a:pt x="364" y="9"/>
                    </a:cubicBezTo>
                    <a:cubicBezTo>
                      <a:pt x="363" y="6"/>
                      <a:pt x="362" y="3"/>
                      <a:pt x="361" y="0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70" y="365"/>
                      <a:pt x="270" y="365"/>
                      <a:pt x="270" y="365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91" y="327"/>
                      <a:pt x="307" y="300"/>
                      <a:pt x="322" y="2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72;p48"/>
              <p:cNvSpPr/>
              <p:nvPr/>
            </p:nvSpPr>
            <p:spPr>
              <a:xfrm>
                <a:off x="10116279" y="1345184"/>
                <a:ext cx="152580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68" extrusionOk="0">
                    <a:moveTo>
                      <a:pt x="267" y="468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21" y="190"/>
                      <a:pt x="42" y="229"/>
                      <a:pt x="61" y="272"/>
                    </a:cubicBezTo>
                    <a:cubicBezTo>
                      <a:pt x="75" y="304"/>
                      <a:pt x="83" y="346"/>
                      <a:pt x="90" y="383"/>
                    </a:cubicBezTo>
                    <a:cubicBezTo>
                      <a:pt x="92" y="398"/>
                      <a:pt x="95" y="411"/>
                      <a:pt x="98" y="424"/>
                    </a:cubicBezTo>
                    <a:cubicBezTo>
                      <a:pt x="105" y="457"/>
                      <a:pt x="116" y="466"/>
                      <a:pt x="151" y="467"/>
                    </a:cubicBezTo>
                    <a:cubicBezTo>
                      <a:pt x="157" y="468"/>
                      <a:pt x="157" y="468"/>
                      <a:pt x="157" y="468"/>
                    </a:cubicBezTo>
                    <a:cubicBezTo>
                      <a:pt x="185" y="468"/>
                      <a:pt x="185" y="468"/>
                      <a:pt x="185" y="468"/>
                    </a:cubicBezTo>
                    <a:cubicBezTo>
                      <a:pt x="237" y="468"/>
                      <a:pt x="237" y="468"/>
                      <a:pt x="237" y="468"/>
                    </a:cubicBezTo>
                    <a:cubicBezTo>
                      <a:pt x="247" y="468"/>
                      <a:pt x="257" y="468"/>
                      <a:pt x="267" y="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73;p48"/>
              <p:cNvSpPr/>
              <p:nvPr/>
            </p:nvSpPr>
            <p:spPr>
              <a:xfrm>
                <a:off x="10276400" y="1345184"/>
                <a:ext cx="154798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68" extrusionOk="0">
                    <a:moveTo>
                      <a:pt x="174" y="424"/>
                    </a:moveTo>
                    <a:cubicBezTo>
                      <a:pt x="177" y="411"/>
                      <a:pt x="180" y="398"/>
                      <a:pt x="182" y="383"/>
                    </a:cubicBezTo>
                    <a:cubicBezTo>
                      <a:pt x="189" y="346"/>
                      <a:pt x="197" y="304"/>
                      <a:pt x="211" y="272"/>
                    </a:cubicBezTo>
                    <a:cubicBezTo>
                      <a:pt x="230" y="229"/>
                      <a:pt x="251" y="191"/>
                      <a:pt x="271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5" y="467"/>
                      <a:pt x="5" y="467"/>
                      <a:pt x="5" y="467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15" y="468"/>
                      <a:pt x="25" y="468"/>
                      <a:pt x="36" y="468"/>
                    </a:cubicBezTo>
                    <a:cubicBezTo>
                      <a:pt x="42" y="467"/>
                      <a:pt x="42" y="467"/>
                      <a:pt x="42" y="467"/>
                    </a:cubicBezTo>
                    <a:cubicBezTo>
                      <a:pt x="94" y="468"/>
                      <a:pt x="94" y="468"/>
                      <a:pt x="94" y="468"/>
                    </a:cubicBezTo>
                    <a:cubicBezTo>
                      <a:pt x="101" y="468"/>
                      <a:pt x="108" y="468"/>
                      <a:pt x="115" y="467"/>
                    </a:cubicBezTo>
                    <a:cubicBezTo>
                      <a:pt x="157" y="467"/>
                      <a:pt x="167" y="456"/>
                      <a:pt x="174" y="4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814048" y="48874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Metricas do modelo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69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771861" y="19185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2,456,233,48$</a:t>
            </a:r>
            <a:endParaRPr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884986" y="93420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amount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562257" y="38906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3199</a:t>
            </a:r>
            <a:endParaRPr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562257" y="45539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trasactions analyzed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602611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4,78% users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4274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a lot of users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Google Shape;466;p26"/>
          <p:cNvSpPr txBox="1">
            <a:spLocks/>
          </p:cNvSpPr>
          <p:nvPr/>
        </p:nvSpPr>
        <p:spPr>
          <a:xfrm>
            <a:off x="771861" y="1338071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568,346,62$  (23,14%)</a:t>
            </a:r>
            <a:endParaRPr lang="en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67;p26"/>
          <p:cNvSpPr txBox="1">
            <a:spLocks/>
          </p:cNvSpPr>
          <p:nvPr/>
        </p:nvSpPr>
        <p:spPr>
          <a:xfrm>
            <a:off x="771861" y="208921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Fraud - That’s a lot of money</a:t>
            </a:r>
            <a:endParaRPr lang="en-US" dirty="0"/>
          </a:p>
        </p:txBody>
      </p:sp>
      <p:sp>
        <p:nvSpPr>
          <p:cNvPr id="11" name="Google Shape;467;p26"/>
          <p:cNvSpPr txBox="1">
            <a:spLocks/>
          </p:cNvSpPr>
          <p:nvPr/>
        </p:nvSpPr>
        <p:spPr>
          <a:xfrm>
            <a:off x="3882615" y="43187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Analysis period</a:t>
            </a:r>
          </a:p>
          <a:p>
            <a:pPr marL="0" indent="0" algn="ctr">
              <a:buFont typeface="Muli"/>
              <a:buNone/>
            </a:pPr>
            <a:r>
              <a:rPr lang="en-US" dirty="0" smtClean="0"/>
              <a:t>2019-11-01</a:t>
            </a:r>
            <a:br>
              <a:rPr lang="en-US" dirty="0" smtClean="0"/>
            </a:br>
            <a:r>
              <a:rPr lang="en-US" dirty="0" smtClean="0"/>
              <a:t>2019-12-01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Melhorias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164451" y="29443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4276033" y="130190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Elipse 1">
            <a:hlinkClick r:id="rId3"/>
          </p:cNvPr>
          <p:cNvSpPr/>
          <p:nvPr/>
        </p:nvSpPr>
        <p:spPr>
          <a:xfrm>
            <a:off x="910049" y="3241116"/>
            <a:ext cx="1677508" cy="139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Colocar </a:t>
            </a:r>
            <a:r>
              <a:rPr lang="pt-BR" b="1" dirty="0" err="1" smtClean="0">
                <a:solidFill>
                  <a:schemeClr val="bg1"/>
                </a:solidFill>
              </a:rPr>
              <a:t>Qrcode</a:t>
            </a:r>
            <a:r>
              <a:rPr lang="pt-BR" b="1" dirty="0" smtClean="0">
                <a:solidFill>
                  <a:schemeClr val="bg1"/>
                </a:solidFill>
              </a:rPr>
              <a:t>/link  </a:t>
            </a:r>
            <a:r>
              <a:rPr lang="pt-BR" b="1" dirty="0" err="1" smtClean="0">
                <a:solidFill>
                  <a:schemeClr val="bg1"/>
                </a:solidFill>
              </a:rPr>
              <a:t>streamlit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Google Shape;594;p34"/>
          <p:cNvSpPr/>
          <p:nvPr/>
        </p:nvSpPr>
        <p:spPr>
          <a:xfrm>
            <a:off x="3496472" y="2851335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94;p34"/>
          <p:cNvSpPr/>
          <p:nvPr/>
        </p:nvSpPr>
        <p:spPr>
          <a:xfrm>
            <a:off x="4665813" y="2852669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94;p34"/>
          <p:cNvSpPr/>
          <p:nvPr/>
        </p:nvSpPr>
        <p:spPr>
          <a:xfrm>
            <a:off x="5896048" y="2852669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Muli"/>
                <a:ea typeface="Muli"/>
                <a:cs typeface="Muli"/>
                <a:sym typeface="Muli"/>
              </a:rPr>
              <a:t>+ US $ 1,000,000,000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Annually </a:t>
            </a:r>
            <a:b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more than 250,000 businesses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905026" y="122579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História e tipos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ommodities </a:t>
            </a:r>
          </a:p>
          <a:p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oeda </a:t>
            </a:r>
          </a:p>
          <a:p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utros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Hedge </a:t>
            </a:r>
          </a:p>
          <a:p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Alavancagem</a:t>
            </a:r>
          </a:p>
          <a:p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Especulação </a:t>
            </a:r>
            <a:endParaRPr lang="en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sym typeface="Muli"/>
            </a:endParaRPr>
          </a:p>
          <a:p>
            <a:endParaRPr lang="pt-B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2550239" y="404849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Roadmap (MVP)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Entender a necessidade do cliente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System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integration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7485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Effective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impacts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Direcionar para 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Team Performance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Metrics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Achieved</a:t>
            </a:r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objectives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 significant pillars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Best </a:t>
            </a:r>
            <a:r>
              <a:rPr lang="pt-BR" dirty="0" err="1" smtClean="0"/>
              <a:t>Product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plan to provide our services with the highest technological standards, featuring AI and </a:t>
            </a:r>
            <a:r>
              <a:rPr lang="en-US" dirty="0" err="1"/>
              <a:t>Blockchain</a:t>
            </a:r>
            <a:r>
              <a:rPr lang="en-US" dirty="0"/>
              <a:t>, compounded with top-notch user experience.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Next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Engagement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 smtClean="0"/>
              <a:t>Our </a:t>
            </a:r>
            <a:r>
              <a:rPr lang="en-US" dirty="0"/>
              <a:t>customers play a vital role in everything we do. They are our best sales promoters and also withhold the ability to change the product and the business at any time.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Disruptive</a:t>
            </a:r>
            <a:r>
              <a:rPr lang="pt-BR" dirty="0"/>
              <a:t> </a:t>
            </a:r>
            <a:r>
              <a:rPr lang="pt-BR" dirty="0" err="1" smtClean="0"/>
              <a:t>Economics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aim to grant the lowest prices for our customers to help them unlock purchasing power. We designed our business model to transform how merchants sell and profit.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“Colocar uma dor do cliente.” – Fulano da Silva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Qual é o perfil esperado de um profissional do mercado financeiro? | Na  Pr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4" y="753284"/>
            <a:ext cx="2102643" cy="11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édito Rural: Conheça tudo sobre o que move o a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9" y="808188"/>
            <a:ext cx="2146976" cy="10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814048" y="48874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Metrics do negócio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273;p30"/>
          <p:cNvSpPr/>
          <p:nvPr/>
        </p:nvSpPr>
        <p:spPr>
          <a:xfrm>
            <a:off x="947327" y="1894106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5;p30"/>
          <p:cNvSpPr/>
          <p:nvPr/>
        </p:nvSpPr>
        <p:spPr>
          <a:xfrm>
            <a:off x="1111296" y="205626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Risco</a:t>
            </a:r>
            <a:b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</a:t>
            </a:r>
            <a:b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t-BR" sz="18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DV01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276;p30"/>
          <p:cNvSpPr/>
          <p:nvPr/>
        </p:nvSpPr>
        <p:spPr>
          <a:xfrm>
            <a:off x="3173365" y="2963416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7;p30"/>
          <p:cNvSpPr/>
          <p:nvPr/>
        </p:nvSpPr>
        <p:spPr>
          <a:xfrm>
            <a:off x="3349332" y="313744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Liquidez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278;p30"/>
          <p:cNvSpPr/>
          <p:nvPr/>
        </p:nvSpPr>
        <p:spPr>
          <a:xfrm>
            <a:off x="5254689" y="1202200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9;p30"/>
          <p:cNvSpPr/>
          <p:nvPr/>
        </p:nvSpPr>
        <p:spPr>
          <a:xfrm>
            <a:off x="5449000" y="1394246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280;p30"/>
          <p:cNvCxnSpPr/>
          <p:nvPr/>
        </p:nvCxnSpPr>
        <p:spPr>
          <a:xfrm>
            <a:off x="2587476" y="3142789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81;p30"/>
          <p:cNvCxnSpPr/>
          <p:nvPr/>
        </p:nvCxnSpPr>
        <p:spPr>
          <a:xfrm rot="10800000" flipH="1">
            <a:off x="4854120" y="2774858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tângulo 1"/>
          <p:cNvSpPr/>
          <p:nvPr/>
        </p:nvSpPr>
        <p:spPr>
          <a:xfrm>
            <a:off x="5766179" y="2097680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Volatilidade</a:t>
            </a:r>
            <a:endParaRPr lang="pt-BR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374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76" y="1325230"/>
            <a:ext cx="6027949" cy="28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1" y="1318438"/>
            <a:ext cx="6182297" cy="30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23061</TotalTime>
  <Words>272</Words>
  <Application>Microsoft Office PowerPoint</Application>
  <PresentationFormat>Apresentação na tela (16:9)</PresentationFormat>
  <Paragraphs>90</Paragraphs>
  <Slides>14</Slides>
  <Notes>14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 Neue</vt:lpstr>
      <vt:lpstr>Lexend Deca</vt:lpstr>
      <vt:lpstr>Muli</vt:lpstr>
      <vt:lpstr>Nixie One</vt:lpstr>
      <vt:lpstr>Source Sans Pro</vt:lpstr>
      <vt:lpstr>Imogen template</vt:lpstr>
      <vt:lpstr>Derivativos</vt:lpstr>
      <vt:lpstr>+ US $ 1,000,000,000 Annually  in more than 250,000 businesses</vt:lpstr>
      <vt:lpstr>Apresentação do PowerPoint</vt:lpstr>
      <vt:lpstr>Roadmap (MVP)</vt:lpstr>
      <vt:lpstr>Three significant pillars</vt:lpstr>
      <vt:lpstr>Apresentação do PowerPoint</vt:lpstr>
      <vt:lpstr>Metrics do negócio</vt:lpstr>
      <vt:lpstr>Apresentação do PowerPoint</vt:lpstr>
      <vt:lpstr>Apresentação do PowerPoint</vt:lpstr>
      <vt:lpstr>Apresentação do PowerPoint</vt:lpstr>
      <vt:lpstr>Metricas do modelo</vt:lpstr>
      <vt:lpstr>2,456,233,48$</vt:lpstr>
      <vt:lpstr>Melhorias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Conta da Microsoft</cp:lastModifiedBy>
  <cp:revision>44</cp:revision>
  <dcterms:modified xsi:type="dcterms:W3CDTF">2022-09-30T23:27:02Z</dcterms:modified>
</cp:coreProperties>
</file>