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2" r:id="rId3"/>
    <p:sldId id="270" r:id="rId4"/>
    <p:sldId id="260" r:id="rId5"/>
    <p:sldId id="310" r:id="rId6"/>
    <p:sldId id="313" r:id="rId7"/>
    <p:sldId id="309" r:id="rId8"/>
    <p:sldId id="314" r:id="rId9"/>
    <p:sldId id="315" r:id="rId10"/>
    <p:sldId id="273" r:id="rId11"/>
    <p:sldId id="311" r:id="rId12"/>
    <p:sldId id="312" r:id="rId13"/>
    <p:sldId id="267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4660"/>
  </p:normalViewPr>
  <p:slideViewPr>
    <p:cSldViewPr snapToGrid="0">
      <p:cViewPr>
        <p:scale>
          <a:sx n="110" d="100"/>
          <a:sy n="110" d="100"/>
        </p:scale>
        <p:origin x="456" y="1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4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0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3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33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01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s://github.com/rodrigo-cabral-lab/derivativos/tree/develop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Derivativos de commodities</a:t>
            </a:r>
            <a:endParaRPr dirty="0"/>
          </a:p>
        </p:txBody>
      </p:sp>
      <p:sp>
        <p:nvSpPr>
          <p:cNvPr id="3" name="Google Shape;380;p17"/>
          <p:cNvSpPr txBox="1">
            <a:spLocks/>
          </p:cNvSpPr>
          <p:nvPr/>
        </p:nvSpPr>
        <p:spPr>
          <a:xfrm>
            <a:off x="4005316" y="3288841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500" dirty="0">
                <a:solidFill>
                  <a:schemeClr val="tx1"/>
                </a:solidFill>
              </a:rPr>
              <a:t>Gestão de risco de mercado</a:t>
            </a:r>
          </a:p>
          <a:p>
            <a:endParaRPr lang="pt-BR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1828801" y="520177"/>
            <a:ext cx="6293794" cy="4226437"/>
            <a:chOff x="13557" y="884004"/>
            <a:chExt cx="9011045" cy="6159675"/>
          </a:xfrm>
        </p:grpSpPr>
        <p:grpSp>
          <p:nvGrpSpPr>
            <p:cNvPr id="26" name="Google Shape;267;p29"/>
            <p:cNvGrpSpPr/>
            <p:nvPr/>
          </p:nvGrpSpPr>
          <p:grpSpPr>
            <a:xfrm>
              <a:off x="2688437" y="4501178"/>
              <a:ext cx="2849583" cy="2542501"/>
              <a:chOff x="2993237" y="4155493"/>
              <a:chExt cx="2849583" cy="2542501"/>
            </a:xfrm>
          </p:grpSpPr>
          <p:cxnSp>
            <p:nvCxnSpPr>
              <p:cNvPr id="27" name="Google Shape;268;p29"/>
              <p:cNvCxnSpPr/>
              <p:nvPr/>
            </p:nvCxnSpPr>
            <p:spPr>
              <a:xfrm flipH="1">
                <a:off x="4361190" y="4155493"/>
                <a:ext cx="5247" cy="800276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Google Shape;269;p29"/>
              <p:cNvSpPr txBox="1"/>
              <p:nvPr/>
            </p:nvSpPr>
            <p:spPr>
              <a:xfrm>
                <a:off x="2993237" y="5313494"/>
                <a:ext cx="2849583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Dataset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- Série temporal diária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 por </a:t>
                </a: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commoditie</a:t>
                </a: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Quantidade negociada</a:t>
                </a:r>
                <a:b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b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</a:t>
                </a: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bmf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29" name="Google Shape;270;p29"/>
              <p:cNvSpPr/>
              <p:nvPr/>
            </p:nvSpPr>
            <p:spPr>
              <a:xfrm>
                <a:off x="4242024" y="4858382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1;p29"/>
              <p:cNvSpPr txBox="1"/>
              <p:nvPr/>
            </p:nvSpPr>
            <p:spPr>
              <a:xfrm>
                <a:off x="4223798" y="4743191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3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1" name="Google Shape;272;p29"/>
            <p:cNvGrpSpPr/>
            <p:nvPr/>
          </p:nvGrpSpPr>
          <p:grpSpPr>
            <a:xfrm>
              <a:off x="13557" y="2172128"/>
              <a:ext cx="3312693" cy="1384500"/>
              <a:chOff x="318357" y="1844098"/>
              <a:chExt cx="3312693" cy="1384500"/>
            </a:xfrm>
          </p:grpSpPr>
          <p:sp>
            <p:nvSpPr>
              <p:cNvPr id="32" name="Google Shape;273;p29"/>
              <p:cNvSpPr txBox="1"/>
              <p:nvPr/>
            </p:nvSpPr>
            <p:spPr>
              <a:xfrm>
                <a:off x="318357" y="1844098"/>
                <a:ext cx="2185164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ETL/modelo: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Cotação </a:t>
                </a: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usd</a:t>
                </a: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Ipca</a:t>
                </a: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Igp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-m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Selic</a:t>
                </a:r>
              </a:p>
              <a:p>
                <a:pPr marL="171450" lvl="0" indent="-1714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pt-BR"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171450" indent="-171450" algn="ctr"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fonte: site </a:t>
                </a: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bmf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, </a:t>
                </a: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api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 </a:t>
                </a: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bcb</a:t>
                </a:r>
                <a:b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</a:br>
                <a:r>
                  <a:rPr lang="en" sz="800" dirty="0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rPr>
                  <a:t>.</a:t>
                </a:r>
                <a:endParaRPr sz="8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cxnSp>
            <p:nvCxnSpPr>
              <p:cNvPr id="33" name="Google Shape;274;p29"/>
              <p:cNvCxnSpPr/>
              <p:nvPr/>
            </p:nvCxnSpPr>
            <p:spPr>
              <a:xfrm rot="10800000">
                <a:off x="2587350" y="2536350"/>
                <a:ext cx="1043700" cy="0"/>
              </a:xfrm>
              <a:prstGeom prst="straightConnector1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Google Shape;275;p29"/>
              <p:cNvSpPr/>
              <p:nvPr/>
            </p:nvSpPr>
            <p:spPr>
              <a:xfrm>
                <a:off x="2523501" y="2431050"/>
                <a:ext cx="198600" cy="198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76;p29"/>
              <p:cNvSpPr txBox="1"/>
              <p:nvPr/>
            </p:nvSpPr>
            <p:spPr>
              <a:xfrm>
                <a:off x="2498249" y="2287826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2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36" name="Google Shape;277;p29"/>
            <p:cNvGrpSpPr/>
            <p:nvPr/>
          </p:nvGrpSpPr>
          <p:grpSpPr>
            <a:xfrm>
              <a:off x="4603300" y="1270945"/>
              <a:ext cx="4421302" cy="1384500"/>
              <a:chOff x="4908100" y="889950"/>
              <a:chExt cx="4421302" cy="1384500"/>
            </a:xfrm>
          </p:grpSpPr>
          <p:cxnSp>
            <p:nvCxnSpPr>
              <p:cNvPr id="37" name="Google Shape;278;p29"/>
              <p:cNvCxnSpPr/>
              <p:nvPr/>
            </p:nvCxnSpPr>
            <p:spPr>
              <a:xfrm>
                <a:off x="4908100" y="1593250"/>
                <a:ext cx="171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8" name="Google Shape;279;p29"/>
              <p:cNvSpPr txBox="1"/>
              <p:nvPr/>
            </p:nvSpPr>
            <p:spPr>
              <a:xfrm>
                <a:off x="6640485" y="889950"/>
                <a:ext cx="2688917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 err="1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Information</a:t>
                </a: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Sazonalidade de operação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Retorno esperado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pt-BR" sz="1200" dirty="0">
                    <a:solidFill>
                      <a:schemeClr val="tx1"/>
                    </a:solidFill>
                    <a:latin typeface="Muli"/>
                    <a:ea typeface="Muli"/>
                    <a:cs typeface="Muli"/>
                    <a:sym typeface="Muli"/>
                  </a:rPr>
                  <a:t>Risco de mercado</a:t>
                </a:r>
                <a:endParaRPr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sp>
            <p:nvSpPr>
              <p:cNvPr id="39" name="Google Shape;280;p29"/>
              <p:cNvSpPr/>
              <p:nvPr/>
            </p:nvSpPr>
            <p:spPr>
              <a:xfrm>
                <a:off x="6427830" y="1493307"/>
                <a:ext cx="198600" cy="198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1;p29"/>
              <p:cNvSpPr txBox="1"/>
              <p:nvPr/>
            </p:nvSpPr>
            <p:spPr>
              <a:xfrm>
                <a:off x="6404817" y="1365212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chemeClr val="dk1"/>
                    </a:solidFill>
                    <a:latin typeface="Lexend Deca"/>
                    <a:ea typeface="Lexend Deca"/>
                    <a:cs typeface="Lexend Deca"/>
                    <a:sym typeface="Lexend Deca"/>
                  </a:rPr>
                  <a:t>1</a:t>
                </a:r>
                <a:endParaRPr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endParaRPr>
              </a:p>
            </p:txBody>
          </p:sp>
        </p:grpSp>
        <p:grpSp>
          <p:nvGrpSpPr>
            <p:cNvPr id="41" name="Google Shape;282;p29"/>
            <p:cNvGrpSpPr/>
            <p:nvPr/>
          </p:nvGrpSpPr>
          <p:grpSpPr>
            <a:xfrm>
              <a:off x="2509794" y="1479150"/>
              <a:ext cx="3514811" cy="3252003"/>
              <a:chOff x="2991269" y="1153325"/>
              <a:chExt cx="3514811" cy="3252003"/>
            </a:xfrm>
          </p:grpSpPr>
          <p:sp>
            <p:nvSpPr>
              <p:cNvPr id="42" name="Google Shape;283;p29"/>
              <p:cNvSpPr/>
              <p:nvPr/>
            </p:nvSpPr>
            <p:spPr>
              <a:xfrm>
                <a:off x="3477586" y="2585458"/>
                <a:ext cx="2541910" cy="950456"/>
              </a:xfrm>
              <a:custGeom>
                <a:avLst/>
                <a:gdLst/>
                <a:ahLst/>
                <a:cxnLst/>
                <a:rect l="l" t="t" r="r" b="b"/>
                <a:pathLst>
                  <a:path w="126826" h="43529" extrusionOk="0">
                    <a:moveTo>
                      <a:pt x="0" y="20002"/>
                    </a:moveTo>
                    <a:lnTo>
                      <a:pt x="63389" y="43529"/>
                    </a:lnTo>
                    <a:lnTo>
                      <a:pt x="126826" y="19907"/>
                    </a:lnTo>
                    <a:lnTo>
                      <a:pt x="63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3" name="Google Shape;284;p29"/>
              <p:cNvSpPr/>
              <p:nvPr/>
            </p:nvSpPr>
            <p:spPr>
              <a:xfrm>
                <a:off x="2991269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4" name="Google Shape;285;p29"/>
              <p:cNvSpPr/>
              <p:nvPr/>
            </p:nvSpPr>
            <p:spPr>
              <a:xfrm flipH="1">
                <a:off x="4747852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5" name="Google Shape;286;p29"/>
              <p:cNvSpPr/>
              <p:nvPr/>
            </p:nvSpPr>
            <p:spPr>
              <a:xfrm>
                <a:off x="3969199" y="2001324"/>
                <a:ext cx="1565850" cy="585863"/>
              </a:xfrm>
              <a:custGeom>
                <a:avLst/>
                <a:gdLst/>
                <a:ahLst/>
                <a:cxnLst/>
                <a:rect l="l" t="t" r="r" b="b"/>
                <a:pathLst>
                  <a:path w="24053" h="8150" extrusionOk="0">
                    <a:moveTo>
                      <a:pt x="0" y="3827"/>
                    </a:moveTo>
                    <a:lnTo>
                      <a:pt x="11976" y="8150"/>
                    </a:lnTo>
                    <a:lnTo>
                      <a:pt x="24053" y="382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46" name="Google Shape;287;p29"/>
              <p:cNvSpPr/>
              <p:nvPr/>
            </p:nvSpPr>
            <p:spPr>
              <a:xfrm>
                <a:off x="356325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7" name="Google Shape;288;p29"/>
              <p:cNvSpPr/>
              <p:nvPr/>
            </p:nvSpPr>
            <p:spPr>
              <a:xfrm flipH="1">
                <a:off x="474936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  <p:sp>
            <p:nvSpPr>
              <p:cNvPr id="48" name="Google Shape;289;p29"/>
              <p:cNvSpPr/>
              <p:nvPr/>
            </p:nvSpPr>
            <p:spPr>
              <a:xfrm>
                <a:off x="4059061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49" name="Google Shape;290;p29"/>
              <p:cNvSpPr/>
              <p:nvPr/>
            </p:nvSpPr>
            <p:spPr>
              <a:xfrm flipH="1">
                <a:off x="4749350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</p:sp>
        </p:grpSp>
        <p:grpSp>
          <p:nvGrpSpPr>
            <p:cNvPr id="50" name="Google Shape;1256;p48"/>
            <p:cNvGrpSpPr/>
            <p:nvPr/>
          </p:nvGrpSpPr>
          <p:grpSpPr>
            <a:xfrm>
              <a:off x="4036024" y="884004"/>
              <a:ext cx="460705" cy="491455"/>
              <a:chOff x="9901824" y="937343"/>
              <a:chExt cx="744273" cy="793950"/>
            </a:xfrm>
          </p:grpSpPr>
          <p:grpSp>
            <p:nvGrpSpPr>
              <p:cNvPr id="51" name="Google Shape;1257;p48"/>
              <p:cNvGrpSpPr/>
              <p:nvPr/>
            </p:nvGrpSpPr>
            <p:grpSpPr>
              <a:xfrm>
                <a:off x="9901824" y="937343"/>
                <a:ext cx="744273" cy="793950"/>
                <a:chOff x="9901824" y="937343"/>
                <a:chExt cx="744273" cy="793950"/>
              </a:xfrm>
            </p:grpSpPr>
            <p:sp>
              <p:nvSpPr>
                <p:cNvPr id="58" name="Google Shape;1258;p48"/>
                <p:cNvSpPr/>
                <p:nvPr/>
              </p:nvSpPr>
              <p:spPr>
                <a:xfrm>
                  <a:off x="10463799" y="1043794"/>
                  <a:ext cx="76068" cy="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" y="132"/>
                      </a:moveTo>
                      <a:cubicBezTo>
                        <a:pt x="9" y="132"/>
                        <a:pt x="6" y="131"/>
                        <a:pt x="4" y="128"/>
                      </a:cubicBezTo>
                      <a:cubicBezTo>
                        <a:pt x="0" y="124"/>
                        <a:pt x="0" y="118"/>
                        <a:pt x="4" y="114"/>
                      </a:cubicBezTo>
                      <a:cubicBezTo>
                        <a:pt x="113" y="4"/>
                        <a:pt x="113" y="4"/>
                        <a:pt x="113" y="4"/>
                      </a:cubicBezTo>
                      <a:cubicBezTo>
                        <a:pt x="118" y="0"/>
                        <a:pt x="124" y="0"/>
                        <a:pt x="128" y="4"/>
                      </a:cubicBezTo>
                      <a:cubicBezTo>
                        <a:pt x="133" y="8"/>
                        <a:pt x="133" y="15"/>
                        <a:pt x="128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1"/>
                        <a:pt x="14" y="132"/>
                        <a:pt x="12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1259;p48"/>
                <p:cNvSpPr/>
                <p:nvPr/>
              </p:nvSpPr>
              <p:spPr>
                <a:xfrm>
                  <a:off x="10546077" y="1303491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7"/>
                        <a:pt x="0" y="11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1"/>
                      </a:cubicBezTo>
                      <a:cubicBezTo>
                        <a:pt x="175" y="17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1260;p48"/>
                <p:cNvSpPr/>
                <p:nvPr/>
              </p:nvSpPr>
              <p:spPr>
                <a:xfrm>
                  <a:off x="10463799" y="1499539"/>
                  <a:ext cx="76068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2" extrusionOk="0">
                      <a:moveTo>
                        <a:pt x="121" y="132"/>
                      </a:moveTo>
                      <a:cubicBezTo>
                        <a:pt x="119" y="132"/>
                        <a:pt x="116" y="131"/>
                        <a:pt x="114" y="12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9" y="0"/>
                        <a:pt x="15" y="0"/>
                        <a:pt x="20" y="4"/>
                      </a:cubicBezTo>
                      <a:cubicBezTo>
                        <a:pt x="129" y="114"/>
                        <a:pt x="129" y="114"/>
                        <a:pt x="129" y="114"/>
                      </a:cubicBezTo>
                      <a:cubicBezTo>
                        <a:pt x="133" y="118"/>
                        <a:pt x="133" y="124"/>
                        <a:pt x="129" y="129"/>
                      </a:cubicBezTo>
                      <a:cubicBezTo>
                        <a:pt x="127" y="131"/>
                        <a:pt x="124" y="132"/>
                        <a:pt x="121" y="1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1261;p48"/>
                <p:cNvSpPr/>
                <p:nvPr/>
              </p:nvSpPr>
              <p:spPr>
                <a:xfrm>
                  <a:off x="10008275" y="1500204"/>
                  <a:ext cx="76068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1" extrusionOk="0">
                      <a:moveTo>
                        <a:pt x="12" y="131"/>
                      </a:moveTo>
                      <a:cubicBezTo>
                        <a:pt x="9" y="131"/>
                        <a:pt x="7" y="130"/>
                        <a:pt x="5" y="128"/>
                      </a:cubicBezTo>
                      <a:cubicBezTo>
                        <a:pt x="0" y="124"/>
                        <a:pt x="0" y="117"/>
                        <a:pt x="5" y="113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8" y="0"/>
                        <a:pt x="125" y="0"/>
                        <a:pt x="129" y="4"/>
                      </a:cubicBezTo>
                      <a:cubicBezTo>
                        <a:pt x="133" y="8"/>
                        <a:pt x="133" y="14"/>
                        <a:pt x="129" y="19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7" y="130"/>
                        <a:pt x="15" y="131"/>
                        <a:pt x="12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1262;p48"/>
                <p:cNvSpPr/>
                <p:nvPr/>
              </p:nvSpPr>
              <p:spPr>
                <a:xfrm>
                  <a:off x="9901824" y="1303934"/>
                  <a:ext cx="100020" cy="11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21" extrusionOk="0">
                      <a:moveTo>
                        <a:pt x="165" y="2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4" y="21"/>
                        <a:pt x="0" y="16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71" y="0"/>
                        <a:pt x="175" y="5"/>
                        <a:pt x="175" y="10"/>
                      </a:cubicBezTo>
                      <a:cubicBezTo>
                        <a:pt x="175" y="16"/>
                        <a:pt x="171" y="21"/>
                        <a:pt x="165" y="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263;p48"/>
                <p:cNvSpPr/>
                <p:nvPr/>
              </p:nvSpPr>
              <p:spPr>
                <a:xfrm>
                  <a:off x="10008275" y="1044237"/>
                  <a:ext cx="75403" cy="74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1" extrusionOk="0">
                      <a:moveTo>
                        <a:pt x="121" y="131"/>
                      </a:moveTo>
                      <a:cubicBezTo>
                        <a:pt x="118" y="131"/>
                        <a:pt x="115" y="130"/>
                        <a:pt x="113" y="12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4"/>
                        <a:pt x="0" y="8"/>
                        <a:pt x="4" y="4"/>
                      </a:cubicBezTo>
                      <a:cubicBezTo>
                        <a:pt x="8" y="0"/>
                        <a:pt x="15" y="0"/>
                        <a:pt x="19" y="4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32" y="117"/>
                        <a:pt x="132" y="124"/>
                        <a:pt x="128" y="128"/>
                      </a:cubicBezTo>
                      <a:cubicBezTo>
                        <a:pt x="126" y="130"/>
                        <a:pt x="124" y="131"/>
                        <a:pt x="121" y="13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1264;p48"/>
                <p:cNvSpPr/>
                <p:nvPr/>
              </p:nvSpPr>
              <p:spPr>
                <a:xfrm>
                  <a:off x="10267751" y="937343"/>
                  <a:ext cx="11976" cy="10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75" extrusionOk="0">
                      <a:moveTo>
                        <a:pt x="11" y="175"/>
                      </a:moveTo>
                      <a:cubicBezTo>
                        <a:pt x="5" y="175"/>
                        <a:pt x="0" y="171"/>
                        <a:pt x="0" y="16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65"/>
                        <a:pt x="21" y="165"/>
                        <a:pt x="21" y="165"/>
                      </a:cubicBezTo>
                      <a:cubicBezTo>
                        <a:pt x="21" y="171"/>
                        <a:pt x="17" y="175"/>
                        <a:pt x="11" y="1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1265;p48"/>
                <p:cNvSpPr/>
                <p:nvPr/>
              </p:nvSpPr>
              <p:spPr>
                <a:xfrm>
                  <a:off x="10183698" y="1629498"/>
                  <a:ext cx="180080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93" y="45"/>
                        <a:pt x="293" y="45"/>
                        <a:pt x="293" y="45"/>
                      </a:cubicBezTo>
                      <a:cubicBezTo>
                        <a:pt x="305" y="45"/>
                        <a:pt x="315" y="35"/>
                        <a:pt x="315" y="23"/>
                      </a:cubicBezTo>
                      <a:cubicBezTo>
                        <a:pt x="315" y="23"/>
                        <a:pt x="315" y="23"/>
                        <a:pt x="315" y="23"/>
                      </a:cubicBezTo>
                      <a:cubicBezTo>
                        <a:pt x="315" y="11"/>
                        <a:pt x="305" y="0"/>
                        <a:pt x="29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1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1266;p48"/>
                <p:cNvSpPr/>
                <p:nvPr/>
              </p:nvSpPr>
              <p:spPr>
                <a:xfrm>
                  <a:off x="10188356" y="1667865"/>
                  <a:ext cx="170766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45" extrusionOk="0">
                      <a:moveTo>
                        <a:pt x="0" y="22"/>
                      </a:moveTo>
                      <a:cubicBezTo>
                        <a:pt x="0" y="35"/>
                        <a:pt x="10" y="45"/>
                        <a:pt x="23" y="45"/>
                      </a:cubicBezTo>
                      <a:cubicBezTo>
                        <a:pt x="277" y="45"/>
                        <a:pt x="277" y="45"/>
                        <a:pt x="277" y="45"/>
                      </a:cubicBezTo>
                      <a:cubicBezTo>
                        <a:pt x="289" y="45"/>
                        <a:pt x="299" y="35"/>
                        <a:pt x="299" y="22"/>
                      </a:cubicBezTo>
                      <a:cubicBezTo>
                        <a:pt x="299" y="22"/>
                        <a:pt x="299" y="22"/>
                        <a:pt x="299" y="22"/>
                      </a:cubicBezTo>
                      <a:cubicBezTo>
                        <a:pt x="299" y="10"/>
                        <a:pt x="289" y="0"/>
                        <a:pt x="277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1267;p48"/>
                <p:cNvSpPr/>
                <p:nvPr/>
              </p:nvSpPr>
              <p:spPr>
                <a:xfrm>
                  <a:off x="10212751" y="1705567"/>
                  <a:ext cx="122419" cy="2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45" extrusionOk="0">
                      <a:moveTo>
                        <a:pt x="0" y="23"/>
                      </a:move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92" y="45"/>
                        <a:pt x="192" y="45"/>
                        <a:pt x="192" y="45"/>
                      </a:cubicBezTo>
                      <a:cubicBezTo>
                        <a:pt x="204" y="45"/>
                        <a:pt x="214" y="35"/>
                        <a:pt x="214" y="23"/>
                      </a:cubicBezTo>
                      <a:cubicBezTo>
                        <a:pt x="214" y="23"/>
                        <a:pt x="214" y="23"/>
                        <a:pt x="214" y="23"/>
                      </a:cubicBezTo>
                      <a:cubicBezTo>
                        <a:pt x="214" y="10"/>
                        <a:pt x="204" y="0"/>
                        <a:pt x="19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" name="Google Shape;1268;p48"/>
              <p:cNvSpPr/>
              <p:nvPr/>
            </p:nvSpPr>
            <p:spPr>
              <a:xfrm>
                <a:off x="10047751" y="1220548"/>
                <a:ext cx="217117" cy="20536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9" extrusionOk="0">
                    <a:moveTo>
                      <a:pt x="63" y="268"/>
                    </a:moveTo>
                    <a:cubicBezTo>
                      <a:pt x="78" y="297"/>
                      <a:pt x="94" y="324"/>
                      <a:pt x="108" y="350"/>
                    </a:cubicBezTo>
                    <a:cubicBezTo>
                      <a:pt x="113" y="359"/>
                      <a:pt x="113" y="359"/>
                      <a:pt x="113" y="359"/>
                    </a:cubicBezTo>
                    <a:cubicBezTo>
                      <a:pt x="380" y="206"/>
                      <a:pt x="380" y="206"/>
                      <a:pt x="380" y="20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2" y="4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0" y="88"/>
                      <a:pt x="14" y="174"/>
                      <a:pt x="63" y="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69;p48"/>
              <p:cNvSpPr/>
              <p:nvPr/>
            </p:nvSpPr>
            <p:spPr>
              <a:xfrm>
                <a:off x="10063053" y="1080830"/>
                <a:ext cx="205806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38" extrusionOk="0">
                    <a:moveTo>
                      <a:pt x="0" y="230"/>
                    </a:moveTo>
                    <a:cubicBezTo>
                      <a:pt x="360" y="438"/>
                      <a:pt x="360" y="438"/>
                      <a:pt x="360" y="438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74" y="3"/>
                      <a:pt x="40" y="117"/>
                      <a:pt x="0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70;p48"/>
              <p:cNvSpPr/>
              <p:nvPr/>
            </p:nvSpPr>
            <p:spPr>
              <a:xfrm>
                <a:off x="10276400" y="1080830"/>
                <a:ext cx="208024" cy="25060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38" extrusionOk="0">
                    <a:moveTo>
                      <a:pt x="0" y="0"/>
                    </a:moveTo>
                    <a:cubicBezTo>
                      <a:pt x="0" y="438"/>
                      <a:pt x="0" y="438"/>
                      <a:pt x="0" y="438"/>
                    </a:cubicBezTo>
                    <a:cubicBezTo>
                      <a:pt x="364" y="228"/>
                      <a:pt x="364" y="228"/>
                      <a:pt x="364" y="228"/>
                    </a:cubicBezTo>
                    <a:cubicBezTo>
                      <a:pt x="323" y="115"/>
                      <a:pt x="186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71;p48"/>
              <p:cNvSpPr/>
              <p:nvPr/>
            </p:nvSpPr>
            <p:spPr>
              <a:xfrm>
                <a:off x="10280392" y="1218773"/>
                <a:ext cx="219334" cy="20868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65" extrusionOk="0">
                    <a:moveTo>
                      <a:pt x="322" y="271"/>
                    </a:moveTo>
                    <a:cubicBezTo>
                      <a:pt x="371" y="177"/>
                      <a:pt x="384" y="91"/>
                      <a:pt x="364" y="9"/>
                    </a:cubicBezTo>
                    <a:cubicBezTo>
                      <a:pt x="364" y="9"/>
                      <a:pt x="364" y="9"/>
                      <a:pt x="364" y="9"/>
                    </a:cubicBezTo>
                    <a:cubicBezTo>
                      <a:pt x="363" y="6"/>
                      <a:pt x="362" y="3"/>
                      <a:pt x="361" y="0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70" y="365"/>
                      <a:pt x="270" y="365"/>
                      <a:pt x="270" y="365"/>
                    </a:cubicBezTo>
                    <a:cubicBezTo>
                      <a:pt x="277" y="353"/>
                      <a:pt x="277" y="353"/>
                      <a:pt x="277" y="353"/>
                    </a:cubicBezTo>
                    <a:cubicBezTo>
                      <a:pt x="291" y="327"/>
                      <a:pt x="307" y="300"/>
                      <a:pt x="322" y="2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72;p48"/>
              <p:cNvSpPr/>
              <p:nvPr/>
            </p:nvSpPr>
            <p:spPr>
              <a:xfrm>
                <a:off x="10116279" y="1345184"/>
                <a:ext cx="152580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68" extrusionOk="0">
                    <a:moveTo>
                      <a:pt x="267" y="468"/>
                    </a:moveTo>
                    <a:cubicBezTo>
                      <a:pt x="267" y="0"/>
                      <a:pt x="267" y="0"/>
                      <a:pt x="267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21" y="190"/>
                      <a:pt x="42" y="229"/>
                      <a:pt x="61" y="272"/>
                    </a:cubicBezTo>
                    <a:cubicBezTo>
                      <a:pt x="75" y="304"/>
                      <a:pt x="83" y="346"/>
                      <a:pt x="90" y="383"/>
                    </a:cubicBezTo>
                    <a:cubicBezTo>
                      <a:pt x="92" y="398"/>
                      <a:pt x="95" y="411"/>
                      <a:pt x="98" y="424"/>
                    </a:cubicBezTo>
                    <a:cubicBezTo>
                      <a:pt x="105" y="457"/>
                      <a:pt x="116" y="466"/>
                      <a:pt x="151" y="467"/>
                    </a:cubicBezTo>
                    <a:cubicBezTo>
                      <a:pt x="157" y="468"/>
                      <a:pt x="157" y="468"/>
                      <a:pt x="157" y="468"/>
                    </a:cubicBezTo>
                    <a:cubicBezTo>
                      <a:pt x="185" y="468"/>
                      <a:pt x="185" y="468"/>
                      <a:pt x="185" y="468"/>
                    </a:cubicBezTo>
                    <a:cubicBezTo>
                      <a:pt x="237" y="468"/>
                      <a:pt x="237" y="468"/>
                      <a:pt x="237" y="468"/>
                    </a:cubicBezTo>
                    <a:cubicBezTo>
                      <a:pt x="247" y="468"/>
                      <a:pt x="257" y="468"/>
                      <a:pt x="267" y="4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73;p48"/>
              <p:cNvSpPr/>
              <p:nvPr/>
            </p:nvSpPr>
            <p:spPr>
              <a:xfrm>
                <a:off x="10276400" y="1345184"/>
                <a:ext cx="154798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68" extrusionOk="0">
                    <a:moveTo>
                      <a:pt x="174" y="424"/>
                    </a:moveTo>
                    <a:cubicBezTo>
                      <a:pt x="177" y="411"/>
                      <a:pt x="180" y="398"/>
                      <a:pt x="182" y="383"/>
                    </a:cubicBezTo>
                    <a:cubicBezTo>
                      <a:pt x="189" y="346"/>
                      <a:pt x="197" y="304"/>
                      <a:pt x="211" y="272"/>
                    </a:cubicBezTo>
                    <a:cubicBezTo>
                      <a:pt x="230" y="229"/>
                      <a:pt x="251" y="191"/>
                      <a:pt x="271" y="1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5" y="467"/>
                      <a:pt x="5" y="467"/>
                      <a:pt x="5" y="467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5" y="468"/>
                      <a:pt x="5" y="468"/>
                      <a:pt x="5" y="468"/>
                    </a:cubicBezTo>
                    <a:cubicBezTo>
                      <a:pt x="15" y="468"/>
                      <a:pt x="25" y="468"/>
                      <a:pt x="36" y="468"/>
                    </a:cubicBezTo>
                    <a:cubicBezTo>
                      <a:pt x="42" y="467"/>
                      <a:pt x="42" y="467"/>
                      <a:pt x="42" y="467"/>
                    </a:cubicBezTo>
                    <a:cubicBezTo>
                      <a:pt x="94" y="468"/>
                      <a:pt x="94" y="468"/>
                      <a:pt x="94" y="468"/>
                    </a:cubicBezTo>
                    <a:cubicBezTo>
                      <a:pt x="101" y="468"/>
                      <a:pt x="108" y="468"/>
                      <a:pt x="115" y="467"/>
                    </a:cubicBezTo>
                    <a:cubicBezTo>
                      <a:pt x="157" y="467"/>
                      <a:pt x="167" y="456"/>
                      <a:pt x="174" y="4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2BD3E1-F6E8-C311-9AEF-DF19BACD84AF}"/>
              </a:ext>
            </a:extLst>
          </p:cNvPr>
          <p:cNvSpPr/>
          <p:nvPr/>
        </p:nvSpPr>
        <p:spPr>
          <a:xfrm>
            <a:off x="1540412" y="978401"/>
            <a:ext cx="6379700" cy="36084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05876" y="333101"/>
            <a:ext cx="600699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Comparativo dos modelos de forecasting </a:t>
            </a:r>
            <a:endParaRPr sz="25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833AC6-2794-13A2-3358-53261D74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62" y="3182594"/>
            <a:ext cx="6006991" cy="14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F8E5BD-92EB-F951-F278-2982B08A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19" y="1054786"/>
            <a:ext cx="4534075" cy="205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93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2CA45E-0A21-A5A2-7372-3AF9BE78F14C}"/>
              </a:ext>
            </a:extLst>
          </p:cNvPr>
          <p:cNvSpPr/>
          <p:nvPr/>
        </p:nvSpPr>
        <p:spPr>
          <a:xfrm>
            <a:off x="1031133" y="1210519"/>
            <a:ext cx="7081734" cy="36084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7AB9"/>
              </a:highlight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105876" y="333101"/>
            <a:ext cx="6006991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Comparativo dos modelos de forecasting </a:t>
            </a:r>
            <a:endParaRPr sz="25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FEA8DB-5F39-2387-4FEE-2038DAEC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1490773"/>
            <a:ext cx="67722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06392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ideia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Melhorias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Tools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Strategy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164451" y="29443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4276033" y="130190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38" y="2673421"/>
            <a:ext cx="1137028" cy="1064986"/>
          </a:xfrm>
          <a:prstGeom prst="ellipse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53" y="2646043"/>
            <a:ext cx="1008290" cy="1064986"/>
          </a:xfrm>
          <a:prstGeom prst="ellipse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l="13193" b="14692"/>
          <a:stretch/>
        </p:blipFill>
        <p:spPr>
          <a:xfrm>
            <a:off x="6530963" y="2631259"/>
            <a:ext cx="1107192" cy="1079770"/>
          </a:xfrm>
          <a:prstGeom prst="ellipse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48187" y="3779576"/>
            <a:ext cx="15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npereirarenata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577773" y="3779576"/>
            <a:ext cx="1779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rodrigovidalcabral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445501" y="3779575"/>
            <a:ext cx="1770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</a:rPr>
              <a:t>@</a:t>
            </a:r>
            <a:r>
              <a:rPr lang="pt-BR" u="sng" dirty="0" err="1">
                <a:solidFill>
                  <a:srgbClr val="1967D2"/>
                </a:solidFill>
                <a:latin typeface="Roboto"/>
              </a:rPr>
              <a:t>luiz-philipe-rangel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40" y="3650728"/>
            <a:ext cx="460847" cy="460847"/>
          </a:xfrm>
          <a:prstGeom prst="rect">
            <a:avLst/>
          </a:prstGeom>
          <a:ln>
            <a:noFill/>
          </a:ln>
        </p:spPr>
      </p:pic>
      <p:sp>
        <p:nvSpPr>
          <p:cNvPr id="14" name="Retângulo 13"/>
          <p:cNvSpPr/>
          <p:nvPr/>
        </p:nvSpPr>
        <p:spPr>
          <a:xfrm>
            <a:off x="2942874" y="4415749"/>
            <a:ext cx="592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rgbClr val="1967D2"/>
                </a:solidFill>
                <a:latin typeface="Roboto"/>
                <a:hlinkClick r:id="rId7"/>
              </a:rPr>
              <a:t>https://github.com/rodrigo-cabral-lab/derivativos/tree/developer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6" t="14296" r="29625" b="13980"/>
          <a:stretch/>
        </p:blipFill>
        <p:spPr>
          <a:xfrm>
            <a:off x="2410640" y="4333202"/>
            <a:ext cx="460847" cy="472869"/>
          </a:xfrm>
          <a:prstGeom prst="ellipse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tângulo 1"/>
          <p:cNvSpPr/>
          <p:nvPr/>
        </p:nvSpPr>
        <p:spPr>
          <a:xfrm>
            <a:off x="3905026" y="122579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História e tipos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ommodities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oeda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utros </a:t>
            </a: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Hedge 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Alavancagem</a:t>
            </a:r>
          </a:p>
          <a:p>
            <a:r>
              <a:rPr lang="pt-BR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Especulação 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" dirty="0">
              <a:solidFill>
                <a:srgbClr val="C6DAEC"/>
              </a:solidFill>
              <a:latin typeface="Muli"/>
              <a:sym typeface="Muli"/>
            </a:endParaRPr>
          </a:p>
          <a:p>
            <a:endParaRPr lang="pt-BR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Muli"/>
                <a:ea typeface="Muli"/>
                <a:cs typeface="Muli"/>
                <a:sym typeface="Muli"/>
              </a:rPr>
              <a:t>+ US $ 69.7 bilhões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 ano de 2021 em nosso Dataset Totalizamos US $15.16 bilhões </a:t>
            </a:r>
            <a:br>
              <a:rPr lang="en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281263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	João é investidor e se posiciona no mercado de derivativos de commodities de modo a maximizar seu ganho. 	</a:t>
            </a:r>
            <a:endParaRPr sz="1200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Qual é o perfil esperado de um profissional do mercado financeiro? | Na  Pr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54" y="753284"/>
            <a:ext cx="2102643" cy="11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édito Rural: Conheça tudo sobre o que move o a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59" y="808188"/>
            <a:ext cx="2146976" cy="10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66;p15"/>
          <p:cNvSpPr txBox="1">
            <a:spLocks/>
          </p:cNvSpPr>
          <p:nvPr/>
        </p:nvSpPr>
        <p:spPr>
          <a:xfrm>
            <a:off x="5472094" y="2085600"/>
            <a:ext cx="281263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 algn="just">
              <a:buFont typeface="Nixie One"/>
              <a:buNone/>
            </a:pPr>
            <a:r>
              <a:rPr lang="pt-BR" sz="1200" dirty="0"/>
              <a:t>	Pedro é produtor de soja e necessita fazer um hedge para proteger sua lavoura da variação da cotação de soja no mercado. 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958023" y="3191676"/>
            <a:ext cx="3039904" cy="1772799"/>
            <a:chOff x="947327" y="1202200"/>
            <a:chExt cx="6518662" cy="3741816"/>
          </a:xfrm>
        </p:grpSpPr>
        <p:sp>
          <p:nvSpPr>
            <p:cNvPr id="20" name="Google Shape;273;p30"/>
            <p:cNvSpPr/>
            <p:nvPr/>
          </p:nvSpPr>
          <p:spPr>
            <a:xfrm>
              <a:off x="947327" y="1894105"/>
              <a:ext cx="2012224" cy="18456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;p30"/>
            <p:cNvSpPr/>
            <p:nvPr/>
          </p:nvSpPr>
          <p:spPr>
            <a:xfrm>
              <a:off x="1111296" y="2056269"/>
              <a:ext cx="1666814" cy="15213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endParaRPr lang="en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r>
                <a:rPr lang="en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Risco</a:t>
              </a:r>
              <a:endParaRPr lang="pt-BR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76;p30"/>
            <p:cNvSpPr/>
            <p:nvPr/>
          </p:nvSpPr>
          <p:spPr>
            <a:xfrm>
              <a:off x="3173365" y="2963416"/>
              <a:ext cx="2002800" cy="19806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;p30"/>
            <p:cNvSpPr/>
            <p:nvPr/>
          </p:nvSpPr>
          <p:spPr>
            <a:xfrm>
              <a:off x="3349333" y="3137445"/>
              <a:ext cx="1650899" cy="1632900"/>
            </a:xfrm>
            <a:prstGeom prst="ellipse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Liquidez</a:t>
              </a:r>
              <a:endParaRPr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78;p30"/>
            <p:cNvSpPr/>
            <p:nvPr/>
          </p:nvSpPr>
          <p:spPr>
            <a:xfrm>
              <a:off x="5254689" y="1202200"/>
              <a:ext cx="2211300" cy="21867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;p30"/>
            <p:cNvSpPr/>
            <p:nvPr/>
          </p:nvSpPr>
          <p:spPr>
            <a:xfrm>
              <a:off x="5449000" y="1394246"/>
              <a:ext cx="1822500" cy="1802400"/>
            </a:xfrm>
            <a:prstGeom prst="ellipse">
              <a:avLst/>
            </a:prstGeom>
            <a:noFill/>
            <a:ln w="7620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6" name="Google Shape;280;p30"/>
            <p:cNvCxnSpPr/>
            <p:nvPr/>
          </p:nvCxnSpPr>
          <p:spPr>
            <a:xfrm>
              <a:off x="2587476" y="3142789"/>
              <a:ext cx="819000" cy="4953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81;p30"/>
            <p:cNvCxnSpPr/>
            <p:nvPr/>
          </p:nvCxnSpPr>
          <p:spPr>
            <a:xfrm rot="10800000" flipH="1">
              <a:off x="4854120" y="2774858"/>
              <a:ext cx="717300" cy="709200"/>
            </a:xfrm>
            <a:prstGeom prst="straightConnector1">
              <a:avLst/>
            </a:prstGeom>
            <a:noFill/>
            <a:ln w="2857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Retângulo 27"/>
            <p:cNvSpPr/>
            <p:nvPr/>
          </p:nvSpPr>
          <p:spPr>
            <a:xfrm>
              <a:off x="5393993" y="2097680"/>
              <a:ext cx="1932521" cy="519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pt-BR" sz="10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Volatilidade</a:t>
              </a:r>
            </a:p>
          </p:txBody>
        </p:sp>
      </p:grpSp>
      <p:sp>
        <p:nvSpPr>
          <p:cNvPr id="30" name="Google Shape;273;p30"/>
          <p:cNvSpPr/>
          <p:nvPr/>
        </p:nvSpPr>
        <p:spPr>
          <a:xfrm>
            <a:off x="6575418" y="3311620"/>
            <a:ext cx="1709305" cy="87440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75;p30"/>
          <p:cNvSpPr/>
          <p:nvPr/>
        </p:nvSpPr>
        <p:spPr>
          <a:xfrm>
            <a:off x="6651883" y="3388450"/>
            <a:ext cx="1558261" cy="72076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endParaRPr lang="en" sz="1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pt-BR" sz="1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Alavancagem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Hedge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1" y="1318438"/>
            <a:ext cx="6182297" cy="30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DD8D3F-B44D-B469-4CB3-4A1E57DDFE08}"/>
              </a:ext>
            </a:extLst>
          </p:cNvPr>
          <p:cNvSpPr txBox="1"/>
          <p:nvPr/>
        </p:nvSpPr>
        <p:spPr>
          <a:xfrm>
            <a:off x="1238251" y="898364"/>
            <a:ext cx="71298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tx1"/>
                </a:solidFill>
              </a:rPr>
              <a:t>Para ajudar o Investidor João, assim como outros investidores, que desejam se posicionar no mercado de derivativos de modo a maximizar os seus ganhos, criamos um aplicativo no </a:t>
            </a:r>
            <a:r>
              <a:rPr lang="pt-BR" sz="800" dirty="0" err="1">
                <a:solidFill>
                  <a:schemeClr val="tx1"/>
                </a:solidFill>
              </a:rPr>
              <a:t>Streamlit</a:t>
            </a:r>
            <a:r>
              <a:rPr lang="pt-BR" sz="800" dirty="0">
                <a:solidFill>
                  <a:schemeClr val="tx1"/>
                </a:solidFill>
              </a:rPr>
              <a:t> que monta um Portifólio a partir da escolha de vários ativos de commodities.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A tarefa principal desse aplicativo (usamos a Otimização de Variância média) e selecionar esses ativos escolhidos de forma que o retorno do investimento seja maximizado enquanto o risco é minimizado.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Conforme escolhemos os ativos de commodities um gráfico é criado logo abaixo com essas escolhas.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Ao confirmar as escolhas, automaticamente é mostrado:</a:t>
            </a:r>
          </a:p>
          <a:p>
            <a:pPr algn="just"/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Retorno esperado anual </a:t>
            </a:r>
            <a:r>
              <a:rPr lang="pt-BR" sz="800" dirty="0">
                <a:solidFill>
                  <a:schemeClr val="tx1"/>
                </a:solidFill>
              </a:rPr>
              <a:t>– </a:t>
            </a:r>
            <a:r>
              <a:rPr lang="pt-BR" sz="8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é a remuneração que os investidores solicitam para manter suas aplicações no ativo considerado.</a:t>
            </a:r>
            <a:endParaRPr lang="pt-BR" sz="8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Volatilidade</a:t>
            </a:r>
            <a:r>
              <a:rPr lang="pt-BR" sz="800" dirty="0">
                <a:solidFill>
                  <a:schemeClr val="tx1"/>
                </a:solidFill>
              </a:rPr>
              <a:t> -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dizemos que um investimento é volátil quando seu preço sofre alterações frequentes. </a:t>
            </a:r>
            <a:r>
              <a:rPr lang="pt-BR" sz="800" dirty="0">
                <a:solidFill>
                  <a:schemeClr val="tx1"/>
                </a:solidFill>
                <a:latin typeface="Lato" panose="020B0604020202020204" pitchFamily="34" charset="0"/>
              </a:rPr>
              <a:t>A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volatilidade de um investimento é uma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medida que indica o nível de risco dessa aplicação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pt-BR" sz="80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Quanto</a:t>
            </a:r>
            <a:r>
              <a:rPr lang="pt-BR" sz="800" i="0" dirty="0">
                <a:solidFill>
                  <a:schemeClr val="tx1"/>
                </a:solidFill>
                <a:latin typeface="Lato" panose="020B0604020202020204" pitchFamily="34" charset="0"/>
              </a:rPr>
              <a:t> </a:t>
            </a:r>
            <a:r>
              <a:rPr lang="pt-BR" sz="800" i="0" strike="noStrike" dirty="0">
                <a:solidFill>
                  <a:schemeClr val="tx1"/>
                </a:solidFill>
                <a:latin typeface="Lato" panose="020B0604020202020204" pitchFamily="34" charset="0"/>
              </a:rPr>
              <a:t>maior é a volatilidade, maior é o risco</a:t>
            </a:r>
            <a:r>
              <a:rPr lang="pt-BR" sz="800" i="0" dirty="0">
                <a:solidFill>
                  <a:schemeClr val="tx1"/>
                </a:solidFill>
                <a:latin typeface="Lato" panose="020B0604020202020204" pitchFamily="34" charset="0"/>
              </a:rPr>
              <a:t>.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Na verdade, é impossível falar em volatilidade sem mencionar a palavra risco. Ambas as definições estão interligadas, embora não sejam sinônimos. Mas como saber quando é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mais ou menos arriscado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investir em determinado ativo?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Justamente a partir da volatilidade.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 A medida estatística indica a possibilidade do preço do ativo cair ou subir em dado período. Em outras palavras: quanto mais volátil for um ativo, mais significativa é a sua variação em relação às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flutuações de mercado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. Investimentos mais voláteis são mais arriscados.</a:t>
            </a:r>
          </a:p>
          <a:p>
            <a:pPr algn="just"/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Mas se você tem um ativo de alta volatilidade e está ciente disso, pode usar tal conhecimento em seu favor. É importante estar atento ao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melhor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</a:t>
            </a:r>
            <a:r>
              <a:rPr lang="pt-BR" sz="800" b="1" i="0" dirty="0">
                <a:solidFill>
                  <a:schemeClr val="tx1"/>
                </a:solidFill>
                <a:effectLst/>
                <a:latin typeface="moderat"/>
              </a:rPr>
              <a:t>momento de alta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moderat"/>
              </a:rPr>
              <a:t> para vendê-lo, criando assim uma oportunidade interessante, por exemplo.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algn="just"/>
            <a:r>
              <a:rPr lang="pt-BR" sz="800" b="1" dirty="0">
                <a:solidFill>
                  <a:schemeClr val="tx1"/>
                </a:solidFill>
              </a:rPr>
              <a:t>Sharpe radio </a:t>
            </a:r>
            <a:r>
              <a:rPr lang="pt-BR" sz="800" dirty="0">
                <a:solidFill>
                  <a:schemeClr val="tx1"/>
                </a:solidFill>
              </a:rPr>
              <a:t>– </a:t>
            </a:r>
            <a:r>
              <a:rPr lang="pt-BR" sz="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é um índice projetado para ajudar os investidores a entender o retorno potencial de um investimento em comparação com seu risco. Quanto maior o Índice Sharpe, mais atraente é o retorno ajustado ao risco. </a:t>
            </a:r>
          </a:p>
          <a:p>
            <a:pPr algn="just"/>
            <a:endParaRPr lang="pt-BR" sz="8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sz="800" dirty="0">
                <a:solidFill>
                  <a:schemeClr val="tx1"/>
                </a:solidFill>
                <a:latin typeface="Roboto" panose="02000000000000000000" pitchFamily="2" charset="0"/>
              </a:rPr>
              <a:t>Continuando:  Para a alocação das commodities escolhidas temos que inserir o valor do investimento desejado, após essa inserção obtemos as devidas alocações.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just"/>
            <a:r>
              <a:rPr lang="pt-BR" sz="800" dirty="0">
                <a:solidFill>
                  <a:schemeClr val="tx1"/>
                </a:solidFill>
                <a:latin typeface="Roboto" panose="02000000000000000000" pitchFamily="2" charset="0"/>
              </a:rPr>
              <a:t>Criamos também uma opção para montagem de um portifólio utilizando a Otimização de  Paridade de Risco hierárquico. Basta selecionar a opção que automaticamente é mostrado os índices e alocações para o mesmo investimento. Esse Método funciona encontrando subgrupos de ativos semelhantes com base em retornos e construindo uma hierarquia a partir desses clusters para gerar pesos para cada ativo</a:t>
            </a:r>
            <a:endParaRPr lang="pt-BR" sz="800" dirty="0">
              <a:solidFill>
                <a:schemeClr val="tx1"/>
              </a:solidFill>
            </a:endParaRPr>
          </a:p>
          <a:p>
            <a:pPr algn="just"/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E47406-D345-9F7C-112F-13B024BA00DE}"/>
              </a:ext>
            </a:extLst>
          </p:cNvPr>
          <p:cNvSpPr txBox="1"/>
          <p:nvPr/>
        </p:nvSpPr>
        <p:spPr>
          <a:xfrm>
            <a:off x="3754582" y="332509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PORTIFÓLIO - FALA</a:t>
            </a:r>
          </a:p>
        </p:txBody>
      </p:sp>
    </p:spTree>
    <p:extLst>
      <p:ext uri="{BB962C8B-B14F-4D97-AF65-F5344CB8AC3E}">
        <p14:creationId xmlns:p14="http://schemas.microsoft.com/office/powerpoint/2010/main" val="3663993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1947206" y="284779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/>
              <a:t>Portifólio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06388F-EF3F-379C-E8E6-18628EFBE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16970" b="5306"/>
          <a:stretch/>
        </p:blipFill>
        <p:spPr>
          <a:xfrm>
            <a:off x="1305790" y="869204"/>
            <a:ext cx="6799119" cy="39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12261" y="296492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E11BAD-B9C1-01C3-A421-93B04C2F0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1" r="21609" b="5306"/>
          <a:stretch/>
        </p:blipFill>
        <p:spPr>
          <a:xfrm>
            <a:off x="1333822" y="819852"/>
            <a:ext cx="6778014" cy="40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8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051116" y="272937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 err="1"/>
              <a:t>Portifólio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F3CC1-438F-DB13-8908-D247E9597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215" r="26590" b="20539"/>
          <a:stretch/>
        </p:blipFill>
        <p:spPr>
          <a:xfrm>
            <a:off x="1309254" y="918237"/>
            <a:ext cx="6712527" cy="36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2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23382</TotalTime>
  <Words>623</Words>
  <Application>Microsoft Office PowerPoint</Application>
  <PresentationFormat>Apresentação na tela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Helvetica Neue</vt:lpstr>
      <vt:lpstr>Lato</vt:lpstr>
      <vt:lpstr>Lexend Deca</vt:lpstr>
      <vt:lpstr>moderat</vt:lpstr>
      <vt:lpstr>Muli</vt:lpstr>
      <vt:lpstr>Nixie One</vt:lpstr>
      <vt:lpstr>Roboto</vt:lpstr>
      <vt:lpstr>Source Sans Pro</vt:lpstr>
      <vt:lpstr>Imogen template</vt:lpstr>
      <vt:lpstr>Derivativos de commodities</vt:lpstr>
      <vt:lpstr>Apresentação do PowerPoint</vt:lpstr>
      <vt:lpstr>+ US $ 69.7 bilhões No ano de 2021 em nosso Dataset Totalizamos US $15.16 bilhões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Comparativo dos modelos de forecasting </vt:lpstr>
      <vt:lpstr>Comparativo dos modelos de forecasting </vt:lpstr>
      <vt:lpstr>Melhorias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Luiz Philipe Rangel</cp:lastModifiedBy>
  <cp:revision>57</cp:revision>
  <dcterms:modified xsi:type="dcterms:W3CDTF">2022-10-05T20:09:46Z</dcterms:modified>
</cp:coreProperties>
</file>