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62" r:id="rId3"/>
    <p:sldId id="270" r:id="rId4"/>
    <p:sldId id="260" r:id="rId5"/>
    <p:sldId id="310" r:id="rId6"/>
    <p:sldId id="313" r:id="rId7"/>
    <p:sldId id="309" r:id="rId8"/>
    <p:sldId id="314" r:id="rId9"/>
    <p:sldId id="315" r:id="rId10"/>
    <p:sldId id="273" r:id="rId11"/>
    <p:sldId id="312" r:id="rId12"/>
    <p:sldId id="311" r:id="rId13"/>
    <p:sldId id="267" r:id="rId14"/>
    <p:sldId id="27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7" autoAdjust="0"/>
    <p:restoredTop sz="94660"/>
  </p:normalViewPr>
  <p:slideViewPr>
    <p:cSldViewPr snapToGrid="0">
      <p:cViewPr varScale="1">
        <p:scale>
          <a:sx n="98" d="100"/>
          <a:sy n="98" d="100"/>
        </p:scale>
        <p:origin x="378" y="9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76800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530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856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507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43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553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59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51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62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910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03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754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338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01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s://github.com/rodrigo-cabral-lab/derivativos/tree/develop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679873" y="2002582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Derivativos de commodities</a:t>
            </a:r>
            <a:endParaRPr dirty="0"/>
          </a:p>
        </p:txBody>
      </p:sp>
      <p:sp>
        <p:nvSpPr>
          <p:cNvPr id="3" name="Google Shape;380;p17"/>
          <p:cNvSpPr txBox="1">
            <a:spLocks/>
          </p:cNvSpPr>
          <p:nvPr/>
        </p:nvSpPr>
        <p:spPr>
          <a:xfrm>
            <a:off x="4005316" y="3288841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500" dirty="0">
                <a:solidFill>
                  <a:schemeClr val="tx1"/>
                </a:solidFill>
              </a:rPr>
              <a:t>Gestão de risco de mercado</a:t>
            </a:r>
          </a:p>
          <a:p>
            <a:endParaRPr lang="pt-BR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1828801" y="520177"/>
            <a:ext cx="6971407" cy="4226437"/>
            <a:chOff x="13557" y="884004"/>
            <a:chExt cx="9981207" cy="6159675"/>
          </a:xfrm>
        </p:grpSpPr>
        <p:grpSp>
          <p:nvGrpSpPr>
            <p:cNvPr id="26" name="Google Shape;267;p29"/>
            <p:cNvGrpSpPr/>
            <p:nvPr/>
          </p:nvGrpSpPr>
          <p:grpSpPr>
            <a:xfrm>
              <a:off x="2688437" y="4318272"/>
              <a:ext cx="3659079" cy="2725407"/>
              <a:chOff x="2993237" y="3972587"/>
              <a:chExt cx="3659079" cy="2725407"/>
            </a:xfrm>
          </p:grpSpPr>
          <p:cxnSp>
            <p:nvCxnSpPr>
              <p:cNvPr id="27" name="Google Shape;268;p29"/>
              <p:cNvCxnSpPr/>
              <p:nvPr/>
            </p:nvCxnSpPr>
            <p:spPr>
              <a:xfrm flipH="1">
                <a:off x="4355935" y="3972587"/>
                <a:ext cx="5247" cy="800276"/>
              </a:xfrm>
              <a:prstGeom prst="straightConnector1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Google Shape;269;p29"/>
              <p:cNvSpPr txBox="1"/>
              <p:nvPr/>
            </p:nvSpPr>
            <p:spPr>
              <a:xfrm>
                <a:off x="2993237" y="5313494"/>
                <a:ext cx="3659079" cy="13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8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Dataset</a:t>
                </a:r>
                <a:r>
                  <a:rPr lang="pt-BR" sz="18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 (2019-2022):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Série Temporal Diária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Cotação</a:t>
                </a: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 por </a:t>
                </a:r>
                <a:r>
                  <a:rPr lang="pt-BR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Commoditie</a:t>
                </a:r>
                <a:endParaRPr lang="pt-BR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Quantidade Negociada</a:t>
                </a:r>
                <a:b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</a:b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Fonte: Site B3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pt-BR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sp>
            <p:nvSpPr>
              <p:cNvPr id="29" name="Google Shape;270;p29"/>
              <p:cNvSpPr/>
              <p:nvPr/>
            </p:nvSpPr>
            <p:spPr>
              <a:xfrm>
                <a:off x="4272478" y="4764432"/>
                <a:ext cx="198600" cy="198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71;p29"/>
              <p:cNvSpPr txBox="1"/>
              <p:nvPr/>
            </p:nvSpPr>
            <p:spPr>
              <a:xfrm>
                <a:off x="4250849" y="4641401"/>
                <a:ext cx="2475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3</a:t>
                </a:r>
                <a:endParaRPr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  <p:grpSp>
          <p:nvGrpSpPr>
            <p:cNvPr id="31" name="Google Shape;272;p29"/>
            <p:cNvGrpSpPr/>
            <p:nvPr/>
          </p:nvGrpSpPr>
          <p:grpSpPr>
            <a:xfrm>
              <a:off x="13557" y="2172128"/>
              <a:ext cx="3312693" cy="1384500"/>
              <a:chOff x="318357" y="1844098"/>
              <a:chExt cx="3312693" cy="1384500"/>
            </a:xfrm>
          </p:grpSpPr>
          <p:sp>
            <p:nvSpPr>
              <p:cNvPr id="32" name="Google Shape;273;p29"/>
              <p:cNvSpPr txBox="1"/>
              <p:nvPr/>
            </p:nvSpPr>
            <p:spPr>
              <a:xfrm>
                <a:off x="318357" y="1844098"/>
                <a:ext cx="2185164" cy="13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ETL:</a:t>
                </a: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Cotação </a:t>
                </a:r>
                <a:r>
                  <a:rPr lang="pt-BR" sz="16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usd</a:t>
                </a:r>
                <a:endParaRPr lang="pt-BR" sz="16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16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Ipca</a:t>
                </a:r>
                <a:endParaRPr lang="pt-BR" sz="16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16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Igp</a:t>
                </a: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-m</a:t>
                </a: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Selic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pt-BR" sz="12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Fonte: Site B3, API BCB e </a:t>
                </a:r>
                <a:r>
                  <a:rPr lang="pt-BR" sz="16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Yfinance</a:t>
                </a: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.</a:t>
                </a:r>
                <a: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/>
                </a:r>
                <a:b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</a:br>
                <a:r>
                  <a:rPr lang="en" sz="800" dirty="0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rPr>
                  <a:t>.</a:t>
                </a:r>
                <a:endParaRPr sz="8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cxnSp>
            <p:nvCxnSpPr>
              <p:cNvPr id="33" name="Google Shape;274;p29"/>
              <p:cNvCxnSpPr/>
              <p:nvPr/>
            </p:nvCxnSpPr>
            <p:spPr>
              <a:xfrm rot="10800000">
                <a:off x="2587350" y="2536350"/>
                <a:ext cx="1043700" cy="0"/>
              </a:xfrm>
              <a:prstGeom prst="straightConnector1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Google Shape;275;p29"/>
              <p:cNvSpPr/>
              <p:nvPr/>
            </p:nvSpPr>
            <p:spPr>
              <a:xfrm>
                <a:off x="2523501" y="2431050"/>
                <a:ext cx="198600" cy="198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76;p29"/>
              <p:cNvSpPr txBox="1"/>
              <p:nvPr/>
            </p:nvSpPr>
            <p:spPr>
              <a:xfrm>
                <a:off x="2498249" y="2287826"/>
                <a:ext cx="2475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2</a:t>
                </a:r>
                <a:endParaRPr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  <p:grpSp>
          <p:nvGrpSpPr>
            <p:cNvPr id="36" name="Google Shape;277;p29"/>
            <p:cNvGrpSpPr/>
            <p:nvPr/>
          </p:nvGrpSpPr>
          <p:grpSpPr>
            <a:xfrm>
              <a:off x="4603300" y="1270945"/>
              <a:ext cx="5391464" cy="1384500"/>
              <a:chOff x="4908100" y="889950"/>
              <a:chExt cx="5391464" cy="1384500"/>
            </a:xfrm>
          </p:grpSpPr>
          <p:cxnSp>
            <p:nvCxnSpPr>
              <p:cNvPr id="37" name="Google Shape;278;p29"/>
              <p:cNvCxnSpPr/>
              <p:nvPr/>
            </p:nvCxnSpPr>
            <p:spPr>
              <a:xfrm>
                <a:off x="4908100" y="1593250"/>
                <a:ext cx="171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8" name="Google Shape;279;p29"/>
              <p:cNvSpPr txBox="1"/>
              <p:nvPr/>
            </p:nvSpPr>
            <p:spPr>
              <a:xfrm>
                <a:off x="6640485" y="889950"/>
                <a:ext cx="3659079" cy="13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Informação</a:t>
                </a: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: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Sazonalidade</a:t>
                </a: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 de Operação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Retorno esperado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Risco de mercado</a:t>
                </a:r>
                <a:endParaRPr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sp>
            <p:nvSpPr>
              <p:cNvPr id="39" name="Google Shape;280;p29"/>
              <p:cNvSpPr/>
              <p:nvPr/>
            </p:nvSpPr>
            <p:spPr>
              <a:xfrm>
                <a:off x="6427830" y="1493307"/>
                <a:ext cx="198600" cy="198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81;p29"/>
              <p:cNvSpPr txBox="1"/>
              <p:nvPr/>
            </p:nvSpPr>
            <p:spPr>
              <a:xfrm>
                <a:off x="6404817" y="1365212"/>
                <a:ext cx="2475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1</a:t>
                </a:r>
                <a:endParaRPr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  <p:grpSp>
          <p:nvGrpSpPr>
            <p:cNvPr id="41" name="Google Shape;282;p29"/>
            <p:cNvGrpSpPr/>
            <p:nvPr/>
          </p:nvGrpSpPr>
          <p:grpSpPr>
            <a:xfrm>
              <a:off x="2509794" y="1479150"/>
              <a:ext cx="3514811" cy="3252003"/>
              <a:chOff x="2991269" y="1153325"/>
              <a:chExt cx="3514811" cy="3252003"/>
            </a:xfrm>
          </p:grpSpPr>
          <p:sp>
            <p:nvSpPr>
              <p:cNvPr id="42" name="Google Shape;283;p29"/>
              <p:cNvSpPr/>
              <p:nvPr/>
            </p:nvSpPr>
            <p:spPr>
              <a:xfrm>
                <a:off x="3477586" y="2585458"/>
                <a:ext cx="2541910" cy="950456"/>
              </a:xfrm>
              <a:custGeom>
                <a:avLst/>
                <a:gdLst/>
                <a:ahLst/>
                <a:cxnLst/>
                <a:rect l="l" t="t" r="r" b="b"/>
                <a:pathLst>
                  <a:path w="126826" h="43529" extrusionOk="0">
                    <a:moveTo>
                      <a:pt x="0" y="20002"/>
                    </a:moveTo>
                    <a:lnTo>
                      <a:pt x="63389" y="43529"/>
                    </a:lnTo>
                    <a:lnTo>
                      <a:pt x="126826" y="19907"/>
                    </a:lnTo>
                    <a:lnTo>
                      <a:pt x="63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43" name="Google Shape;284;p29"/>
              <p:cNvSpPr/>
              <p:nvPr/>
            </p:nvSpPr>
            <p:spPr>
              <a:xfrm>
                <a:off x="2991269" y="3020977"/>
                <a:ext cx="1758228" cy="1384350"/>
              </a:xfrm>
              <a:custGeom>
                <a:avLst/>
                <a:gdLst/>
                <a:ahLst/>
                <a:cxnLst/>
                <a:rect l="l" t="t" r="r" b="b"/>
                <a:pathLst>
                  <a:path w="87725" h="63817" extrusionOk="0">
                    <a:moveTo>
                      <a:pt x="24288" y="0"/>
                    </a:moveTo>
                    <a:lnTo>
                      <a:pt x="0" y="29908"/>
                    </a:lnTo>
                    <a:lnTo>
                      <a:pt x="87725" y="63817"/>
                    </a:lnTo>
                    <a:lnTo>
                      <a:pt x="87725" y="42291"/>
                    </a:lnTo>
                    <a:lnTo>
                      <a:pt x="87725" y="23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44" name="Google Shape;285;p29"/>
              <p:cNvSpPr/>
              <p:nvPr/>
            </p:nvSpPr>
            <p:spPr>
              <a:xfrm flipH="1">
                <a:off x="4747852" y="3020977"/>
                <a:ext cx="1758228" cy="1384350"/>
              </a:xfrm>
              <a:custGeom>
                <a:avLst/>
                <a:gdLst/>
                <a:ahLst/>
                <a:cxnLst/>
                <a:rect l="l" t="t" r="r" b="b"/>
                <a:pathLst>
                  <a:path w="87725" h="63817" extrusionOk="0">
                    <a:moveTo>
                      <a:pt x="24288" y="0"/>
                    </a:moveTo>
                    <a:lnTo>
                      <a:pt x="0" y="29908"/>
                    </a:lnTo>
                    <a:lnTo>
                      <a:pt x="87725" y="63817"/>
                    </a:lnTo>
                    <a:lnTo>
                      <a:pt x="87725" y="42291"/>
                    </a:lnTo>
                    <a:lnTo>
                      <a:pt x="87725" y="2352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5" name="Google Shape;286;p29"/>
              <p:cNvSpPr/>
              <p:nvPr/>
            </p:nvSpPr>
            <p:spPr>
              <a:xfrm>
                <a:off x="3969199" y="2001324"/>
                <a:ext cx="1565850" cy="585863"/>
              </a:xfrm>
              <a:custGeom>
                <a:avLst/>
                <a:gdLst/>
                <a:ahLst/>
                <a:cxnLst/>
                <a:rect l="l" t="t" r="r" b="b"/>
                <a:pathLst>
                  <a:path w="24053" h="8150" extrusionOk="0">
                    <a:moveTo>
                      <a:pt x="0" y="3827"/>
                    </a:moveTo>
                    <a:lnTo>
                      <a:pt x="11976" y="8150"/>
                    </a:lnTo>
                    <a:lnTo>
                      <a:pt x="24053" y="3827"/>
                    </a:lnTo>
                    <a:lnTo>
                      <a:pt x="121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46" name="Google Shape;287;p29"/>
              <p:cNvSpPr/>
              <p:nvPr/>
            </p:nvSpPr>
            <p:spPr>
              <a:xfrm>
                <a:off x="3563255" y="2275837"/>
                <a:ext cx="1189300" cy="1015326"/>
              </a:xfrm>
              <a:custGeom>
                <a:avLst/>
                <a:gdLst/>
                <a:ahLst/>
                <a:cxnLst/>
                <a:rect l="l" t="t" r="r" b="b"/>
                <a:pathLst>
                  <a:path w="18238" h="14114" extrusionOk="0">
                    <a:moveTo>
                      <a:pt x="6262" y="0"/>
                    </a:moveTo>
                    <a:lnTo>
                      <a:pt x="18238" y="4324"/>
                    </a:lnTo>
                    <a:lnTo>
                      <a:pt x="18238" y="14114"/>
                    </a:lnTo>
                    <a:lnTo>
                      <a:pt x="0" y="75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47" name="Google Shape;288;p29"/>
              <p:cNvSpPr/>
              <p:nvPr/>
            </p:nvSpPr>
            <p:spPr>
              <a:xfrm flipH="1">
                <a:off x="4749365" y="2275837"/>
                <a:ext cx="1189300" cy="1015326"/>
              </a:xfrm>
              <a:custGeom>
                <a:avLst/>
                <a:gdLst/>
                <a:ahLst/>
                <a:cxnLst/>
                <a:rect l="l" t="t" r="r" b="b"/>
                <a:pathLst>
                  <a:path w="18238" h="14114" extrusionOk="0">
                    <a:moveTo>
                      <a:pt x="6262" y="0"/>
                    </a:moveTo>
                    <a:lnTo>
                      <a:pt x="18238" y="4324"/>
                    </a:lnTo>
                    <a:lnTo>
                      <a:pt x="18238" y="14114"/>
                    </a:lnTo>
                    <a:lnTo>
                      <a:pt x="0" y="755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8" name="Google Shape;289;p29"/>
              <p:cNvSpPr/>
              <p:nvPr/>
            </p:nvSpPr>
            <p:spPr>
              <a:xfrm>
                <a:off x="4059061" y="1153325"/>
                <a:ext cx="693508" cy="1201140"/>
              </a:xfrm>
              <a:custGeom>
                <a:avLst/>
                <a:gdLst/>
                <a:ahLst/>
                <a:cxnLst/>
                <a:rect l="l" t="t" r="r" b="b"/>
                <a:pathLst>
                  <a:path w="10635" h="16697" extrusionOk="0">
                    <a:moveTo>
                      <a:pt x="10635" y="0"/>
                    </a:moveTo>
                    <a:lnTo>
                      <a:pt x="0" y="12722"/>
                    </a:lnTo>
                    <a:lnTo>
                      <a:pt x="10635" y="1669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49" name="Google Shape;290;p29"/>
              <p:cNvSpPr/>
              <p:nvPr/>
            </p:nvSpPr>
            <p:spPr>
              <a:xfrm flipH="1">
                <a:off x="4749350" y="1153325"/>
                <a:ext cx="693508" cy="1201140"/>
              </a:xfrm>
              <a:custGeom>
                <a:avLst/>
                <a:gdLst/>
                <a:ahLst/>
                <a:cxnLst/>
                <a:rect l="l" t="t" r="r" b="b"/>
                <a:pathLst>
                  <a:path w="10635" h="16697" extrusionOk="0">
                    <a:moveTo>
                      <a:pt x="10635" y="0"/>
                    </a:moveTo>
                    <a:lnTo>
                      <a:pt x="0" y="12722"/>
                    </a:lnTo>
                    <a:lnTo>
                      <a:pt x="10635" y="166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</p:grpSp>
        <p:grpSp>
          <p:nvGrpSpPr>
            <p:cNvPr id="50" name="Google Shape;1256;p48"/>
            <p:cNvGrpSpPr/>
            <p:nvPr/>
          </p:nvGrpSpPr>
          <p:grpSpPr>
            <a:xfrm>
              <a:off x="4036024" y="884004"/>
              <a:ext cx="460705" cy="491455"/>
              <a:chOff x="9901824" y="937343"/>
              <a:chExt cx="744273" cy="793950"/>
            </a:xfrm>
          </p:grpSpPr>
          <p:grpSp>
            <p:nvGrpSpPr>
              <p:cNvPr id="51" name="Google Shape;1257;p48"/>
              <p:cNvGrpSpPr/>
              <p:nvPr/>
            </p:nvGrpSpPr>
            <p:grpSpPr>
              <a:xfrm>
                <a:off x="9901824" y="937343"/>
                <a:ext cx="744273" cy="793950"/>
                <a:chOff x="9901824" y="937343"/>
                <a:chExt cx="744273" cy="793950"/>
              </a:xfrm>
            </p:grpSpPr>
            <p:sp>
              <p:nvSpPr>
                <p:cNvPr id="58" name="Google Shape;1258;p48"/>
                <p:cNvSpPr/>
                <p:nvPr/>
              </p:nvSpPr>
              <p:spPr>
                <a:xfrm>
                  <a:off x="10463799" y="1043794"/>
                  <a:ext cx="76068" cy="7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32" extrusionOk="0">
                      <a:moveTo>
                        <a:pt x="12" y="132"/>
                      </a:moveTo>
                      <a:cubicBezTo>
                        <a:pt x="9" y="132"/>
                        <a:pt x="6" y="131"/>
                        <a:pt x="4" y="128"/>
                      </a:cubicBezTo>
                      <a:cubicBezTo>
                        <a:pt x="0" y="124"/>
                        <a:pt x="0" y="118"/>
                        <a:pt x="4" y="114"/>
                      </a:cubicBezTo>
                      <a:cubicBezTo>
                        <a:pt x="113" y="4"/>
                        <a:pt x="113" y="4"/>
                        <a:pt x="113" y="4"/>
                      </a:cubicBezTo>
                      <a:cubicBezTo>
                        <a:pt x="118" y="0"/>
                        <a:pt x="124" y="0"/>
                        <a:pt x="128" y="4"/>
                      </a:cubicBezTo>
                      <a:cubicBezTo>
                        <a:pt x="133" y="8"/>
                        <a:pt x="133" y="15"/>
                        <a:pt x="128" y="19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7" y="131"/>
                        <a:pt x="14" y="132"/>
                        <a:pt x="12" y="1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1259;p48"/>
                <p:cNvSpPr/>
                <p:nvPr/>
              </p:nvSpPr>
              <p:spPr>
                <a:xfrm>
                  <a:off x="10546077" y="1303491"/>
                  <a:ext cx="100020" cy="11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21" extrusionOk="0">
                      <a:moveTo>
                        <a:pt x="165" y="21"/>
                      </a:move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4" y="21"/>
                        <a:pt x="0" y="17"/>
                        <a:pt x="0" y="11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71" y="0"/>
                        <a:pt x="175" y="5"/>
                        <a:pt x="175" y="11"/>
                      </a:cubicBezTo>
                      <a:cubicBezTo>
                        <a:pt x="175" y="17"/>
                        <a:pt x="171" y="21"/>
                        <a:pt x="165" y="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1260;p48"/>
                <p:cNvSpPr/>
                <p:nvPr/>
              </p:nvSpPr>
              <p:spPr>
                <a:xfrm>
                  <a:off x="10463799" y="1499539"/>
                  <a:ext cx="76068" cy="7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32" extrusionOk="0">
                      <a:moveTo>
                        <a:pt x="121" y="132"/>
                      </a:moveTo>
                      <a:cubicBezTo>
                        <a:pt x="119" y="132"/>
                        <a:pt x="116" y="131"/>
                        <a:pt x="114" y="12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0" y="15"/>
                        <a:pt x="0" y="8"/>
                        <a:pt x="5" y="4"/>
                      </a:cubicBezTo>
                      <a:cubicBezTo>
                        <a:pt x="9" y="0"/>
                        <a:pt x="15" y="0"/>
                        <a:pt x="20" y="4"/>
                      </a:cubicBezTo>
                      <a:cubicBezTo>
                        <a:pt x="129" y="114"/>
                        <a:pt x="129" y="114"/>
                        <a:pt x="129" y="114"/>
                      </a:cubicBezTo>
                      <a:cubicBezTo>
                        <a:pt x="133" y="118"/>
                        <a:pt x="133" y="124"/>
                        <a:pt x="129" y="129"/>
                      </a:cubicBezTo>
                      <a:cubicBezTo>
                        <a:pt x="127" y="131"/>
                        <a:pt x="124" y="132"/>
                        <a:pt x="121" y="1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1261;p48"/>
                <p:cNvSpPr/>
                <p:nvPr/>
              </p:nvSpPr>
              <p:spPr>
                <a:xfrm>
                  <a:off x="10008275" y="1500204"/>
                  <a:ext cx="76068" cy="74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31" extrusionOk="0">
                      <a:moveTo>
                        <a:pt x="12" y="131"/>
                      </a:moveTo>
                      <a:cubicBezTo>
                        <a:pt x="9" y="131"/>
                        <a:pt x="7" y="130"/>
                        <a:pt x="5" y="128"/>
                      </a:cubicBezTo>
                      <a:cubicBezTo>
                        <a:pt x="0" y="124"/>
                        <a:pt x="0" y="117"/>
                        <a:pt x="5" y="113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8" y="0"/>
                        <a:pt x="125" y="0"/>
                        <a:pt x="129" y="4"/>
                      </a:cubicBezTo>
                      <a:cubicBezTo>
                        <a:pt x="133" y="8"/>
                        <a:pt x="133" y="14"/>
                        <a:pt x="129" y="19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7" y="130"/>
                        <a:pt x="15" y="131"/>
                        <a:pt x="12" y="13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1262;p48"/>
                <p:cNvSpPr/>
                <p:nvPr/>
              </p:nvSpPr>
              <p:spPr>
                <a:xfrm>
                  <a:off x="9901824" y="1303934"/>
                  <a:ext cx="100020" cy="11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21" extrusionOk="0">
                      <a:moveTo>
                        <a:pt x="165" y="21"/>
                      </a:move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71" y="0"/>
                        <a:pt x="175" y="5"/>
                        <a:pt x="175" y="10"/>
                      </a:cubicBezTo>
                      <a:cubicBezTo>
                        <a:pt x="175" y="16"/>
                        <a:pt x="171" y="21"/>
                        <a:pt x="165" y="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1263;p48"/>
                <p:cNvSpPr/>
                <p:nvPr/>
              </p:nvSpPr>
              <p:spPr>
                <a:xfrm>
                  <a:off x="10008275" y="1044237"/>
                  <a:ext cx="75403" cy="74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31" extrusionOk="0">
                      <a:moveTo>
                        <a:pt x="121" y="131"/>
                      </a:moveTo>
                      <a:cubicBezTo>
                        <a:pt x="118" y="131"/>
                        <a:pt x="115" y="130"/>
                        <a:pt x="113" y="128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0" y="14"/>
                        <a:pt x="0" y="8"/>
                        <a:pt x="4" y="4"/>
                      </a:cubicBezTo>
                      <a:cubicBezTo>
                        <a:pt x="8" y="0"/>
                        <a:pt x="15" y="0"/>
                        <a:pt x="19" y="4"/>
                      </a:cubicBezTo>
                      <a:cubicBezTo>
                        <a:pt x="128" y="113"/>
                        <a:pt x="128" y="113"/>
                        <a:pt x="128" y="113"/>
                      </a:cubicBezTo>
                      <a:cubicBezTo>
                        <a:pt x="132" y="117"/>
                        <a:pt x="132" y="124"/>
                        <a:pt x="128" y="128"/>
                      </a:cubicBezTo>
                      <a:cubicBezTo>
                        <a:pt x="126" y="130"/>
                        <a:pt x="124" y="131"/>
                        <a:pt x="121" y="13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1264;p48"/>
                <p:cNvSpPr/>
                <p:nvPr/>
              </p:nvSpPr>
              <p:spPr>
                <a:xfrm>
                  <a:off x="10267751" y="937343"/>
                  <a:ext cx="11976" cy="10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75" extrusionOk="0">
                      <a:moveTo>
                        <a:pt x="11" y="175"/>
                      </a:moveTo>
                      <a:cubicBezTo>
                        <a:pt x="5" y="175"/>
                        <a:pt x="0" y="171"/>
                        <a:pt x="0" y="16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65"/>
                        <a:pt x="21" y="165"/>
                        <a:pt x="21" y="165"/>
                      </a:cubicBezTo>
                      <a:cubicBezTo>
                        <a:pt x="21" y="171"/>
                        <a:pt x="17" y="175"/>
                        <a:pt x="11" y="1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1265;p48"/>
                <p:cNvSpPr/>
                <p:nvPr/>
              </p:nvSpPr>
              <p:spPr>
                <a:xfrm>
                  <a:off x="10183698" y="1629498"/>
                  <a:ext cx="180080" cy="2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45" extrusionOk="0">
                      <a:moveTo>
                        <a:pt x="0" y="23"/>
                      </a:move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293" y="45"/>
                        <a:pt x="293" y="45"/>
                        <a:pt x="293" y="45"/>
                      </a:cubicBezTo>
                      <a:cubicBezTo>
                        <a:pt x="305" y="45"/>
                        <a:pt x="315" y="35"/>
                        <a:pt x="315" y="23"/>
                      </a:cubicBezTo>
                      <a:cubicBezTo>
                        <a:pt x="315" y="23"/>
                        <a:pt x="315" y="23"/>
                        <a:pt x="315" y="23"/>
                      </a:cubicBezTo>
                      <a:cubicBezTo>
                        <a:pt x="315" y="11"/>
                        <a:pt x="305" y="0"/>
                        <a:pt x="29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1"/>
                        <a:pt x="0" y="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1266;p48"/>
                <p:cNvSpPr/>
                <p:nvPr/>
              </p:nvSpPr>
              <p:spPr>
                <a:xfrm>
                  <a:off x="10188356" y="1667865"/>
                  <a:ext cx="170766" cy="2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45" extrusionOk="0">
                      <a:moveTo>
                        <a:pt x="0" y="22"/>
                      </a:moveTo>
                      <a:cubicBezTo>
                        <a:pt x="0" y="35"/>
                        <a:pt x="10" y="45"/>
                        <a:pt x="23" y="45"/>
                      </a:cubicBezTo>
                      <a:cubicBezTo>
                        <a:pt x="277" y="45"/>
                        <a:pt x="277" y="45"/>
                        <a:pt x="277" y="45"/>
                      </a:cubicBezTo>
                      <a:cubicBezTo>
                        <a:pt x="289" y="45"/>
                        <a:pt x="299" y="35"/>
                        <a:pt x="299" y="22"/>
                      </a:cubicBezTo>
                      <a:cubicBezTo>
                        <a:pt x="299" y="22"/>
                        <a:pt x="299" y="22"/>
                        <a:pt x="299" y="22"/>
                      </a:cubicBezTo>
                      <a:cubicBezTo>
                        <a:pt x="299" y="10"/>
                        <a:pt x="289" y="0"/>
                        <a:pt x="27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" name="Google Shape;1267;p48"/>
                <p:cNvSpPr/>
                <p:nvPr/>
              </p:nvSpPr>
              <p:spPr>
                <a:xfrm>
                  <a:off x="10212751" y="1705567"/>
                  <a:ext cx="122419" cy="2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45" extrusionOk="0">
                      <a:moveTo>
                        <a:pt x="0" y="23"/>
                      </a:move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192" y="45"/>
                        <a:pt x="192" y="45"/>
                        <a:pt x="192" y="45"/>
                      </a:cubicBezTo>
                      <a:cubicBezTo>
                        <a:pt x="204" y="45"/>
                        <a:pt x="214" y="35"/>
                        <a:pt x="214" y="23"/>
                      </a:cubicBezTo>
                      <a:cubicBezTo>
                        <a:pt x="214" y="23"/>
                        <a:pt x="214" y="23"/>
                        <a:pt x="214" y="23"/>
                      </a:cubicBezTo>
                      <a:cubicBezTo>
                        <a:pt x="214" y="10"/>
                        <a:pt x="204" y="0"/>
                        <a:pt x="19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0"/>
                        <a:pt x="0" y="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" name="Google Shape;1268;p48"/>
              <p:cNvSpPr/>
              <p:nvPr/>
            </p:nvSpPr>
            <p:spPr>
              <a:xfrm>
                <a:off x="10047751" y="1220548"/>
                <a:ext cx="217117" cy="20536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59" extrusionOk="0">
                    <a:moveTo>
                      <a:pt x="63" y="268"/>
                    </a:moveTo>
                    <a:cubicBezTo>
                      <a:pt x="78" y="297"/>
                      <a:pt x="94" y="324"/>
                      <a:pt x="108" y="350"/>
                    </a:cubicBezTo>
                    <a:cubicBezTo>
                      <a:pt x="113" y="359"/>
                      <a:pt x="113" y="359"/>
                      <a:pt x="113" y="359"/>
                    </a:cubicBezTo>
                    <a:cubicBezTo>
                      <a:pt x="380" y="206"/>
                      <a:pt x="380" y="206"/>
                      <a:pt x="380" y="206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2" y="4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0" y="88"/>
                      <a:pt x="14" y="174"/>
                      <a:pt x="63" y="2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269;p48"/>
              <p:cNvSpPr/>
              <p:nvPr/>
            </p:nvSpPr>
            <p:spPr>
              <a:xfrm>
                <a:off x="10063053" y="1080830"/>
                <a:ext cx="205806" cy="250604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38" extrusionOk="0">
                    <a:moveTo>
                      <a:pt x="0" y="230"/>
                    </a:moveTo>
                    <a:cubicBezTo>
                      <a:pt x="360" y="438"/>
                      <a:pt x="360" y="438"/>
                      <a:pt x="360" y="438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174" y="3"/>
                      <a:pt x="40" y="117"/>
                      <a:pt x="0" y="2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270;p48"/>
              <p:cNvSpPr/>
              <p:nvPr/>
            </p:nvSpPr>
            <p:spPr>
              <a:xfrm>
                <a:off x="10276400" y="1080830"/>
                <a:ext cx="208024" cy="250604"/>
              </a:xfrm>
              <a:custGeom>
                <a:avLst/>
                <a:gdLst/>
                <a:ahLst/>
                <a:cxnLst/>
                <a:rect l="l" t="t" r="r" b="b"/>
                <a:pathLst>
                  <a:path w="364" h="438" extrusionOk="0">
                    <a:moveTo>
                      <a:pt x="0" y="0"/>
                    </a:moveTo>
                    <a:cubicBezTo>
                      <a:pt x="0" y="438"/>
                      <a:pt x="0" y="438"/>
                      <a:pt x="0" y="438"/>
                    </a:cubicBezTo>
                    <a:cubicBezTo>
                      <a:pt x="364" y="228"/>
                      <a:pt x="364" y="228"/>
                      <a:pt x="364" y="228"/>
                    </a:cubicBezTo>
                    <a:cubicBezTo>
                      <a:pt x="323" y="115"/>
                      <a:pt x="186" y="1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271;p48"/>
              <p:cNvSpPr/>
              <p:nvPr/>
            </p:nvSpPr>
            <p:spPr>
              <a:xfrm>
                <a:off x="10280392" y="1218773"/>
                <a:ext cx="219334" cy="20868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65" extrusionOk="0">
                    <a:moveTo>
                      <a:pt x="322" y="271"/>
                    </a:moveTo>
                    <a:cubicBezTo>
                      <a:pt x="371" y="177"/>
                      <a:pt x="384" y="91"/>
                      <a:pt x="364" y="9"/>
                    </a:cubicBezTo>
                    <a:cubicBezTo>
                      <a:pt x="364" y="9"/>
                      <a:pt x="364" y="9"/>
                      <a:pt x="364" y="9"/>
                    </a:cubicBezTo>
                    <a:cubicBezTo>
                      <a:pt x="363" y="6"/>
                      <a:pt x="362" y="3"/>
                      <a:pt x="361" y="0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270" y="365"/>
                      <a:pt x="270" y="365"/>
                      <a:pt x="270" y="365"/>
                    </a:cubicBezTo>
                    <a:cubicBezTo>
                      <a:pt x="277" y="353"/>
                      <a:pt x="277" y="353"/>
                      <a:pt x="277" y="353"/>
                    </a:cubicBezTo>
                    <a:cubicBezTo>
                      <a:pt x="291" y="327"/>
                      <a:pt x="307" y="300"/>
                      <a:pt x="322" y="27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272;p48"/>
              <p:cNvSpPr/>
              <p:nvPr/>
            </p:nvSpPr>
            <p:spPr>
              <a:xfrm>
                <a:off x="10116279" y="1345184"/>
                <a:ext cx="152580" cy="267681"/>
              </a:xfrm>
              <a:custGeom>
                <a:avLst/>
                <a:gdLst/>
                <a:ahLst/>
                <a:cxnLst/>
                <a:rect l="l" t="t" r="r" b="b"/>
                <a:pathLst>
                  <a:path w="267" h="468" extrusionOk="0">
                    <a:moveTo>
                      <a:pt x="267" y="468"/>
                    </a:moveTo>
                    <a:cubicBezTo>
                      <a:pt x="267" y="0"/>
                      <a:pt x="267" y="0"/>
                      <a:pt x="267" y="0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21" y="190"/>
                      <a:pt x="42" y="229"/>
                      <a:pt x="61" y="272"/>
                    </a:cubicBezTo>
                    <a:cubicBezTo>
                      <a:pt x="75" y="304"/>
                      <a:pt x="83" y="346"/>
                      <a:pt x="90" y="383"/>
                    </a:cubicBezTo>
                    <a:cubicBezTo>
                      <a:pt x="92" y="398"/>
                      <a:pt x="95" y="411"/>
                      <a:pt x="98" y="424"/>
                    </a:cubicBezTo>
                    <a:cubicBezTo>
                      <a:pt x="105" y="457"/>
                      <a:pt x="116" y="466"/>
                      <a:pt x="151" y="467"/>
                    </a:cubicBezTo>
                    <a:cubicBezTo>
                      <a:pt x="157" y="468"/>
                      <a:pt x="157" y="468"/>
                      <a:pt x="157" y="468"/>
                    </a:cubicBezTo>
                    <a:cubicBezTo>
                      <a:pt x="185" y="468"/>
                      <a:pt x="185" y="468"/>
                      <a:pt x="185" y="468"/>
                    </a:cubicBezTo>
                    <a:cubicBezTo>
                      <a:pt x="237" y="468"/>
                      <a:pt x="237" y="468"/>
                      <a:pt x="237" y="468"/>
                    </a:cubicBezTo>
                    <a:cubicBezTo>
                      <a:pt x="247" y="468"/>
                      <a:pt x="257" y="468"/>
                      <a:pt x="267" y="4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273;p48"/>
              <p:cNvSpPr/>
              <p:nvPr/>
            </p:nvSpPr>
            <p:spPr>
              <a:xfrm>
                <a:off x="10276400" y="1345184"/>
                <a:ext cx="154798" cy="267681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68" extrusionOk="0">
                    <a:moveTo>
                      <a:pt x="174" y="424"/>
                    </a:moveTo>
                    <a:cubicBezTo>
                      <a:pt x="177" y="411"/>
                      <a:pt x="180" y="398"/>
                      <a:pt x="182" y="383"/>
                    </a:cubicBezTo>
                    <a:cubicBezTo>
                      <a:pt x="189" y="346"/>
                      <a:pt x="197" y="304"/>
                      <a:pt x="211" y="272"/>
                    </a:cubicBezTo>
                    <a:cubicBezTo>
                      <a:pt x="230" y="229"/>
                      <a:pt x="251" y="191"/>
                      <a:pt x="271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5" y="467"/>
                      <a:pt x="5" y="467"/>
                      <a:pt x="5" y="467"/>
                    </a:cubicBezTo>
                    <a:cubicBezTo>
                      <a:pt x="5" y="468"/>
                      <a:pt x="5" y="468"/>
                      <a:pt x="5" y="468"/>
                    </a:cubicBezTo>
                    <a:cubicBezTo>
                      <a:pt x="5" y="468"/>
                      <a:pt x="5" y="468"/>
                      <a:pt x="5" y="468"/>
                    </a:cubicBezTo>
                    <a:cubicBezTo>
                      <a:pt x="15" y="468"/>
                      <a:pt x="25" y="468"/>
                      <a:pt x="36" y="468"/>
                    </a:cubicBezTo>
                    <a:cubicBezTo>
                      <a:pt x="42" y="467"/>
                      <a:pt x="42" y="467"/>
                      <a:pt x="42" y="467"/>
                    </a:cubicBezTo>
                    <a:cubicBezTo>
                      <a:pt x="94" y="468"/>
                      <a:pt x="94" y="468"/>
                      <a:pt x="94" y="468"/>
                    </a:cubicBezTo>
                    <a:cubicBezTo>
                      <a:pt x="101" y="468"/>
                      <a:pt x="108" y="468"/>
                      <a:pt x="115" y="467"/>
                    </a:cubicBezTo>
                    <a:cubicBezTo>
                      <a:pt x="157" y="467"/>
                      <a:pt x="167" y="456"/>
                      <a:pt x="174" y="42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572CA45E-0A21-A5A2-7372-3AF9BE78F14C}"/>
              </a:ext>
            </a:extLst>
          </p:cNvPr>
          <p:cNvSpPr/>
          <p:nvPr/>
        </p:nvSpPr>
        <p:spPr>
          <a:xfrm>
            <a:off x="1031133" y="1210519"/>
            <a:ext cx="7081734" cy="36084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007AB9"/>
              </a:highlight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105876" y="324489"/>
            <a:ext cx="600699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Modelos testados de forecasting </a:t>
            </a:r>
            <a:endParaRPr sz="2500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20639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722BD3E1-F6E8-C311-9AEF-DF19BACD84AF}"/>
              </a:ext>
            </a:extLst>
          </p:cNvPr>
          <p:cNvSpPr/>
          <p:nvPr/>
        </p:nvSpPr>
        <p:spPr>
          <a:xfrm>
            <a:off x="1540412" y="978401"/>
            <a:ext cx="6379700" cy="36084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007AB9"/>
              </a:highlight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95833AC6-2794-13A2-3358-53261D747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49" y="2646035"/>
            <a:ext cx="5929532" cy="163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1CF8E5BD-92EB-F951-F278-2982B08AB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12" y="1114549"/>
            <a:ext cx="3278103" cy="138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2E5C2F9-57AE-3F2A-8F87-E44249872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262" y="1182532"/>
            <a:ext cx="3145122" cy="124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430;p22">
            <a:extLst>
              <a:ext uri="{FF2B5EF4-FFF2-40B4-BE49-F238E27FC236}">
                <a16:creationId xmlns:a16="http://schemas.microsoft.com/office/drawing/2014/main" xmlns="" id="{D385C10B-C8E3-E081-9905-B4B8ACB801DA}"/>
              </a:ext>
            </a:extLst>
          </p:cNvPr>
          <p:cNvSpPr txBox="1">
            <a:spLocks/>
          </p:cNvSpPr>
          <p:nvPr/>
        </p:nvSpPr>
        <p:spPr>
          <a:xfrm>
            <a:off x="2211384" y="252697"/>
            <a:ext cx="600699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500"/>
              <a:t>Modelos testados de forecasting 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8946935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ideia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Melhorias</a:t>
            </a:r>
            <a:endParaRPr dirty="0"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Tools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Strategy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4164451" y="294435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4276033" y="130190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3600" b="1"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038" y="2673421"/>
            <a:ext cx="1137028" cy="1064986"/>
          </a:xfrm>
          <a:prstGeom prst="ellipse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53" y="2646043"/>
            <a:ext cx="1008290" cy="1064986"/>
          </a:xfrm>
          <a:prstGeom prst="ellipse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/>
          <a:srcRect l="13193" b="14692"/>
          <a:stretch/>
        </p:blipFill>
        <p:spPr>
          <a:xfrm>
            <a:off x="6530963" y="2631259"/>
            <a:ext cx="1107192" cy="1079770"/>
          </a:xfrm>
          <a:prstGeom prst="ellipse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048187" y="3779576"/>
            <a:ext cx="15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solidFill>
                  <a:srgbClr val="1967D2"/>
                </a:solidFill>
                <a:latin typeface="Roboto"/>
              </a:rPr>
              <a:t>@</a:t>
            </a:r>
            <a:r>
              <a:rPr lang="pt-BR" u="sng" dirty="0" err="1">
                <a:solidFill>
                  <a:srgbClr val="1967D2"/>
                </a:solidFill>
                <a:latin typeface="Roboto"/>
              </a:rPr>
              <a:t>npereirarenata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577773" y="3779576"/>
            <a:ext cx="1779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solidFill>
                  <a:srgbClr val="1967D2"/>
                </a:solidFill>
                <a:latin typeface="Roboto"/>
              </a:rPr>
              <a:t>@</a:t>
            </a:r>
            <a:r>
              <a:rPr lang="pt-BR" u="sng" dirty="0" err="1">
                <a:solidFill>
                  <a:srgbClr val="1967D2"/>
                </a:solidFill>
                <a:latin typeface="Roboto"/>
              </a:rPr>
              <a:t>rodrigovidalcabral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445501" y="3779575"/>
            <a:ext cx="1770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solidFill>
                  <a:srgbClr val="1967D2"/>
                </a:solidFill>
                <a:latin typeface="Roboto"/>
              </a:rPr>
              <a:t>@</a:t>
            </a:r>
            <a:r>
              <a:rPr lang="pt-BR" u="sng" dirty="0" err="1">
                <a:solidFill>
                  <a:srgbClr val="1967D2"/>
                </a:solidFill>
                <a:latin typeface="Roboto"/>
              </a:rPr>
              <a:t>luiz-philipe-rangel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40" y="3650728"/>
            <a:ext cx="460847" cy="460847"/>
          </a:xfrm>
          <a:prstGeom prst="rect">
            <a:avLst/>
          </a:prstGeom>
          <a:ln>
            <a:noFill/>
          </a:ln>
        </p:spPr>
      </p:pic>
      <p:sp>
        <p:nvSpPr>
          <p:cNvPr id="14" name="Retângulo 13"/>
          <p:cNvSpPr/>
          <p:nvPr/>
        </p:nvSpPr>
        <p:spPr>
          <a:xfrm>
            <a:off x="2942874" y="4415749"/>
            <a:ext cx="592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rgbClr val="1967D2"/>
                </a:solidFill>
                <a:latin typeface="Roboto"/>
                <a:hlinkClick r:id="rId7"/>
              </a:rPr>
              <a:t>https://github.com/rodrigo-cabral-lab/derivativos/tree/developer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6" t="14296" r="29625" b="13980"/>
          <a:stretch/>
        </p:blipFill>
        <p:spPr>
          <a:xfrm>
            <a:off x="2410640" y="4333202"/>
            <a:ext cx="460847" cy="472869"/>
          </a:xfrm>
          <a:prstGeom prst="ellipse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3905026" y="122579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História e tipos </a:t>
            </a:r>
          </a:p>
          <a:p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</a:t>
            </a: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ommodities </a:t>
            </a:r>
          </a:p>
          <a:p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</a:t>
            </a: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oeda </a:t>
            </a:r>
          </a:p>
          <a:p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</a:t>
            </a: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utros </a:t>
            </a:r>
          </a:p>
          <a:p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Hedge </a:t>
            </a:r>
          </a:p>
          <a:p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Alavancagem</a:t>
            </a:r>
          </a:p>
          <a:p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Especulação </a:t>
            </a:r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endParaRPr lang="en" dirty="0">
              <a:solidFill>
                <a:srgbClr val="C6DAEC"/>
              </a:solidFill>
              <a:latin typeface="Muli"/>
              <a:sym typeface="Muli"/>
            </a:endParaRPr>
          </a:p>
          <a:p>
            <a:endParaRPr lang="pt-BR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Muli"/>
                <a:ea typeface="Muli"/>
                <a:cs typeface="Muli"/>
                <a:sym typeface="Muli"/>
              </a:rPr>
              <a:t>+ US $ 69.7 bilhões</a:t>
            </a:r>
            <a:endParaRPr sz="60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 ano de 2021 em nosso Dataset Totalizamos US $15.16 bilhões </a:t>
            </a:r>
            <a:br>
              <a:rPr lang="en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sz="9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281263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	João é investidor e se posiciona no mercado de derivativos de commodities de modo a maximizar seu ganho. 	</a:t>
            </a:r>
            <a:endParaRPr sz="1200"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Qual é o perfil esperado de um profissional do mercado financeiro? | Na  Prá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54" y="753284"/>
            <a:ext cx="2102643" cy="11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édito Rural: Conheça tudo sobre o que move o a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659" y="808188"/>
            <a:ext cx="2146976" cy="107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66;p15"/>
          <p:cNvSpPr txBox="1">
            <a:spLocks/>
          </p:cNvSpPr>
          <p:nvPr/>
        </p:nvSpPr>
        <p:spPr>
          <a:xfrm>
            <a:off x="5472094" y="2085600"/>
            <a:ext cx="281263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indent="0" algn="just">
              <a:buFont typeface="Nixie One"/>
              <a:buNone/>
            </a:pPr>
            <a:r>
              <a:rPr lang="pt-BR" sz="1200" dirty="0"/>
              <a:t>	Pedro é produtor de soja e necessita fazer um hedge para proteger sua lavoura da variação da cotação de soja no mercado. 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958023" y="3191676"/>
            <a:ext cx="3039904" cy="1772799"/>
            <a:chOff x="947327" y="1202200"/>
            <a:chExt cx="6518662" cy="3741816"/>
          </a:xfrm>
        </p:grpSpPr>
        <p:sp>
          <p:nvSpPr>
            <p:cNvPr id="20" name="Google Shape;273;p30"/>
            <p:cNvSpPr/>
            <p:nvPr/>
          </p:nvSpPr>
          <p:spPr>
            <a:xfrm>
              <a:off x="947327" y="1894105"/>
              <a:ext cx="2012224" cy="18456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;p30"/>
            <p:cNvSpPr/>
            <p:nvPr/>
          </p:nvSpPr>
          <p:spPr>
            <a:xfrm>
              <a:off x="1111296" y="2056269"/>
              <a:ext cx="1666814" cy="15213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"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ctr"/>
              <a:endParaRPr lang="en"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ctr"/>
              <a:r>
                <a:rPr lang="en" sz="10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Risco</a:t>
              </a:r>
              <a:endParaRPr lang="pt-BR"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" name="Google Shape;276;p30"/>
            <p:cNvSpPr/>
            <p:nvPr/>
          </p:nvSpPr>
          <p:spPr>
            <a:xfrm>
              <a:off x="3173365" y="2963416"/>
              <a:ext cx="2002800" cy="19806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7;p30"/>
            <p:cNvSpPr/>
            <p:nvPr/>
          </p:nvSpPr>
          <p:spPr>
            <a:xfrm>
              <a:off x="3349333" y="3137445"/>
              <a:ext cx="1650899" cy="1632900"/>
            </a:xfrm>
            <a:prstGeom prst="ellipse">
              <a:avLst/>
            </a:prstGeom>
            <a:noFill/>
            <a:ln w="28575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Liquidez</a:t>
              </a:r>
              <a:endParaRPr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Google Shape;278;p30"/>
            <p:cNvSpPr/>
            <p:nvPr/>
          </p:nvSpPr>
          <p:spPr>
            <a:xfrm>
              <a:off x="5254689" y="1202200"/>
              <a:ext cx="2211300" cy="21867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9;p30"/>
            <p:cNvSpPr/>
            <p:nvPr/>
          </p:nvSpPr>
          <p:spPr>
            <a:xfrm>
              <a:off x="5449000" y="1394246"/>
              <a:ext cx="1822500" cy="1802400"/>
            </a:xfrm>
            <a:prstGeom prst="ellipse">
              <a:avLst/>
            </a:prstGeom>
            <a:noFill/>
            <a:ln w="7620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6" name="Google Shape;280;p30"/>
            <p:cNvCxnSpPr/>
            <p:nvPr/>
          </p:nvCxnSpPr>
          <p:spPr>
            <a:xfrm>
              <a:off x="2587476" y="3142789"/>
              <a:ext cx="819000" cy="49530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81;p30"/>
            <p:cNvCxnSpPr/>
            <p:nvPr/>
          </p:nvCxnSpPr>
          <p:spPr>
            <a:xfrm rot="10800000" flipH="1">
              <a:off x="4854120" y="2774858"/>
              <a:ext cx="717300" cy="709200"/>
            </a:xfrm>
            <a:prstGeom prst="straightConnector1">
              <a:avLst/>
            </a:prstGeom>
            <a:noFill/>
            <a:ln w="2857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Retângulo 27"/>
            <p:cNvSpPr/>
            <p:nvPr/>
          </p:nvSpPr>
          <p:spPr>
            <a:xfrm>
              <a:off x="5393993" y="2097680"/>
              <a:ext cx="1932521" cy="519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pt-BR" sz="10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Volatilidade</a:t>
              </a:r>
            </a:p>
          </p:txBody>
        </p:sp>
      </p:grpSp>
      <p:sp>
        <p:nvSpPr>
          <p:cNvPr id="30" name="Google Shape;273;p30"/>
          <p:cNvSpPr/>
          <p:nvPr/>
        </p:nvSpPr>
        <p:spPr>
          <a:xfrm>
            <a:off x="6575418" y="3311620"/>
            <a:ext cx="1709305" cy="87440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75;p30"/>
          <p:cNvSpPr/>
          <p:nvPr/>
        </p:nvSpPr>
        <p:spPr>
          <a:xfrm>
            <a:off x="6651883" y="3388450"/>
            <a:ext cx="1558261" cy="720762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" sz="1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endParaRPr lang="en" sz="1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pt-BR"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Alavancagem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7233400" y="109511"/>
            <a:ext cx="910852" cy="327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/>
              <a:t>Hedge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233400" y="516955"/>
            <a:ext cx="18357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1000 </a:t>
            </a:r>
            <a:r>
              <a:rPr lang="pt-BR" dirty="0" err="1" smtClean="0"/>
              <a:t>Ton</a:t>
            </a:r>
            <a:endParaRPr lang="pt-BR" dirty="0" smtClean="0"/>
          </a:p>
          <a:p>
            <a:r>
              <a:rPr lang="pt-BR" dirty="0" smtClean="0"/>
              <a:t>1: U$ 380.000,00</a:t>
            </a:r>
          </a:p>
          <a:p>
            <a:r>
              <a:rPr lang="pt-BR" dirty="0" smtClean="0"/>
              <a:t>2: U$ 360.000,00</a:t>
            </a:r>
          </a:p>
          <a:p>
            <a:r>
              <a:rPr lang="pt-BR" dirty="0" smtClean="0"/>
              <a:t>Perda: </a:t>
            </a:r>
            <a:r>
              <a:rPr lang="pt-BR" dirty="0" smtClean="0">
                <a:solidFill>
                  <a:srgbClr val="FF0000"/>
                </a:solidFill>
              </a:rPr>
              <a:t>U$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20.000,00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233400" y="2790154"/>
            <a:ext cx="1895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U$ 380.000,00 </a:t>
            </a:r>
          </a:p>
          <a:p>
            <a:r>
              <a:rPr lang="pt-BR" dirty="0" smtClean="0"/>
              <a:t>1: R$ 2040.600,00 </a:t>
            </a:r>
          </a:p>
          <a:p>
            <a:r>
              <a:rPr lang="pt-BR" dirty="0" smtClean="0"/>
              <a:t>2: R$ 1991.200,00</a:t>
            </a:r>
          </a:p>
          <a:p>
            <a:r>
              <a:rPr lang="pt-BR" dirty="0" smtClean="0"/>
              <a:t>Perda: </a:t>
            </a:r>
            <a:r>
              <a:rPr lang="pt-BR" dirty="0" smtClean="0">
                <a:solidFill>
                  <a:srgbClr val="FF0000"/>
                </a:solidFill>
              </a:rPr>
              <a:t>R$ 49.400,00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45" y="2699145"/>
            <a:ext cx="6040877" cy="226532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45" y="436802"/>
            <a:ext cx="6040877" cy="225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756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07DD8D3F-B44D-B469-4CB3-4A1E57DDFE08}"/>
              </a:ext>
            </a:extLst>
          </p:cNvPr>
          <p:cNvSpPr txBox="1"/>
          <p:nvPr/>
        </p:nvSpPr>
        <p:spPr>
          <a:xfrm>
            <a:off x="1238251" y="898364"/>
            <a:ext cx="71298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>
                <a:solidFill>
                  <a:schemeClr val="tx1"/>
                </a:solidFill>
              </a:rPr>
              <a:t>Para ajudar o Investidor João, assim como outros investidores, que desejam se posicionar no mercado de derivativos de modo a maximizar os seus ganhos, criamos um aplicativo no </a:t>
            </a:r>
            <a:r>
              <a:rPr lang="pt-BR" sz="800" dirty="0" err="1">
                <a:solidFill>
                  <a:schemeClr val="tx1"/>
                </a:solidFill>
              </a:rPr>
              <a:t>Streamlit</a:t>
            </a:r>
            <a:r>
              <a:rPr lang="pt-BR" sz="800" dirty="0">
                <a:solidFill>
                  <a:schemeClr val="tx1"/>
                </a:solidFill>
              </a:rPr>
              <a:t> que monta um Portifólio a partir da escolha de vários ativos de commodities.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A tarefa principal desse aplicativo (usamos a Otimização de Variância média) e selecionar esses ativos escolhidos de forma que o retorno do investimento seja maximizado enquanto o risco é minimizado.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Conforme escolhemos os ativos de commodities um gráfico é criado logo abaixo com essas escolhas.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Ao confirmar as escolhas, automaticamente é mostrado:</a:t>
            </a:r>
          </a:p>
          <a:p>
            <a:pPr algn="just"/>
            <a:endParaRPr lang="pt-BR" sz="800" dirty="0">
              <a:solidFill>
                <a:schemeClr val="tx1"/>
              </a:solidFill>
            </a:endParaRPr>
          </a:p>
          <a:p>
            <a:pPr algn="just"/>
            <a:r>
              <a:rPr lang="pt-BR" sz="800" b="1" dirty="0">
                <a:solidFill>
                  <a:schemeClr val="tx1"/>
                </a:solidFill>
              </a:rPr>
              <a:t>Retorno esperado anual </a:t>
            </a:r>
            <a:r>
              <a:rPr lang="pt-BR" sz="800" dirty="0">
                <a:solidFill>
                  <a:schemeClr val="tx1"/>
                </a:solidFill>
              </a:rPr>
              <a:t>– </a:t>
            </a:r>
            <a:r>
              <a:rPr lang="pt-BR" sz="8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é a remuneração que os investidores solicitam para manter suas aplicações no ativo considerado.</a:t>
            </a:r>
            <a:endParaRPr lang="pt-BR" sz="8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800" dirty="0">
              <a:solidFill>
                <a:schemeClr val="tx1"/>
              </a:solidFill>
            </a:endParaRPr>
          </a:p>
          <a:p>
            <a:pPr algn="just"/>
            <a:r>
              <a:rPr lang="pt-BR" sz="800" b="1" dirty="0">
                <a:solidFill>
                  <a:schemeClr val="tx1"/>
                </a:solidFill>
              </a:rPr>
              <a:t>Volatilidade</a:t>
            </a:r>
            <a:r>
              <a:rPr lang="pt-BR" sz="800" dirty="0">
                <a:solidFill>
                  <a:schemeClr val="tx1"/>
                </a:solidFill>
              </a:rPr>
              <a:t> - 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dizemos que um investimento é volátil quando seu preço sofre alterações frequentes. </a:t>
            </a:r>
            <a:r>
              <a:rPr lang="pt-BR" sz="800" dirty="0">
                <a:solidFill>
                  <a:schemeClr val="tx1"/>
                </a:solidFill>
                <a:latin typeface="Lato" panose="020B0604020202020204" pitchFamily="34" charset="0"/>
              </a:rPr>
              <a:t>A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 volatilidade de um investimento é uma </a:t>
            </a:r>
            <a:r>
              <a:rPr lang="pt-BR" sz="800" b="1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medida que indica o nível de risco dessa aplicação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. </a:t>
            </a:r>
            <a:r>
              <a:rPr lang="pt-BR" sz="80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Quanto</a:t>
            </a:r>
            <a:r>
              <a:rPr lang="pt-BR" sz="800" i="0" dirty="0">
                <a:solidFill>
                  <a:schemeClr val="tx1"/>
                </a:solidFill>
                <a:latin typeface="Lato" panose="020B0604020202020204" pitchFamily="34" charset="0"/>
              </a:rPr>
              <a:t> </a:t>
            </a:r>
            <a:r>
              <a:rPr lang="pt-BR" sz="800" i="0" strike="noStrike" dirty="0">
                <a:solidFill>
                  <a:schemeClr val="tx1"/>
                </a:solidFill>
                <a:latin typeface="Lato" panose="020B0604020202020204" pitchFamily="34" charset="0"/>
              </a:rPr>
              <a:t>maior é a volatilidade, maior é o risco</a:t>
            </a:r>
            <a:r>
              <a:rPr lang="pt-BR" sz="800" i="0" dirty="0">
                <a:solidFill>
                  <a:schemeClr val="tx1"/>
                </a:solidFill>
                <a:latin typeface="Lato" panose="020B0604020202020204" pitchFamily="34" charset="0"/>
              </a:rPr>
              <a:t>. 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Na verdade, é impossível falar em volatilidade sem mencionar a palavra risco. Ambas as definições estão interligadas, embora não sejam sinônimos. Mas como saber quando é </a:t>
            </a:r>
            <a:r>
              <a:rPr lang="pt-BR" sz="800" b="1" i="0" dirty="0">
                <a:solidFill>
                  <a:schemeClr val="tx1"/>
                </a:solidFill>
                <a:effectLst/>
                <a:latin typeface="moderat"/>
              </a:rPr>
              <a:t>mais ou menos arriscado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 investir em determinado ativo?</a:t>
            </a:r>
          </a:p>
          <a:p>
            <a:pPr algn="just"/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Justamente a partir da volatilidade.</a:t>
            </a:r>
          </a:p>
          <a:p>
            <a:pPr algn="just"/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 A medida estatística indica a possibilidade do preço do ativo cair ou subir em dado período. Em outras palavras: quanto mais volátil for um ativo, mais significativa é a sua variação em relação às </a:t>
            </a:r>
            <a:r>
              <a:rPr lang="pt-BR" sz="800" b="1" i="0" dirty="0">
                <a:solidFill>
                  <a:schemeClr val="tx1"/>
                </a:solidFill>
                <a:effectLst/>
                <a:latin typeface="moderat"/>
              </a:rPr>
              <a:t>flutuações de mercado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. Investimentos mais voláteis são mais arriscados.</a:t>
            </a:r>
          </a:p>
          <a:p>
            <a:pPr algn="just"/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Mas se você tem um ativo de alta volatilidade e está ciente disso, pode usar tal conhecimento em seu favor. É importante estar atento ao </a:t>
            </a:r>
            <a:r>
              <a:rPr lang="pt-BR" sz="800" b="1" i="0" dirty="0">
                <a:solidFill>
                  <a:schemeClr val="tx1"/>
                </a:solidFill>
                <a:effectLst/>
                <a:latin typeface="moderat"/>
              </a:rPr>
              <a:t>melhor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 </a:t>
            </a:r>
            <a:r>
              <a:rPr lang="pt-BR" sz="800" b="1" i="0" dirty="0">
                <a:solidFill>
                  <a:schemeClr val="tx1"/>
                </a:solidFill>
                <a:effectLst/>
                <a:latin typeface="moderat"/>
              </a:rPr>
              <a:t>momento de alta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 para vendê-lo, criando assim uma oportunidade interessante, por exemplo.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800" dirty="0">
              <a:solidFill>
                <a:schemeClr val="tx1"/>
              </a:solidFill>
            </a:endParaRPr>
          </a:p>
          <a:p>
            <a:pPr algn="just"/>
            <a:r>
              <a:rPr lang="pt-BR" sz="800" b="1" dirty="0">
                <a:solidFill>
                  <a:schemeClr val="tx1"/>
                </a:solidFill>
              </a:rPr>
              <a:t>Sharpe radio </a:t>
            </a:r>
            <a:r>
              <a:rPr lang="pt-BR" sz="800" dirty="0">
                <a:solidFill>
                  <a:schemeClr val="tx1"/>
                </a:solidFill>
              </a:rPr>
              <a:t>– 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é um índice projetado para ajudar os investidores a entender o retorno potencial de um investimento em comparação com seu risco. Quanto maior o Índice Sharpe, mais atraente é o retorno ajustado ao risco. </a:t>
            </a:r>
          </a:p>
          <a:p>
            <a:pPr algn="just"/>
            <a:endParaRPr lang="pt-BR" sz="8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just"/>
            <a:r>
              <a:rPr lang="pt-BR" sz="800" dirty="0">
                <a:solidFill>
                  <a:schemeClr val="tx1"/>
                </a:solidFill>
                <a:latin typeface="Roboto" panose="02000000000000000000" pitchFamily="2" charset="0"/>
              </a:rPr>
              <a:t>Continuando:  Para a alocação das commodities escolhidas temos que inserir o valor do investimento desejado, após essa inserção obtemos as devidas alocações.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8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just"/>
            <a:r>
              <a:rPr lang="pt-BR" sz="800" dirty="0">
                <a:solidFill>
                  <a:schemeClr val="tx1"/>
                </a:solidFill>
                <a:latin typeface="Roboto" panose="02000000000000000000" pitchFamily="2" charset="0"/>
              </a:rPr>
              <a:t>Criamos também uma opção para montagem de um portifólio utilizando a Otimização de  Paridade de Risco hierárquico. Basta selecionar a opção que automaticamente é mostrado os índices e alocações para o mesmo investimento. Esse Método funciona encontrando subgrupos de ativos semelhantes com base em retornos e construindo uma hierarquia a partir desses clusters para gerar pesos para cada ativo</a:t>
            </a:r>
            <a:endParaRPr lang="pt-BR" sz="800" dirty="0">
              <a:solidFill>
                <a:schemeClr val="tx1"/>
              </a:solidFill>
            </a:endParaRPr>
          </a:p>
          <a:p>
            <a:pPr algn="just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5AE47406-D345-9F7C-112F-13B024BA00DE}"/>
              </a:ext>
            </a:extLst>
          </p:cNvPr>
          <p:cNvSpPr txBox="1"/>
          <p:nvPr/>
        </p:nvSpPr>
        <p:spPr>
          <a:xfrm>
            <a:off x="3754582" y="332509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PORTIFÓLIO - FALA</a:t>
            </a:r>
          </a:p>
        </p:txBody>
      </p:sp>
    </p:spTree>
    <p:extLst>
      <p:ext uri="{BB962C8B-B14F-4D97-AF65-F5344CB8AC3E}">
        <p14:creationId xmlns:p14="http://schemas.microsoft.com/office/powerpoint/2010/main" val="36639938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1947206" y="284779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800" dirty="0"/>
              <a:t>Portifólio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006388F-EF3F-379C-E8E6-18628EFBE5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1" r="16970" b="5306"/>
          <a:stretch/>
        </p:blipFill>
        <p:spPr>
          <a:xfrm>
            <a:off x="1305790" y="869204"/>
            <a:ext cx="6799119" cy="398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580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2012261" y="296492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800" dirty="0" err="1"/>
              <a:t>Portifólio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0E11BAD-B9C1-01C3-A421-93B04C2F0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1" r="21609" b="5306"/>
          <a:stretch/>
        </p:blipFill>
        <p:spPr>
          <a:xfrm>
            <a:off x="1333822" y="819852"/>
            <a:ext cx="6778014" cy="40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185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9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2051116" y="272937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800" dirty="0" err="1"/>
              <a:t>Portifólio</a:t>
            </a:r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3CDF3CC1-438F-DB13-8908-D247E9597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8215" r="26590" b="20539"/>
          <a:stretch/>
        </p:blipFill>
        <p:spPr>
          <a:xfrm>
            <a:off x="1309254" y="918237"/>
            <a:ext cx="6712527" cy="36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524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23789</TotalTime>
  <Words>275</Words>
  <Application>Microsoft Office PowerPoint</Application>
  <PresentationFormat>Apresentação na tela (16:9)</PresentationFormat>
  <Paragraphs>99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5" baseType="lpstr">
      <vt:lpstr>Arial</vt:lpstr>
      <vt:lpstr>Calibri</vt:lpstr>
      <vt:lpstr>Helvetica Neue</vt:lpstr>
      <vt:lpstr>Lato</vt:lpstr>
      <vt:lpstr>Lexend Deca</vt:lpstr>
      <vt:lpstr>moderat</vt:lpstr>
      <vt:lpstr>Muli</vt:lpstr>
      <vt:lpstr>Nixie One</vt:lpstr>
      <vt:lpstr>Roboto</vt:lpstr>
      <vt:lpstr>Source Sans Pro</vt:lpstr>
      <vt:lpstr>Imogen template</vt:lpstr>
      <vt:lpstr>Derivativos de commodities</vt:lpstr>
      <vt:lpstr>Apresentação do PowerPoint</vt:lpstr>
      <vt:lpstr>+ US $ 69.7 bilhões No ano de 2021 em nosso Dataset Totalizamos US $15.16 bilhões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Modelos testados de forecasting </vt:lpstr>
      <vt:lpstr>Apresentação do PowerPoint</vt:lpstr>
      <vt:lpstr>Melhorias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Analist  Fraud</dc:title>
  <dc:creator>Rodrigo V. Cabral</dc:creator>
  <cp:lastModifiedBy>Conta da Microsoft</cp:lastModifiedBy>
  <cp:revision>63</cp:revision>
  <dcterms:modified xsi:type="dcterms:W3CDTF">2022-10-06T20:02:23Z</dcterms:modified>
</cp:coreProperties>
</file>