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70" r:id="rId7"/>
    <p:sldId id="261" r:id="rId8"/>
    <p:sldId id="293" r:id="rId9"/>
    <p:sldId id="271" r:id="rId10"/>
    <p:sldId id="272" r:id="rId11"/>
    <p:sldId id="269" r:id="rId12"/>
    <p:sldId id="273" r:id="rId13"/>
    <p:sldId id="274" r:id="rId14"/>
    <p:sldId id="275" r:id="rId15"/>
    <p:sldId id="263" r:id="rId16"/>
    <p:sldId id="276" r:id="rId17"/>
    <p:sldId id="277" r:id="rId18"/>
    <p:sldId id="264" r:id="rId19"/>
    <p:sldId id="278" r:id="rId20"/>
    <p:sldId id="279" r:id="rId21"/>
    <p:sldId id="280" r:id="rId22"/>
    <p:sldId id="281" r:id="rId23"/>
    <p:sldId id="267" r:id="rId24"/>
    <p:sldId id="268" r:id="rId25"/>
    <p:sldId id="282" r:id="rId26"/>
    <p:sldId id="283" r:id="rId27"/>
    <p:sldId id="284" r:id="rId28"/>
    <p:sldId id="285" r:id="rId29"/>
    <p:sldId id="286" r:id="rId30"/>
    <p:sldId id="287" r:id="rId31"/>
    <p:sldId id="290" r:id="rId32"/>
    <p:sldId id="291" r:id="rId33"/>
    <p:sldId id="292" r:id="rId3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>
      <p:cViewPr varScale="1">
        <p:scale>
          <a:sx n="109" d="100"/>
          <a:sy n="109" d="100"/>
        </p:scale>
        <p:origin x="181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Capobianco Lopes" userId="e2602793-81ee-4f40-ac4e-f7a7f9d1e175" providerId="ADAL" clId="{7F704396-5C0A-4773-8443-574AD5DF6845}"/>
    <pc:docChg chg="modSld">
      <pc:chgData name="Mauricio Capobianco Lopes" userId="e2602793-81ee-4f40-ac4e-f7a7f9d1e175" providerId="ADAL" clId="{7F704396-5C0A-4773-8443-574AD5DF6845}" dt="2020-02-27T15:12:44.677" v="4" actId="20577"/>
      <pc:docMkLst>
        <pc:docMk/>
      </pc:docMkLst>
      <pc:sldChg chg="modSp">
        <pc:chgData name="Mauricio Capobianco Lopes" userId="e2602793-81ee-4f40-ac4e-f7a7f9d1e175" providerId="ADAL" clId="{7F704396-5C0A-4773-8443-574AD5DF6845}" dt="2020-02-27T15:12:35.257" v="1" actId="20577"/>
        <pc:sldMkLst>
          <pc:docMk/>
          <pc:sldMk cId="2489010789" sldId="261"/>
        </pc:sldMkLst>
        <pc:spChg chg="mod">
          <ac:chgData name="Mauricio Capobianco Lopes" userId="e2602793-81ee-4f40-ac4e-f7a7f9d1e175" providerId="ADAL" clId="{7F704396-5C0A-4773-8443-574AD5DF6845}" dt="2020-02-27T15:12:35.257" v="1" actId="20577"/>
          <ac:spMkLst>
            <pc:docMk/>
            <pc:sldMk cId="2489010789" sldId="261"/>
            <ac:spMk id="3" creationId="{00000000-0000-0000-0000-000000000000}"/>
          </ac:spMkLst>
        </pc:spChg>
      </pc:sldChg>
      <pc:sldChg chg="modSp">
        <pc:chgData name="Mauricio Capobianco Lopes" userId="e2602793-81ee-4f40-ac4e-f7a7f9d1e175" providerId="ADAL" clId="{7F704396-5C0A-4773-8443-574AD5DF6845}" dt="2020-02-27T15:12:44.677" v="4" actId="20577"/>
        <pc:sldMkLst>
          <pc:docMk/>
          <pc:sldMk cId="1958979546" sldId="262"/>
        </pc:sldMkLst>
        <pc:spChg chg="mod">
          <ac:chgData name="Mauricio Capobianco Lopes" userId="e2602793-81ee-4f40-ac4e-f7a7f9d1e175" providerId="ADAL" clId="{7F704396-5C0A-4773-8443-574AD5DF6845}" dt="2020-02-27T15:12:44.677" v="4" actId="20577"/>
          <ac:spMkLst>
            <pc:docMk/>
            <pc:sldMk cId="1958979546" sldId="262"/>
            <ac:spMk id="3" creationId="{00000000-0000-0000-0000-000000000000}"/>
          </ac:spMkLst>
        </pc:spChg>
      </pc:sldChg>
    </pc:docChg>
  </pc:docChgLst>
  <pc:docChgLst>
    <pc:chgData name="Mauricio Capobianco Lopes" userId="e2602793-81ee-4f40-ac4e-f7a7f9d1e175" providerId="ADAL" clId="{5E4B7503-6885-43C1-8A95-77DFDBD689BD}"/>
    <pc:docChg chg="custSel modSld">
      <pc:chgData name="Mauricio Capobianco Lopes" userId="e2602793-81ee-4f40-ac4e-f7a7f9d1e175" providerId="ADAL" clId="{5E4B7503-6885-43C1-8A95-77DFDBD689BD}" dt="2019-11-21T21:38:28.451" v="70" actId="20577"/>
      <pc:docMkLst>
        <pc:docMk/>
      </pc:docMkLst>
      <pc:sldChg chg="modSp">
        <pc:chgData name="Mauricio Capobianco Lopes" userId="e2602793-81ee-4f40-ac4e-f7a7f9d1e175" providerId="ADAL" clId="{5E4B7503-6885-43C1-8A95-77DFDBD689BD}" dt="2019-11-21T21:38:28.451" v="70" actId="20577"/>
        <pc:sldMkLst>
          <pc:docMk/>
          <pc:sldMk cId="2007070856" sldId="264"/>
        </pc:sldMkLst>
        <pc:spChg chg="mod">
          <ac:chgData name="Mauricio Capobianco Lopes" userId="e2602793-81ee-4f40-ac4e-f7a7f9d1e175" providerId="ADAL" clId="{5E4B7503-6885-43C1-8A95-77DFDBD689BD}" dt="2019-11-21T21:38:28.451" v="70" actId="20577"/>
          <ac:spMkLst>
            <pc:docMk/>
            <pc:sldMk cId="2007070856" sldId="26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412777"/>
            <a:ext cx="8352928" cy="2187674"/>
          </a:xfrm>
        </p:spPr>
        <p:txBody>
          <a:bodyPr/>
          <a:lstStyle/>
          <a:p>
            <a:r>
              <a:rPr lang="pt-BR" dirty="0"/>
              <a:t>CUIDA AÍ: SISTEMA PARA CONTROLE DE DIÁRIO PARA A EDUCAÇÃO INFANTIL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1273696"/>
          </a:xfrm>
        </p:spPr>
        <p:txBody>
          <a:bodyPr>
            <a:normAutofit/>
          </a:bodyPr>
          <a:lstStyle/>
          <a:p>
            <a:r>
              <a:rPr lang="pt-BR" dirty="0"/>
              <a:t>Aluno(a): Rodrigo Fernandes</a:t>
            </a:r>
          </a:p>
          <a:p>
            <a:r>
              <a:rPr lang="pt-BR" dirty="0"/>
              <a:t>Orientador: Mauro Marcelo Mattos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35"/>
    </mc:Choice>
    <mc:Fallback xmlns="">
      <p:transition spd="slow" advTm="1073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/>
          <a:lstStyle/>
          <a:p>
            <a:r>
              <a:rPr lang="pt-BR" dirty="0"/>
              <a:t>Trabalhos Correlatos</a:t>
            </a:r>
          </a:p>
        </p:txBody>
      </p:sp>
    </p:spTree>
    <p:extLst>
      <p:ext uri="{BB962C8B-B14F-4D97-AF65-F5344CB8AC3E}">
        <p14:creationId xmlns:p14="http://schemas.microsoft.com/office/powerpoint/2010/main" val="250400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1"/>
    </mc:Choice>
    <mc:Fallback xmlns="">
      <p:transition spd="slow" advTm="487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 err="1"/>
              <a:t>Guizelini</a:t>
            </a:r>
            <a:r>
              <a:rPr lang="pt-BR" dirty="0"/>
              <a:t> (2010)</a:t>
            </a:r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7353AA9F-85FD-43E8-93F8-9C4555FDDD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5410944" cy="3816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724D6BC-218F-4B2D-8810-A221532F5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8144" y="1600200"/>
            <a:ext cx="2952328" cy="4525963"/>
          </a:xfrm>
        </p:spPr>
        <p:txBody>
          <a:bodyPr/>
          <a:lstStyle/>
          <a:p>
            <a:r>
              <a:rPr lang="pt-BR" dirty="0"/>
              <a:t>Sistema para o cadastramento dos planos de ensino</a:t>
            </a:r>
          </a:p>
          <a:p>
            <a:r>
              <a:rPr lang="en-US" dirty="0"/>
              <a:t>Agenda diária no formato de micro blogger</a:t>
            </a:r>
          </a:p>
          <a:p>
            <a:r>
              <a:rPr lang="en-US" dirty="0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20298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695"/>
    </mc:Choice>
    <mc:Fallback xmlns="">
      <p:transition spd="slow" advTm="6469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33D43-FAA4-489D-8FD6-6C5553D9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Guedes (2015)</a:t>
            </a:r>
          </a:p>
        </p:txBody>
      </p:sp>
      <p:pic>
        <p:nvPicPr>
          <p:cNvPr id="6" name="Espaço Reservado para Conteúdo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825AB56E-77A7-42B7-9A9C-C238A16821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4546848" cy="36724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2442FC-F3E2-47D2-ACCD-710F753B6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4048" y="1600200"/>
            <a:ext cx="3682752" cy="452596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Elaborou novo fluxo para a gestão da saúde da criança</a:t>
            </a:r>
          </a:p>
          <a:p>
            <a:r>
              <a:rPr lang="pt-BR" dirty="0"/>
              <a:t>Principal cuidados com educação e a saúde</a:t>
            </a:r>
          </a:p>
          <a:p>
            <a:r>
              <a:rPr lang="pt-BR" dirty="0"/>
              <a:t>Identificar se os serviços estão sendo prestados de forma adequada</a:t>
            </a:r>
          </a:p>
        </p:txBody>
      </p:sp>
    </p:spTree>
    <p:extLst>
      <p:ext uri="{BB962C8B-B14F-4D97-AF65-F5344CB8AC3E}">
        <p14:creationId xmlns:p14="http://schemas.microsoft.com/office/powerpoint/2010/main" val="243552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385"/>
    </mc:Choice>
    <mc:Fallback xmlns="">
      <p:transition spd="slow" advTm="12338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33D43-FAA4-489D-8FD6-6C5553D9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Uninformare (2017)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25AB56E-77A7-42B7-9A9C-C238A16821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307" y="1772816"/>
            <a:ext cx="4261757" cy="4176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2442FC-F3E2-47D2-ACCD-710F753B6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8064" y="1600200"/>
            <a:ext cx="3538736" cy="452596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Plataforma que fornece auxílio na gestão educacional</a:t>
            </a:r>
          </a:p>
          <a:p>
            <a:r>
              <a:rPr lang="pt-BR" dirty="0"/>
              <a:t>Fornece notificações em tempo real</a:t>
            </a:r>
          </a:p>
          <a:p>
            <a:r>
              <a:rPr lang="pt-BR" dirty="0"/>
              <a:t>Cadastrado de professores, alunos e conteúdo das disciplinas</a:t>
            </a:r>
          </a:p>
          <a:p>
            <a:r>
              <a:rPr lang="pt-BR" dirty="0"/>
              <a:t>Gerenciamento das turmas e horários</a:t>
            </a:r>
          </a:p>
        </p:txBody>
      </p:sp>
    </p:spTree>
    <p:extLst>
      <p:ext uri="{BB962C8B-B14F-4D97-AF65-F5344CB8AC3E}">
        <p14:creationId xmlns:p14="http://schemas.microsoft.com/office/powerpoint/2010/main" val="79770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194"/>
    </mc:Choice>
    <mc:Fallback xmlns="">
      <p:transition spd="slow" advTm="9819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/>
          <a:lstStyle/>
          <a:p>
            <a:r>
              <a:rPr lang="pt-BR" dirty="0"/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345817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9"/>
    </mc:Choice>
    <mc:Fallback xmlns="">
      <p:transition spd="slow" advTm="339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26819E25-04B4-4D01-9472-511AFFB1D5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886539"/>
              </p:ext>
            </p:extLst>
          </p:nvPr>
        </p:nvGraphicFramePr>
        <p:xfrm>
          <a:off x="457200" y="1412875"/>
          <a:ext cx="8229600" cy="4057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456">
                  <a:extLst>
                    <a:ext uri="{9D8B030D-6E8A-4147-A177-3AD203B41FA5}">
                      <a16:colId xmlns:a16="http://schemas.microsoft.com/office/drawing/2014/main" val="2334299023"/>
                    </a:ext>
                  </a:extLst>
                </a:gridCol>
                <a:gridCol w="7211144">
                  <a:extLst>
                    <a:ext uri="{9D8B030D-6E8A-4147-A177-3AD203B41FA5}">
                      <a16:colId xmlns:a16="http://schemas.microsoft.com/office/drawing/2014/main" val="2511977751"/>
                    </a:ext>
                  </a:extLst>
                </a:gridCol>
              </a:tblGrid>
              <a:tr h="321085">
                <a:tc gridSpan="2"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REQUISITOS FUNCIONAIS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982279"/>
                  </a:ext>
                </a:extLst>
              </a:tr>
              <a:tr h="321085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RF01</a:t>
                      </a:r>
                      <a:endParaRPr lang="pt-BR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Manter crianças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576821"/>
                  </a:ext>
                </a:extLst>
              </a:tr>
              <a:tr h="321085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RF02</a:t>
                      </a:r>
                      <a:endParaRPr lang="pt-BR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Manter professores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120819"/>
                  </a:ext>
                </a:extLst>
              </a:tr>
              <a:tr h="321085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RF03</a:t>
                      </a:r>
                      <a:endParaRPr lang="pt-BR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Manter responsáveis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735563"/>
                  </a:ext>
                </a:extLst>
              </a:tr>
              <a:tr h="337061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RF04</a:t>
                      </a:r>
                      <a:endParaRPr lang="pt-BR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Permitir que o coordenador pedagógico envie avisos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952326"/>
                  </a:ext>
                </a:extLst>
              </a:tr>
              <a:tr h="358924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RF05</a:t>
                      </a:r>
                      <a:endParaRPr lang="pt-BR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Permitir níveis de acesso distintos conforme o usuário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777498"/>
                  </a:ext>
                </a:extLst>
              </a:tr>
              <a:tr h="321085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RF06</a:t>
                      </a:r>
                      <a:endParaRPr lang="pt-BR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Permitir consultar os alunos e responsáveis por nome</a:t>
                      </a:r>
                      <a:endParaRPr lang="pt-BR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688427"/>
                  </a:ext>
                </a:extLst>
              </a:tr>
              <a:tr h="321085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RF07</a:t>
                      </a:r>
                      <a:endParaRPr lang="pt-BR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Permitir ao organizador consultar alunos do diário</a:t>
                      </a:r>
                      <a:endParaRPr lang="pt-BR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508253"/>
                  </a:ext>
                </a:extLst>
              </a:tr>
              <a:tr h="399901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RF08</a:t>
                      </a:r>
                      <a:endParaRPr lang="pt-BR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Permitir ao professor comunicador realizar comentários no diário</a:t>
                      </a:r>
                      <a:endParaRPr lang="pt-BR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673530"/>
                  </a:ext>
                </a:extLst>
              </a:tr>
              <a:tr h="346328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RF09</a:t>
                      </a:r>
                      <a:endParaRPr lang="pt-BR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Permitir ao responsável visualizar as atividades da criança</a:t>
                      </a:r>
                      <a:endParaRPr lang="pt-BR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24828"/>
                  </a:ext>
                </a:extLst>
              </a:tr>
              <a:tr h="321085">
                <a:tc>
                  <a:txBody>
                    <a:bodyPr/>
                    <a:lstStyle/>
                    <a:p>
                      <a:r>
                        <a:rPr lang="pt-BR" dirty="0"/>
                        <a:t>RF10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Permitir ao responsável enviar mensagens para a instituição</a:t>
                      </a:r>
                      <a:endParaRPr lang="pt-BR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436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547"/>
    </mc:Choice>
    <mc:Fallback xmlns="">
      <p:transition spd="slow" advTm="5954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26819E25-04B4-4D01-9472-511AFFB1D5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691253"/>
              </p:ext>
            </p:extLst>
          </p:nvPr>
        </p:nvGraphicFramePr>
        <p:xfrm>
          <a:off x="457200" y="1412875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456">
                  <a:extLst>
                    <a:ext uri="{9D8B030D-6E8A-4147-A177-3AD203B41FA5}">
                      <a16:colId xmlns:a16="http://schemas.microsoft.com/office/drawing/2014/main" val="2334299023"/>
                    </a:ext>
                  </a:extLst>
                </a:gridCol>
                <a:gridCol w="7211144">
                  <a:extLst>
                    <a:ext uri="{9D8B030D-6E8A-4147-A177-3AD203B41FA5}">
                      <a16:colId xmlns:a16="http://schemas.microsoft.com/office/drawing/2014/main" val="251197775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REQUISITOS NÃO FUNCIONAIS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982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RNF01</a:t>
                      </a:r>
                      <a:endParaRPr lang="pt-BR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utilizar da biblioteca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endParaRPr lang="pt-BR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57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RNF02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Utilizar a linguagem de programação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HTML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120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RNF03</a:t>
                      </a:r>
                      <a:endParaRPr lang="pt-BR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Utilizar a linguagem de programação Java web para o </a:t>
                      </a:r>
                      <a:r>
                        <a:rPr lang="pt-BR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back-end</a:t>
                      </a:r>
                      <a:endParaRPr lang="pt-BR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73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RNF04</a:t>
                      </a:r>
                      <a:endParaRPr lang="pt-BR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Desenvolvido para plataforma Web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95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RNF05</a:t>
                      </a:r>
                      <a:endParaRPr lang="pt-BR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Utilizar banco de dados PostgreSQL</a:t>
                      </a:r>
                      <a:endParaRPr lang="pt-BR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777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5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283"/>
    </mc:Choice>
    <mc:Fallback xmlns="">
      <p:transition spd="slow" advTm="5328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/>
          <a:lstStyle/>
          <a:p>
            <a:r>
              <a:rPr lang="pt-BR" dirty="0"/>
              <a:t>Especificação</a:t>
            </a:r>
          </a:p>
        </p:txBody>
      </p:sp>
    </p:spTree>
    <p:extLst>
      <p:ext uri="{BB962C8B-B14F-4D97-AF65-F5344CB8AC3E}">
        <p14:creationId xmlns:p14="http://schemas.microsoft.com/office/powerpoint/2010/main" val="314320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3"/>
    </mc:Choice>
    <mc:Fallback xmlns="">
      <p:transition spd="slow" advTm="210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 de Uso</a:t>
            </a:r>
          </a:p>
        </p:txBody>
      </p:sp>
      <p:pic>
        <p:nvPicPr>
          <p:cNvPr id="8" name="Espaço Reservado para Conteúdo 5">
            <a:extLst>
              <a:ext uri="{FF2B5EF4-FFF2-40B4-BE49-F238E27FC236}">
                <a16:creationId xmlns:a16="http://schemas.microsoft.com/office/drawing/2014/main" id="{23D4C7DB-DC9B-40FC-830B-4DE1D15C9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6307" y="1404857"/>
            <a:ext cx="7286093" cy="4832455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715"/>
    </mc:Choice>
    <mc:Fallback xmlns="">
      <p:transition spd="slow" advTm="7071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Modelo Entidade Relacionamento (MER)</a:t>
            </a:r>
          </a:p>
        </p:txBody>
      </p:sp>
      <p:pic>
        <p:nvPicPr>
          <p:cNvPr id="8" name="Espaço Reservado para Conteúdo 5">
            <a:extLst>
              <a:ext uri="{FF2B5EF4-FFF2-40B4-BE49-F238E27FC236}">
                <a16:creationId xmlns:a16="http://schemas.microsoft.com/office/drawing/2014/main" id="{23D4C7DB-DC9B-40FC-830B-4DE1D15C9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8" y="1052737"/>
            <a:ext cx="7632848" cy="5603712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054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323"/>
    </mc:Choice>
    <mc:Fallback xmlns="">
      <p:transition spd="slow" advTm="8832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dirty="0">
                <a:effectLst/>
                <a:latin typeface="Arial" panose="020B0604020202020204" pitchFamily="34" charset="0"/>
              </a:rPr>
              <a:t>Introdução</a:t>
            </a:r>
            <a:endParaRPr lang="pt-BR" sz="2800" dirty="0"/>
          </a:p>
          <a:p>
            <a:r>
              <a:rPr lang="pt-BR" sz="2800" dirty="0">
                <a:effectLst/>
                <a:latin typeface="Arial" panose="020B0604020202020204" pitchFamily="34" charset="0"/>
              </a:rPr>
              <a:t>Objetivos</a:t>
            </a:r>
          </a:p>
          <a:p>
            <a:r>
              <a:rPr lang="pt-BR" sz="2800" dirty="0">
                <a:effectLst/>
                <a:latin typeface="Arial" panose="020B0604020202020204" pitchFamily="34" charset="0"/>
              </a:rPr>
              <a:t>Fundamentação Teórica</a:t>
            </a:r>
            <a:endParaRPr lang="pt-BR" sz="2800" dirty="0">
              <a:latin typeface="Arial" panose="020B0604020202020204" pitchFamily="34" charset="0"/>
            </a:endParaRPr>
          </a:p>
          <a:p>
            <a:r>
              <a:rPr lang="pt-BR" sz="2800" dirty="0">
                <a:effectLst/>
                <a:latin typeface="Arial" panose="020B0604020202020204" pitchFamily="34" charset="0"/>
              </a:rPr>
              <a:t>Trabalhos Correlatos</a:t>
            </a:r>
          </a:p>
          <a:p>
            <a:r>
              <a:rPr lang="pt-BR" sz="2800" dirty="0">
                <a:effectLst/>
                <a:latin typeface="Arial" panose="020B0604020202020204" pitchFamily="34" charset="0"/>
              </a:rPr>
              <a:t>Requisitos</a:t>
            </a:r>
            <a:endParaRPr lang="pt-BR" sz="2800" dirty="0">
              <a:latin typeface="Arial" panose="020B0604020202020204" pitchFamily="34" charset="0"/>
            </a:endParaRPr>
          </a:p>
          <a:p>
            <a:r>
              <a:rPr lang="pt-BR" sz="2800" dirty="0">
                <a:effectLst/>
                <a:latin typeface="Arial" panose="020B0604020202020204" pitchFamily="34" charset="0"/>
              </a:rPr>
              <a:t>Especificação</a:t>
            </a:r>
          </a:p>
          <a:p>
            <a:r>
              <a:rPr lang="pt-BR" sz="2800" dirty="0">
                <a:effectLst/>
                <a:latin typeface="Arial" panose="020B0604020202020204" pitchFamily="34" charset="0"/>
              </a:rPr>
              <a:t>Implementação</a:t>
            </a:r>
          </a:p>
          <a:p>
            <a:r>
              <a:rPr lang="pt-BR" sz="2800" dirty="0"/>
              <a:t>Operacionalidade/Demonstração</a:t>
            </a:r>
            <a:endParaRPr lang="pt-BR" sz="2800" dirty="0">
              <a:latin typeface="Arial" panose="020B0604020202020204" pitchFamily="34" charset="0"/>
            </a:endParaRPr>
          </a:p>
          <a:p>
            <a:r>
              <a:rPr lang="pt-BR" sz="2800" dirty="0">
                <a:effectLst/>
                <a:latin typeface="Arial" panose="020B0604020202020204" pitchFamily="34" charset="0"/>
              </a:rPr>
              <a:t>Análise dos Resultados</a:t>
            </a:r>
          </a:p>
          <a:p>
            <a:r>
              <a:rPr lang="pt-BR" sz="2800" dirty="0"/>
              <a:t>Conclusões e Sugestões</a:t>
            </a:r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15"/>
    </mc:Choice>
    <mc:Fallback xmlns="">
      <p:transition spd="slow" advTm="2151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Java</a:t>
            </a:r>
          </a:p>
          <a:p>
            <a:r>
              <a:rPr lang="pt-BR" dirty="0"/>
              <a:t>Banco de dados PostgreSQL</a:t>
            </a:r>
          </a:p>
          <a:p>
            <a:r>
              <a:rPr lang="pt-BR" dirty="0"/>
              <a:t>Biblioteca </a:t>
            </a:r>
            <a:r>
              <a:rPr lang="pt-BR" dirty="0" err="1"/>
              <a:t>Primefaces</a:t>
            </a:r>
            <a:r>
              <a:rPr lang="pt-BR" dirty="0"/>
              <a:t> para interface</a:t>
            </a:r>
          </a:p>
          <a:p>
            <a:r>
              <a:rPr lang="pt-BR" dirty="0"/>
              <a:t>Eclipse para desenvolvimento</a:t>
            </a:r>
          </a:p>
          <a:p>
            <a:r>
              <a:rPr lang="pt-BR" dirty="0"/>
              <a:t>CRUD para o relacionamento e persistência dos dados</a:t>
            </a:r>
          </a:p>
        </p:txBody>
      </p:sp>
    </p:spTree>
    <p:extLst>
      <p:ext uri="{BB962C8B-B14F-4D97-AF65-F5344CB8AC3E}">
        <p14:creationId xmlns:p14="http://schemas.microsoft.com/office/powerpoint/2010/main" val="366621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45"/>
    </mc:Choice>
    <mc:Fallback xmlns="">
      <p:transition spd="slow" advTm="37245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Operacionalidade/Demonstração</a:t>
            </a:r>
            <a:endParaRPr lang="pt-BR" sz="3600" dirty="0"/>
          </a:p>
        </p:txBody>
      </p:sp>
      <p:pic>
        <p:nvPicPr>
          <p:cNvPr id="8" name="Espaço Reservado para Conteúdo 5">
            <a:extLst>
              <a:ext uri="{FF2B5EF4-FFF2-40B4-BE49-F238E27FC236}">
                <a16:creationId xmlns:a16="http://schemas.microsoft.com/office/drawing/2014/main" id="{23D4C7DB-DC9B-40FC-830B-4DE1D15C9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8" y="1484784"/>
            <a:ext cx="7632848" cy="4406925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4840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E0DBFA-CD7B-4643-80FA-FEEFFBD70A17}"/>
              </a:ext>
            </a:extLst>
          </p:cNvPr>
          <p:cNvSpPr txBox="1"/>
          <p:nvPr/>
        </p:nvSpPr>
        <p:spPr>
          <a:xfrm>
            <a:off x="1691680" y="3861048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• Correlação dos trabalhos</a:t>
            </a:r>
          </a:p>
          <a:p>
            <a:r>
              <a:rPr lang="pt-BR" sz="2400" dirty="0"/>
              <a:t>• Avaliação com usuário</a:t>
            </a:r>
          </a:p>
        </p:txBody>
      </p:sp>
    </p:spTree>
    <p:extLst>
      <p:ext uri="{BB962C8B-B14F-4D97-AF65-F5344CB8AC3E}">
        <p14:creationId xmlns:p14="http://schemas.microsoft.com/office/powerpoint/2010/main" val="11813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58"/>
    </mc:Choice>
    <mc:Fallback xmlns="">
      <p:transition spd="slow" advTm="1165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Comparação com trabalhos correlatos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D079182-D68C-41AA-B61B-B10CAB825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655484"/>
              </p:ext>
            </p:extLst>
          </p:nvPr>
        </p:nvGraphicFramePr>
        <p:xfrm>
          <a:off x="508747" y="1124744"/>
          <a:ext cx="7807669" cy="4771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923">
                  <a:extLst>
                    <a:ext uri="{9D8B030D-6E8A-4147-A177-3AD203B41FA5}">
                      <a16:colId xmlns:a16="http://schemas.microsoft.com/office/drawing/2014/main" val="4179611448"/>
                    </a:ext>
                  </a:extLst>
                </a:gridCol>
                <a:gridCol w="1298007">
                  <a:extLst>
                    <a:ext uri="{9D8B030D-6E8A-4147-A177-3AD203B41FA5}">
                      <a16:colId xmlns:a16="http://schemas.microsoft.com/office/drawing/2014/main" val="2704292955"/>
                    </a:ext>
                  </a:extLst>
                </a:gridCol>
                <a:gridCol w="1229691">
                  <a:extLst>
                    <a:ext uri="{9D8B030D-6E8A-4147-A177-3AD203B41FA5}">
                      <a16:colId xmlns:a16="http://schemas.microsoft.com/office/drawing/2014/main" val="1627513156"/>
                    </a:ext>
                  </a:extLst>
                </a:gridCol>
                <a:gridCol w="1434639">
                  <a:extLst>
                    <a:ext uri="{9D8B030D-6E8A-4147-A177-3AD203B41FA5}">
                      <a16:colId xmlns:a16="http://schemas.microsoft.com/office/drawing/2014/main" val="3846437137"/>
                    </a:ext>
                  </a:extLst>
                </a:gridCol>
                <a:gridCol w="1288409">
                  <a:extLst>
                    <a:ext uri="{9D8B030D-6E8A-4147-A177-3AD203B41FA5}">
                      <a16:colId xmlns:a16="http://schemas.microsoft.com/office/drawing/2014/main" val="2305273052"/>
                    </a:ext>
                  </a:extLst>
                </a:gridCol>
              </a:tblGrid>
              <a:tr h="35760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Guizelini</a:t>
                      </a:r>
                      <a:r>
                        <a:rPr lang="pt-BR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(2010)</a:t>
                      </a:r>
                      <a:endParaRPr lang="pt-BR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Guedes (2015)</a:t>
                      </a:r>
                      <a:endParaRPr lang="pt-BR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Uninformare (2017)</a:t>
                      </a:r>
                      <a:endParaRPr lang="pt-BR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Cuida Aí</a:t>
                      </a:r>
                      <a:endParaRPr lang="pt-BR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14866"/>
                  </a:ext>
                </a:extLst>
              </a:tr>
              <a:tr h="331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Cadastro de alunos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45722"/>
                  </a:ext>
                </a:extLst>
              </a:tr>
              <a:tr h="331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Cadastro de professores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906377"/>
                  </a:ext>
                </a:extLst>
              </a:tr>
              <a:tr h="331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Conteúdo da disciplina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294423"/>
                  </a:ext>
                </a:extLst>
              </a:tr>
              <a:tr h="331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Agenda/Diário diária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385480"/>
                  </a:ext>
                </a:extLst>
              </a:tr>
              <a:tr h="331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Perfis de acesso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482977"/>
                  </a:ext>
                </a:extLst>
              </a:tr>
              <a:tr h="331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Informativo de medicamento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490739"/>
                  </a:ext>
                </a:extLst>
              </a:tr>
              <a:tr h="331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Troca de mensagens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496147"/>
                  </a:ext>
                </a:extLst>
              </a:tr>
              <a:tr h="331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Plataforma móvel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66584"/>
                  </a:ext>
                </a:extLst>
              </a:tr>
              <a:tr h="331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Aplicação responsiva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103016"/>
                  </a:ext>
                </a:extLst>
              </a:tr>
              <a:tr h="331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Consulta plano de ensino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179546"/>
                  </a:ext>
                </a:extLst>
              </a:tr>
              <a:tr h="331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Linguagem de Desenvolvimento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C#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Java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296308"/>
                  </a:ext>
                </a:extLst>
              </a:tr>
              <a:tr h="331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Plataforma Web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820104"/>
                  </a:ext>
                </a:extLst>
              </a:tr>
              <a:tr h="331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Banco de Dados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PostgreSQL</a:t>
                      </a:r>
                    </a:p>
                  </a:txBody>
                  <a:tcPr marL="35560" marR="35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60849"/>
                  </a:ext>
                </a:extLst>
              </a:tr>
            </a:tbl>
          </a:graphicData>
        </a:graphic>
      </p:graphicFrame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261362A-F97D-42FC-BE00-4B142F78C989}"/>
              </a:ext>
            </a:extLst>
          </p:cNvPr>
          <p:cNvCxnSpPr>
            <a:cxnSpLocks/>
          </p:cNvCxnSpPr>
          <p:nvPr/>
        </p:nvCxnSpPr>
        <p:spPr>
          <a:xfrm>
            <a:off x="508747" y="1144588"/>
            <a:ext cx="2551085" cy="395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ECF17C5-2F51-4DC3-833F-0909B34097B0}"/>
              </a:ext>
            </a:extLst>
          </p:cNvPr>
          <p:cNvSpPr txBox="1"/>
          <p:nvPr/>
        </p:nvSpPr>
        <p:spPr>
          <a:xfrm>
            <a:off x="446856" y="1298411"/>
            <a:ext cx="1849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0E72F0D-DB3A-42E6-9161-095BB8C75157}"/>
              </a:ext>
            </a:extLst>
          </p:cNvPr>
          <p:cNvSpPr txBox="1"/>
          <p:nvPr/>
        </p:nvSpPr>
        <p:spPr>
          <a:xfrm>
            <a:off x="2248797" y="1052887"/>
            <a:ext cx="884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Correlatos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0C0D489E-0CF5-415D-951C-B25DD315669F}"/>
              </a:ext>
            </a:extLst>
          </p:cNvPr>
          <p:cNvSpPr/>
          <p:nvPr/>
        </p:nvSpPr>
        <p:spPr>
          <a:xfrm rot="10800000">
            <a:off x="8375203" y="1636570"/>
            <a:ext cx="380728" cy="23257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3E6A1E7B-E150-4E9B-B6A6-C2A711310791}"/>
              </a:ext>
            </a:extLst>
          </p:cNvPr>
          <p:cNvSpPr/>
          <p:nvPr/>
        </p:nvSpPr>
        <p:spPr>
          <a:xfrm rot="10800000">
            <a:off x="8378307" y="1996297"/>
            <a:ext cx="380728" cy="23257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126CF214-C7F2-4514-802F-D9E6DBCA4C14}"/>
              </a:ext>
            </a:extLst>
          </p:cNvPr>
          <p:cNvSpPr/>
          <p:nvPr/>
        </p:nvSpPr>
        <p:spPr>
          <a:xfrm rot="10800000">
            <a:off x="8378307" y="2628120"/>
            <a:ext cx="380728" cy="23257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8DA76204-C6E3-43E4-B446-DF6273C7DA21}"/>
              </a:ext>
            </a:extLst>
          </p:cNvPr>
          <p:cNvSpPr/>
          <p:nvPr/>
        </p:nvSpPr>
        <p:spPr>
          <a:xfrm rot="10800000">
            <a:off x="8378307" y="2986488"/>
            <a:ext cx="380728" cy="23257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CDB40C40-9CE2-4F27-8EDE-376FD48C52F4}"/>
              </a:ext>
            </a:extLst>
          </p:cNvPr>
          <p:cNvSpPr/>
          <p:nvPr/>
        </p:nvSpPr>
        <p:spPr>
          <a:xfrm rot="10800000">
            <a:off x="8378307" y="3651432"/>
            <a:ext cx="380728" cy="23257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961FB291-20AD-4D6E-91AB-2BEB4318E186}"/>
              </a:ext>
            </a:extLst>
          </p:cNvPr>
          <p:cNvSpPr/>
          <p:nvPr/>
        </p:nvSpPr>
        <p:spPr>
          <a:xfrm rot="10800000">
            <a:off x="8375203" y="4306049"/>
            <a:ext cx="380728" cy="23257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B0C53445-468B-4652-8B6C-E201E6F3E5B7}"/>
              </a:ext>
            </a:extLst>
          </p:cNvPr>
          <p:cNvSpPr/>
          <p:nvPr/>
        </p:nvSpPr>
        <p:spPr>
          <a:xfrm rot="10800000">
            <a:off x="8375203" y="4927033"/>
            <a:ext cx="380728" cy="23257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B51921C0-1FDD-4195-889C-49E0A41FDABC}"/>
              </a:ext>
            </a:extLst>
          </p:cNvPr>
          <p:cNvSpPr/>
          <p:nvPr/>
        </p:nvSpPr>
        <p:spPr>
          <a:xfrm rot="10800000">
            <a:off x="8375203" y="5285401"/>
            <a:ext cx="380728" cy="23257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032"/>
    </mc:Choice>
    <mc:Fallback xmlns="">
      <p:transition spd="slow" advTm="8103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do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Baseado no Método </a:t>
            </a:r>
            <a:r>
              <a:rPr lang="pt-BR" dirty="0" err="1">
                <a:effectLst/>
                <a:latin typeface="Arial" panose="020B0604020202020204" pitchFamily="34" charset="0"/>
              </a:rPr>
              <a:t>RURUCAg</a:t>
            </a:r>
            <a:endParaRPr lang="pt-BR" dirty="0">
              <a:effectLst/>
              <a:latin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</a:rPr>
              <a:t>Questionário</a:t>
            </a:r>
          </a:p>
          <a:p>
            <a:pPr lvl="1"/>
            <a:r>
              <a:rPr lang="pt-BR" dirty="0">
                <a:effectLst/>
                <a:latin typeface="Arial" panose="020B0604020202020204" pitchFamily="34" charset="0"/>
              </a:rPr>
              <a:t>On-line</a:t>
            </a:r>
          </a:p>
          <a:p>
            <a:pPr lvl="1"/>
            <a:r>
              <a:rPr lang="pt-BR" dirty="0">
                <a:latin typeface="Arial" panose="020B0604020202020204" pitchFamily="34" charset="0"/>
              </a:rPr>
              <a:t>Aplicado após o uso</a:t>
            </a:r>
          </a:p>
          <a:p>
            <a:pPr lvl="1"/>
            <a:r>
              <a:rPr lang="pt-BR" dirty="0">
                <a:effectLst/>
                <a:latin typeface="Arial" panose="020B0604020202020204" pitchFamily="34" charset="0"/>
              </a:rPr>
              <a:t>Amostragem de dois especialistas oriundos do mercado</a:t>
            </a:r>
          </a:p>
          <a:p>
            <a:r>
              <a:rPr lang="pt-BR" dirty="0">
                <a:effectLst/>
                <a:latin typeface="Arial" panose="020B0604020202020204" pitchFamily="34" charset="0"/>
              </a:rPr>
              <a:t>Utilizado a ferramenta Google </a:t>
            </a:r>
            <a:r>
              <a:rPr lang="pt-BR" dirty="0" err="1">
                <a:effectLst/>
                <a:latin typeface="Arial" panose="020B0604020202020204" pitchFamily="34" charset="0"/>
              </a:rPr>
              <a:t>Forms</a:t>
            </a:r>
            <a:endParaRPr lang="pt-BR" dirty="0">
              <a:effectLst/>
              <a:latin typeface="Arial" panose="020B0604020202020204" pitchFamily="34" charset="0"/>
            </a:endParaRPr>
          </a:p>
          <a:p>
            <a:r>
              <a:rPr lang="pt-BR" dirty="0"/>
              <a:t>Perguntas</a:t>
            </a:r>
          </a:p>
          <a:p>
            <a:pPr lvl="1"/>
            <a:r>
              <a:rPr lang="pt-BR" dirty="0"/>
              <a:t>Quantitativa e qualitativa</a:t>
            </a:r>
          </a:p>
          <a:p>
            <a:pPr lvl="1"/>
            <a:r>
              <a:rPr lang="pt-BR" dirty="0"/>
              <a:t>Baseado nas 10 heurísticas de </a:t>
            </a:r>
            <a:r>
              <a:rPr lang="pt-BR" dirty="0" err="1"/>
              <a:t>Nilsen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83"/>
    </mc:Choice>
    <mc:Fallback xmlns="">
      <p:transition spd="slow" advTm="64783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Tabulação</a:t>
            </a:r>
            <a:endParaRPr lang="pt-BR" sz="32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D079182-D68C-41AA-B61B-B10CAB825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693125"/>
              </p:ext>
            </p:extLst>
          </p:nvPr>
        </p:nvGraphicFramePr>
        <p:xfrm>
          <a:off x="508747" y="1124744"/>
          <a:ext cx="8229600" cy="417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101">
                  <a:extLst>
                    <a:ext uri="{9D8B030D-6E8A-4147-A177-3AD203B41FA5}">
                      <a16:colId xmlns:a16="http://schemas.microsoft.com/office/drawing/2014/main" val="417961144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70429295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62751315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846437137"/>
                    </a:ext>
                  </a:extLst>
                </a:gridCol>
                <a:gridCol w="1358035">
                  <a:extLst>
                    <a:ext uri="{9D8B030D-6E8A-4147-A177-3AD203B41FA5}">
                      <a16:colId xmlns:a16="http://schemas.microsoft.com/office/drawing/2014/main" val="2305273052"/>
                    </a:ext>
                  </a:extLst>
                </a:gridCol>
              </a:tblGrid>
              <a:tr h="35760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CONCORDO TOTALMENTE</a:t>
                      </a:r>
                      <a:endParaRPr lang="pt-BR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CONCORDO PARCIALMENTE</a:t>
                      </a:r>
                      <a:endParaRPr lang="pt-BR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NÃO CONCORDO PARCIALMENTE</a:t>
                      </a:r>
                      <a:endParaRPr lang="pt-BR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NÃO CONCORDO TOTALMENTE</a:t>
                      </a:r>
                      <a:endParaRPr lang="pt-BR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14866"/>
                  </a:ext>
                </a:extLst>
              </a:tr>
              <a:tr h="2240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H1.1</a:t>
                      </a:r>
                    </a:p>
                  </a:txBody>
                  <a:tcPr marL="35560" marR="3556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4572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H1.2</a:t>
                      </a:r>
                    </a:p>
                  </a:txBody>
                  <a:tcPr marL="35560" marR="3556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90637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H1.3</a:t>
                      </a:r>
                    </a:p>
                  </a:txBody>
                  <a:tcPr marL="35560" marR="3556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29442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H1.4</a:t>
                      </a:r>
                    </a:p>
                  </a:txBody>
                  <a:tcPr marL="35560" marR="3556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38548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H1.5</a:t>
                      </a:r>
                    </a:p>
                  </a:txBody>
                  <a:tcPr marL="35560" marR="3556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48297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H1.6</a:t>
                      </a:r>
                    </a:p>
                  </a:txBody>
                  <a:tcPr marL="35560" marR="3556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49073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H2.1</a:t>
                      </a:r>
                    </a:p>
                  </a:txBody>
                  <a:tcPr marL="35560" marR="3556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49614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H2.2</a:t>
                      </a:r>
                    </a:p>
                  </a:txBody>
                  <a:tcPr marL="35560" marR="3556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6658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H3.1</a:t>
                      </a:r>
                    </a:p>
                  </a:txBody>
                  <a:tcPr marL="35560" marR="3556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10301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H3.2</a:t>
                      </a:r>
                    </a:p>
                  </a:txBody>
                  <a:tcPr marL="35560" marR="3556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17954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H3.3</a:t>
                      </a:r>
                    </a:p>
                  </a:txBody>
                  <a:tcPr marL="35560" marR="3556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2963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H3.4</a:t>
                      </a:r>
                    </a:p>
                  </a:txBody>
                  <a:tcPr marL="35560" marR="3556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8201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H4.1</a:t>
                      </a:r>
                    </a:p>
                  </a:txBody>
                  <a:tcPr marL="35560" marR="3556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6084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H4.2</a:t>
                      </a:r>
                    </a:p>
                  </a:txBody>
                  <a:tcPr marL="35560" marR="3556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2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H5.1</a:t>
                      </a:r>
                    </a:p>
                  </a:txBody>
                  <a:tcPr marL="35560" marR="3556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40356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H5.2</a:t>
                      </a:r>
                    </a:p>
                  </a:txBody>
                  <a:tcPr marL="35560" marR="3556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231840"/>
                  </a:ext>
                </a:extLst>
              </a:tr>
            </a:tbl>
          </a:graphicData>
        </a:graphic>
      </p:graphicFrame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261362A-F97D-42FC-BE00-4B142F78C989}"/>
              </a:ext>
            </a:extLst>
          </p:cNvPr>
          <p:cNvCxnSpPr>
            <a:cxnSpLocks/>
          </p:cNvCxnSpPr>
          <p:nvPr/>
        </p:nvCxnSpPr>
        <p:spPr>
          <a:xfrm>
            <a:off x="508747" y="1144588"/>
            <a:ext cx="2695101" cy="589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ECF17C5-2F51-4DC3-833F-0909B34097B0}"/>
              </a:ext>
            </a:extLst>
          </p:cNvPr>
          <p:cNvSpPr txBox="1"/>
          <p:nvPr/>
        </p:nvSpPr>
        <p:spPr>
          <a:xfrm>
            <a:off x="479893" y="1456826"/>
            <a:ext cx="1849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Pergunta</a:t>
            </a:r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0E72F0D-DB3A-42E6-9161-095BB8C75157}"/>
              </a:ext>
            </a:extLst>
          </p:cNvPr>
          <p:cNvSpPr txBox="1"/>
          <p:nvPr/>
        </p:nvSpPr>
        <p:spPr>
          <a:xfrm>
            <a:off x="2292757" y="1052887"/>
            <a:ext cx="9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Avaliação</a:t>
            </a:r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06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"/>
    </mc:Choice>
    <mc:Fallback xmlns="">
      <p:transition spd="slow" advTm="263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Tabulação</a:t>
            </a:r>
            <a:endParaRPr lang="pt-BR" sz="32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D079182-D68C-41AA-B61B-B10CAB825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350657"/>
              </p:ext>
            </p:extLst>
          </p:nvPr>
        </p:nvGraphicFramePr>
        <p:xfrm>
          <a:off x="508747" y="1124744"/>
          <a:ext cx="8229600" cy="280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101">
                  <a:extLst>
                    <a:ext uri="{9D8B030D-6E8A-4147-A177-3AD203B41FA5}">
                      <a16:colId xmlns:a16="http://schemas.microsoft.com/office/drawing/2014/main" val="417961144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70429295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62751315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846437137"/>
                    </a:ext>
                  </a:extLst>
                </a:gridCol>
                <a:gridCol w="1358035">
                  <a:extLst>
                    <a:ext uri="{9D8B030D-6E8A-4147-A177-3AD203B41FA5}">
                      <a16:colId xmlns:a16="http://schemas.microsoft.com/office/drawing/2014/main" val="2305273052"/>
                    </a:ext>
                  </a:extLst>
                </a:gridCol>
              </a:tblGrid>
              <a:tr h="35760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CONCORDO TOTALMENTE</a:t>
                      </a:r>
                      <a:endParaRPr lang="pt-BR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CONCORDO PARCIALMENTE</a:t>
                      </a:r>
                      <a:endParaRPr lang="pt-BR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NÃO CONCORDO PARCIALMENTE</a:t>
                      </a:r>
                      <a:endParaRPr lang="pt-BR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NÃO CONCORDO TOTALMENTE</a:t>
                      </a:r>
                      <a:endParaRPr lang="pt-BR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14866"/>
                  </a:ext>
                </a:extLst>
              </a:tr>
              <a:tr h="2240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H6.1</a:t>
                      </a:r>
                    </a:p>
                  </a:txBody>
                  <a:tcPr marL="35560" marR="3556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4572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H6.2</a:t>
                      </a:r>
                    </a:p>
                  </a:txBody>
                  <a:tcPr marL="35560" marR="3556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90637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H7.1</a:t>
                      </a:r>
                    </a:p>
                  </a:txBody>
                  <a:tcPr marL="35560" marR="3556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29442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H7.2</a:t>
                      </a:r>
                    </a:p>
                  </a:txBody>
                  <a:tcPr marL="35560" marR="3556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38548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H8.1</a:t>
                      </a:r>
                    </a:p>
                  </a:txBody>
                  <a:tcPr marL="35560" marR="3556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48297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H8.2</a:t>
                      </a:r>
                    </a:p>
                  </a:txBody>
                  <a:tcPr marL="35560" marR="3556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49073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H8.3</a:t>
                      </a:r>
                    </a:p>
                  </a:txBody>
                  <a:tcPr marL="35560" marR="3556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49614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H8.4</a:t>
                      </a:r>
                    </a:p>
                  </a:txBody>
                  <a:tcPr marL="35560" marR="3556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6658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H9.1</a:t>
                      </a:r>
                    </a:p>
                  </a:txBody>
                  <a:tcPr marL="35560" marR="3556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10301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H10.1</a:t>
                      </a:r>
                    </a:p>
                  </a:txBody>
                  <a:tcPr marL="35560" marR="3556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60" marR="3556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179546"/>
                  </a:ext>
                </a:extLst>
              </a:tr>
            </a:tbl>
          </a:graphicData>
        </a:graphic>
      </p:graphicFrame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261362A-F97D-42FC-BE00-4B142F78C989}"/>
              </a:ext>
            </a:extLst>
          </p:cNvPr>
          <p:cNvCxnSpPr>
            <a:cxnSpLocks/>
          </p:cNvCxnSpPr>
          <p:nvPr/>
        </p:nvCxnSpPr>
        <p:spPr>
          <a:xfrm>
            <a:off x="508747" y="1144588"/>
            <a:ext cx="2695101" cy="589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ECF17C5-2F51-4DC3-833F-0909B34097B0}"/>
              </a:ext>
            </a:extLst>
          </p:cNvPr>
          <p:cNvSpPr txBox="1"/>
          <p:nvPr/>
        </p:nvSpPr>
        <p:spPr>
          <a:xfrm>
            <a:off x="479893" y="1456826"/>
            <a:ext cx="1849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Pergunta</a:t>
            </a:r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0E72F0D-DB3A-42E6-9161-095BB8C75157}"/>
              </a:ext>
            </a:extLst>
          </p:cNvPr>
          <p:cNvSpPr txBox="1"/>
          <p:nvPr/>
        </p:nvSpPr>
        <p:spPr>
          <a:xfrm>
            <a:off x="2292757" y="1052887"/>
            <a:ext cx="9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Avaliação</a:t>
            </a:r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3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52"/>
    </mc:Choice>
    <mc:Fallback xmlns="">
      <p:transition spd="slow" advTm="28852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Cadastro de Diário</a:t>
            </a:r>
          </a:p>
        </p:txBody>
      </p:sp>
      <p:pic>
        <p:nvPicPr>
          <p:cNvPr id="8" name="Espaço Reservado para Conteúdo 5">
            <a:extLst>
              <a:ext uri="{FF2B5EF4-FFF2-40B4-BE49-F238E27FC236}">
                <a16:creationId xmlns:a16="http://schemas.microsoft.com/office/drawing/2014/main" id="{23D4C7DB-DC9B-40FC-830B-4DE1D15C9F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8" y="1748752"/>
            <a:ext cx="7632848" cy="3878988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736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9"/>
    </mc:Choice>
    <mc:Fallback xmlns="">
      <p:transition spd="slow" advTm="34379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Cadastro de Mensagem</a:t>
            </a:r>
          </a:p>
        </p:txBody>
      </p:sp>
      <p:pic>
        <p:nvPicPr>
          <p:cNvPr id="8" name="Espaço Reservado para Conteúdo 5">
            <a:extLst>
              <a:ext uri="{FF2B5EF4-FFF2-40B4-BE49-F238E27FC236}">
                <a16:creationId xmlns:a16="http://schemas.microsoft.com/office/drawing/2014/main" id="{23D4C7DB-DC9B-40FC-830B-4DE1D15C9F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9" y="1748752"/>
            <a:ext cx="7632846" cy="3878988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92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31"/>
    </mc:Choice>
    <mc:Fallback xmlns="">
      <p:transition spd="slow" advTm="2233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Avaliação de Uso</a:t>
            </a:r>
          </a:p>
        </p:txBody>
      </p:sp>
      <p:pic>
        <p:nvPicPr>
          <p:cNvPr id="8" name="Espaço Reservado para Conteúdo 5">
            <a:extLst>
              <a:ext uri="{FF2B5EF4-FFF2-40B4-BE49-F238E27FC236}">
                <a16:creationId xmlns:a16="http://schemas.microsoft.com/office/drawing/2014/main" id="{23D4C7DB-DC9B-40FC-830B-4DE1D15C9F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19672" y="1331640"/>
            <a:ext cx="5904656" cy="4977680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887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63"/>
    </mc:Choice>
    <mc:Fallback xmlns="">
      <p:transition spd="slow" advTm="2666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Grande expansão no atendimento da Educação Infantil</a:t>
            </a:r>
          </a:p>
          <a:p>
            <a:r>
              <a:rPr lang="pt-BR" dirty="0"/>
              <a:t>Conciliação dos sistemas municipais de educação infantil</a:t>
            </a:r>
          </a:p>
          <a:p>
            <a:r>
              <a:rPr lang="pt-BR" dirty="0"/>
              <a:t>Aumento pela demanda de serviços tecnológicos</a:t>
            </a:r>
          </a:p>
          <a:p>
            <a:r>
              <a:rPr lang="pt-BR" dirty="0"/>
              <a:t>Motivação:</a:t>
            </a:r>
          </a:p>
          <a:p>
            <a:pPr lvl="1"/>
            <a:r>
              <a:rPr lang="pt-BR" dirty="0"/>
              <a:t>Colegas</a:t>
            </a:r>
          </a:p>
          <a:p>
            <a:pPr lvl="1"/>
            <a:r>
              <a:rPr lang="pt-BR" dirty="0"/>
              <a:t>Muitas creches e berçários na região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87"/>
    </mc:Choice>
    <mc:Fallback xmlns="">
      <p:transition spd="slow" advTm="34387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Arial" panose="020B0604020202020204" pitchFamily="34" charset="0"/>
              </a:rPr>
              <a:t>Fornecer a instituição de ensino as </a:t>
            </a:r>
            <a:r>
              <a:rPr lang="pt-BR" dirty="0">
                <a:solidFill>
                  <a:srgbClr val="0070C0"/>
                </a:solidFill>
                <a:latin typeface="Arial" panose="020B0604020202020204" pitchFamily="34" charset="0"/>
              </a:rPr>
              <a:t>interfaces web</a:t>
            </a:r>
            <a:r>
              <a:rPr lang="pt-BR" dirty="0">
                <a:latin typeface="Arial" panose="020B0604020202020204" pitchFamily="34" charset="0"/>
              </a:rPr>
              <a:t> necessárias para realizar o </a:t>
            </a:r>
            <a:r>
              <a:rPr lang="pt-BR" dirty="0">
                <a:solidFill>
                  <a:srgbClr val="0070C0"/>
                </a:solidFill>
                <a:latin typeface="Arial" panose="020B0604020202020204" pitchFamily="34" charset="0"/>
              </a:rPr>
              <a:t>diário</a:t>
            </a:r>
            <a:r>
              <a:rPr lang="pt-BR" dirty="0">
                <a:latin typeface="Arial" panose="020B0604020202020204" pitchFamily="34" charset="0"/>
              </a:rPr>
              <a:t> e o </a:t>
            </a:r>
            <a:r>
              <a:rPr lang="pt-BR" dirty="0">
                <a:solidFill>
                  <a:srgbClr val="0070C0"/>
                </a:solidFill>
                <a:latin typeface="Arial" panose="020B0604020202020204" pitchFamily="34" charset="0"/>
              </a:rPr>
              <a:t>envio de mensagens</a:t>
            </a:r>
          </a:p>
          <a:p>
            <a:endParaRPr lang="pt-BR" dirty="0">
              <a:effectLst/>
              <a:latin typeface="Arial" panose="020B0604020202020204" pitchFamily="34" charset="0"/>
            </a:endParaRPr>
          </a:p>
          <a:p>
            <a:r>
              <a:rPr lang="pt-BR" dirty="0">
                <a:effectLst/>
                <a:latin typeface="Arial" panose="020B0604020202020204" pitchFamily="34" charset="0"/>
              </a:rPr>
              <a:t>Objetivos alcançados</a:t>
            </a:r>
          </a:p>
          <a:p>
            <a:pPr lvl="1"/>
            <a:r>
              <a:rPr lang="pt-BR" dirty="0">
                <a:effectLst/>
                <a:latin typeface="Arial" panose="020B0604020202020204" pitchFamily="34" charset="0"/>
              </a:rPr>
              <a:t>Cadastro de diário</a:t>
            </a:r>
          </a:p>
          <a:p>
            <a:pPr lvl="1"/>
            <a:r>
              <a:rPr lang="pt-BR" dirty="0">
                <a:effectLst/>
                <a:latin typeface="Arial" panose="020B0604020202020204" pitchFamily="34" charset="0"/>
              </a:rPr>
              <a:t>Envio de mensagens</a:t>
            </a:r>
          </a:p>
          <a:p>
            <a:pPr lvl="1"/>
            <a:r>
              <a:rPr lang="pt-BR" dirty="0">
                <a:latin typeface="Arial" panose="020B0604020202020204" pitchFamily="34" charset="0"/>
              </a:rPr>
              <a:t>Cadastro de usuários com permissões de 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74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99"/>
    </mc:Choice>
    <mc:Fallback xmlns="">
      <p:transition spd="slow" advTm="23099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 Encontrados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Implementação CRUD das classes</a:t>
            </a:r>
          </a:p>
          <a:p>
            <a:r>
              <a:rPr lang="pt-BR" dirty="0"/>
              <a:t>Dificuldade na criação de relatórios</a:t>
            </a:r>
          </a:p>
          <a:p>
            <a:r>
              <a:rPr lang="pt-BR" dirty="0"/>
              <a:t>Implementação de forma genérica para as classes internas</a:t>
            </a:r>
          </a:p>
          <a:p>
            <a:r>
              <a:rPr lang="pt-BR" dirty="0"/>
              <a:t>Implementação de forma genérica para as interfaces web</a:t>
            </a:r>
          </a:p>
        </p:txBody>
      </p:sp>
    </p:spTree>
    <p:extLst>
      <p:ext uri="{BB962C8B-B14F-4D97-AF65-F5344CB8AC3E}">
        <p14:creationId xmlns:p14="http://schemas.microsoft.com/office/powerpoint/2010/main" val="271553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63"/>
    </mc:Choice>
    <mc:Fallback xmlns="">
      <p:transition spd="slow" advTm="18963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Implementar tela de permissões por grupo de usuário</a:t>
            </a:r>
          </a:p>
          <a:p>
            <a:r>
              <a:rPr lang="pt-BR" dirty="0"/>
              <a:t>Disponibilizar interface mais agradável para a versão mobile</a:t>
            </a:r>
          </a:p>
          <a:p>
            <a:r>
              <a:rPr lang="pt-BR" dirty="0"/>
              <a:t>Incluir possibilidade do administrador incluir novos administradores</a:t>
            </a:r>
          </a:p>
          <a:p>
            <a:r>
              <a:rPr lang="pt-BR" dirty="0"/>
              <a:t>Implementar aplicação na nuvem</a:t>
            </a:r>
          </a:p>
        </p:txBody>
      </p:sp>
    </p:spTree>
    <p:extLst>
      <p:ext uri="{BB962C8B-B14F-4D97-AF65-F5344CB8AC3E}">
        <p14:creationId xmlns:p14="http://schemas.microsoft.com/office/powerpoint/2010/main" val="152007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92"/>
    </mc:Choice>
    <mc:Fallback xmlns="">
      <p:transition spd="slow" advTm="20092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412777"/>
            <a:ext cx="8352928" cy="2187674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1273696"/>
          </a:xfrm>
        </p:spPr>
        <p:txBody>
          <a:bodyPr>
            <a:normAutofit/>
          </a:bodyPr>
          <a:lstStyle/>
          <a:p>
            <a:r>
              <a:rPr lang="pt-BR" dirty="0"/>
              <a:t>Aluno(a): Rodrigo Fernandes</a:t>
            </a:r>
          </a:p>
          <a:p>
            <a:r>
              <a:rPr lang="pt-BR" dirty="0"/>
              <a:t>Orientador: Mauro Marcelo Mattos</a:t>
            </a:r>
          </a:p>
        </p:txBody>
      </p:sp>
    </p:spTree>
    <p:extLst>
      <p:ext uri="{BB962C8B-B14F-4D97-AF65-F5344CB8AC3E}">
        <p14:creationId xmlns:p14="http://schemas.microsoft.com/office/powerpoint/2010/main" val="19235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5"/>
    </mc:Choice>
    <mc:Fallback xmlns="">
      <p:transition spd="slow" advTm="911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7931224" cy="4680520"/>
          </a:xfrm>
        </p:spPr>
        <p:txBody>
          <a:bodyPr>
            <a:normAutofit/>
          </a:bodyPr>
          <a:lstStyle/>
          <a:p>
            <a:r>
              <a:rPr lang="pt-BR" dirty="0"/>
              <a:t>O objetivo geral deste trabalho é disponibilizar um sistema de acompanhamento </a:t>
            </a:r>
            <a:r>
              <a:rPr lang="pt-BR" dirty="0">
                <a:solidFill>
                  <a:schemeClr val="accent2"/>
                </a:solidFill>
              </a:rPr>
              <a:t>diário da criança</a:t>
            </a:r>
            <a:r>
              <a:rPr lang="pt-BR" dirty="0"/>
              <a:t> para berçários e creches</a:t>
            </a:r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24"/>
    </mc:Choice>
    <mc:Fallback xmlns="">
      <p:transition spd="slow" advTm="2322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Específicos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>
                <a:latin typeface="Arial" panose="020B0604020202020204" pitchFamily="34" charset="0"/>
              </a:rPr>
              <a:t>F</a:t>
            </a:r>
            <a:r>
              <a:rPr lang="pt-BR" dirty="0">
                <a:effectLst/>
                <a:latin typeface="Arial" panose="020B0604020202020204" pitchFamily="34" charset="0"/>
              </a:rPr>
              <a:t>ornecer suporte a comunicação entre pais e professores de forma interativa</a:t>
            </a:r>
          </a:p>
          <a:p>
            <a:endParaRPr lang="pt-BR" dirty="0">
              <a:effectLst/>
              <a:latin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</a:rPr>
              <a:t>A</a:t>
            </a:r>
            <a:r>
              <a:rPr lang="pt-BR" dirty="0">
                <a:effectLst/>
                <a:latin typeface="Arial" panose="020B0604020202020204" pitchFamily="34" charset="0"/>
              </a:rPr>
              <a:t>gilizar para os professores o relato das atividades diárias de cada criança</a:t>
            </a:r>
          </a:p>
          <a:p>
            <a:endParaRPr lang="pt-BR" dirty="0">
              <a:effectLst/>
              <a:latin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</a:rPr>
              <a:t>P</a:t>
            </a:r>
            <a:r>
              <a:rPr lang="pt-BR" dirty="0">
                <a:effectLst/>
                <a:latin typeface="Arial" panose="020B0604020202020204" pitchFamily="34" charset="0"/>
              </a:rPr>
              <a:t>ossibilitar que os pais acompanhem as atividades diárias que seu filho realizou de forma automatizada</a:t>
            </a:r>
          </a:p>
          <a:p>
            <a:endParaRPr lang="pt-BR" dirty="0">
              <a:effectLst/>
              <a:latin typeface="Arial" panose="020B0604020202020204" pitchFamily="34" charset="0"/>
            </a:endParaRPr>
          </a:p>
          <a:p>
            <a:r>
              <a:rPr lang="pt-BR" dirty="0"/>
              <a:t>Permitir que o sistema interaja com os pais de cada criança de forma a aproximar os contatos entre familiar e instituição</a:t>
            </a:r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99"/>
    </mc:Choice>
    <mc:Fallback xmlns="">
      <p:transition spd="slow" advTm="3659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/>
          <a:lstStyle/>
          <a:p>
            <a:r>
              <a:rPr lang="pt-BR" dirty="0"/>
              <a:t>Fundamentação Teórica</a:t>
            </a:r>
          </a:p>
        </p:txBody>
      </p:sp>
    </p:spTree>
    <p:extLst>
      <p:ext uri="{BB962C8B-B14F-4D97-AF65-F5344CB8AC3E}">
        <p14:creationId xmlns:p14="http://schemas.microsoft.com/office/powerpoint/2010/main" val="310096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3"/>
    </mc:Choice>
    <mc:Fallback xmlns="">
      <p:transition spd="slow" advTm="402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3204"/>
            <a:ext cx="8229600" cy="1143000"/>
          </a:xfrm>
        </p:spPr>
        <p:txBody>
          <a:bodyPr/>
          <a:lstStyle/>
          <a:p>
            <a:r>
              <a:rPr lang="pt-BR" dirty="0"/>
              <a:t>Educação Infantil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Mulheres inseridas no mercado de trabalho se faz necessário existir instituições que possam cuidar de seus filhos</a:t>
            </a:r>
          </a:p>
          <a:p>
            <a:endParaRPr lang="pt-BR" dirty="0"/>
          </a:p>
          <a:p>
            <a:r>
              <a:rPr lang="pt-BR" dirty="0"/>
              <a:t>Inclusão de escolas maternais e os jardins de infância no sistema de ensino</a:t>
            </a:r>
          </a:p>
          <a:p>
            <a:endParaRPr lang="pt-BR" dirty="0"/>
          </a:p>
          <a:p>
            <a:r>
              <a:rPr lang="pt-BR" dirty="0"/>
              <a:t>Avaliação do impacto da creche no desenvolvimento apresenta resultados positivos</a:t>
            </a:r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47"/>
    </mc:Choice>
    <mc:Fallback xmlns="">
      <p:transition spd="slow" advTm="5484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3204"/>
            <a:ext cx="8229600" cy="1143000"/>
          </a:xfrm>
        </p:spPr>
        <p:txBody>
          <a:bodyPr/>
          <a:lstStyle/>
          <a:p>
            <a:r>
              <a:rPr lang="pt-BR" sz="3600" dirty="0"/>
              <a:t>O Acompanhamento em Espaços Coletivos de Bebês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Participação ativa da criança em contextos de aprendizagem sociocultural </a:t>
            </a:r>
          </a:p>
          <a:p>
            <a:endParaRPr lang="pt-BR" dirty="0"/>
          </a:p>
          <a:p>
            <a:r>
              <a:rPr lang="pt-BR" dirty="0"/>
              <a:t>Uso da tecnologia para o auxílio na formação da criança e inclusão dos professores</a:t>
            </a:r>
          </a:p>
          <a:p>
            <a:endParaRPr lang="pt-BR" dirty="0"/>
          </a:p>
          <a:p>
            <a:r>
              <a:rPr lang="pt-BR" dirty="0"/>
              <a:t>Acesso as informações em tempo real e atualizadas contribuindo para o acompanhamento didático</a:t>
            </a:r>
          </a:p>
          <a:p>
            <a:endParaRPr lang="pt-BR" dirty="0"/>
          </a:p>
          <a:p>
            <a:r>
              <a:rPr lang="pt-BR" dirty="0"/>
              <a:t>Favorecimento na tomada de decisão para o enriquecimento educativo</a:t>
            </a:r>
          </a:p>
        </p:txBody>
      </p:sp>
    </p:spTree>
    <p:extLst>
      <p:ext uri="{BB962C8B-B14F-4D97-AF65-F5344CB8AC3E}">
        <p14:creationId xmlns:p14="http://schemas.microsoft.com/office/powerpoint/2010/main" val="33671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299"/>
    </mc:Choice>
    <mc:Fallback xmlns="">
      <p:transition spd="slow" advTm="9829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Interfaces que facilitam usuários</a:t>
            </a:r>
          </a:p>
          <a:p>
            <a:endParaRPr lang="pt-BR" dirty="0"/>
          </a:p>
          <a:p>
            <a:r>
              <a:rPr lang="pt-BR" dirty="0"/>
              <a:t>Produtividade e segurança</a:t>
            </a:r>
          </a:p>
          <a:p>
            <a:endParaRPr lang="pt-BR" dirty="0"/>
          </a:p>
          <a:p>
            <a:r>
              <a:rPr lang="pt-BR" dirty="0"/>
              <a:t>Conhecimento de regras de usabilidade</a:t>
            </a:r>
          </a:p>
          <a:p>
            <a:endParaRPr lang="pt-BR" dirty="0"/>
          </a:p>
          <a:p>
            <a:r>
              <a:rPr lang="pt-BR" dirty="0"/>
              <a:t>Prototipação</a:t>
            </a:r>
          </a:p>
          <a:p>
            <a:endParaRPr lang="pt-BR" dirty="0"/>
          </a:p>
          <a:p>
            <a:r>
              <a:rPr lang="pt-BR" dirty="0"/>
              <a:t>Satisfação do usuário</a:t>
            </a:r>
          </a:p>
        </p:txBody>
      </p:sp>
    </p:spTree>
    <p:extLst>
      <p:ext uri="{BB962C8B-B14F-4D97-AF65-F5344CB8AC3E}">
        <p14:creationId xmlns:p14="http://schemas.microsoft.com/office/powerpoint/2010/main" val="240658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583"/>
    </mc:Choice>
    <mc:Fallback xmlns="">
      <p:transition spd="slow" advTm="77583"/>
    </mc:Fallback>
  </mc:AlternateContent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959</Words>
  <Application>Microsoft Office PowerPoint</Application>
  <PresentationFormat>Apresentação na tela (4:3)</PresentationFormat>
  <Paragraphs>367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6" baseType="lpstr">
      <vt:lpstr>Arial</vt:lpstr>
      <vt:lpstr>Times New Roman</vt:lpstr>
      <vt:lpstr>Design padrão</vt:lpstr>
      <vt:lpstr>CUIDA AÍ: SISTEMA PARA CONTROLE DE DIÁRIO PARA A EDUCAÇÃO INFANTIL</vt:lpstr>
      <vt:lpstr>Roteiro</vt:lpstr>
      <vt:lpstr>Introdução</vt:lpstr>
      <vt:lpstr>Objetivo Geral</vt:lpstr>
      <vt:lpstr>Objetivos Específicos</vt:lpstr>
      <vt:lpstr>Fundamentação Teórica</vt:lpstr>
      <vt:lpstr>Educação Infantil</vt:lpstr>
      <vt:lpstr>O Acompanhamento em Espaços Coletivos de Bebês</vt:lpstr>
      <vt:lpstr>Usabilidade</vt:lpstr>
      <vt:lpstr>Trabalhos Correlatos</vt:lpstr>
      <vt:lpstr>Guizelini (2010)</vt:lpstr>
      <vt:lpstr>Guedes (2015)</vt:lpstr>
      <vt:lpstr>Uninformare (2017)</vt:lpstr>
      <vt:lpstr>Requisitos</vt:lpstr>
      <vt:lpstr>Requisitos Funcionais</vt:lpstr>
      <vt:lpstr>Requisitos Não Funcionais</vt:lpstr>
      <vt:lpstr>Especificação</vt:lpstr>
      <vt:lpstr>Diagrama de Caso de Uso</vt:lpstr>
      <vt:lpstr>Modelo Entidade Relacionamento (MER)</vt:lpstr>
      <vt:lpstr>Implementação</vt:lpstr>
      <vt:lpstr>Operacionalidade/Demonstração</vt:lpstr>
      <vt:lpstr>Análise dos Resultados</vt:lpstr>
      <vt:lpstr>Comparação com trabalhos correlatos</vt:lpstr>
      <vt:lpstr>Avaliação do Sistema</vt:lpstr>
      <vt:lpstr>Tabulação</vt:lpstr>
      <vt:lpstr>Tabulação</vt:lpstr>
      <vt:lpstr>Cadastro de Diário</vt:lpstr>
      <vt:lpstr>Cadastro de Mensagem</vt:lpstr>
      <vt:lpstr>Avaliação de Uso</vt:lpstr>
      <vt:lpstr>Conclusões</vt:lpstr>
      <vt:lpstr>Desafios Encontrados</vt:lpstr>
      <vt:lpstr>Sugestões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CUIDA AÍ: SISTEMA PARA CONTROLE DE DIÁRIO E ENVIO DE MENSAGEM DE BERÇARIOS </dc:title>
  <dc:creator>Rodrigo Fernandes</dc:creator>
  <cp:lastModifiedBy>Rodrigo Fernandes</cp:lastModifiedBy>
  <cp:revision>97</cp:revision>
  <dcterms:created xsi:type="dcterms:W3CDTF">2020-06-27T17:44:45Z</dcterms:created>
  <dcterms:modified xsi:type="dcterms:W3CDTF">2020-07-12T17:13:42Z</dcterms:modified>
</cp:coreProperties>
</file>