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70" r:id="rId7"/>
    <p:sldId id="261" r:id="rId8"/>
    <p:sldId id="271" r:id="rId9"/>
    <p:sldId id="272" r:id="rId10"/>
    <p:sldId id="269" r:id="rId11"/>
    <p:sldId id="273" r:id="rId12"/>
    <p:sldId id="274" r:id="rId13"/>
    <p:sldId id="275" r:id="rId14"/>
    <p:sldId id="263" r:id="rId15"/>
    <p:sldId id="276" r:id="rId16"/>
    <p:sldId id="277" r:id="rId17"/>
    <p:sldId id="264" r:id="rId18"/>
    <p:sldId id="278" r:id="rId19"/>
    <p:sldId id="265" r:id="rId20"/>
    <p:sldId id="279" r:id="rId21"/>
    <p:sldId id="280" r:id="rId22"/>
    <p:sldId id="281" r:id="rId23"/>
    <p:sldId id="267" r:id="rId24"/>
    <p:sldId id="26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9" d="100"/>
          <a:sy n="109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352928" cy="2187674"/>
          </a:xfrm>
        </p:spPr>
        <p:txBody>
          <a:bodyPr/>
          <a:lstStyle/>
          <a:p>
            <a:r>
              <a:rPr lang="pt-BR" dirty="0"/>
              <a:t>CUIDA AÍ: SISTEMA PARA CONTROLE DE DIÁRIO E ENVIO DE MENSAGEM DE BERÇARIOS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pt-BR" dirty="0"/>
              <a:t>Aluno(a): Rodrigo Fernandes</a:t>
            </a:r>
          </a:p>
          <a:p>
            <a:r>
              <a:rPr lang="pt-BR" dirty="0"/>
              <a:t>Orientador: Mauro Marcelo Mattos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 err="1"/>
              <a:t>Guizelini</a:t>
            </a:r>
            <a:r>
              <a:rPr lang="pt-BR" dirty="0"/>
              <a:t> (2010)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353AA9F-85FD-43E8-93F8-9C4555FDDD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5410944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724D6BC-218F-4B2D-8810-A221532F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818656" cy="4525963"/>
          </a:xfrm>
        </p:spPr>
        <p:txBody>
          <a:bodyPr/>
          <a:lstStyle/>
          <a:p>
            <a:r>
              <a:rPr lang="pt-BR" dirty="0"/>
              <a:t>Sistema para o cadastramento dos planos de ensino</a:t>
            </a:r>
          </a:p>
          <a:p>
            <a:r>
              <a:rPr lang="en-US" dirty="0"/>
              <a:t>Agenda diária no formato de micro blogger</a:t>
            </a:r>
          </a:p>
          <a:p>
            <a:r>
              <a:rPr lang="en-U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29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3D43-FAA4-489D-8FD6-6C5553D9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Guedes (2015)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25AB56E-77A7-42B7-9A9C-C238A1682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4546848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442FC-F3E2-47D2-ACCD-710F753B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Elaborou novo fluxo para a gestão da saúde da criança</a:t>
            </a:r>
          </a:p>
          <a:p>
            <a:r>
              <a:rPr lang="pt-BR" dirty="0"/>
              <a:t>Principal cuidados com educação e a saúde</a:t>
            </a:r>
          </a:p>
          <a:p>
            <a:r>
              <a:rPr lang="pt-BR" dirty="0"/>
              <a:t>Identificar se os serviços estão sendo prestados de forma adequada</a:t>
            </a:r>
          </a:p>
        </p:txBody>
      </p:sp>
    </p:spTree>
    <p:extLst>
      <p:ext uri="{BB962C8B-B14F-4D97-AF65-F5344CB8AC3E}">
        <p14:creationId xmlns:p14="http://schemas.microsoft.com/office/powerpoint/2010/main" val="243552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3D43-FAA4-489D-8FD6-6C5553D9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Uninformare (2017)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25AB56E-77A7-42B7-9A9C-C238A1682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07" y="1772816"/>
            <a:ext cx="4261757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442FC-F3E2-47D2-ACCD-710F753B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8064" y="1600200"/>
            <a:ext cx="3538736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Plataforma que fornece auxílio na gestão educacional</a:t>
            </a:r>
          </a:p>
          <a:p>
            <a:r>
              <a:rPr lang="pt-BR" dirty="0"/>
              <a:t>Fornece notificações em tempo real</a:t>
            </a:r>
          </a:p>
          <a:p>
            <a:r>
              <a:rPr lang="pt-BR" dirty="0"/>
              <a:t>Cadastrado de professores, alunos e conteúdo das disciplinas</a:t>
            </a:r>
          </a:p>
          <a:p>
            <a:r>
              <a:rPr lang="pt-BR" dirty="0"/>
              <a:t>Gerenciamento das turmas e horários</a:t>
            </a:r>
          </a:p>
        </p:txBody>
      </p:sp>
    </p:spTree>
    <p:extLst>
      <p:ext uri="{BB962C8B-B14F-4D97-AF65-F5344CB8AC3E}">
        <p14:creationId xmlns:p14="http://schemas.microsoft.com/office/powerpoint/2010/main" val="79770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5817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6819E25-04B4-4D01-9472-511AFFB1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886539"/>
              </p:ext>
            </p:extLst>
          </p:nvPr>
        </p:nvGraphicFramePr>
        <p:xfrm>
          <a:off x="457200" y="1412875"/>
          <a:ext cx="8229600" cy="405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334299023"/>
                    </a:ext>
                  </a:extLst>
                </a:gridCol>
                <a:gridCol w="7211144">
                  <a:extLst>
                    <a:ext uri="{9D8B030D-6E8A-4147-A177-3AD203B41FA5}">
                      <a16:colId xmlns:a16="http://schemas.microsoft.com/office/drawing/2014/main" val="2511977751"/>
                    </a:ext>
                  </a:extLst>
                </a:gridCol>
              </a:tblGrid>
              <a:tr h="321085">
                <a:tc grid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REQUISITOS FUNCIONAIS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2279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RF01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crianças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76821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RF02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professores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20819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RF03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responsáveis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556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RF04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que o coordenador pedagógico envie avisos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52326"/>
                  </a:ext>
                </a:extLst>
              </a:tr>
              <a:tr h="358924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RF05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níveis de acesso distintos conforme o usuário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7498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RF06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consultar os alunos e responsáveis por nome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88427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RF07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organizador consultar alunos do diário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08253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RF08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professor comunicador realizar comentários no diário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73530"/>
                  </a:ext>
                </a:extLst>
              </a:tr>
              <a:tr h="346328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RF09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responsável visualizar as atividades da criança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4828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dirty="0"/>
                        <a:t>RF10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responsável enviar mensagens para a instituição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3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6819E25-04B4-4D01-9472-511AFFB1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691253"/>
              </p:ext>
            </p:extLst>
          </p:nvPr>
        </p:nvGraphicFramePr>
        <p:xfrm>
          <a:off x="457200" y="141287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334299023"/>
                    </a:ext>
                  </a:extLst>
                </a:gridCol>
                <a:gridCol w="7211144">
                  <a:extLst>
                    <a:ext uri="{9D8B030D-6E8A-4147-A177-3AD203B41FA5}">
                      <a16:colId xmlns:a16="http://schemas.microsoft.com/office/drawing/2014/main" val="25119777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REQUISITOS NÃO FUNCIONAIS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da biblioteca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linguagem de programação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HTML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2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RNF03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linguagem de programação Java web para o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Desenvolvido para plataforma Web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5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RNF05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banco de dados PostgreSQL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14320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307" y="1404857"/>
            <a:ext cx="7286093" cy="4832455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Modelo Entidade Relacionamento (MER)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052737"/>
            <a:ext cx="7632848" cy="5603712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4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Java</a:t>
            </a:r>
          </a:p>
          <a:p>
            <a:r>
              <a:rPr lang="pt-BR" dirty="0"/>
              <a:t>Banco de dados PostgreSQL</a:t>
            </a:r>
          </a:p>
          <a:p>
            <a:r>
              <a:rPr lang="pt-BR" dirty="0"/>
              <a:t>Biblioteca </a:t>
            </a:r>
            <a:r>
              <a:rPr lang="pt-BR" dirty="0" err="1"/>
              <a:t>Primefaces</a:t>
            </a:r>
            <a:r>
              <a:rPr lang="pt-BR" dirty="0"/>
              <a:t> para interface</a:t>
            </a:r>
          </a:p>
          <a:p>
            <a:r>
              <a:rPr lang="pt-BR" dirty="0"/>
              <a:t>Eclipse para desenvolvimento</a:t>
            </a:r>
          </a:p>
          <a:p>
            <a:r>
              <a:rPr lang="pt-BR" dirty="0"/>
              <a:t>CRUD para o relacionamento e persistência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</a:rPr>
              <a:t>Introdução</a:t>
            </a:r>
            <a:endParaRPr lang="pt-BR" sz="2800" dirty="0"/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Objetivos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Fundamentação Teórica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Trabalhos Correlatos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Requisitos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Especificação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Implementação e Operacionalidade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Análise dos Resultados</a:t>
            </a:r>
          </a:p>
          <a:p>
            <a:r>
              <a:rPr lang="pt-BR" sz="2800" dirty="0"/>
              <a:t>Conclusões e Sugestões</a:t>
            </a:r>
          </a:p>
          <a:p>
            <a:r>
              <a:rPr lang="pt-BR" sz="2800" dirty="0"/>
              <a:t>Demonstração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Java</a:t>
            </a:r>
          </a:p>
          <a:p>
            <a:r>
              <a:rPr lang="pt-BR" dirty="0"/>
              <a:t>Banco de dados PostgreSQL</a:t>
            </a:r>
          </a:p>
          <a:p>
            <a:r>
              <a:rPr lang="pt-BR" dirty="0"/>
              <a:t>Biblioteca </a:t>
            </a:r>
            <a:r>
              <a:rPr lang="pt-BR" dirty="0" err="1"/>
              <a:t>Primefaces</a:t>
            </a:r>
            <a:r>
              <a:rPr lang="pt-BR" dirty="0"/>
              <a:t> para interface</a:t>
            </a:r>
          </a:p>
          <a:p>
            <a:r>
              <a:rPr lang="pt-BR" dirty="0"/>
              <a:t>Eclipse para desenvolvimento</a:t>
            </a:r>
          </a:p>
          <a:p>
            <a:r>
              <a:rPr lang="pt-BR" dirty="0"/>
              <a:t>CRUD para o relacionamento e persistência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366621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Operacionalidade</a:t>
            </a:r>
            <a:endParaRPr lang="pt-BR" sz="4000" dirty="0"/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484784"/>
            <a:ext cx="7632848" cy="4406925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84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E0DBFA-CD7B-4643-80FA-FEEFFBD70A17}"/>
              </a:ext>
            </a:extLst>
          </p:cNvPr>
          <p:cNvSpPr txBox="1"/>
          <p:nvPr/>
        </p:nvSpPr>
        <p:spPr>
          <a:xfrm>
            <a:off x="1691680" y="386104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• Correlação dos trabalhos</a:t>
            </a:r>
          </a:p>
          <a:p>
            <a:r>
              <a:rPr lang="pt-BR" sz="2400" dirty="0"/>
              <a:t>• Avaliação com usuário</a:t>
            </a:r>
          </a:p>
        </p:txBody>
      </p:sp>
    </p:spTree>
    <p:extLst>
      <p:ext uri="{BB962C8B-B14F-4D97-AF65-F5344CB8AC3E}">
        <p14:creationId xmlns:p14="http://schemas.microsoft.com/office/powerpoint/2010/main" val="118132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Comparação com trabalhos correlatos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55484"/>
              </p:ext>
            </p:extLst>
          </p:nvPr>
        </p:nvGraphicFramePr>
        <p:xfrm>
          <a:off x="508747" y="1124744"/>
          <a:ext cx="7807669" cy="477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923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8007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229691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34639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288409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Guizelini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(2010)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Guedes (2015)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Uninformare (2017)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Cuida Aí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de alunos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de professores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Conteúdo da disciplina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Agenda/Diário diária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Perfis de acesso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Informativo de medicamento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Troca de mensagens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Plataforma móvel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 responsiva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plano de ensino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Linguagem de Desenvolvimento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96308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Plataforma Web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20104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Banco de Dados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849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551085" cy="395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46856" y="1298411"/>
            <a:ext cx="1849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48797" y="1052887"/>
            <a:ext cx="88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Correlatos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C0D489E-0CF5-415D-951C-B25DD315669F}"/>
              </a:ext>
            </a:extLst>
          </p:cNvPr>
          <p:cNvSpPr/>
          <p:nvPr/>
        </p:nvSpPr>
        <p:spPr>
          <a:xfrm rot="10800000">
            <a:off x="8375203" y="1636570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E6A1E7B-E150-4E9B-B6A6-C2A711310791}"/>
              </a:ext>
            </a:extLst>
          </p:cNvPr>
          <p:cNvSpPr/>
          <p:nvPr/>
        </p:nvSpPr>
        <p:spPr>
          <a:xfrm rot="10800000">
            <a:off x="8378307" y="1996297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26CF214-C7F2-4514-802F-D9E6DBCA4C14}"/>
              </a:ext>
            </a:extLst>
          </p:cNvPr>
          <p:cNvSpPr/>
          <p:nvPr/>
        </p:nvSpPr>
        <p:spPr>
          <a:xfrm rot="10800000">
            <a:off x="8378307" y="2628120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DA76204-C6E3-43E4-B446-DF6273C7DA21}"/>
              </a:ext>
            </a:extLst>
          </p:cNvPr>
          <p:cNvSpPr/>
          <p:nvPr/>
        </p:nvSpPr>
        <p:spPr>
          <a:xfrm rot="10800000">
            <a:off x="8378307" y="2986488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DB40C40-9CE2-4F27-8EDE-376FD48C52F4}"/>
              </a:ext>
            </a:extLst>
          </p:cNvPr>
          <p:cNvSpPr/>
          <p:nvPr/>
        </p:nvSpPr>
        <p:spPr>
          <a:xfrm rot="10800000">
            <a:off x="8378307" y="3651432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61FB291-20AD-4D6E-91AB-2BEB4318E186}"/>
              </a:ext>
            </a:extLst>
          </p:cNvPr>
          <p:cNvSpPr/>
          <p:nvPr/>
        </p:nvSpPr>
        <p:spPr>
          <a:xfrm rot="10800000">
            <a:off x="8375203" y="4306049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0C53445-468B-4652-8B6C-E201E6F3E5B7}"/>
              </a:ext>
            </a:extLst>
          </p:cNvPr>
          <p:cNvSpPr/>
          <p:nvPr/>
        </p:nvSpPr>
        <p:spPr>
          <a:xfrm rot="10800000">
            <a:off x="8375203" y="4927033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51921C0-1FDD-4195-889C-49E0A41FDABC}"/>
              </a:ext>
            </a:extLst>
          </p:cNvPr>
          <p:cNvSpPr/>
          <p:nvPr/>
        </p:nvSpPr>
        <p:spPr>
          <a:xfrm rot="10800000">
            <a:off x="8375203" y="5285401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Baseado no Método </a:t>
            </a:r>
            <a:r>
              <a:rPr lang="pt-BR" dirty="0" err="1">
                <a:effectLst/>
                <a:latin typeface="Arial" panose="020B0604020202020204" pitchFamily="34" charset="0"/>
              </a:rPr>
              <a:t>RURUCAg</a:t>
            </a:r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Questionário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On-line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Aplicado após o uso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Amostragem de dois especialistas oriundos do mercado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Utilizado a ferramenta Google </a:t>
            </a:r>
            <a:r>
              <a:rPr lang="pt-BR" dirty="0" err="1">
                <a:effectLst/>
                <a:latin typeface="Arial" panose="020B0604020202020204" pitchFamily="34" charset="0"/>
              </a:rPr>
              <a:t>Forms</a:t>
            </a:r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Perguntas</a:t>
            </a:r>
          </a:p>
          <a:p>
            <a:pPr lvl="1"/>
            <a:r>
              <a:rPr lang="pt-BR" dirty="0"/>
              <a:t>Quantitativa e qualitativa</a:t>
            </a:r>
          </a:p>
          <a:p>
            <a:pPr lvl="1"/>
            <a:r>
              <a:rPr lang="pt-BR" dirty="0"/>
              <a:t>Baseado nas 10 heurísticas de </a:t>
            </a:r>
            <a:r>
              <a:rPr lang="pt-BR" dirty="0" err="1"/>
              <a:t>Nilsen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Tabulação</a:t>
            </a:r>
            <a:endParaRPr lang="pt-BR" sz="32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93349"/>
              </p:ext>
            </p:extLst>
          </p:nvPr>
        </p:nvGraphicFramePr>
        <p:xfrm>
          <a:off x="508747" y="1124744"/>
          <a:ext cx="822960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01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H1.3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H1.4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H1.5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H1.6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H3.3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96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H3.4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201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H4.1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84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H4.2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H5.1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0356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H5.2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1840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695101" cy="58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79893" y="1456826"/>
            <a:ext cx="184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92757" y="1052887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6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Tabulação</a:t>
            </a:r>
            <a:endParaRPr lang="pt-BR" sz="32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030555"/>
              </p:ext>
            </p:extLst>
          </p:nvPr>
        </p:nvGraphicFramePr>
        <p:xfrm>
          <a:off x="508747" y="1124744"/>
          <a:ext cx="822960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01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H6.1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H6.2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H7.1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H7.2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H8.2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H8.3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H8.4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H9.1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H10.1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695101" cy="58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79893" y="1456826"/>
            <a:ext cx="184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92757" y="1052887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Cadastro de Diário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748752"/>
            <a:ext cx="7632848" cy="3878988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36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Cadastro de Mensagem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9" y="1748752"/>
            <a:ext cx="7632846" cy="3878988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3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Avaliação de Uso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1331640"/>
            <a:ext cx="5904656" cy="497768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creches e berçários na região</a:t>
            </a:r>
          </a:p>
          <a:p>
            <a:endParaRPr lang="pt-BR" dirty="0"/>
          </a:p>
          <a:p>
            <a:r>
              <a:rPr lang="pt-BR" dirty="0"/>
              <a:t>Pouco controle de diário</a:t>
            </a:r>
          </a:p>
          <a:p>
            <a:endParaRPr lang="pt-BR" dirty="0"/>
          </a:p>
          <a:p>
            <a:r>
              <a:rPr lang="pt-BR" dirty="0"/>
              <a:t>Poucos softwares disponíveis no mercado</a:t>
            </a:r>
          </a:p>
          <a:p>
            <a:endParaRPr lang="pt-BR" dirty="0"/>
          </a:p>
          <a:p>
            <a:r>
              <a:rPr lang="pt-BR" dirty="0"/>
              <a:t>Motivação colegas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Objetivos atendidos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Cadastro de diário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Envio de mensagens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Cadastro de usuários com permissões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4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latin typeface="Arial" panose="020B0604020202020204" pitchFamily="34" charset="0"/>
              </a:rPr>
              <a:t>Fornecer a instituição de ensino as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interfaces web</a:t>
            </a:r>
            <a:r>
              <a:rPr lang="pt-BR" dirty="0">
                <a:latin typeface="Arial" panose="020B0604020202020204" pitchFamily="34" charset="0"/>
              </a:rPr>
              <a:t> necessárias para realizar o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diário</a:t>
            </a:r>
            <a:r>
              <a:rPr lang="pt-BR" dirty="0">
                <a:latin typeface="Arial" panose="020B0604020202020204" pitchFamily="34" charset="0"/>
              </a:rPr>
              <a:t> e o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envio de mensagens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Desenvolvido tela de </a:t>
            </a:r>
            <a:r>
              <a:rPr lang="pt-BR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diário</a:t>
            </a:r>
            <a:r>
              <a:rPr lang="pt-BR" dirty="0">
                <a:effectLst/>
                <a:latin typeface="Arial" panose="020B0604020202020204" pitchFamily="34" charset="0"/>
              </a:rPr>
              <a:t> incluindo a cri</a:t>
            </a:r>
            <a:r>
              <a:rPr lang="pt-BR" dirty="0">
                <a:latin typeface="Arial" panose="020B0604020202020204" pitchFamily="34" charset="0"/>
              </a:rPr>
              <a:t>ança de cada diário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Permitir o envio de mensagens através do sistema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Desenvolvido tela para o </a:t>
            </a:r>
            <a:r>
              <a:rPr lang="pt-BR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envio de mensagens</a:t>
            </a:r>
            <a:r>
              <a:rPr lang="pt-BR" dirty="0">
                <a:effectLst/>
                <a:latin typeface="Arial" panose="020B0604020202020204" pitchFamily="34" charset="0"/>
              </a:rPr>
              <a:t> incluindo o usuário destino da mensagem, possibilitando a troca de mensagens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887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Social</a:t>
            </a:r>
            <a:endParaRPr lang="pt-BR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Sistema </a:t>
            </a:r>
            <a:r>
              <a:rPr lang="pt-BR" dirty="0">
                <a:latin typeface="Arial" panose="020B0604020202020204" pitchFamily="34" charset="0"/>
              </a:rPr>
              <a:t>para berçários da região</a:t>
            </a:r>
          </a:p>
          <a:p>
            <a:r>
              <a:rPr lang="pt-BR" dirty="0">
                <a:latin typeface="Arial" panose="020B0604020202020204" pitchFamily="34" charset="0"/>
              </a:rPr>
              <a:t>Tecnologia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Eclipse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Científica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Método </a:t>
            </a:r>
            <a:r>
              <a:rPr lang="pt-BR" dirty="0" err="1">
                <a:effectLst/>
                <a:latin typeface="Arial" panose="020B0604020202020204" pitchFamily="34" charset="0"/>
              </a:rPr>
              <a:t>RURUCAgpara</a:t>
            </a:r>
            <a:r>
              <a:rPr lang="pt-BR" dirty="0">
                <a:effectLst/>
                <a:latin typeface="Arial" panose="020B0604020202020204" pitchFamily="34" charset="0"/>
              </a:rPr>
              <a:t> avaliação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5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Encontrados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CRUD das classes</a:t>
            </a:r>
          </a:p>
          <a:p>
            <a:r>
              <a:rPr lang="pt-BR" dirty="0"/>
              <a:t>Dificuldade na criação de relatórios</a:t>
            </a:r>
          </a:p>
          <a:p>
            <a:r>
              <a:rPr lang="pt-BR" dirty="0"/>
              <a:t>Implementação de forma genérica para as classes internas</a:t>
            </a:r>
          </a:p>
          <a:p>
            <a:r>
              <a:rPr lang="pt-BR" dirty="0"/>
              <a:t>Implementação de forma genérica para as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271553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Conclusões: 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tela de permissões por grupo de usuário</a:t>
            </a:r>
          </a:p>
          <a:p>
            <a:r>
              <a:rPr lang="pt-BR" dirty="0"/>
              <a:t>Disponibilizar interface mais agradável para a versão mobile</a:t>
            </a:r>
          </a:p>
          <a:p>
            <a:r>
              <a:rPr lang="pt-BR" dirty="0"/>
              <a:t>Incluir possibilidade do administrador incluir novos administradores</a:t>
            </a:r>
          </a:p>
          <a:p>
            <a:r>
              <a:rPr lang="pt-BR" dirty="0"/>
              <a:t>Implementar aplicação na nuvem</a:t>
            </a:r>
          </a:p>
        </p:txBody>
      </p:sp>
    </p:spTree>
    <p:extLst>
      <p:ext uri="{BB962C8B-B14F-4D97-AF65-F5344CB8AC3E}">
        <p14:creationId xmlns:p14="http://schemas.microsoft.com/office/powerpoint/2010/main" val="152007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352928" cy="2187674"/>
          </a:xfrm>
        </p:spPr>
        <p:txBody>
          <a:bodyPr/>
          <a:lstStyle/>
          <a:p>
            <a:r>
              <a:rPr lang="pt-BR" dirty="0"/>
              <a:t>Demonstração do Cuida Aí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pt-BR" dirty="0"/>
              <a:t>Aluno(a): Rodrigo Fernandes</a:t>
            </a:r>
          </a:p>
          <a:p>
            <a:r>
              <a:rPr lang="pt-BR" dirty="0"/>
              <a:t>Orientador: Mauro Marcelo Mattos</a:t>
            </a:r>
          </a:p>
        </p:txBody>
      </p:sp>
    </p:spTree>
    <p:extLst>
      <p:ext uri="{BB962C8B-B14F-4D97-AF65-F5344CB8AC3E}">
        <p14:creationId xmlns:p14="http://schemas.microsoft.com/office/powerpoint/2010/main" val="1923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Desenvolver um </a:t>
            </a:r>
            <a:r>
              <a:rPr lang="pt-BR" dirty="0">
                <a:solidFill>
                  <a:srgbClr val="FF0000"/>
                </a:solidFill>
              </a:rPr>
              <a:t>sistema web</a:t>
            </a:r>
            <a:r>
              <a:rPr lang="pt-BR" dirty="0"/>
              <a:t> para gerenciar o </a:t>
            </a:r>
            <a:r>
              <a:rPr lang="pt-BR" dirty="0">
                <a:solidFill>
                  <a:schemeClr val="accent2"/>
                </a:solidFill>
              </a:rPr>
              <a:t>diário da criança</a:t>
            </a:r>
            <a:r>
              <a:rPr lang="pt-BR" dirty="0"/>
              <a:t> e estimular a troca de </a:t>
            </a:r>
            <a:r>
              <a:rPr lang="pt-BR" dirty="0">
                <a:solidFill>
                  <a:schemeClr val="accent2"/>
                </a:solidFill>
              </a:rPr>
              <a:t>mensagens</a:t>
            </a:r>
            <a:r>
              <a:rPr lang="pt-BR" dirty="0"/>
              <a:t> com os pais de um berçário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Disponibilizar o controle e </a:t>
            </a:r>
            <a:r>
              <a:rPr lang="pt-BR" dirty="0">
                <a:latin typeface="Arial" panose="020B0604020202020204" pitchFamily="34" charset="0"/>
              </a:rPr>
              <a:t>gerenciamento do diário da criança e permitir a troca de mensagens</a:t>
            </a:r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</a:rPr>
              <a:t>Fornecer ao berçário as interfaces web necessárias para a interação entre o usuário e o Cuida Aí</a:t>
            </a:r>
          </a:p>
          <a:p>
            <a:r>
              <a:rPr lang="pt-BR" dirty="0"/>
              <a:t>Permitir o acompanhamento do diário de cada criança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1009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Berçário no Brasil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12,6% nos últimos cinco anos</a:t>
            </a:r>
          </a:p>
          <a:p>
            <a:endParaRPr lang="pt-BR" dirty="0"/>
          </a:p>
          <a:p>
            <a:r>
              <a:rPr lang="pt-BR" dirty="0"/>
              <a:t>Rede municipal de ensino infantil concentra maior parte, com 71,6%</a:t>
            </a:r>
          </a:p>
          <a:p>
            <a:endParaRPr lang="pt-BR" dirty="0"/>
          </a:p>
          <a:p>
            <a:r>
              <a:rPr lang="pt-BR" dirty="0"/>
              <a:t>Rede privada com 27,9%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04CD7E-BEFD-4059-B9F7-CE7704EC5977}"/>
              </a:ext>
            </a:extLst>
          </p:cNvPr>
          <p:cNvSpPr txBox="1"/>
          <p:nvPr/>
        </p:nvSpPr>
        <p:spPr>
          <a:xfrm>
            <a:off x="6012160" y="6059016"/>
            <a:ext cx="1723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Fonte: http://portal.mec.gov.br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Interfaces que facilitam usuários</a:t>
            </a:r>
          </a:p>
          <a:p>
            <a:endParaRPr lang="pt-BR" dirty="0"/>
          </a:p>
          <a:p>
            <a:r>
              <a:rPr lang="pt-BR" dirty="0"/>
              <a:t>Produtividade e segurança</a:t>
            </a:r>
          </a:p>
          <a:p>
            <a:endParaRPr lang="pt-BR" dirty="0"/>
          </a:p>
          <a:p>
            <a:r>
              <a:rPr lang="pt-BR" dirty="0"/>
              <a:t>Conhecimento de regras de usabilidade</a:t>
            </a:r>
          </a:p>
          <a:p>
            <a:endParaRPr lang="pt-BR" dirty="0"/>
          </a:p>
          <a:p>
            <a:r>
              <a:rPr lang="pt-BR" dirty="0"/>
              <a:t>Prototipação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04CD7E-BEFD-4059-B9F7-CE7704EC5977}"/>
              </a:ext>
            </a:extLst>
          </p:cNvPr>
          <p:cNvSpPr txBox="1"/>
          <p:nvPr/>
        </p:nvSpPr>
        <p:spPr>
          <a:xfrm>
            <a:off x="6012160" y="6059016"/>
            <a:ext cx="1723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Fonte: http://portal.mec.gov.br</a:t>
            </a:r>
          </a:p>
        </p:txBody>
      </p:sp>
    </p:spTree>
    <p:extLst>
      <p:ext uri="{BB962C8B-B14F-4D97-AF65-F5344CB8AC3E}">
        <p14:creationId xmlns:p14="http://schemas.microsoft.com/office/powerpoint/2010/main" val="24065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50400553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964</Words>
  <Application>Microsoft Office PowerPoint</Application>
  <PresentationFormat>Apresentação na tela (4:3)</PresentationFormat>
  <Paragraphs>372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</vt:lpstr>
      <vt:lpstr>Times New Roman</vt:lpstr>
      <vt:lpstr>Design padrão</vt:lpstr>
      <vt:lpstr>CUIDA AÍ: SISTEMA PARA CONTROLE DE DIÁRIO E ENVIO DE MENSAGEM DE BERÇARIOS </vt:lpstr>
      <vt:lpstr>Roteiro</vt:lpstr>
      <vt:lpstr>Introdução</vt:lpstr>
      <vt:lpstr>Objetivo Geral</vt:lpstr>
      <vt:lpstr>Objetivos Específicos</vt:lpstr>
      <vt:lpstr>Fundamentação Teórica</vt:lpstr>
      <vt:lpstr>Berçário no Brasil</vt:lpstr>
      <vt:lpstr>Usabilidade</vt:lpstr>
      <vt:lpstr>Trabalhos Correlatos</vt:lpstr>
      <vt:lpstr>Guizelini (2010)</vt:lpstr>
      <vt:lpstr>Guedes (2015)</vt:lpstr>
      <vt:lpstr>Uninformare (2017)</vt:lpstr>
      <vt:lpstr>Desenvolvimento</vt:lpstr>
      <vt:lpstr>Requisitos Funcionais</vt:lpstr>
      <vt:lpstr>Requisitos Não Funcionais</vt:lpstr>
      <vt:lpstr>Especificação</vt:lpstr>
      <vt:lpstr>Diagrama de Caso de Uso</vt:lpstr>
      <vt:lpstr>Modelo Entidade Relacionamento (MER)</vt:lpstr>
      <vt:lpstr>Implementação</vt:lpstr>
      <vt:lpstr>Implementação</vt:lpstr>
      <vt:lpstr>Operacionalidade</vt:lpstr>
      <vt:lpstr>Análise dos Resultados</vt:lpstr>
      <vt:lpstr>Comparação com trabalhos correlatos</vt:lpstr>
      <vt:lpstr>Avaliação do Sistema</vt:lpstr>
      <vt:lpstr>Tabulação</vt:lpstr>
      <vt:lpstr>Tabulação</vt:lpstr>
      <vt:lpstr>Cadastro de Diário</vt:lpstr>
      <vt:lpstr>Cadastro de Mensagem</vt:lpstr>
      <vt:lpstr>Avaliação de Uso</vt:lpstr>
      <vt:lpstr>Conclusões</vt:lpstr>
      <vt:lpstr>Conclusões</vt:lpstr>
      <vt:lpstr>Contribuições</vt:lpstr>
      <vt:lpstr>Desafios Encontrados</vt:lpstr>
      <vt:lpstr>Conclusões: Extensões</vt:lpstr>
      <vt:lpstr>Demonstração do Cuida Aí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 AÍ: SISTEMA PARA CONTROLE DE DIÁRIO E ENVIO DE MENSAGEM DE BERÇARIOS </dc:title>
  <dc:creator>Rodrigo Fernandes</dc:creator>
  <cp:lastModifiedBy>Rodrigo Fernandes</cp:lastModifiedBy>
  <cp:revision>70</cp:revision>
  <dcterms:created xsi:type="dcterms:W3CDTF">2020-06-27T17:44:45Z</dcterms:created>
  <dcterms:modified xsi:type="dcterms:W3CDTF">2020-06-29T23:32:41Z</dcterms:modified>
</cp:coreProperties>
</file>