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Castellanos" userId="0cf09a33f1141044" providerId="LiveId" clId="{4F73FC23-0E7C-4718-9EB7-04D87AA376E9}"/>
    <pc:docChg chg="modSld">
      <pc:chgData name="Sergio Castellanos" userId="0cf09a33f1141044" providerId="LiveId" clId="{4F73FC23-0E7C-4718-9EB7-04D87AA376E9}" dt="2022-06-10T20:23:12.346" v="37" actId="6549"/>
      <pc:docMkLst>
        <pc:docMk/>
      </pc:docMkLst>
      <pc:sldChg chg="modSp mod">
        <pc:chgData name="Sergio Castellanos" userId="0cf09a33f1141044" providerId="LiveId" clId="{4F73FC23-0E7C-4718-9EB7-04D87AA376E9}" dt="2022-06-10T20:23:12.346" v="37" actId="6549"/>
        <pc:sldMkLst>
          <pc:docMk/>
          <pc:sldMk cId="3492584303" sldId="257"/>
        </pc:sldMkLst>
        <pc:spChg chg="mod">
          <ac:chgData name="Sergio Castellanos" userId="0cf09a33f1141044" providerId="LiveId" clId="{4F73FC23-0E7C-4718-9EB7-04D87AA376E9}" dt="2022-06-10T20:23:12.346" v="37" actId="6549"/>
          <ac:spMkLst>
            <pc:docMk/>
            <pc:sldMk cId="3492584303" sldId="257"/>
            <ac:spMk id="2" creationId="{91F60ECF-2185-0760-5566-23950D0325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432F8-B1FA-E09F-AD6F-C38A2ED7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62C7AC-41A0-B710-F71D-2FF5603A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14A923-2A9F-952D-48DB-CAC4EDE0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127-BE90-42F6-8905-57B368DF433E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4D9B93-DC95-CD4C-EFB5-6AB9D00E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5984C-84C8-4854-9070-F0461C8D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36A9-4E67-412A-BC0F-D1687E2216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99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F9D8B-B7E6-C59F-DC84-A3262970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9AC620-7CCB-3A5D-B18F-07BC19E40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45F33-16F9-AA49-4928-3FDFC423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127-BE90-42F6-8905-57B368DF433E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C41629-7EE4-44F9-4747-FB8493DC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3AC63-9466-8525-E7F2-AE681F9E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36A9-4E67-412A-BC0F-D1687E2216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95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057505-B5B7-3DDA-531F-6817CEE24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9D690A-0EBE-9E97-5224-AAE9C1C7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B6913F-4510-8FDE-42BA-C23FB19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127-BE90-42F6-8905-57B368DF433E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2CB47-AAA9-4E54-A547-5D7BED4B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24E67-A94A-EF92-BEEA-631E8308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36A9-4E67-412A-BC0F-D1687E2216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438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23194-473B-EC6B-6A5A-82466329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57B13F-BD7F-1F67-C9D5-663842C1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FFB96-9B7A-361C-2895-75542470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127-BE90-42F6-8905-57B368DF433E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C479F-AB2F-25F7-635E-48EE703C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B36A0-D588-AA02-2E7C-E40FB3D5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36A9-4E67-412A-BC0F-D1687E2216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72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37A35-91BE-5393-31D8-E3D954B5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F63CD-8181-AC59-3C59-46137C68C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5F8A4-AF36-E59D-D9B7-EAEC834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127-BE90-42F6-8905-57B368DF433E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A4BE89-0173-1612-DF41-745B8787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C8AFFC-9810-F1EA-C7A8-B6B322AC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36A9-4E67-412A-BC0F-D1687E2216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79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F147E-E210-9B96-569B-049D5C52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030F2-259D-E38B-6037-533E2B34C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B34BFE-E900-256E-6F25-1B4075BF3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0B9C5B-06AF-148D-353F-99FA096D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127-BE90-42F6-8905-57B368DF433E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C69F1-8A16-2E98-45C7-B36E92B5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857E7-05BB-DD2A-98FE-2F8211B2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36A9-4E67-412A-BC0F-D1687E2216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23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C64A7-7902-796B-9013-B9ED15AD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61B59-F6E2-043B-D21A-AAD2FEF5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D970A4-E14A-5DCC-76E7-18507166C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555E87-2704-5BAC-AC8D-5F16C694D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2CEE59-1F61-2FBC-BD00-B9077F612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7C758E-5384-3A85-D6F1-410A1AC9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127-BE90-42F6-8905-57B368DF433E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A30F55-12A4-2DD7-7B7C-F5A392A1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176E4B-35B8-6BAF-3C9E-C02AAA69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36A9-4E67-412A-BC0F-D1687E2216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19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59410-2018-45B9-0E4B-A985F8DA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6A01E6-951E-A644-99DC-4EB2D2F4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127-BE90-42F6-8905-57B368DF433E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A12530-6E40-3797-C8FC-7267A275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435BFF-81E3-CEC9-C389-0B068A96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36A9-4E67-412A-BC0F-D1687E2216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75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AB0A79-1992-6D8F-661B-D09EF638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127-BE90-42F6-8905-57B368DF433E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EDFEEE-0B64-6850-F6BC-2BDC8DE3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47E37C-642B-62EB-D2F5-82120E1D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36A9-4E67-412A-BC0F-D1687E2216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229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14847-3E1A-0EDC-973A-B406349A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67B34-09AE-0EF1-ACE6-EA8A6324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83CA74-4A4F-31AA-90BA-F19EC4E8E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9AA2EA-2F9A-0DE4-C820-7BC1E12D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127-BE90-42F6-8905-57B368DF433E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44E841-78C4-809E-7BC4-A446D4CB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EF5159-5329-886A-1F3D-79ECF15B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36A9-4E67-412A-BC0F-D1687E2216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98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C6D19-4FAB-3212-3845-6D4C90AA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D69AE6-C8D1-0DCC-F96E-FF0747005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6CC39E-F927-CD31-C07A-C1CAFF38B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73A027-A1E2-0266-A631-3B5C340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F127-BE90-42F6-8905-57B368DF433E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CCE053-D35F-D9C1-CD2E-6694C287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60540-FF64-500E-CEEF-0308392D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36A9-4E67-412A-BC0F-D1687E2216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22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97F54C-0A35-D6B2-0EE7-E59AAB85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ADACB0-4588-F2CE-5967-AAEC2586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35D18C-5525-3429-A19E-0E350B8CF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5F127-BE90-42F6-8905-57B368DF433E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372C3-097F-B871-965A-3F5E69B48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CF301-6E82-8936-DD19-F199B1B9E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36A9-4E67-412A-BC0F-D1687E2216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155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60ECF-2185-0760-5566-23950D032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Proyecto </a:t>
            </a:r>
            <a:r>
              <a:rPr lang="es-CO" dirty="0" err="1"/>
              <a:t>Shiny</a:t>
            </a:r>
            <a:r>
              <a:rPr lang="es-CO" dirty="0"/>
              <a:t> R</a:t>
            </a:r>
            <a:br>
              <a:rPr lang="es-CO" dirty="0"/>
            </a:br>
            <a:r>
              <a:rPr lang="es-CO" dirty="0"/>
              <a:t>Junio 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DD2F5-FEA6-32F0-A0D4-B0917E704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 fontScale="85000" lnSpcReduction="20000"/>
          </a:bodyPr>
          <a:lstStyle/>
          <a:p>
            <a:br>
              <a:rPr lang="es-CO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</a:br>
            <a:endParaRPr lang="es-CO" b="0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  <a:p>
            <a:pPr rtl="0"/>
            <a:r>
              <a:rPr lang="es-CO" b="0" i="0" dirty="0">
                <a:solidFill>
                  <a:srgbClr val="777777"/>
                </a:solidFill>
                <a:effectLst/>
                <a:latin typeface="Roboto" panose="020B0604020202020204" pitchFamily="2" charset="0"/>
              </a:rPr>
              <a:t>GÓMEZ HERNÁNDEZ RODRIGO ANTONIO</a:t>
            </a:r>
          </a:p>
          <a:p>
            <a:pPr rtl="0"/>
            <a:r>
              <a:rPr lang="es-CO" b="0" i="0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LAVERDE CHUNZA JUAN SEBASTIAN</a:t>
            </a:r>
            <a:endParaRPr lang="es-C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rtl="0"/>
            <a:r>
              <a:rPr lang="es-CO" b="0" i="0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CASTELLANOS CHACON SERGIO CAMILO</a:t>
            </a:r>
          </a:p>
          <a:p>
            <a:pPr rtl="0"/>
            <a:endParaRPr lang="es-CO" b="0" i="0" dirty="0">
              <a:solidFill>
                <a:srgbClr val="777777"/>
              </a:solidFill>
              <a:effectLst/>
              <a:latin typeface="Roboto" panose="020B0604020202020204" pitchFamily="2" charset="0"/>
            </a:endParaRPr>
          </a:p>
          <a:p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13C274-B09A-F321-FCE7-401E9EBDE115}"/>
              </a:ext>
            </a:extLst>
          </p:cNvPr>
          <p:cNvSpPr/>
          <p:nvPr/>
        </p:nvSpPr>
        <p:spPr>
          <a:xfrm>
            <a:off x="0" y="0"/>
            <a:ext cx="951722" cy="6858000"/>
          </a:xfrm>
          <a:prstGeom prst="rect">
            <a:avLst/>
          </a:prstGeom>
          <a:solidFill>
            <a:srgbClr val="D28C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29E8CA8B-93C3-A159-5E71-CD844D3FF40F}"/>
              </a:ext>
            </a:extLst>
          </p:cNvPr>
          <p:cNvSpPr/>
          <p:nvPr/>
        </p:nvSpPr>
        <p:spPr>
          <a:xfrm>
            <a:off x="0" y="5285793"/>
            <a:ext cx="4581330" cy="16002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63BDDE-8E50-8C7A-15BB-4A9A7CFADBF6}"/>
              </a:ext>
            </a:extLst>
          </p:cNvPr>
          <p:cNvSpPr/>
          <p:nvPr/>
        </p:nvSpPr>
        <p:spPr>
          <a:xfrm>
            <a:off x="951722" y="251927"/>
            <a:ext cx="11240278" cy="45719"/>
          </a:xfrm>
          <a:prstGeom prst="rect">
            <a:avLst/>
          </a:prstGeom>
          <a:solidFill>
            <a:srgbClr val="D28C00"/>
          </a:solidFill>
          <a:ln>
            <a:solidFill>
              <a:srgbClr val="D2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9CE7BF-D405-8565-B490-DF248FF8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87" y="5949238"/>
            <a:ext cx="2181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3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60ECF-2185-0760-5566-23950D032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004" y="1062492"/>
            <a:ext cx="11457992" cy="1033008"/>
          </a:xfrm>
        </p:spPr>
        <p:txBody>
          <a:bodyPr>
            <a:noAutofit/>
          </a:bodyPr>
          <a:lstStyle/>
          <a:p>
            <a:pPr algn="l"/>
            <a:br>
              <a:rPr lang="es-CO" sz="1400" dirty="0">
                <a:latin typeface="+mn-lt"/>
              </a:rPr>
            </a:br>
            <a:br>
              <a:rPr lang="es-CO" sz="1400" dirty="0">
                <a:latin typeface="+mn-lt"/>
              </a:rPr>
            </a:br>
            <a:r>
              <a:rPr lang="es-CO" sz="1400" b="1" dirty="0">
                <a:latin typeface="+mn-lt"/>
              </a:rPr>
              <a:t>PLANTEAMIENTO </a:t>
            </a:r>
            <a:br>
              <a:rPr lang="es-CO" sz="1400" dirty="0">
                <a:latin typeface="+mn-lt"/>
              </a:rPr>
            </a:b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compañía del sector del </a:t>
            </a:r>
            <a:r>
              <a:rPr lang="es-CO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RETAIL </a:t>
            </a: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aumento el número de pedidos solicitados por los canales digitales en un 105% del periodo de enero a abril del 2019 con respecto al mismo periodo del 2022, lo que llevo a la compañía a reajustar su proceso por lo que los directivos requieren tener un </a:t>
            </a:r>
            <a:r>
              <a:rPr lang="es-CO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R que les permita identificar oportunidades de mejora </a:t>
            </a:r>
            <a:r>
              <a:rPr lang="es-CO" sz="1400" dirty="0">
                <a:latin typeface="+mn-lt"/>
              </a:rPr>
              <a:t>y puedan plantear la nueva estrategia de cumplimento </a:t>
            </a:r>
            <a:r>
              <a:rPr lang="es-CO" sz="1400">
                <a:latin typeface="+mn-lt"/>
              </a:rPr>
              <a:t>de entrega a </a:t>
            </a:r>
            <a:r>
              <a:rPr lang="es-CO" sz="1400" dirty="0">
                <a:latin typeface="+mn-lt"/>
              </a:rPr>
              <a:t>los clientes </a:t>
            </a:r>
            <a:br>
              <a:rPr lang="es-CO" sz="1400">
                <a:latin typeface="+mn-lt"/>
              </a:rPr>
            </a:br>
            <a:b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b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lo corrido de enero a abril del 2022 se han realizado 709.595 pedidos a nivel nacional y se cuenta con la siguiente información.</a:t>
            </a:r>
            <a:b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sz="1400" dirty="0">
              <a:latin typeface="+mn-l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8A68F16-5F40-E112-F4D9-017B4E1E7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96285"/>
              </p:ext>
            </p:extLst>
          </p:nvPr>
        </p:nvGraphicFramePr>
        <p:xfrm>
          <a:off x="550505" y="2066460"/>
          <a:ext cx="11361576" cy="2933700"/>
        </p:xfrm>
        <a:graphic>
          <a:graphicData uri="http://schemas.openxmlformats.org/drawingml/2006/table">
            <a:tbl>
              <a:tblPr/>
              <a:tblGrid>
                <a:gridCol w="2100754">
                  <a:extLst>
                    <a:ext uri="{9D8B030D-6E8A-4147-A177-3AD203B41FA5}">
                      <a16:colId xmlns:a16="http://schemas.microsoft.com/office/drawing/2014/main" val="1652027767"/>
                    </a:ext>
                  </a:extLst>
                </a:gridCol>
                <a:gridCol w="9260822">
                  <a:extLst>
                    <a:ext uri="{9D8B030D-6E8A-4147-A177-3AD203B41FA5}">
                      <a16:colId xmlns:a16="http://schemas.microsoft.com/office/drawing/2014/main" val="748886547"/>
                    </a:ext>
                  </a:extLst>
                </a:gridCol>
              </a:tblGrid>
              <a:tr h="234538">
                <a:tc>
                  <a:txBody>
                    <a:bodyPr/>
                    <a:lstStyle/>
                    <a:p>
                      <a:pPr fontAlgn="b"/>
                      <a:r>
                        <a:rPr lang="es-CO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Campo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CO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Campo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87121"/>
                  </a:ext>
                </a:extLst>
              </a:tr>
              <a:tr h="234538">
                <a:tc>
                  <a:txBody>
                    <a:bodyPr/>
                    <a:lstStyle/>
                    <a:p>
                      <a:pPr fontAlgn="b"/>
                      <a:r>
                        <a:rPr lang="es-CO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ANNO_CREACION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 en el que fue creado el despacho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163312"/>
                  </a:ext>
                </a:extLst>
              </a:tr>
              <a:tr h="234538">
                <a:tc>
                  <a:txBody>
                    <a:bodyPr/>
                    <a:lstStyle/>
                    <a:p>
                      <a:pPr fontAlgn="b"/>
                      <a:r>
                        <a:rPr lang="es-CO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FECHA_CREACION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en la que fue creado el despacho 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28317"/>
                  </a:ext>
                </a:extLst>
              </a:tr>
              <a:tr h="234538">
                <a:tc>
                  <a:txBody>
                    <a:bodyPr/>
                    <a:lstStyle/>
                    <a:p>
                      <a:pPr fontAlgn="b"/>
                      <a:r>
                        <a:rPr lang="es-CO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FECHA_REAL_ENTREGA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en la que fue entregado el despacho 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617877"/>
                  </a:ext>
                </a:extLst>
              </a:tr>
              <a:tr h="234538">
                <a:tc>
                  <a:txBody>
                    <a:bodyPr/>
                    <a:lstStyle/>
                    <a:p>
                      <a:pPr fontAlgn="b"/>
                      <a:r>
                        <a:rPr lang="es-CO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FECHA_COMPROMETIDA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en la que nos comprometemos a entregar el despacho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591225"/>
                  </a:ext>
                </a:extLst>
              </a:tr>
              <a:tr h="234538">
                <a:tc>
                  <a:txBody>
                    <a:bodyPr/>
                    <a:lstStyle/>
                    <a:p>
                      <a:pPr fontAlgn="b"/>
                      <a:r>
                        <a:rPr lang="es-CO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FAMILIA_PRODUCTO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 de agrupación por productos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40329"/>
                  </a:ext>
                </a:extLst>
              </a:tr>
              <a:tr h="234538">
                <a:tc>
                  <a:txBody>
                    <a:bodyPr/>
                    <a:lstStyle/>
                    <a:p>
                      <a:pPr fontAlgn="b"/>
                      <a:r>
                        <a:rPr lang="es-CO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CIUDAD_ENTREGA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Ciudad donde se entregó el producto 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650167"/>
                  </a:ext>
                </a:extLst>
              </a:tr>
              <a:tr h="234538">
                <a:tc>
                  <a:txBody>
                    <a:bodyPr/>
                    <a:lstStyle/>
                    <a:p>
                      <a:pPr fontAlgn="b"/>
                      <a:r>
                        <a:rPr lang="es-CO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ESTADO_ENTREGA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 de la entrega ( Entregado completo, devolución - si nos devolvieron el producto)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83279"/>
                  </a:ext>
                </a:extLst>
              </a:tr>
              <a:tr h="234538">
                <a:tc>
                  <a:txBody>
                    <a:bodyPr/>
                    <a:lstStyle/>
                    <a:p>
                      <a:pPr fontAlgn="b"/>
                      <a:r>
                        <a:rPr lang="es-CO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CONTEO_DESPACHOS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Conteo de despachos realizados 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266631"/>
                  </a:ext>
                </a:extLst>
              </a:tr>
              <a:tr h="234538">
                <a:tc>
                  <a:txBody>
                    <a:bodyPr/>
                    <a:lstStyle/>
                    <a:p>
                      <a:pPr fontAlgn="b"/>
                      <a:r>
                        <a:rPr lang="es-CO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DIA_ENTREGA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Días que nos demoramos en entregar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40242"/>
                  </a:ext>
                </a:extLst>
              </a:tr>
              <a:tr h="234538">
                <a:tc>
                  <a:txBody>
                    <a:bodyPr/>
                    <a:lstStyle/>
                    <a:p>
                      <a:pPr fontAlgn="b"/>
                      <a:r>
                        <a:rPr lang="es-CO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CUMPLIMIENTO_ENTREGA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 entregamos antes o el día de la fecha estimada lo marcamos como SI ( fecha comprometida &lt;= fecha real entrega )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534073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302F79BC-5BAE-C42F-AFB5-488012C55D34}"/>
              </a:ext>
            </a:extLst>
          </p:cNvPr>
          <p:cNvSpPr txBox="1">
            <a:spLocks/>
          </p:cNvSpPr>
          <p:nvPr/>
        </p:nvSpPr>
        <p:spPr>
          <a:xfrm>
            <a:off x="279919" y="4723796"/>
            <a:ext cx="11457991" cy="1919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1400" b="1" dirty="0">
                <a:latin typeface="+mn-lt"/>
              </a:rPr>
              <a:t>OBJETIVO</a:t>
            </a:r>
            <a:r>
              <a:rPr lang="es-CO" sz="1400" dirty="0">
                <a:latin typeface="+mn-lt"/>
              </a:rPr>
              <a:t> </a:t>
            </a:r>
          </a:p>
          <a:p>
            <a:pPr algn="just"/>
            <a:r>
              <a:rPr lang="es-CO" sz="1400" dirty="0">
                <a:latin typeface="+mn-lt"/>
              </a:rPr>
              <a:t>Construir un </a:t>
            </a:r>
            <a:r>
              <a:rPr lang="es-CO" sz="1400" dirty="0" err="1">
                <a:latin typeface="+mn-lt"/>
              </a:rPr>
              <a:t>Dashboard</a:t>
            </a:r>
            <a:r>
              <a:rPr lang="es-CO" sz="1400" dirty="0">
                <a:latin typeface="+mn-lt"/>
              </a:rPr>
              <a:t> en R que le permita a los directivos identificar las oportunidades de mejora y poder plantear la estrategia de cumplimento a los clientes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sz="1400" dirty="0">
                <a:latin typeface="+mn-lt"/>
              </a:rPr>
              <a:t>Se realizar una análisis descriptivo de los pedidos con el objetivo de identificar las ciudades , productos y días de la semana donde se pueda tener mayor oportunidad de mejora en cumplimiento de entrega.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sz="1400" dirty="0">
                <a:latin typeface="+mn-lt"/>
              </a:rPr>
              <a:t>Se realizar un análisis de intervalos de confianza para proporciones de la variable CUMPLIMIENTO_ENTREGA y CIUDAD_ENTREGA.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sz="1400" dirty="0">
                <a:latin typeface="+mn-lt"/>
              </a:rPr>
              <a:t>Adicional a la información que se tiene de pedidos se realizara un análisis de sentimiento con base a las encuestas de satisfacción de servicio diligenciada por las personas que solicitaron un producto en la compañía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5980C2-E59F-ABE0-8E33-4235158B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919" y="39133"/>
            <a:ext cx="2045446" cy="59844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B0EAE28-9576-F5B0-3862-9FF12BE7DA9C}"/>
              </a:ext>
            </a:extLst>
          </p:cNvPr>
          <p:cNvSpPr/>
          <p:nvPr/>
        </p:nvSpPr>
        <p:spPr>
          <a:xfrm>
            <a:off x="-1" y="315499"/>
            <a:ext cx="10043919" cy="45719"/>
          </a:xfrm>
          <a:prstGeom prst="rect">
            <a:avLst/>
          </a:prstGeom>
          <a:solidFill>
            <a:srgbClr val="D28C00"/>
          </a:solidFill>
          <a:ln>
            <a:solidFill>
              <a:srgbClr val="D2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584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376</Words>
  <Application>Microsoft Office PowerPoint</Application>
  <PresentationFormat>Panorámica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Wingdings</vt:lpstr>
      <vt:lpstr>Tema de Office</vt:lpstr>
      <vt:lpstr>Proyecto Shiny R Junio 2022</vt:lpstr>
      <vt:lpstr>  PLANTEAMIENTO  Una compañía del sector del RETAIL aumento el número de pedidos solicitados por los canales digitales en un 105% del periodo de enero a abril del 2019 con respecto al mismo periodo del 2022, lo que llevo a la compañía a reajustar su proceso por lo que los directivos requieren tener un Dashboard en R que les permita identificar oportunidades de mejora y puedan plantear la nueva estrategia de cumplimento de entrega a los clientes   DATA En lo corrido de enero a abril del 2022 se han realizado 709.595 pedidos a nivel nacional y se cuenta con la siguiente información.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Shiny R Junio 2022</dc:title>
  <dc:creator>Sergio Castellanos</dc:creator>
  <cp:lastModifiedBy>Sergio Castellanos</cp:lastModifiedBy>
  <cp:revision>1</cp:revision>
  <dcterms:created xsi:type="dcterms:W3CDTF">2022-06-10T19:44:37Z</dcterms:created>
  <dcterms:modified xsi:type="dcterms:W3CDTF">2022-06-10T20:23:14Z</dcterms:modified>
</cp:coreProperties>
</file>