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5" r:id="rId4"/>
    <p:sldId id="258" r:id="rId5"/>
    <p:sldId id="286" r:id="rId6"/>
    <p:sldId id="259" r:id="rId7"/>
    <p:sldId id="261" r:id="rId8"/>
    <p:sldId id="260" r:id="rId9"/>
    <p:sldId id="287" r:id="rId10"/>
    <p:sldId id="263" r:id="rId11"/>
    <p:sldId id="262" r:id="rId12"/>
    <p:sldId id="264" r:id="rId13"/>
    <p:sldId id="265" r:id="rId14"/>
    <p:sldId id="266" r:id="rId15"/>
    <p:sldId id="267" r:id="rId16"/>
    <p:sldId id="269" r:id="rId17"/>
    <p:sldId id="268" r:id="rId18"/>
    <p:sldId id="289" r:id="rId19"/>
    <p:sldId id="270" r:id="rId20"/>
    <p:sldId id="271" r:id="rId21"/>
    <p:sldId id="284" r:id="rId22"/>
    <p:sldId id="272" r:id="rId23"/>
    <p:sldId id="274" r:id="rId24"/>
    <p:sldId id="290" r:id="rId25"/>
    <p:sldId id="275" r:id="rId26"/>
    <p:sldId id="276" r:id="rId27"/>
    <p:sldId id="278" r:id="rId28"/>
    <p:sldId id="282" r:id="rId29"/>
    <p:sldId id="283" r:id="rId30"/>
    <p:sldId id="281" r:id="rId31"/>
    <p:sldId id="280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31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0" autoAdjust="0"/>
  </p:normalViewPr>
  <p:slideViewPr>
    <p:cSldViewPr snapToGrid="0">
      <p:cViewPr varScale="1">
        <p:scale>
          <a:sx n="100" d="100"/>
          <a:sy n="100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ADF0A-DD5C-4246-8E88-9C0E157A99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63A98-D673-46A3-9797-6CC2E512A29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E9B6E7-E90B-4971-BCE7-DC1F1F3718B6}" type="parTrans" cxnId="{A19F5EEA-D1B6-4639-80E5-8F18007A2EBA}">
      <dgm:prSet/>
      <dgm:spPr/>
      <dgm:t>
        <a:bodyPr/>
        <a:lstStyle/>
        <a:p>
          <a:endParaRPr lang="en-US"/>
        </a:p>
      </dgm:t>
    </dgm:pt>
    <dgm:pt modelId="{632F17DF-17C9-46FC-8AEB-1BF14E3396E1}" type="sibTrans" cxnId="{A19F5EEA-D1B6-4639-80E5-8F18007A2EBA}">
      <dgm:prSet/>
      <dgm:spPr/>
      <dgm:t>
        <a:bodyPr/>
        <a:lstStyle/>
        <a:p>
          <a:endParaRPr lang="en-US"/>
        </a:p>
      </dgm:t>
    </dgm:pt>
    <dgm:pt modelId="{644BCCB4-33BA-40D4-BF2B-C95552E055C7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3200" dirty="0" smtClean="0">
              <a:latin typeface="+mn-lt"/>
              <a:cs typeface="Times New Roman" panose="02020603050405020304" pitchFamily="18" charset="0"/>
            </a:rPr>
            <a:t>Types of machine learning problems</a:t>
          </a:r>
          <a:endParaRPr lang="en-US" sz="3200" dirty="0">
            <a:latin typeface="+mn-lt"/>
            <a:cs typeface="Times New Roman" panose="02020603050405020304" pitchFamily="18" charset="0"/>
          </a:endParaRPr>
        </a:p>
      </dgm:t>
    </dgm:pt>
    <dgm:pt modelId="{4520734A-6D8A-4E8A-A558-05FCC26EFDA8}" type="parTrans" cxnId="{208257E9-C650-41CE-B975-82C9004D61C5}">
      <dgm:prSet/>
      <dgm:spPr/>
      <dgm:t>
        <a:bodyPr/>
        <a:lstStyle/>
        <a:p>
          <a:endParaRPr lang="en-US"/>
        </a:p>
      </dgm:t>
    </dgm:pt>
    <dgm:pt modelId="{AE86ADF7-4DC6-4E42-A460-1AFEC4ED4880}" type="sibTrans" cxnId="{208257E9-C650-41CE-B975-82C9004D61C5}">
      <dgm:prSet/>
      <dgm:spPr/>
      <dgm:t>
        <a:bodyPr/>
        <a:lstStyle/>
        <a:p>
          <a:endParaRPr lang="en-US"/>
        </a:p>
      </dgm:t>
    </dgm:pt>
    <dgm:pt modelId="{46A8EF93-DBE1-4F60-BEC0-25664AF852FB}">
      <dgm:prSet phldrT="[Text]" custT="1"/>
      <dgm:spPr/>
      <dgm:t>
        <a:bodyPr/>
        <a:lstStyle/>
        <a:p>
          <a:r>
            <a:rPr lang="en-US" sz="3200" dirty="0" smtClean="0">
              <a:latin typeface="+mn-lt"/>
              <a:cs typeface="Times New Roman" panose="02020603050405020304" pitchFamily="18" charset="0"/>
            </a:rPr>
            <a:t>• Simple regression model</a:t>
          </a:r>
          <a:endParaRPr lang="en-US" sz="3200" dirty="0">
            <a:latin typeface="+mn-lt"/>
          </a:endParaRPr>
        </a:p>
      </dgm:t>
    </dgm:pt>
    <dgm:pt modelId="{745AC421-ACB2-487E-A2EC-1AF0005C6E85}" type="parTrans" cxnId="{D429904D-0727-4829-B2D9-17998AC230C4}">
      <dgm:prSet/>
      <dgm:spPr/>
      <dgm:t>
        <a:bodyPr/>
        <a:lstStyle/>
        <a:p>
          <a:endParaRPr lang="en-US"/>
        </a:p>
      </dgm:t>
    </dgm:pt>
    <dgm:pt modelId="{56682695-7A71-41B7-A6DB-034A00EF1D10}" type="sibTrans" cxnId="{D429904D-0727-4829-B2D9-17998AC230C4}">
      <dgm:prSet/>
      <dgm:spPr/>
      <dgm:t>
        <a:bodyPr/>
        <a:lstStyle/>
        <a:p>
          <a:endParaRPr lang="en-US"/>
        </a:p>
      </dgm:t>
    </dgm:pt>
    <dgm:pt modelId="{F9AC211E-E5BC-49F8-8085-D01054068BE8}">
      <dgm:prSet phldrT="[Text]" custT="1"/>
      <dgm:spPr/>
      <dgm:t>
        <a:bodyPr/>
        <a:lstStyle/>
        <a:p>
          <a:r>
            <a:rPr lang="en-US" sz="3200" dirty="0" smtClean="0">
              <a:latin typeface="+mn-lt"/>
              <a:cs typeface="Times New Roman" panose="02020603050405020304" pitchFamily="18" charset="0"/>
            </a:rPr>
            <a:t>• Gradient descent algorithm</a:t>
          </a:r>
        </a:p>
      </dgm:t>
    </dgm:pt>
    <dgm:pt modelId="{D9E2E8BA-E4C6-4CE5-8C80-FA7236391F9E}" type="parTrans" cxnId="{21E31AD5-549C-417C-A9D9-A9DEA3F8CA8A}">
      <dgm:prSet/>
      <dgm:spPr/>
      <dgm:t>
        <a:bodyPr/>
        <a:lstStyle/>
        <a:p>
          <a:endParaRPr lang="en-US"/>
        </a:p>
      </dgm:t>
    </dgm:pt>
    <dgm:pt modelId="{CEAA2C2C-2F31-4219-B016-AA46D26A5BEC}" type="sibTrans" cxnId="{21E31AD5-549C-417C-A9D9-A9DEA3F8CA8A}">
      <dgm:prSet/>
      <dgm:spPr/>
      <dgm:t>
        <a:bodyPr/>
        <a:lstStyle/>
        <a:p>
          <a:endParaRPr lang="en-US"/>
        </a:p>
      </dgm:t>
    </dgm:pt>
    <dgm:pt modelId="{4DB2998C-E2DD-4ECA-8B72-F4DE6D5B9DBE}">
      <dgm:prSet phldrT="[Text]" custT="1"/>
      <dgm:spPr/>
      <dgm:t>
        <a:bodyPr/>
        <a:lstStyle/>
        <a:p>
          <a:r>
            <a:rPr lang="en-US" sz="3200" dirty="0" smtClean="0">
              <a:latin typeface="+mn-lt"/>
              <a:cs typeface="Times New Roman" panose="02020603050405020304" pitchFamily="18" charset="0"/>
            </a:rPr>
            <a:t>• Motivating examples &amp; tips</a:t>
          </a:r>
        </a:p>
      </dgm:t>
    </dgm:pt>
    <dgm:pt modelId="{F59AF0A8-025C-430A-AC1F-A3CA12672DC0}" type="parTrans" cxnId="{DBC9EF84-8BF9-4900-AEE6-4AD466E8E717}">
      <dgm:prSet/>
      <dgm:spPr/>
      <dgm:t>
        <a:bodyPr/>
        <a:lstStyle/>
        <a:p>
          <a:endParaRPr lang="en-US"/>
        </a:p>
      </dgm:t>
    </dgm:pt>
    <dgm:pt modelId="{C6C71DF4-9F54-4B8B-B52B-0A345702CD4D}" type="sibTrans" cxnId="{DBC9EF84-8BF9-4900-AEE6-4AD466E8E717}">
      <dgm:prSet/>
      <dgm:spPr/>
      <dgm:t>
        <a:bodyPr/>
        <a:lstStyle/>
        <a:p>
          <a:endParaRPr lang="en-US"/>
        </a:p>
      </dgm:t>
    </dgm:pt>
    <dgm:pt modelId="{521D7020-EA62-40C1-A67D-BFB01B221E63}">
      <dgm:prSet phldrT="[Text]" custT="1"/>
      <dgm:spPr/>
      <dgm:t>
        <a:bodyPr/>
        <a:lstStyle/>
        <a:p>
          <a:r>
            <a:rPr lang="en-US" sz="3200" dirty="0" smtClean="0">
              <a:latin typeface="+mn-lt"/>
              <a:cs typeface="Times New Roman" panose="02020603050405020304" pitchFamily="18" charset="0"/>
            </a:rPr>
            <a:t>• Q &amp; A</a:t>
          </a:r>
        </a:p>
      </dgm:t>
    </dgm:pt>
    <dgm:pt modelId="{CB668931-91ED-41EF-8560-D1AB9251425D}" type="parTrans" cxnId="{B2A2C93A-C3A5-4FB7-9A67-1CB9A3AC8A4C}">
      <dgm:prSet/>
      <dgm:spPr/>
      <dgm:t>
        <a:bodyPr/>
        <a:lstStyle/>
        <a:p>
          <a:endParaRPr lang="en-US"/>
        </a:p>
      </dgm:t>
    </dgm:pt>
    <dgm:pt modelId="{3CB03FBD-E570-45BF-959A-6AEAF43A9173}" type="sibTrans" cxnId="{B2A2C93A-C3A5-4FB7-9A67-1CB9A3AC8A4C}">
      <dgm:prSet/>
      <dgm:spPr/>
      <dgm:t>
        <a:bodyPr/>
        <a:lstStyle/>
        <a:p>
          <a:endParaRPr lang="en-US"/>
        </a:p>
      </dgm:t>
    </dgm:pt>
    <dgm:pt modelId="{FF8E53C2-2BD2-48F9-86B6-D9B4B159F09E}" type="pres">
      <dgm:prSet presAssocID="{C72ADF0A-DD5C-4246-8E88-9C0E157A99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BC4EAD-FFD9-4462-9DF2-72CE536DCA13}" type="pres">
      <dgm:prSet presAssocID="{D5963A98-D673-46A3-9797-6CC2E512A293}" presName="thickLine" presStyleLbl="alignNode1" presStyleIdx="0" presStyleCnt="1"/>
      <dgm:spPr/>
    </dgm:pt>
    <dgm:pt modelId="{1F42FF21-3B49-459B-9692-ADF211E9EA5C}" type="pres">
      <dgm:prSet presAssocID="{D5963A98-D673-46A3-9797-6CC2E512A293}" presName="horz1" presStyleCnt="0"/>
      <dgm:spPr/>
    </dgm:pt>
    <dgm:pt modelId="{68308999-B687-4534-9EF2-FB448A324080}" type="pres">
      <dgm:prSet presAssocID="{D5963A98-D673-46A3-9797-6CC2E512A293}" presName="tx1" presStyleLbl="revTx" presStyleIdx="0" presStyleCnt="6"/>
      <dgm:spPr/>
      <dgm:t>
        <a:bodyPr/>
        <a:lstStyle/>
        <a:p>
          <a:endParaRPr lang="en-US"/>
        </a:p>
      </dgm:t>
    </dgm:pt>
    <dgm:pt modelId="{5C333F68-0981-4E5F-8A6D-74DEDDB0B7AE}" type="pres">
      <dgm:prSet presAssocID="{D5963A98-D673-46A3-9797-6CC2E512A293}" presName="vert1" presStyleCnt="0"/>
      <dgm:spPr/>
    </dgm:pt>
    <dgm:pt modelId="{6366F741-D9F6-4001-91CD-3D91961D9507}" type="pres">
      <dgm:prSet presAssocID="{644BCCB4-33BA-40D4-BF2B-C95552E055C7}" presName="vertSpace2a" presStyleCnt="0"/>
      <dgm:spPr/>
    </dgm:pt>
    <dgm:pt modelId="{01D055AE-20E8-4FA3-8B99-ADEFAF11B091}" type="pres">
      <dgm:prSet presAssocID="{644BCCB4-33BA-40D4-BF2B-C95552E055C7}" presName="horz2" presStyleCnt="0"/>
      <dgm:spPr/>
    </dgm:pt>
    <dgm:pt modelId="{385AFBDA-8505-4868-ADEE-9D5371E64D57}" type="pres">
      <dgm:prSet presAssocID="{644BCCB4-33BA-40D4-BF2B-C95552E055C7}" presName="horzSpace2" presStyleCnt="0"/>
      <dgm:spPr/>
    </dgm:pt>
    <dgm:pt modelId="{240AC771-A845-4613-AEA5-5255746E00E0}" type="pres">
      <dgm:prSet presAssocID="{644BCCB4-33BA-40D4-BF2B-C95552E055C7}" presName="tx2" presStyleLbl="revTx" presStyleIdx="1" presStyleCnt="6"/>
      <dgm:spPr/>
      <dgm:t>
        <a:bodyPr/>
        <a:lstStyle/>
        <a:p>
          <a:endParaRPr lang="en-US"/>
        </a:p>
      </dgm:t>
    </dgm:pt>
    <dgm:pt modelId="{129B0D4C-8F84-4598-9AA6-EED0BFDF7F2E}" type="pres">
      <dgm:prSet presAssocID="{644BCCB4-33BA-40D4-BF2B-C95552E055C7}" presName="vert2" presStyleCnt="0"/>
      <dgm:spPr/>
    </dgm:pt>
    <dgm:pt modelId="{4EEB4232-52F6-4B70-9236-97DB8681575F}" type="pres">
      <dgm:prSet presAssocID="{644BCCB4-33BA-40D4-BF2B-C95552E055C7}" presName="thinLine2b" presStyleLbl="callout" presStyleIdx="0" presStyleCnt="5"/>
      <dgm:spPr/>
    </dgm:pt>
    <dgm:pt modelId="{BF56D5AC-EC0D-423C-929F-4834FF966CCE}" type="pres">
      <dgm:prSet presAssocID="{644BCCB4-33BA-40D4-BF2B-C95552E055C7}" presName="vertSpace2b" presStyleCnt="0"/>
      <dgm:spPr/>
    </dgm:pt>
    <dgm:pt modelId="{B619EB60-4440-4FA7-B08A-6F3A35892B38}" type="pres">
      <dgm:prSet presAssocID="{46A8EF93-DBE1-4F60-BEC0-25664AF852FB}" presName="horz2" presStyleCnt="0"/>
      <dgm:spPr/>
    </dgm:pt>
    <dgm:pt modelId="{2EECDF1A-0B97-4185-A021-B00FAA900BEF}" type="pres">
      <dgm:prSet presAssocID="{46A8EF93-DBE1-4F60-BEC0-25664AF852FB}" presName="horzSpace2" presStyleCnt="0"/>
      <dgm:spPr/>
    </dgm:pt>
    <dgm:pt modelId="{86B5DA97-FDE8-4A57-97BD-7143973979CC}" type="pres">
      <dgm:prSet presAssocID="{46A8EF93-DBE1-4F60-BEC0-25664AF852FB}" presName="tx2" presStyleLbl="revTx" presStyleIdx="2" presStyleCnt="6"/>
      <dgm:spPr/>
      <dgm:t>
        <a:bodyPr/>
        <a:lstStyle/>
        <a:p>
          <a:endParaRPr lang="en-US"/>
        </a:p>
      </dgm:t>
    </dgm:pt>
    <dgm:pt modelId="{A4979D0A-2F4A-4160-A833-E6C62411E0EE}" type="pres">
      <dgm:prSet presAssocID="{46A8EF93-DBE1-4F60-BEC0-25664AF852FB}" presName="vert2" presStyleCnt="0"/>
      <dgm:spPr/>
    </dgm:pt>
    <dgm:pt modelId="{F7B029D0-1CFC-4274-92BF-819EC5782B91}" type="pres">
      <dgm:prSet presAssocID="{46A8EF93-DBE1-4F60-BEC0-25664AF852FB}" presName="thinLine2b" presStyleLbl="callout" presStyleIdx="1" presStyleCnt="5"/>
      <dgm:spPr/>
    </dgm:pt>
    <dgm:pt modelId="{38A6CE4A-13E4-4B8A-8558-6D9544E330DC}" type="pres">
      <dgm:prSet presAssocID="{46A8EF93-DBE1-4F60-BEC0-25664AF852FB}" presName="vertSpace2b" presStyleCnt="0"/>
      <dgm:spPr/>
    </dgm:pt>
    <dgm:pt modelId="{562D4EDB-9DEC-4677-A5BB-89EB8DFE8CBE}" type="pres">
      <dgm:prSet presAssocID="{F9AC211E-E5BC-49F8-8085-D01054068BE8}" presName="horz2" presStyleCnt="0"/>
      <dgm:spPr/>
    </dgm:pt>
    <dgm:pt modelId="{3B7585B0-7E11-4AB7-A738-1567A883F8C3}" type="pres">
      <dgm:prSet presAssocID="{F9AC211E-E5BC-49F8-8085-D01054068BE8}" presName="horzSpace2" presStyleCnt="0"/>
      <dgm:spPr/>
    </dgm:pt>
    <dgm:pt modelId="{45B1A45E-B21A-4132-B617-EE29CD3D0950}" type="pres">
      <dgm:prSet presAssocID="{F9AC211E-E5BC-49F8-8085-D01054068BE8}" presName="tx2" presStyleLbl="revTx" presStyleIdx="3" presStyleCnt="6"/>
      <dgm:spPr/>
      <dgm:t>
        <a:bodyPr/>
        <a:lstStyle/>
        <a:p>
          <a:endParaRPr lang="en-US"/>
        </a:p>
      </dgm:t>
    </dgm:pt>
    <dgm:pt modelId="{4BE7577C-DA06-4C4A-8E5D-0F6CF77FD795}" type="pres">
      <dgm:prSet presAssocID="{F9AC211E-E5BC-49F8-8085-D01054068BE8}" presName="vert2" presStyleCnt="0"/>
      <dgm:spPr/>
    </dgm:pt>
    <dgm:pt modelId="{09FE7B29-5CA0-4BAD-8680-F5B2C2858EB9}" type="pres">
      <dgm:prSet presAssocID="{F9AC211E-E5BC-49F8-8085-D01054068BE8}" presName="thinLine2b" presStyleLbl="callout" presStyleIdx="2" presStyleCnt="5"/>
      <dgm:spPr/>
    </dgm:pt>
    <dgm:pt modelId="{7E188AE2-D2A6-467C-BB9E-C8BAE8E81DA8}" type="pres">
      <dgm:prSet presAssocID="{F9AC211E-E5BC-49F8-8085-D01054068BE8}" presName="vertSpace2b" presStyleCnt="0"/>
      <dgm:spPr/>
    </dgm:pt>
    <dgm:pt modelId="{8CFAA7BF-30A4-4402-AD30-DCA1F66BD267}" type="pres">
      <dgm:prSet presAssocID="{4DB2998C-E2DD-4ECA-8B72-F4DE6D5B9DBE}" presName="horz2" presStyleCnt="0"/>
      <dgm:spPr/>
    </dgm:pt>
    <dgm:pt modelId="{51621E8E-4E34-4894-84FC-7ADDDE98B274}" type="pres">
      <dgm:prSet presAssocID="{4DB2998C-E2DD-4ECA-8B72-F4DE6D5B9DBE}" presName="horzSpace2" presStyleCnt="0"/>
      <dgm:spPr/>
    </dgm:pt>
    <dgm:pt modelId="{242438C6-C90D-4B97-B505-6D0FD3D43433}" type="pres">
      <dgm:prSet presAssocID="{4DB2998C-E2DD-4ECA-8B72-F4DE6D5B9DBE}" presName="tx2" presStyleLbl="revTx" presStyleIdx="4" presStyleCnt="6"/>
      <dgm:spPr/>
      <dgm:t>
        <a:bodyPr/>
        <a:lstStyle/>
        <a:p>
          <a:endParaRPr lang="en-US"/>
        </a:p>
      </dgm:t>
    </dgm:pt>
    <dgm:pt modelId="{3D44ADB4-A980-4A36-96CA-46FE04831CCF}" type="pres">
      <dgm:prSet presAssocID="{4DB2998C-E2DD-4ECA-8B72-F4DE6D5B9DBE}" presName="vert2" presStyleCnt="0"/>
      <dgm:spPr/>
    </dgm:pt>
    <dgm:pt modelId="{69D2F593-79DD-4DBE-8069-CD7E75CC5F14}" type="pres">
      <dgm:prSet presAssocID="{4DB2998C-E2DD-4ECA-8B72-F4DE6D5B9DBE}" presName="thinLine2b" presStyleLbl="callout" presStyleIdx="3" presStyleCnt="5"/>
      <dgm:spPr/>
    </dgm:pt>
    <dgm:pt modelId="{BA83E563-3E15-4864-868E-3ED732DB677B}" type="pres">
      <dgm:prSet presAssocID="{4DB2998C-E2DD-4ECA-8B72-F4DE6D5B9DBE}" presName="vertSpace2b" presStyleCnt="0"/>
      <dgm:spPr/>
    </dgm:pt>
    <dgm:pt modelId="{E5EDD885-256E-408E-B9C8-3285E7DB5587}" type="pres">
      <dgm:prSet presAssocID="{521D7020-EA62-40C1-A67D-BFB01B221E63}" presName="horz2" presStyleCnt="0"/>
      <dgm:spPr/>
    </dgm:pt>
    <dgm:pt modelId="{781C9FCF-C383-4897-945D-317A13C49C8E}" type="pres">
      <dgm:prSet presAssocID="{521D7020-EA62-40C1-A67D-BFB01B221E63}" presName="horzSpace2" presStyleCnt="0"/>
      <dgm:spPr/>
    </dgm:pt>
    <dgm:pt modelId="{89916BBD-D823-4754-857E-3DD5D3DF0CB4}" type="pres">
      <dgm:prSet presAssocID="{521D7020-EA62-40C1-A67D-BFB01B221E63}" presName="tx2" presStyleLbl="revTx" presStyleIdx="5" presStyleCnt="6"/>
      <dgm:spPr/>
      <dgm:t>
        <a:bodyPr/>
        <a:lstStyle/>
        <a:p>
          <a:endParaRPr lang="en-US"/>
        </a:p>
      </dgm:t>
    </dgm:pt>
    <dgm:pt modelId="{0A7969C6-8FFC-449C-A2A6-AFCD91304A02}" type="pres">
      <dgm:prSet presAssocID="{521D7020-EA62-40C1-A67D-BFB01B221E63}" presName="vert2" presStyleCnt="0"/>
      <dgm:spPr/>
    </dgm:pt>
    <dgm:pt modelId="{FD053AA5-41BB-407B-AEFE-AB30AB3BEA01}" type="pres">
      <dgm:prSet presAssocID="{521D7020-EA62-40C1-A67D-BFB01B221E63}" presName="thinLine2b" presStyleLbl="callout" presStyleIdx="4" presStyleCnt="5"/>
      <dgm:spPr/>
    </dgm:pt>
    <dgm:pt modelId="{3C862B17-48CA-49BB-A97A-E2A5DFCE77C5}" type="pres">
      <dgm:prSet presAssocID="{521D7020-EA62-40C1-A67D-BFB01B221E63}" presName="vertSpace2b" presStyleCnt="0"/>
      <dgm:spPr/>
    </dgm:pt>
  </dgm:ptLst>
  <dgm:cxnLst>
    <dgm:cxn modelId="{DBC9EF84-8BF9-4900-AEE6-4AD466E8E717}" srcId="{D5963A98-D673-46A3-9797-6CC2E512A293}" destId="{4DB2998C-E2DD-4ECA-8B72-F4DE6D5B9DBE}" srcOrd="3" destOrd="0" parTransId="{F59AF0A8-025C-430A-AC1F-A3CA12672DC0}" sibTransId="{C6C71DF4-9F54-4B8B-B52B-0A345702CD4D}"/>
    <dgm:cxn modelId="{7B42A1A0-5341-4A1B-9C8A-C1165DEE0A8D}" type="presOf" srcId="{4DB2998C-E2DD-4ECA-8B72-F4DE6D5B9DBE}" destId="{242438C6-C90D-4B97-B505-6D0FD3D43433}" srcOrd="0" destOrd="0" presId="urn:microsoft.com/office/officeart/2008/layout/LinedList"/>
    <dgm:cxn modelId="{F854A30D-BF40-41F0-A411-34726A8CBDBD}" type="presOf" srcId="{644BCCB4-33BA-40D4-BF2B-C95552E055C7}" destId="{240AC771-A845-4613-AEA5-5255746E00E0}" srcOrd="0" destOrd="0" presId="urn:microsoft.com/office/officeart/2008/layout/LinedList"/>
    <dgm:cxn modelId="{7C9A51EA-A631-4B87-9831-38C24BAC7C0C}" type="presOf" srcId="{F9AC211E-E5BC-49F8-8085-D01054068BE8}" destId="{45B1A45E-B21A-4132-B617-EE29CD3D0950}" srcOrd="0" destOrd="0" presId="urn:microsoft.com/office/officeart/2008/layout/LinedList"/>
    <dgm:cxn modelId="{D429904D-0727-4829-B2D9-17998AC230C4}" srcId="{D5963A98-D673-46A3-9797-6CC2E512A293}" destId="{46A8EF93-DBE1-4F60-BEC0-25664AF852FB}" srcOrd="1" destOrd="0" parTransId="{745AC421-ACB2-487E-A2EC-1AF0005C6E85}" sibTransId="{56682695-7A71-41B7-A6DB-034A00EF1D10}"/>
    <dgm:cxn modelId="{21E31AD5-549C-417C-A9D9-A9DEA3F8CA8A}" srcId="{D5963A98-D673-46A3-9797-6CC2E512A293}" destId="{F9AC211E-E5BC-49F8-8085-D01054068BE8}" srcOrd="2" destOrd="0" parTransId="{D9E2E8BA-E4C6-4CE5-8C80-FA7236391F9E}" sibTransId="{CEAA2C2C-2F31-4219-B016-AA46D26A5BEC}"/>
    <dgm:cxn modelId="{A19F5EEA-D1B6-4639-80E5-8F18007A2EBA}" srcId="{C72ADF0A-DD5C-4246-8E88-9C0E157A99F7}" destId="{D5963A98-D673-46A3-9797-6CC2E512A293}" srcOrd="0" destOrd="0" parTransId="{50E9B6E7-E90B-4971-BCE7-DC1F1F3718B6}" sibTransId="{632F17DF-17C9-46FC-8AEB-1BF14E3396E1}"/>
    <dgm:cxn modelId="{208257E9-C650-41CE-B975-82C9004D61C5}" srcId="{D5963A98-D673-46A3-9797-6CC2E512A293}" destId="{644BCCB4-33BA-40D4-BF2B-C95552E055C7}" srcOrd="0" destOrd="0" parTransId="{4520734A-6D8A-4E8A-A558-05FCC26EFDA8}" sibTransId="{AE86ADF7-4DC6-4E42-A460-1AFEC4ED4880}"/>
    <dgm:cxn modelId="{132D3670-7E32-47AB-9455-141EF12AB9DD}" type="presOf" srcId="{D5963A98-D673-46A3-9797-6CC2E512A293}" destId="{68308999-B687-4534-9EF2-FB448A324080}" srcOrd="0" destOrd="0" presId="urn:microsoft.com/office/officeart/2008/layout/LinedList"/>
    <dgm:cxn modelId="{CC11A06B-01D5-4914-908E-270FD82DACB9}" type="presOf" srcId="{521D7020-EA62-40C1-A67D-BFB01B221E63}" destId="{89916BBD-D823-4754-857E-3DD5D3DF0CB4}" srcOrd="0" destOrd="0" presId="urn:microsoft.com/office/officeart/2008/layout/LinedList"/>
    <dgm:cxn modelId="{D52689E4-7937-4EF1-9251-EB449144C4AB}" type="presOf" srcId="{46A8EF93-DBE1-4F60-BEC0-25664AF852FB}" destId="{86B5DA97-FDE8-4A57-97BD-7143973979CC}" srcOrd="0" destOrd="0" presId="urn:microsoft.com/office/officeart/2008/layout/LinedList"/>
    <dgm:cxn modelId="{B2A2C93A-C3A5-4FB7-9A67-1CB9A3AC8A4C}" srcId="{D5963A98-D673-46A3-9797-6CC2E512A293}" destId="{521D7020-EA62-40C1-A67D-BFB01B221E63}" srcOrd="4" destOrd="0" parTransId="{CB668931-91ED-41EF-8560-D1AB9251425D}" sibTransId="{3CB03FBD-E570-45BF-959A-6AEAF43A9173}"/>
    <dgm:cxn modelId="{8DFED617-F2BE-4662-83A9-E58BA7B42607}" type="presOf" srcId="{C72ADF0A-DD5C-4246-8E88-9C0E157A99F7}" destId="{FF8E53C2-2BD2-48F9-86B6-D9B4B159F09E}" srcOrd="0" destOrd="0" presId="urn:microsoft.com/office/officeart/2008/layout/LinedList"/>
    <dgm:cxn modelId="{805DF79D-A403-4BFE-8257-8182FA43A85F}" type="presParOf" srcId="{FF8E53C2-2BD2-48F9-86B6-D9B4B159F09E}" destId="{45BC4EAD-FFD9-4462-9DF2-72CE536DCA13}" srcOrd="0" destOrd="0" presId="urn:microsoft.com/office/officeart/2008/layout/LinedList"/>
    <dgm:cxn modelId="{49ACB60B-68ED-4C98-B10C-FCF38A6D3A70}" type="presParOf" srcId="{FF8E53C2-2BD2-48F9-86B6-D9B4B159F09E}" destId="{1F42FF21-3B49-459B-9692-ADF211E9EA5C}" srcOrd="1" destOrd="0" presId="urn:microsoft.com/office/officeart/2008/layout/LinedList"/>
    <dgm:cxn modelId="{C7D3F74F-1971-4D0A-8A9D-8B3F4710C904}" type="presParOf" srcId="{1F42FF21-3B49-459B-9692-ADF211E9EA5C}" destId="{68308999-B687-4534-9EF2-FB448A324080}" srcOrd="0" destOrd="0" presId="urn:microsoft.com/office/officeart/2008/layout/LinedList"/>
    <dgm:cxn modelId="{FF9E98B5-1810-49A2-BBB2-31EBDB460367}" type="presParOf" srcId="{1F42FF21-3B49-459B-9692-ADF211E9EA5C}" destId="{5C333F68-0981-4E5F-8A6D-74DEDDB0B7AE}" srcOrd="1" destOrd="0" presId="urn:microsoft.com/office/officeart/2008/layout/LinedList"/>
    <dgm:cxn modelId="{8AA8018A-6EDB-4248-8EBA-B9BDC4B44A60}" type="presParOf" srcId="{5C333F68-0981-4E5F-8A6D-74DEDDB0B7AE}" destId="{6366F741-D9F6-4001-91CD-3D91961D9507}" srcOrd="0" destOrd="0" presId="urn:microsoft.com/office/officeart/2008/layout/LinedList"/>
    <dgm:cxn modelId="{035459D3-E2E5-4FD2-82D6-946FD6457249}" type="presParOf" srcId="{5C333F68-0981-4E5F-8A6D-74DEDDB0B7AE}" destId="{01D055AE-20E8-4FA3-8B99-ADEFAF11B091}" srcOrd="1" destOrd="0" presId="urn:microsoft.com/office/officeart/2008/layout/LinedList"/>
    <dgm:cxn modelId="{4E050017-12F1-40F8-B4A4-7941685A5EC7}" type="presParOf" srcId="{01D055AE-20E8-4FA3-8B99-ADEFAF11B091}" destId="{385AFBDA-8505-4868-ADEE-9D5371E64D57}" srcOrd="0" destOrd="0" presId="urn:microsoft.com/office/officeart/2008/layout/LinedList"/>
    <dgm:cxn modelId="{362CA280-5D23-45C5-A1B1-0907ECBF0EBD}" type="presParOf" srcId="{01D055AE-20E8-4FA3-8B99-ADEFAF11B091}" destId="{240AC771-A845-4613-AEA5-5255746E00E0}" srcOrd="1" destOrd="0" presId="urn:microsoft.com/office/officeart/2008/layout/LinedList"/>
    <dgm:cxn modelId="{59325981-026E-4AEE-915B-E5584A9532DA}" type="presParOf" srcId="{01D055AE-20E8-4FA3-8B99-ADEFAF11B091}" destId="{129B0D4C-8F84-4598-9AA6-EED0BFDF7F2E}" srcOrd="2" destOrd="0" presId="urn:microsoft.com/office/officeart/2008/layout/LinedList"/>
    <dgm:cxn modelId="{02CE8245-01C5-478D-92E4-FEEE6625A87F}" type="presParOf" srcId="{5C333F68-0981-4E5F-8A6D-74DEDDB0B7AE}" destId="{4EEB4232-52F6-4B70-9236-97DB8681575F}" srcOrd="2" destOrd="0" presId="urn:microsoft.com/office/officeart/2008/layout/LinedList"/>
    <dgm:cxn modelId="{586AB22D-8EC9-4CB8-9117-ACB965B88B8B}" type="presParOf" srcId="{5C333F68-0981-4E5F-8A6D-74DEDDB0B7AE}" destId="{BF56D5AC-EC0D-423C-929F-4834FF966CCE}" srcOrd="3" destOrd="0" presId="urn:microsoft.com/office/officeart/2008/layout/LinedList"/>
    <dgm:cxn modelId="{56814198-F9BA-47D9-B152-5AFC24BCDB52}" type="presParOf" srcId="{5C333F68-0981-4E5F-8A6D-74DEDDB0B7AE}" destId="{B619EB60-4440-4FA7-B08A-6F3A35892B38}" srcOrd="4" destOrd="0" presId="urn:microsoft.com/office/officeart/2008/layout/LinedList"/>
    <dgm:cxn modelId="{71BE8C92-E522-4369-9780-B73C1300EEB9}" type="presParOf" srcId="{B619EB60-4440-4FA7-B08A-6F3A35892B38}" destId="{2EECDF1A-0B97-4185-A021-B00FAA900BEF}" srcOrd="0" destOrd="0" presId="urn:microsoft.com/office/officeart/2008/layout/LinedList"/>
    <dgm:cxn modelId="{AB31E372-19F5-449E-93C4-C1D2781165C8}" type="presParOf" srcId="{B619EB60-4440-4FA7-B08A-6F3A35892B38}" destId="{86B5DA97-FDE8-4A57-97BD-7143973979CC}" srcOrd="1" destOrd="0" presId="urn:microsoft.com/office/officeart/2008/layout/LinedList"/>
    <dgm:cxn modelId="{A116644D-4B90-48C1-965F-6D7FB0353576}" type="presParOf" srcId="{B619EB60-4440-4FA7-B08A-6F3A35892B38}" destId="{A4979D0A-2F4A-4160-A833-E6C62411E0EE}" srcOrd="2" destOrd="0" presId="urn:microsoft.com/office/officeart/2008/layout/LinedList"/>
    <dgm:cxn modelId="{D1F2B270-8004-471A-9420-077A434FE064}" type="presParOf" srcId="{5C333F68-0981-4E5F-8A6D-74DEDDB0B7AE}" destId="{F7B029D0-1CFC-4274-92BF-819EC5782B91}" srcOrd="5" destOrd="0" presId="urn:microsoft.com/office/officeart/2008/layout/LinedList"/>
    <dgm:cxn modelId="{1CF33DA5-9B44-4A4D-9539-FBD008A652FA}" type="presParOf" srcId="{5C333F68-0981-4E5F-8A6D-74DEDDB0B7AE}" destId="{38A6CE4A-13E4-4B8A-8558-6D9544E330DC}" srcOrd="6" destOrd="0" presId="urn:microsoft.com/office/officeart/2008/layout/LinedList"/>
    <dgm:cxn modelId="{6B432279-F8B8-4C86-907A-425FE4A05FE2}" type="presParOf" srcId="{5C333F68-0981-4E5F-8A6D-74DEDDB0B7AE}" destId="{562D4EDB-9DEC-4677-A5BB-89EB8DFE8CBE}" srcOrd="7" destOrd="0" presId="urn:microsoft.com/office/officeart/2008/layout/LinedList"/>
    <dgm:cxn modelId="{6B1C4A7C-3B8C-43AB-89C6-F49375BC4861}" type="presParOf" srcId="{562D4EDB-9DEC-4677-A5BB-89EB8DFE8CBE}" destId="{3B7585B0-7E11-4AB7-A738-1567A883F8C3}" srcOrd="0" destOrd="0" presId="urn:microsoft.com/office/officeart/2008/layout/LinedList"/>
    <dgm:cxn modelId="{47A2A185-3F2C-4C60-B912-A7227542D2C2}" type="presParOf" srcId="{562D4EDB-9DEC-4677-A5BB-89EB8DFE8CBE}" destId="{45B1A45E-B21A-4132-B617-EE29CD3D0950}" srcOrd="1" destOrd="0" presId="urn:microsoft.com/office/officeart/2008/layout/LinedList"/>
    <dgm:cxn modelId="{54AE25A9-CB11-4D9F-92B1-620F46A9EAF0}" type="presParOf" srcId="{562D4EDB-9DEC-4677-A5BB-89EB8DFE8CBE}" destId="{4BE7577C-DA06-4C4A-8E5D-0F6CF77FD795}" srcOrd="2" destOrd="0" presId="urn:microsoft.com/office/officeart/2008/layout/LinedList"/>
    <dgm:cxn modelId="{BAC8703D-66A6-4848-A194-1A07016C6F1E}" type="presParOf" srcId="{5C333F68-0981-4E5F-8A6D-74DEDDB0B7AE}" destId="{09FE7B29-5CA0-4BAD-8680-F5B2C2858EB9}" srcOrd="8" destOrd="0" presId="urn:microsoft.com/office/officeart/2008/layout/LinedList"/>
    <dgm:cxn modelId="{14B281D9-3AD2-412F-B7AE-3BD1B5713979}" type="presParOf" srcId="{5C333F68-0981-4E5F-8A6D-74DEDDB0B7AE}" destId="{7E188AE2-D2A6-467C-BB9E-C8BAE8E81DA8}" srcOrd="9" destOrd="0" presId="urn:microsoft.com/office/officeart/2008/layout/LinedList"/>
    <dgm:cxn modelId="{743811DD-FA4D-4C61-AAE1-8BDA99EF7F48}" type="presParOf" srcId="{5C333F68-0981-4E5F-8A6D-74DEDDB0B7AE}" destId="{8CFAA7BF-30A4-4402-AD30-DCA1F66BD267}" srcOrd="10" destOrd="0" presId="urn:microsoft.com/office/officeart/2008/layout/LinedList"/>
    <dgm:cxn modelId="{F844BA26-1FA3-4B74-8CBC-379A1566FC21}" type="presParOf" srcId="{8CFAA7BF-30A4-4402-AD30-DCA1F66BD267}" destId="{51621E8E-4E34-4894-84FC-7ADDDE98B274}" srcOrd="0" destOrd="0" presId="urn:microsoft.com/office/officeart/2008/layout/LinedList"/>
    <dgm:cxn modelId="{DD8EBC0F-4BF4-4C39-B761-DB9EFF47A5C1}" type="presParOf" srcId="{8CFAA7BF-30A4-4402-AD30-DCA1F66BD267}" destId="{242438C6-C90D-4B97-B505-6D0FD3D43433}" srcOrd="1" destOrd="0" presId="urn:microsoft.com/office/officeart/2008/layout/LinedList"/>
    <dgm:cxn modelId="{F8635B51-8DCF-4569-9800-978B52BA2A66}" type="presParOf" srcId="{8CFAA7BF-30A4-4402-AD30-DCA1F66BD267}" destId="{3D44ADB4-A980-4A36-96CA-46FE04831CCF}" srcOrd="2" destOrd="0" presId="urn:microsoft.com/office/officeart/2008/layout/LinedList"/>
    <dgm:cxn modelId="{24F26D89-737B-4BC0-961D-2F4E6F60E403}" type="presParOf" srcId="{5C333F68-0981-4E5F-8A6D-74DEDDB0B7AE}" destId="{69D2F593-79DD-4DBE-8069-CD7E75CC5F14}" srcOrd="11" destOrd="0" presId="urn:microsoft.com/office/officeart/2008/layout/LinedList"/>
    <dgm:cxn modelId="{AF967F7A-3A23-4195-8B4F-9A0A23732E8C}" type="presParOf" srcId="{5C333F68-0981-4E5F-8A6D-74DEDDB0B7AE}" destId="{BA83E563-3E15-4864-868E-3ED732DB677B}" srcOrd="12" destOrd="0" presId="urn:microsoft.com/office/officeart/2008/layout/LinedList"/>
    <dgm:cxn modelId="{790742F4-4BEF-4106-B267-943F43F50CDB}" type="presParOf" srcId="{5C333F68-0981-4E5F-8A6D-74DEDDB0B7AE}" destId="{E5EDD885-256E-408E-B9C8-3285E7DB5587}" srcOrd="13" destOrd="0" presId="urn:microsoft.com/office/officeart/2008/layout/LinedList"/>
    <dgm:cxn modelId="{E940ED00-095B-4347-88E8-383328B685F3}" type="presParOf" srcId="{E5EDD885-256E-408E-B9C8-3285E7DB5587}" destId="{781C9FCF-C383-4897-945D-317A13C49C8E}" srcOrd="0" destOrd="0" presId="urn:microsoft.com/office/officeart/2008/layout/LinedList"/>
    <dgm:cxn modelId="{36788968-BD2C-473D-BEFA-C1ECDC4BC151}" type="presParOf" srcId="{E5EDD885-256E-408E-B9C8-3285E7DB5587}" destId="{89916BBD-D823-4754-857E-3DD5D3DF0CB4}" srcOrd="1" destOrd="0" presId="urn:microsoft.com/office/officeart/2008/layout/LinedList"/>
    <dgm:cxn modelId="{45950DB0-A276-4FA5-8B63-7D9EB4967B2C}" type="presParOf" srcId="{E5EDD885-256E-408E-B9C8-3285E7DB5587}" destId="{0A7969C6-8FFC-449C-A2A6-AFCD91304A02}" srcOrd="2" destOrd="0" presId="urn:microsoft.com/office/officeart/2008/layout/LinedList"/>
    <dgm:cxn modelId="{72C36FC3-D63C-4291-95C4-7BF5C1249144}" type="presParOf" srcId="{5C333F68-0981-4E5F-8A6D-74DEDDB0B7AE}" destId="{FD053AA5-41BB-407B-AEFE-AB30AB3BEA01}" srcOrd="14" destOrd="0" presId="urn:microsoft.com/office/officeart/2008/layout/LinedList"/>
    <dgm:cxn modelId="{72144132-2BD3-4ADC-89B6-71FF63520AEF}" type="presParOf" srcId="{5C333F68-0981-4E5F-8A6D-74DEDDB0B7AE}" destId="{3C862B17-48CA-49BB-A97A-E2A5DFCE77C5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C4EAD-FFD9-4462-9DF2-72CE536DCA1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08999-B687-4534-9EF2-FB448A324080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2103120" cy="4351338"/>
      </dsp:txXfrm>
    </dsp:sp>
    <dsp:sp modelId="{240AC771-A845-4613-AEA5-5255746E00E0}">
      <dsp:nvSpPr>
        <dsp:cNvPr id="0" name=""/>
        <dsp:cNvSpPr/>
      </dsp:nvSpPr>
      <dsp:spPr>
        <a:xfrm>
          <a:off x="2260854" y="41006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3200" kern="1200" dirty="0" smtClean="0">
              <a:latin typeface="+mn-lt"/>
              <a:cs typeface="Times New Roman" panose="02020603050405020304" pitchFamily="18" charset="0"/>
            </a:rPr>
            <a:t>Types of machine learning problems</a:t>
          </a:r>
          <a:endParaRPr lang="en-US" sz="3200" kern="1200" dirty="0">
            <a:latin typeface="+mn-lt"/>
            <a:cs typeface="Times New Roman" panose="02020603050405020304" pitchFamily="18" charset="0"/>
          </a:endParaRPr>
        </a:p>
      </dsp:txBody>
      <dsp:txXfrm>
        <a:off x="2260854" y="41006"/>
        <a:ext cx="8254746" cy="820125"/>
      </dsp:txXfrm>
    </dsp:sp>
    <dsp:sp modelId="{4EEB4232-52F6-4B70-9236-97DB8681575F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5DA97-FDE8-4A57-97BD-7143973979CC}">
      <dsp:nvSpPr>
        <dsp:cNvPr id="0" name=""/>
        <dsp:cNvSpPr/>
      </dsp:nvSpPr>
      <dsp:spPr>
        <a:xfrm>
          <a:off x="2260854" y="902137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n-lt"/>
              <a:cs typeface="Times New Roman" panose="02020603050405020304" pitchFamily="18" charset="0"/>
            </a:rPr>
            <a:t>• Simple regression model</a:t>
          </a:r>
          <a:endParaRPr lang="en-US" sz="3200" kern="1200" dirty="0">
            <a:latin typeface="+mn-lt"/>
          </a:endParaRPr>
        </a:p>
      </dsp:txBody>
      <dsp:txXfrm>
        <a:off x="2260854" y="902137"/>
        <a:ext cx="8254746" cy="820125"/>
      </dsp:txXfrm>
    </dsp:sp>
    <dsp:sp modelId="{F7B029D0-1CFC-4274-92BF-819EC5782B91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1A45E-B21A-4132-B617-EE29CD3D0950}">
      <dsp:nvSpPr>
        <dsp:cNvPr id="0" name=""/>
        <dsp:cNvSpPr/>
      </dsp:nvSpPr>
      <dsp:spPr>
        <a:xfrm>
          <a:off x="2260854" y="1763269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n-lt"/>
              <a:cs typeface="Times New Roman" panose="02020603050405020304" pitchFamily="18" charset="0"/>
            </a:rPr>
            <a:t>• Gradient descent algorithm</a:t>
          </a:r>
        </a:p>
      </dsp:txBody>
      <dsp:txXfrm>
        <a:off x="2260854" y="1763269"/>
        <a:ext cx="8254746" cy="820125"/>
      </dsp:txXfrm>
    </dsp:sp>
    <dsp:sp modelId="{09FE7B29-5CA0-4BAD-8680-F5B2C2858EB9}">
      <dsp:nvSpPr>
        <dsp:cNvPr id="0" name=""/>
        <dsp:cNvSpPr/>
      </dsp:nvSpPr>
      <dsp:spPr>
        <a:xfrm>
          <a:off x="2103120" y="2583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438C6-C90D-4B97-B505-6D0FD3D43433}">
      <dsp:nvSpPr>
        <dsp:cNvPr id="0" name=""/>
        <dsp:cNvSpPr/>
      </dsp:nvSpPr>
      <dsp:spPr>
        <a:xfrm>
          <a:off x="2260854" y="2624400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n-lt"/>
              <a:cs typeface="Times New Roman" panose="02020603050405020304" pitchFamily="18" charset="0"/>
            </a:rPr>
            <a:t>• Motivating examples &amp; tips</a:t>
          </a:r>
        </a:p>
      </dsp:txBody>
      <dsp:txXfrm>
        <a:off x="2260854" y="2624400"/>
        <a:ext cx="8254746" cy="820125"/>
      </dsp:txXfrm>
    </dsp:sp>
    <dsp:sp modelId="{69D2F593-79DD-4DBE-8069-CD7E75CC5F14}">
      <dsp:nvSpPr>
        <dsp:cNvPr id="0" name=""/>
        <dsp:cNvSpPr/>
      </dsp:nvSpPr>
      <dsp:spPr>
        <a:xfrm>
          <a:off x="2103120" y="34445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16BBD-D823-4754-857E-3DD5D3DF0CB4}">
      <dsp:nvSpPr>
        <dsp:cNvPr id="0" name=""/>
        <dsp:cNvSpPr/>
      </dsp:nvSpPr>
      <dsp:spPr>
        <a:xfrm>
          <a:off x="2260854" y="3485532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n-lt"/>
              <a:cs typeface="Times New Roman" panose="02020603050405020304" pitchFamily="18" charset="0"/>
            </a:rPr>
            <a:t>• Q &amp; A</a:t>
          </a:r>
        </a:p>
      </dsp:txBody>
      <dsp:txXfrm>
        <a:off x="2260854" y="3485532"/>
        <a:ext cx="8254746" cy="820125"/>
      </dsp:txXfrm>
    </dsp:sp>
    <dsp:sp modelId="{FD053AA5-41BB-407B-AEFE-AB30AB3BEA01}">
      <dsp:nvSpPr>
        <dsp:cNvPr id="0" name=""/>
        <dsp:cNvSpPr/>
      </dsp:nvSpPr>
      <dsp:spPr>
        <a:xfrm>
          <a:off x="2103120" y="430565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A8D07-B16C-4B84-8D11-9B21B75D99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7D4E-69A9-4F70-B2F8-72ABD1B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0804-EE7B-4DF9-B2D1-B5A420BC9CA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7B94-D536-4036-9745-B260F432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uses mathematical algorithms to make sense</a:t>
            </a:r>
            <a:r>
              <a:rPr lang="en-US" baseline="0" dirty="0" smtClean="0"/>
              <a:t> of data, create models to describe the data and learn to find the correct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4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normalization z-score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https://lup.lub.lu.se/student-papers/search/publication/4499301</a:t>
            </a:r>
          </a:p>
          <a:p>
            <a:r>
              <a:rPr lang="en-US" dirty="0" smtClean="0"/>
              <a:t>https://arxiv.org/abs/1506.01186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3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hypothesis is an</a:t>
            </a:r>
            <a:r>
              <a:rPr lang="en-US" baseline="0" dirty="0" smtClean="0"/>
              <a:t> equation that fits the data as well as possible</a:t>
            </a:r>
          </a:p>
          <a:p>
            <a:r>
              <a:rPr lang="en-US" baseline="0" dirty="0" smtClean="0"/>
              <a:t>Straight line equation</a:t>
            </a:r>
          </a:p>
          <a:p>
            <a:r>
              <a:rPr lang="en-US" baseline="0" dirty="0" smtClean="0"/>
              <a:t>We get the values of theta with help of the cost function</a:t>
            </a:r>
          </a:p>
          <a:p>
            <a:r>
              <a:rPr lang="en-US" baseline="0" dirty="0" smtClean="0"/>
              <a:t>The machine learning algorithm will try to predict values based on this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gives an idea of how far from the actual data the hypothesis is</a:t>
            </a:r>
          </a:p>
          <a:p>
            <a:r>
              <a:rPr lang="en-US" baseline="0" dirty="0" smtClean="0"/>
              <a:t>An average of the total error</a:t>
            </a:r>
            <a:endParaRPr lang="en-US" dirty="0" smtClean="0"/>
          </a:p>
          <a:p>
            <a:r>
              <a:rPr lang="en-US" dirty="0" smtClean="0"/>
              <a:t>Mean square</a:t>
            </a:r>
            <a:r>
              <a:rPr lang="en-US" baseline="0" dirty="0" smtClean="0"/>
              <a:t>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an algorithm to find the value thetas to minimize</a:t>
            </a:r>
            <a:r>
              <a:rPr lang="en-US" baseline="0" dirty="0" smtClean="0"/>
              <a:t> the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Surface</a:t>
            </a:r>
          </a:p>
          <a:p>
            <a:r>
              <a:rPr lang="en-US" dirty="0" smtClean="0"/>
              <a:t>Contours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 do we get the theta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normalization z-score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7B94-D536-4036-9745-B260F432D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D3D7-C79F-4766-B89F-1C1E0D68CAB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CF30-C301-4EC7-84AA-E52FA5590091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324-9459-45F1-A2AB-D5F4337D177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EA3D-5CE1-4C07-ADF1-DD59D5DA1AA2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50A-3BAA-4EF2-A7FD-86F099688C3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61A9-8EC5-45CA-ACBF-E4AF7E7BB054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AB59-08E5-4869-9476-132CB6DAF23D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0931-127F-479B-AC99-120C33352627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67CC-F795-4585-AE24-92CACEDA55C7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0E3F-C657-44E5-9919-E60A059E6A79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7E0-C2A7-43BC-B079-0CC2920768A6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C326-C1A8-4232-A853-FAEF9446EE16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88E2-CCB7-4800-995D-EBD03867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7695" y="182880"/>
            <a:ext cx="11679381" cy="649224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287" y="1216891"/>
            <a:ext cx="10989425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Lunch and Learn </a:t>
            </a:r>
            <a:b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 introduction to machine learning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8502"/>
            <a:ext cx="9144000" cy="619298"/>
          </a:xfrm>
        </p:spPr>
        <p:txBody>
          <a:bodyPr/>
          <a:lstStyle/>
          <a:p>
            <a:r>
              <a:rPr lang="en-US" dirty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ith Rodrigo Lopez</a:t>
            </a: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Lunch and Learn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67209"/>
              </p:ext>
            </p:extLst>
          </p:nvPr>
        </p:nvGraphicFramePr>
        <p:xfrm>
          <a:off x="936626" y="1690688"/>
          <a:ext cx="5559424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03730">
                  <a:extLst>
                    <a:ext uri="{9D8B030D-6E8A-4147-A177-3AD203B41FA5}">
                      <a16:colId xmlns:a16="http://schemas.microsoft.com/office/drawing/2014/main" val="218556106"/>
                    </a:ext>
                  </a:extLst>
                </a:gridCol>
                <a:gridCol w="3555694">
                  <a:extLst>
                    <a:ext uri="{9D8B030D-6E8A-4147-A177-3AD203B41FA5}">
                      <a16:colId xmlns:a16="http://schemas.microsoft.com/office/drawing/2014/main" val="8580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5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with input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with</a:t>
                      </a:r>
                      <a:r>
                        <a:rPr lang="en-US" baseline="0" dirty="0" smtClean="0"/>
                        <a:t> known 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input data samples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features per 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741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81873"/>
              </p:ext>
            </p:extLst>
          </p:nvPr>
        </p:nvGraphicFramePr>
        <p:xfrm>
          <a:off x="936627" y="3724275"/>
          <a:ext cx="5559422" cy="2225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63623">
                  <a:extLst>
                    <a:ext uri="{9D8B030D-6E8A-4147-A177-3AD203B41FA5}">
                      <a16:colId xmlns:a16="http://schemas.microsoft.com/office/drawing/2014/main" val="218556106"/>
                    </a:ext>
                  </a:extLst>
                </a:gridCol>
                <a:gridCol w="3489075">
                  <a:extLst>
                    <a:ext uri="{9D8B030D-6E8A-4147-A177-3AD203B41FA5}">
                      <a16:colId xmlns:a16="http://schemas.microsoft.com/office/drawing/2014/main" val="85806456"/>
                    </a:ext>
                  </a:extLst>
                </a:gridCol>
                <a:gridCol w="1006724">
                  <a:extLst>
                    <a:ext uri="{9D8B030D-6E8A-4147-A177-3AD203B41FA5}">
                      <a16:colId xmlns:a16="http://schemas.microsoft.com/office/drawing/2014/main" val="86364091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house price example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5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Features of houses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(feet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Selling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($)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house data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features per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74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96124" y="1825625"/>
                <a:ext cx="4257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1249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1080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1910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109900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110000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134900 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425000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6124" y="1825625"/>
                <a:ext cx="4257675" cy="4351338"/>
              </a:xfr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6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6037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hypothesis is a model that describes the input data and will be used by the algorithm to learn and predict outputs.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this example, it can be represented as: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9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Therefore</a:t>
                </a:r>
                <a:r>
                  <a:rPr lang="en-US" sz="2000" dirty="0"/>
                  <a:t>, we need to find </a:t>
                </a:r>
                <a:r>
                  <a:rPr lang="el-GR" sz="2000" dirty="0"/>
                  <a:t>θ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values.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603750"/>
              </a:xfrm>
              <a:blipFill>
                <a:blip r:embed="rId3"/>
                <a:stretch>
                  <a:fillRect l="-1294" t="-1190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44625"/>
            <a:ext cx="6169915" cy="42015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53382" y="2669310"/>
            <a:ext cx="4590473" cy="2073743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127500"/>
                <a:ext cx="41243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Straigth line equation</a:t>
                </a:r>
                <a:r>
                  <a:rPr lang="en-US" sz="16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6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</a:br>
                <a:endParaRPr lang="en-US" sz="16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one feature of dataset X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27500"/>
                <a:ext cx="4124325" cy="1107996"/>
              </a:xfrm>
              <a:prstGeom prst="rect">
                <a:avLst/>
              </a:prstGeom>
              <a:blipFill>
                <a:blip r:embed="rId5"/>
                <a:stretch>
                  <a:fillRect l="-888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53" y="3054392"/>
            <a:ext cx="5331715" cy="3630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cost </a:t>
                </a:r>
                <a:r>
                  <a:rPr lang="en-US" sz="2000" dirty="0" smtClean="0"/>
                  <a:t>function measures </a:t>
                </a:r>
                <a:r>
                  <a:rPr lang="en-US" sz="2000" dirty="0"/>
                  <a:t>how wrong the </a:t>
                </a:r>
                <a:r>
                  <a:rPr lang="en-US" sz="2000" dirty="0" smtClean="0"/>
                  <a:t>hypothesis is </a:t>
                </a:r>
                <a:r>
                  <a:rPr lang="en-US" sz="2000" dirty="0"/>
                  <a:t>in terms of its ability to </a:t>
                </a:r>
                <a:r>
                  <a:rPr lang="en-US" sz="2000" dirty="0" smtClean="0"/>
                  <a:t>describe </a:t>
                </a:r>
                <a:r>
                  <a:rPr lang="en-US" sz="2000" dirty="0"/>
                  <a:t>the relationship between X and y.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 goal is to minimize cost:</a:t>
                </a:r>
                <a:br>
                  <a:rPr lang="en-US" sz="20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29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01" y="-159902"/>
            <a:ext cx="5331715" cy="363075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743384" y="424331"/>
            <a:ext cx="4016729" cy="2541894"/>
            <a:chOff x="6867525" y="2094020"/>
            <a:chExt cx="4648200" cy="30399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6867525" y="2305050"/>
              <a:ext cx="4648200" cy="2828925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77150" y="4229100"/>
              <a:ext cx="0" cy="404813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10550" y="4343400"/>
              <a:ext cx="0" cy="75508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56600" y="4229100"/>
              <a:ext cx="0" cy="29127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674100" y="3848100"/>
              <a:ext cx="0" cy="2476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69400" y="3759200"/>
              <a:ext cx="0" cy="279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21750" y="3759200"/>
              <a:ext cx="0" cy="952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86950" y="3054350"/>
              <a:ext cx="0" cy="2476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439400" y="2968304"/>
              <a:ext cx="0" cy="33369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886950" y="3301999"/>
              <a:ext cx="0" cy="99339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207500" y="3302000"/>
              <a:ext cx="0" cy="406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886950" y="2854325"/>
              <a:ext cx="0" cy="24765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39450" y="2736850"/>
              <a:ext cx="0" cy="317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814050" y="2730500"/>
              <a:ext cx="0" cy="37147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610850" y="2806700"/>
              <a:ext cx="0" cy="4762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074400" y="2349500"/>
              <a:ext cx="0" cy="21441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1359311" y="2094020"/>
              <a:ext cx="0" cy="30627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03104" y="4100313"/>
                <a:ext cx="1980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4" y="4100313"/>
                <a:ext cx="198034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6703428" y="5949950"/>
            <a:ext cx="4097922" cy="6351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1163" y="5441950"/>
            <a:ext cx="0" cy="508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038063" y="5683250"/>
            <a:ext cx="1037" cy="27305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358863" y="5492750"/>
            <a:ext cx="1037" cy="46355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25511" y="5305981"/>
            <a:ext cx="4139" cy="64396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02099" y="5956301"/>
            <a:ext cx="0" cy="2016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69663" y="5956301"/>
            <a:ext cx="0" cy="2016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07988" y="5121831"/>
            <a:ext cx="0" cy="8344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512519" y="5050115"/>
            <a:ext cx="0" cy="8998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809638" y="5043765"/>
            <a:ext cx="0" cy="9061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72149" y="4651930"/>
            <a:ext cx="0" cy="13043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358863" y="4469645"/>
            <a:ext cx="0" cy="13043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338056" y="4251880"/>
            <a:ext cx="0" cy="16980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834504" y="4645579"/>
            <a:ext cx="0" cy="13043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151255" y="4528660"/>
            <a:ext cx="0" cy="14212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972299" y="4239180"/>
            <a:ext cx="0" cy="17107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391399" y="3842859"/>
            <a:ext cx="0" cy="210709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632699" y="3614260"/>
            <a:ext cx="0" cy="23420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Initialize </a:t>
            </a:r>
            <a:r>
              <a:rPr lang="el-GR" sz="2000" dirty="0" smtClean="0"/>
              <a:t>θ</a:t>
            </a:r>
            <a:r>
              <a:rPr lang="en-US" sz="2000" dirty="0" smtClean="0"/>
              <a:t>’s to some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Calculate cost J(</a:t>
            </a:r>
            <a:r>
              <a:rPr lang="el-GR" sz="2000" dirty="0"/>
              <a:t>θ</a:t>
            </a:r>
            <a:r>
              <a:rPr lang="en-US" sz="20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Slightly modify </a:t>
            </a:r>
            <a:r>
              <a:rPr lang="el-GR" sz="2000" dirty="0" smtClean="0"/>
              <a:t>θ</a:t>
            </a:r>
            <a:r>
              <a:rPr lang="en-US" sz="2000" dirty="0" smtClean="0"/>
              <a:t>’s in order to decrease cost.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Repeat step 2 and 3 until cost cannot be reduced anymore.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876675" y="1825625"/>
                <a:ext cx="3200400" cy="469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76675" y="1825625"/>
                <a:ext cx="3200400" cy="469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6" y="1507144"/>
            <a:ext cx="5852172" cy="4352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08" y="1791386"/>
            <a:ext cx="5263706" cy="391488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00839" y="2985366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32589" y="3185210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96882" y="3423516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3316" y="3699457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59611" y="3933898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78714" y="4452829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6464" y="4166466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00839" y="2685324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4"/>
            <a:endCxn id="10" idx="0"/>
          </p:cNvCxnSpPr>
          <p:nvPr/>
        </p:nvCxnSpPr>
        <p:spPr>
          <a:xfrm>
            <a:off x="3265133" y="2813911"/>
            <a:ext cx="0" cy="171455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81801" y="3078048"/>
            <a:ext cx="0" cy="171455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2" idx="1"/>
          </p:cNvCxnSpPr>
          <p:nvPr/>
        </p:nvCxnSpPr>
        <p:spPr>
          <a:xfrm>
            <a:off x="3296883" y="3313797"/>
            <a:ext cx="18830" cy="128550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4"/>
            <a:endCxn id="13" idx="1"/>
          </p:cNvCxnSpPr>
          <p:nvPr/>
        </p:nvCxnSpPr>
        <p:spPr>
          <a:xfrm>
            <a:off x="3361176" y="3552103"/>
            <a:ext cx="60971" cy="166185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14" idx="1"/>
          </p:cNvCxnSpPr>
          <p:nvPr/>
        </p:nvCxnSpPr>
        <p:spPr>
          <a:xfrm>
            <a:off x="3467610" y="3828044"/>
            <a:ext cx="110832" cy="124685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5"/>
            <a:endCxn id="16" idx="1"/>
          </p:cNvCxnSpPr>
          <p:nvPr/>
        </p:nvCxnSpPr>
        <p:spPr>
          <a:xfrm>
            <a:off x="3669367" y="4043654"/>
            <a:ext cx="105928" cy="141643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5"/>
            <a:endCxn id="15" idx="1"/>
          </p:cNvCxnSpPr>
          <p:nvPr/>
        </p:nvCxnSpPr>
        <p:spPr>
          <a:xfrm>
            <a:off x="3866220" y="4276222"/>
            <a:ext cx="131325" cy="195438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63040" y="2958049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752353" y="3470692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900115" y="3690953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02421" y="3612433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527842" y="3741020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50782" y="3238727"/>
            <a:ext cx="128587" cy="128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5"/>
          </p:cNvCxnSpPr>
          <p:nvPr/>
        </p:nvCxnSpPr>
        <p:spPr>
          <a:xfrm>
            <a:off x="8460538" y="3348483"/>
            <a:ext cx="306066" cy="18904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9" idx="2"/>
          </p:cNvCxnSpPr>
          <p:nvPr/>
        </p:nvCxnSpPr>
        <p:spPr>
          <a:xfrm>
            <a:off x="8080974" y="3077134"/>
            <a:ext cx="269808" cy="22588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4" idx="2"/>
          </p:cNvCxnSpPr>
          <p:nvPr/>
        </p:nvCxnSpPr>
        <p:spPr>
          <a:xfrm>
            <a:off x="8903450" y="3568401"/>
            <a:ext cx="398971" cy="10832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3" idx="2"/>
          </p:cNvCxnSpPr>
          <p:nvPr/>
        </p:nvCxnSpPr>
        <p:spPr>
          <a:xfrm>
            <a:off x="9437665" y="3692999"/>
            <a:ext cx="462450" cy="622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5" idx="2"/>
          </p:cNvCxnSpPr>
          <p:nvPr/>
        </p:nvCxnSpPr>
        <p:spPr>
          <a:xfrm>
            <a:off x="10028702" y="3764637"/>
            <a:ext cx="499140" cy="4067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656429" y="3809913"/>
            <a:ext cx="287936" cy="962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[cont</a:t>
            </a:r>
            <a:r>
              <a:rPr lang="en-US" dirty="0"/>
              <a:t>.</a:t>
            </a:r>
            <a:r>
              <a:rPr lang="en-US" dirty="0" smtClean="0"/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34000" cy="465830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Calculate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values: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      j={0,1}</a:t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learning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rate</a:t>
                </a:r>
                <a:br>
                  <a:rPr lang="en-US" sz="2400" i="1" dirty="0" smtClean="0">
                    <a:latin typeface="Cambria Math" panose="02040503050406030204" pitchFamily="18" charset="0"/>
                  </a:rPr>
                </a:b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34000" cy="4658302"/>
              </a:xfrm>
              <a:blipFill>
                <a:blip r:embed="rId3"/>
                <a:stretch>
                  <a:fillRect l="-1829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9"/>
              <p:cNvSpPr txBox="1">
                <a:spLocks/>
              </p:cNvSpPr>
              <p:nvPr/>
            </p:nvSpPr>
            <p:spPr>
              <a:xfrm>
                <a:off x="6629400" y="1870075"/>
                <a:ext cx="5334000" cy="3995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 smtClean="0"/>
                  <a:t>{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temp0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/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temp1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/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=temp0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:r>
                  <a:rPr lang="en-US" sz="2000" dirty="0" smtClean="0"/>
                  <a:t>temp1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870075"/>
                <a:ext cx="5334000" cy="3995738"/>
              </a:xfrm>
              <a:prstGeom prst="rect">
                <a:avLst/>
              </a:prstGeom>
              <a:blipFill>
                <a:blip r:embed="rId4"/>
                <a:stretch>
                  <a:fillRect l="-1257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61466"/>
            <a:ext cx="5852172" cy="43525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467"/>
            <a:ext cx="5852172" cy="4352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5050" y="3466277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Cost(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49946" y="5313909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aseline="-25000" dirty="0" smtClean="0"/>
              <a:t>1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3546" y="5313909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aseline="-25000" dirty="0" smtClean="0"/>
              <a:t>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825487" y="3410498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Cost(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4692651" y="3299097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46556" y="3580607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3161" y="3878752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0716" y="4168164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75587" y="1490663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Small </a:t>
            </a:r>
            <a:r>
              <a:rPr lang="el-GR" sz="2000" dirty="0"/>
              <a:t>α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393546" y="1463275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Large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534387" y="3332969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96475" y="4411156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53450" y="4835582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23825" y="4612428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50828" y="4691083"/>
            <a:ext cx="171450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7"/>
          </p:cNvCxnSpPr>
          <p:nvPr/>
        </p:nvCxnSpPr>
        <p:spPr>
          <a:xfrm flipH="1">
            <a:off x="4692898" y="3471215"/>
            <a:ext cx="67069" cy="1345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46556" y="3744251"/>
            <a:ext cx="67070" cy="1345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398631" y="4042397"/>
            <a:ext cx="67069" cy="1345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15753" y="4323076"/>
            <a:ext cx="94571" cy="13450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125462" y="4457576"/>
            <a:ext cx="90291" cy="97072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071938" y="4568993"/>
            <a:ext cx="53525" cy="6725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4" idx="7"/>
          </p:cNvCxnSpPr>
          <p:nvPr/>
        </p:nvCxnSpPr>
        <p:spPr>
          <a:xfrm flipH="1">
            <a:off x="10042817" y="3503626"/>
            <a:ext cx="549114" cy="9326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724900" y="4536215"/>
            <a:ext cx="1182260" cy="35326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739560" y="4707665"/>
            <a:ext cx="984265" cy="213643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7" idx="6"/>
          </p:cNvCxnSpPr>
          <p:nvPr/>
        </p:nvCxnSpPr>
        <p:spPr>
          <a:xfrm flipH="1">
            <a:off x="8522278" y="4691084"/>
            <a:ext cx="1189002" cy="85724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69332" y="5714019"/>
            <a:ext cx="918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rule : Set </a:t>
            </a:r>
            <a:r>
              <a:rPr lang="el-GR" dirty="0"/>
              <a:t>α</a:t>
            </a:r>
            <a:r>
              <a:rPr lang="en-US" dirty="0"/>
              <a:t> to 0.0001, 0.001, 0.01, 1 </a:t>
            </a:r>
          </a:p>
        </p:txBody>
      </p:sp>
    </p:spTree>
    <p:extLst>
      <p:ext uri="{BB962C8B-B14F-4D97-AF65-F5344CB8AC3E}">
        <p14:creationId xmlns:p14="http://schemas.microsoft.com/office/powerpoint/2010/main" val="22598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  <p:bldP spid="13" grpId="0"/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[cont.]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Initialize </a:t>
            </a:r>
            <a:r>
              <a:rPr lang="el-GR" sz="2000" dirty="0"/>
              <a:t>θ</a:t>
            </a:r>
            <a:r>
              <a:rPr lang="en-US" sz="2000" dirty="0"/>
              <a:t>’s to some value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</a:t>
            </a:r>
            <a:r>
              <a:rPr lang="en-US" sz="2000" dirty="0"/>
              <a:t>cost J(</a:t>
            </a:r>
            <a:r>
              <a:rPr lang="el-GR" sz="2000" dirty="0"/>
              <a:t>θ</a:t>
            </a:r>
            <a:r>
              <a:rPr lang="en-US" sz="2000" dirty="0" smtClean="0"/>
              <a:t>).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Calculate new</a:t>
            </a:r>
            <a:r>
              <a:rPr lang="el-GR" sz="2000" dirty="0"/>
              <a:t> </a:t>
            </a:r>
            <a:r>
              <a:rPr lang="el-GR" sz="2000" dirty="0" smtClean="0"/>
              <a:t>θ</a:t>
            </a:r>
            <a:r>
              <a:rPr lang="en-US" sz="2000" dirty="0" smtClean="0"/>
              <a:t>’s to decrease cost with gradient</a:t>
            </a:r>
            <a:br>
              <a:rPr lang="en-US" sz="2000" dirty="0" smtClean="0"/>
            </a:br>
            <a:r>
              <a:rPr lang="en-US" sz="2000" dirty="0" smtClean="0"/>
              <a:t>descent.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Repeat until cost cannot be reduced anymore.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7090928" y="1646238"/>
                <a:ext cx="4648490" cy="4710112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=0;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𝑅𝑒𝑝𝑒𝑎𝑡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temp0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temp1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=temp0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=temp1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928" y="1646238"/>
                <a:ext cx="4648490" cy="4710112"/>
              </a:xfrm>
              <a:prstGeom prst="rect">
                <a:avLst/>
              </a:prstGeom>
              <a:blipFill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7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26" y="1280502"/>
            <a:ext cx="7049147" cy="48488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05979" y="4349234"/>
                <a:ext cx="156639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=823.22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0.0026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979" y="4349234"/>
                <a:ext cx="15663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3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84" y="1572918"/>
            <a:ext cx="6167232" cy="45868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0116" y="6042026"/>
            <a:ext cx="472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://archive.ics.uci.edu/ml/datasets/auto+mpg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1964" y="1656042"/>
            <a:ext cx="570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features dataset (Fuel economy vs horsepower)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047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552" cy="50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Load data set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999329" y="1446662"/>
                <a:ext cx="5505734" cy="2049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165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=300;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29" y="1446662"/>
                <a:ext cx="5505734" cy="2049445"/>
              </a:xfrm>
              <a:prstGeom prst="rect">
                <a:avLst/>
              </a:prstGeom>
              <a:blipFill>
                <a:blip r:embed="rId3"/>
                <a:stretch>
                  <a:fillRect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939766"/>
            <a:ext cx="4860636" cy="50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2. Normalize input data and add bias value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656804" y="3711866"/>
                <a:ext cx="2696996" cy="736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:,0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804" y="3711866"/>
                <a:ext cx="2696996" cy="736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913604" y="3729103"/>
                <a:ext cx="2696996" cy="736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[:,0]=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:,0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04" y="3729103"/>
                <a:ext cx="2696996" cy="73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19921" y="4698408"/>
                <a:ext cx="1884362" cy="1332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1      1.19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.59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1      0.58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21" y="4698408"/>
                <a:ext cx="1884362" cy="1332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z sco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7" y="3413336"/>
            <a:ext cx="4788082" cy="294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40200"/>
                <a:ext cx="4634552" cy="5081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/>
                  <a:t>4</a:t>
                </a:r>
                <a:r>
                  <a:rPr lang="en-US" sz="1900" dirty="0" smtClean="0"/>
                  <a:t>. </a:t>
                </a:r>
                <a:r>
                  <a:rPr lang="en-US" sz="1900" dirty="0"/>
                  <a:t>Initialize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 smtClean="0"/>
                  <a:t> and set a max number of iterations for gradient descent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40200"/>
                <a:ext cx="4634552" cy="508142"/>
              </a:xfrm>
              <a:blipFill>
                <a:blip r:embed="rId3"/>
                <a:stretch>
                  <a:fillRect l="-1316" t="-11905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Lunch and Learn -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11862" y="1757670"/>
                <a:ext cx="5505734" cy="88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0.01;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300;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62" y="1757670"/>
                <a:ext cx="5505734" cy="88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030583"/>
            <a:ext cx="4838700" cy="50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5</a:t>
            </a:r>
            <a:r>
              <a:rPr lang="en-US" sz="2000" dirty="0" smtClean="0"/>
              <a:t>. Run gradient descent on training dataset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05525" y="2589100"/>
                <a:ext cx="6096000" cy="37671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for (</a:t>
                </a:r>
                <a:r>
                  <a:rPr lang="en-US" dirty="0" err="1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iter</a:t>
                </a:r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=0; </a:t>
                </a:r>
                <a:r>
                  <a:rPr lang="en-US" dirty="0" err="1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iter</a:t>
                </a:r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 &lt; </a:t>
                </a:r>
                <a:r>
                  <a:rPr lang="en-US" dirty="0" err="1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n_iterations</a:t>
                </a:r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; </a:t>
                </a:r>
                <a:r>
                  <a:rPr lang="en-US" dirty="0" err="1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i</a:t>
                </a:r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++){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temp0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latin typeface="Consolas" panose="020B0609020204030204" pitchFamily="49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sz="20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temp1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latin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latin typeface="Consolas" panose="020B0609020204030204" pitchFamily="49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=temp0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=temp1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}</a:t>
                </a:r>
                <a:endParaRPr lang="en-US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2589100"/>
                <a:ext cx="6096000" cy="3767185"/>
              </a:xfrm>
              <a:prstGeom prst="rect">
                <a:avLst/>
              </a:prstGeom>
              <a:blipFill>
                <a:blip r:embed="rId5"/>
                <a:stretch>
                  <a:fillRect l="-900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4"/>
            <a:ext cx="3371850" cy="993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smtClean="0"/>
              <a:t>3. Divide data in two groups:</a:t>
            </a:r>
          </a:p>
          <a:p>
            <a:r>
              <a:rPr lang="en-US" sz="1900" smtClean="0"/>
              <a:t>Training data set</a:t>
            </a:r>
          </a:p>
          <a:p>
            <a:r>
              <a:rPr lang="en-US" sz="1900" smtClean="0"/>
              <a:t>Test data set</a:t>
            </a:r>
            <a:endParaRPr lang="en-US" sz="19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4450" y="3029743"/>
            <a:ext cx="5600700" cy="993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~ 80% - 90% of total data for training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~ 10% - 20% of total data for testing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5715072"/>
            <a:ext cx="4838700" cy="50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</a:t>
            </a:r>
            <a:r>
              <a:rPr lang="en-US" sz="2000" dirty="0" smtClean="0"/>
              <a:t>. Test results on test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2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[cont.]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8" y="1367022"/>
            <a:ext cx="5852172" cy="435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367022"/>
            <a:ext cx="5852172" cy="4352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0014" y="5483964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11406" y="3358632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Calculated cost J(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[cont.]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16075"/>
            <a:ext cx="5852172" cy="4352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607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0" y="1357475"/>
            <a:ext cx="5852172" cy="435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60" y="1357475"/>
            <a:ext cx="5852172" cy="4352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3243" y="150271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horsepower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658" y="150271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</a:t>
            </a:r>
            <a:r>
              <a:rPr lang="en-US" dirty="0" smtClean="0"/>
              <a:t>car </a:t>
            </a:r>
            <a:r>
              <a:rPr lang="en-US" dirty="0" smtClean="0"/>
              <a:t>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634552" cy="84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1. Load data set</a:t>
            </a:r>
            <a:br>
              <a:rPr lang="en-US" sz="2000" dirty="0" smtClean="0"/>
            </a:br>
            <a:r>
              <a:rPr lang="en-US" sz="2000" dirty="0" smtClean="0"/>
              <a:t>    Horsepower and </a:t>
            </a:r>
            <a:r>
              <a:rPr lang="en-US" sz="2000" dirty="0" smtClean="0"/>
              <a:t>weight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999329" y="1446662"/>
                <a:ext cx="5505734" cy="2049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3504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165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3693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3496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82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3433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=300;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=2;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29" y="1446662"/>
                <a:ext cx="5505734" cy="2049445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92258"/>
            <a:ext cx="4634552" cy="50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2. Normalize input data and add bias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55056" y="3192258"/>
                <a:ext cx="2368469" cy="1332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0.67  0.63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1      1.19  0.85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.59  0.55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1      0.58  0.56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3192258"/>
                <a:ext cx="2368469" cy="1332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4120" y="3861419"/>
                <a:ext cx="4634552" cy="508142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1900" dirty="0"/>
                  <a:t>3. Initialize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 smtClean="0"/>
                  <a:t> and set a max number of iterations for gradient descent</a:t>
                </a:r>
                <a:endParaRPr lang="en-US" sz="19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120" y="3861419"/>
                <a:ext cx="4634552" cy="508142"/>
              </a:xfrm>
              <a:blipFill>
                <a:blip r:embed="rId4"/>
                <a:stretch>
                  <a:fillRect l="-1184" t="-11905" r="-13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854120" y="5228052"/>
            <a:ext cx="4634552" cy="50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</a:t>
            </a:r>
            <a:r>
              <a:rPr lang="en-US" sz="2000" dirty="0" smtClean="0"/>
              <a:t>. Run gradient descent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55056" y="5420512"/>
                <a:ext cx="4280146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=300;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5420512"/>
                <a:ext cx="4280146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91610" y="4853230"/>
                <a:ext cx="3866288" cy="400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10" y="4853230"/>
                <a:ext cx="3866288" cy="400174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[cont.]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" y="1728282"/>
            <a:ext cx="5852160" cy="435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52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1064" y="168629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horsepower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9898" y="168629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</a:t>
            </a:r>
            <a:r>
              <a:rPr lang="en-US" dirty="0" smtClean="0"/>
              <a:t>car</a:t>
            </a:r>
            <a:r>
              <a:rPr lang="en-US" dirty="0" smtClean="0"/>
              <a:t> </a:t>
            </a:r>
            <a:r>
              <a:rPr lang="en-US" dirty="0" smtClean="0"/>
              <a:t>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better fit with new 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3679"/>
                <a:ext cx="10515600" cy="38032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Fitting data with a different</a:t>
                </a:r>
                <a:br>
                  <a:rPr lang="en-US" sz="2400" dirty="0" smtClean="0"/>
                </a:br>
                <a:r>
                  <a:rPr lang="en-US" sz="2400" dirty="0" smtClean="0"/>
                  <a:t>equation: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3679"/>
                <a:ext cx="10515600" cy="3803284"/>
              </a:xfrm>
              <a:blipFill>
                <a:blip r:embed="rId2"/>
                <a:stretch>
                  <a:fillRect l="-92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0" y="1870075"/>
            <a:ext cx="6121380" cy="384403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403254" y="2373679"/>
            <a:ext cx="4585648" cy="2852382"/>
            <a:chOff x="6403254" y="2373679"/>
            <a:chExt cx="4585648" cy="2852382"/>
          </a:xfrm>
        </p:grpSpPr>
        <p:sp>
          <p:nvSpPr>
            <p:cNvPr id="7" name="Rectangle 6"/>
            <p:cNvSpPr/>
            <p:nvPr/>
          </p:nvSpPr>
          <p:spPr>
            <a:xfrm>
              <a:off x="6403254" y="2373679"/>
              <a:ext cx="4585648" cy="285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68205">
              <a:off x="6686185" y="4778495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68205">
              <a:off x="6885662" y="4346023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 rot="2768205">
              <a:off x="7140824" y="3668282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 rot="2768205">
              <a:off x="7582628" y="328228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 rot="2768205">
              <a:off x="8369000" y="3135165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 rot="2768205">
              <a:off x="9075600" y="283707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/>
            <p:cNvSpPr/>
            <p:nvPr/>
          </p:nvSpPr>
          <p:spPr>
            <a:xfrm rot="2768205">
              <a:off x="9799568" y="2637592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/>
            <p:cNvSpPr/>
            <p:nvPr/>
          </p:nvSpPr>
          <p:spPr>
            <a:xfrm rot="2768205">
              <a:off x="10515606" y="2573277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54324" y="2373679"/>
            <a:ext cx="554076" cy="30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54324" y="5311140"/>
            <a:ext cx="5101840" cy="16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403254" y="2416219"/>
            <a:ext cx="4585648" cy="2852382"/>
            <a:chOff x="1233356" y="2431887"/>
            <a:chExt cx="4585648" cy="2852382"/>
          </a:xfrm>
        </p:grpSpPr>
        <p:sp>
          <p:nvSpPr>
            <p:cNvPr id="22" name="Rectangle 21"/>
            <p:cNvSpPr/>
            <p:nvPr/>
          </p:nvSpPr>
          <p:spPr>
            <a:xfrm>
              <a:off x="1233356" y="2431887"/>
              <a:ext cx="4585648" cy="285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68205">
              <a:off x="1580559" y="411243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68205">
              <a:off x="1722276" y="3785404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68205">
              <a:off x="2288351" y="3123837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68205">
              <a:off x="2527773" y="3206251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 rot="2768205">
              <a:off x="2767717" y="292436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 rot="2768205">
              <a:off x="3276357" y="292436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 rot="2768205">
              <a:off x="3601369" y="3080990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 rot="2768205">
              <a:off x="4177762" y="2881511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/>
            <p:cNvSpPr/>
            <p:nvPr/>
          </p:nvSpPr>
          <p:spPr>
            <a:xfrm rot="2768205">
              <a:off x="1418930" y="4630621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68205">
              <a:off x="1722057" y="4375848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68205">
              <a:off x="2017365" y="3607826"/>
              <a:ext cx="282160" cy="282160"/>
            </a:xfrm>
            <a:prstGeom prst="plus">
              <a:avLst>
                <a:gd name="adj" fmla="val 4404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>
            <a:off x="6403254" y="2913834"/>
            <a:ext cx="4452910" cy="2341337"/>
          </a:xfrm>
          <a:custGeom>
            <a:avLst/>
            <a:gdLst>
              <a:gd name="connsiteX0" fmla="*/ 0 w 4533900"/>
              <a:gd name="connsiteY0" fmla="*/ 2476500 h 2476500"/>
              <a:gd name="connsiteX1" fmla="*/ 1390650 w 4533900"/>
              <a:gd name="connsiteY1" fmla="*/ 428625 h 2476500"/>
              <a:gd name="connsiteX2" fmla="*/ 4533900 w 4533900"/>
              <a:gd name="connsiteY2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3900" h="2476500">
                <a:moveTo>
                  <a:pt x="0" y="2476500"/>
                </a:moveTo>
                <a:cubicBezTo>
                  <a:pt x="317500" y="1658937"/>
                  <a:pt x="635000" y="841375"/>
                  <a:pt x="1390650" y="428625"/>
                </a:cubicBezTo>
                <a:cubicBezTo>
                  <a:pt x="2146300" y="15875"/>
                  <a:pt x="3340100" y="7937"/>
                  <a:pt x="4533900" y="0"/>
                </a:cubicBezTo>
              </a:path>
            </a:pathLst>
          </a:cu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988E2-CCB7-4800-995D-EBD038670A1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4"/>
            <a:ext cx="4634552" cy="1366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smtClean="0"/>
              <a:t>  Load </a:t>
            </a:r>
            <a:r>
              <a:rPr lang="en-US" sz="2000" dirty="0" smtClean="0"/>
              <a:t>data set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/>
              <a:t>  Horsepower, weight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1.1 Modify features according to new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smtClean="0"/>
              <a:t>hypothesis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055056" y="733434"/>
                <a:ext cx="6136944" cy="2049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3504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165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3693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3496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82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3433 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=300;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=2;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733434"/>
                <a:ext cx="6136944" cy="2049445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192258"/>
            <a:ext cx="4634552" cy="50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2. Normalize input data and add bias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096000" y="2945912"/>
                <a:ext cx="2471061" cy="1332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0.67  0.63  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1      1.19  0.85 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.59  0.55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1      0.58  0.56 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45912"/>
                <a:ext cx="2471061" cy="1332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54120" y="3861419"/>
                <a:ext cx="4634552" cy="508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sz="1900" dirty="0" smtClean="0"/>
                  <a:t>3. Initialize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 smtClean="0"/>
                  <a:t> and set a max number of iterations for gradient descent</a:t>
                </a:r>
                <a:endParaRPr lang="en-US" sz="190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20" y="3861419"/>
                <a:ext cx="4634552" cy="508142"/>
              </a:xfrm>
              <a:prstGeom prst="rect">
                <a:avLst/>
              </a:prstGeom>
              <a:blipFill>
                <a:blip r:embed="rId4"/>
                <a:stretch>
                  <a:fillRect l="-1184" t="-11905" r="-13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 txBox="1">
            <a:spLocks/>
          </p:cNvSpPr>
          <p:nvPr/>
        </p:nvSpPr>
        <p:spPr>
          <a:xfrm>
            <a:off x="854120" y="5228052"/>
            <a:ext cx="4634552" cy="50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</a:t>
            </a:r>
            <a:r>
              <a:rPr lang="en-US" sz="2000" dirty="0" smtClean="0"/>
              <a:t>. Run gradient descent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55056" y="5420512"/>
                <a:ext cx="4280146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=300;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5420512"/>
                <a:ext cx="4280146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055056" y="2237517"/>
                <a:ext cx="5776273" cy="453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2237517"/>
                <a:ext cx="5776273" cy="453650"/>
              </a:xfrm>
              <a:prstGeom prst="rect">
                <a:avLst/>
              </a:prstGeom>
              <a:blipFill>
                <a:blip r:embed="rId6"/>
                <a:stretch>
                  <a:fillRect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055056" y="4649301"/>
                <a:ext cx="3866288" cy="400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6" y="4649301"/>
                <a:ext cx="3866288" cy="400174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[cont.]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1064" y="168629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horsepower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9898" y="168629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 economy vs engine weight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5" y="1638856"/>
            <a:ext cx="5852172" cy="4352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4" y="163885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end of this session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6525"/>
            <a:ext cx="10515600" cy="35004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Will know how use simple regression for modeling and solving problems.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getting started: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774" y="1847850"/>
            <a:ext cx="805102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905125"/>
            <a:ext cx="2536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Spyder</a:t>
            </a:r>
            <a:r>
              <a:rPr lang="en-US" dirty="0" smtClean="0"/>
              <a:t> IDE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packages: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019425"/>
            <a:ext cx="10515600" cy="315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S. Guido, </a:t>
            </a:r>
            <a:r>
              <a:rPr lang="en-US" sz="1800" i="1" dirty="0"/>
              <a:t>Introduction to Machine Learning with Python A Guide for Data Scientists</a:t>
            </a:r>
            <a:r>
              <a:rPr lang="en-US" sz="1800" dirty="0"/>
              <a:t>. O'Reilly Media, 2016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J. </a:t>
            </a:r>
            <a:r>
              <a:rPr lang="en-US" sz="1800" dirty="0" err="1"/>
              <a:t>Jäderbo</a:t>
            </a:r>
            <a:r>
              <a:rPr lang="en-US" sz="1800" dirty="0"/>
              <a:t>, “Tuning of Learning Algorithms for Use in Automated Product Recommendations,” Mathematical Statistics, 2014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L. Smith, “Cyclical Learning Rates for Training Neural Networks,” Computer Vision and Pattern Recognition, </a:t>
            </a:r>
            <a:r>
              <a:rPr lang="en-US" sz="1800" dirty="0" smtClean="0"/>
              <a:t>2015</a:t>
            </a:r>
          </a:p>
          <a:p>
            <a:pPr marL="0" indent="0">
              <a:buNone/>
            </a:pPr>
            <a:r>
              <a:rPr lang="en-US" sz="1800" dirty="0" smtClean="0"/>
              <a:t>L. </a:t>
            </a:r>
            <a:r>
              <a:rPr lang="en-US" sz="1800" dirty="0"/>
              <a:t>Smith, </a:t>
            </a:r>
            <a:r>
              <a:rPr lang="en-US" sz="1800" dirty="0" smtClean="0"/>
              <a:t>“A Disciplined Approach To Neural Network Hyper-parameters: Part 1 – Learning Rate, Batch Size, Momentum, And Weight </a:t>
            </a:r>
            <a:r>
              <a:rPr lang="en-US" sz="1800" dirty="0"/>
              <a:t>Decay”, US Naval Research </a:t>
            </a:r>
            <a:r>
              <a:rPr lang="en-US" sz="1800" dirty="0" smtClean="0"/>
              <a:t>Laboratory, 2018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390048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Supervised learning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data and the right answer.</a:t>
            </a:r>
          </a:p>
          <a:p>
            <a:pPr lvl="1"/>
            <a:r>
              <a:rPr lang="en-US" dirty="0" smtClean="0"/>
              <a:t>Algorithms learn based on the answers given.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Provide data.</a:t>
            </a:r>
          </a:p>
          <a:p>
            <a:pPr lvl="1"/>
            <a:r>
              <a:rPr lang="en-US" dirty="0" smtClean="0"/>
              <a:t>Algorithms find patterns and similarities in data.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43124" y="230034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“red”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43125" y="341849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“green”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43124" y="4518092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“blue”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13818" y="1524000"/>
            <a:ext cx="1413161" cy="4331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6" y="1437424"/>
            <a:ext cx="2205991" cy="1470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78" y="1428833"/>
            <a:ext cx="2205991" cy="1479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1428833"/>
            <a:ext cx="2205991" cy="1479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82" y="1428833"/>
            <a:ext cx="2205991" cy="1479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78" y="3804875"/>
            <a:ext cx="2216381" cy="1470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5" y="3804872"/>
            <a:ext cx="2205991" cy="1470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3804874"/>
            <a:ext cx="2205991" cy="1470661"/>
          </a:xfrm>
          <a:prstGeom prst="rect">
            <a:avLst/>
          </a:prstGeom>
        </p:spPr>
      </p:pic>
      <p:pic>
        <p:nvPicPr>
          <p:cNvPr id="1026" name="Picture 2" descr="Car, Vehicle, Drive, Road, Vintage, Automobile, Traffi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82" y="3804873"/>
            <a:ext cx="2205991" cy="14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818970" y="1790700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18970" y="4073525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50117" y="97155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“truck”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2814" y="97155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“truck”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95510" y="97155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“truck”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18206" y="95683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“truck”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0116" y="5400675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“car”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814" y="5399849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“car”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95509" y="5399849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“car”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18204" y="5399849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Regression problems:</a:t>
            </a:r>
          </a:p>
          <a:p>
            <a:pPr lvl="2"/>
            <a:r>
              <a:rPr lang="en-US" dirty="0" smtClean="0"/>
              <a:t>The output variable is a real number.</a:t>
            </a:r>
          </a:p>
          <a:p>
            <a:pPr lvl="2"/>
            <a:r>
              <a:rPr lang="en-US" dirty="0" smtClean="0"/>
              <a:t>E.g. What is the value of a house in this area?  </a:t>
            </a:r>
            <a:br>
              <a:rPr lang="en-US" dirty="0" smtClean="0"/>
            </a:br>
            <a:r>
              <a:rPr lang="en-US" dirty="0" smtClean="0"/>
              <a:t>       What is the temperature for tomorrow?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Classification problems:</a:t>
            </a:r>
          </a:p>
          <a:p>
            <a:pPr lvl="2"/>
            <a:r>
              <a:rPr lang="en-US" dirty="0" smtClean="0"/>
              <a:t>The output is a category.</a:t>
            </a:r>
          </a:p>
          <a:p>
            <a:pPr lvl="2"/>
            <a:r>
              <a:rPr lang="en-US" dirty="0" smtClean="0"/>
              <a:t>E.g. Is tomorrow going to be raining, snowing, sunny?</a:t>
            </a:r>
          </a:p>
          <a:p>
            <a:pPr marL="914400" lvl="2" indent="0">
              <a:buNone/>
            </a:pPr>
            <a:r>
              <a:rPr lang="en-US" dirty="0" smtClean="0"/>
              <a:t>          Is there a car or a truck in </a:t>
            </a:r>
            <a:r>
              <a:rPr lang="en-US" dirty="0"/>
              <a:t>a</a:t>
            </a:r>
            <a:r>
              <a:rPr lang="en-US" dirty="0" smtClean="0"/>
              <a:t> picture?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1101" y="2609850"/>
            <a:ext cx="9610724" cy="1514475"/>
          </a:xfrm>
          <a:prstGeom prst="rect">
            <a:avLst/>
          </a:prstGeom>
          <a:noFill/>
          <a:ln w="19050">
            <a:gradFill>
              <a:gsLst>
                <a:gs pos="0">
                  <a:srgbClr val="FF0000"/>
                </a:gs>
                <a:gs pos="65000">
                  <a:srgbClr val="00B0F0"/>
                </a:gs>
                <a:gs pos="30000">
                  <a:srgbClr val="92D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56" y="1042303"/>
            <a:ext cx="6643883" cy="452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7036"/>
            <a:ext cx="10515600" cy="1350964"/>
          </a:xfrm>
        </p:spPr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Example: House selling prices</a:t>
            </a:r>
          </a:p>
          <a:p>
            <a:pPr marL="342900" lvl="2" indent="-342900">
              <a:spcBef>
                <a:spcPts val="1000"/>
              </a:spcBef>
            </a:pPr>
            <a:r>
              <a:rPr lang="en-US" dirty="0" smtClean="0"/>
              <a:t>Our goal will be to predict house prices based only on their size.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67234" y="1314877"/>
            <a:ext cx="30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House prices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3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29" y="1646238"/>
            <a:ext cx="5822199" cy="39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 </a:t>
            </a:r>
            <a:r>
              <a:rPr lang="en-US" dirty="0"/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Lunch and Learn -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934831"/>
              </p:ext>
            </p:extLst>
          </p:nvPr>
        </p:nvGraphicFramePr>
        <p:xfrm>
          <a:off x="7891462" y="942974"/>
          <a:ext cx="2390776" cy="51434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95388">
                  <a:extLst>
                    <a:ext uri="{9D8B030D-6E8A-4147-A177-3AD203B41FA5}">
                      <a16:colId xmlns:a16="http://schemas.microsoft.com/office/drawing/2014/main" val="2012150940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958517034"/>
                    </a:ext>
                  </a:extLst>
                </a:gridCol>
              </a:tblGrid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Price ($)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Size (ft^2)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6600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109900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843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435117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134900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16182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94988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192900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84667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14473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47676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235900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09774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239950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26099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8722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4580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825277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8682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57717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26481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324900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166884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03357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8224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39159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4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Lunch and Learn - 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88E2-CCB7-4800-995D-EBD038670A12}" type="slidenum">
              <a:rPr lang="en-US" smtClean="0"/>
              <a:t>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43188" y="3820890"/>
            <a:ext cx="2428875" cy="158115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Hypothesis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7" y="3688133"/>
            <a:ext cx="21621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Input </a:t>
            </a:r>
            <a:r>
              <a:rPr lang="en-US" sz="2400" b="1" dirty="0" smtClean="0"/>
              <a:t>x</a:t>
            </a:r>
            <a:r>
              <a:rPr lang="en-US" sz="2400" b="1" baseline="-25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3106" y="5975224"/>
            <a:ext cx="21621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y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26844" y="4655194"/>
            <a:ext cx="21621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</a:t>
            </a:r>
            <a:r>
              <a:rPr lang="en-US" sz="2400" b="1" dirty="0" smtClean="0"/>
              <a:t>h</a:t>
            </a:r>
            <a:r>
              <a:rPr lang="el-GR" sz="2400" b="1" baseline="-25000" dirty="0" smtClean="0"/>
              <a:t>θ</a:t>
            </a:r>
            <a:endParaRPr lang="en-US" sz="2400" b="1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95637" y="5447704"/>
            <a:ext cx="0" cy="8947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2063" y="4620990"/>
            <a:ext cx="46339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9577" y="4149798"/>
            <a:ext cx="21621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Input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9577" y="4631256"/>
            <a:ext cx="21621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Input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sp>
        <p:nvSpPr>
          <p:cNvPr id="26" name="Rounded Rectangle 25"/>
          <p:cNvSpPr/>
          <p:nvPr/>
        </p:nvSpPr>
        <p:spPr>
          <a:xfrm>
            <a:off x="6824662" y="1603984"/>
            <a:ext cx="2428875" cy="158115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Calculate error</a:t>
            </a:r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(Cost function)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43188" y="1601271"/>
            <a:ext cx="2428875" cy="158115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Reduce error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(Gradient descent)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9694" y="5205792"/>
            <a:ext cx="99298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baseline="-25000" dirty="0"/>
          </a:p>
        </p:txBody>
      </p: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 flipV="1">
            <a:off x="5072064" y="2384387"/>
            <a:ext cx="175259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8" idx="0"/>
          </p:cNvCxnSpPr>
          <p:nvPr/>
        </p:nvCxnSpPr>
        <p:spPr>
          <a:xfrm>
            <a:off x="3857626" y="3182421"/>
            <a:ext cx="0" cy="63846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086725" y="3182421"/>
            <a:ext cx="0" cy="14727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6769" y="4149798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6769" y="4611463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16769" y="5092921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1100</Words>
  <Application>Microsoft Office PowerPoint</Application>
  <PresentationFormat>Widescreen</PresentationFormat>
  <Paragraphs>375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Segoe UI</vt:lpstr>
      <vt:lpstr>Segoe UI Semibold</vt:lpstr>
      <vt:lpstr>Times New Roman</vt:lpstr>
      <vt:lpstr>Office Theme</vt:lpstr>
      <vt:lpstr>Lunch and Learn  An introduction to machine learning</vt:lpstr>
      <vt:lpstr>Agenda</vt:lpstr>
      <vt:lpstr>By the end of this session you…</vt:lpstr>
      <vt:lpstr>Introduction</vt:lpstr>
      <vt:lpstr>PowerPoint Presentation</vt:lpstr>
      <vt:lpstr>Introduction [cont.]</vt:lpstr>
      <vt:lpstr>Simple regression model</vt:lpstr>
      <vt:lpstr>Simple regression model </vt:lpstr>
      <vt:lpstr>Simple regression model </vt:lpstr>
      <vt:lpstr>Input data</vt:lpstr>
      <vt:lpstr>Hypothesis</vt:lpstr>
      <vt:lpstr>Cost function</vt:lpstr>
      <vt:lpstr>Gradient descent </vt:lpstr>
      <vt:lpstr>PowerPoint Presentation</vt:lpstr>
      <vt:lpstr>Gradient descent [cont.]</vt:lpstr>
      <vt:lpstr>Learning rate α</vt:lpstr>
      <vt:lpstr>Gradient descent [cont.]</vt:lpstr>
      <vt:lpstr>Result</vt:lpstr>
      <vt:lpstr>Motivating example 1</vt:lpstr>
      <vt:lpstr>Example 1</vt:lpstr>
      <vt:lpstr>Example 1 [cont.]</vt:lpstr>
      <vt:lpstr>Example 1 [cont.]</vt:lpstr>
      <vt:lpstr>Example 1 [cont.]</vt:lpstr>
      <vt:lpstr>Example 2</vt:lpstr>
      <vt:lpstr>Example 2</vt:lpstr>
      <vt:lpstr>Example 2 [cont.]</vt:lpstr>
      <vt:lpstr>Finding better fit with new features</vt:lpstr>
      <vt:lpstr>Example 3</vt:lpstr>
      <vt:lpstr>Example 3 [cont.]</vt:lpstr>
      <vt:lpstr>For getting started:</vt:lpstr>
      <vt:lpstr>Questions?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and Learn  Machine Learning: Simple Regression</dc:title>
  <dc:creator>Windows User</dc:creator>
  <cp:lastModifiedBy>Windows User</cp:lastModifiedBy>
  <cp:revision>126</cp:revision>
  <dcterms:created xsi:type="dcterms:W3CDTF">2018-04-04T03:17:57Z</dcterms:created>
  <dcterms:modified xsi:type="dcterms:W3CDTF">2018-05-07T03:43:16Z</dcterms:modified>
</cp:coreProperties>
</file>