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2">
  <p:sldMasterIdLst>
    <p:sldMasterId id="2147483648" r:id="rId1"/>
  </p:sldMasterIdLst>
  <p:notesMasterIdLst>
    <p:notesMasterId r:id="rId57"/>
  </p:notesMasterIdLst>
  <p:sldIdLst>
    <p:sldId id="256" r:id="rId2"/>
    <p:sldId id="404" r:id="rId3"/>
    <p:sldId id="463" r:id="rId4"/>
    <p:sldId id="464" r:id="rId5"/>
    <p:sldId id="465" r:id="rId6"/>
    <p:sldId id="466" r:id="rId7"/>
    <p:sldId id="467" r:id="rId8"/>
    <p:sldId id="497" r:id="rId9"/>
    <p:sldId id="468" r:id="rId10"/>
    <p:sldId id="469" r:id="rId11"/>
    <p:sldId id="470" r:id="rId12"/>
    <p:sldId id="498" r:id="rId13"/>
    <p:sldId id="471" r:id="rId14"/>
    <p:sldId id="499" r:id="rId15"/>
    <p:sldId id="472" r:id="rId16"/>
    <p:sldId id="473" r:id="rId17"/>
    <p:sldId id="500" r:id="rId18"/>
    <p:sldId id="501" r:id="rId19"/>
    <p:sldId id="474" r:id="rId20"/>
    <p:sldId id="480" r:id="rId21"/>
    <p:sldId id="486" r:id="rId22"/>
    <p:sldId id="481" r:id="rId23"/>
    <p:sldId id="482" r:id="rId24"/>
    <p:sldId id="483" r:id="rId25"/>
    <p:sldId id="484" r:id="rId26"/>
    <p:sldId id="485" r:id="rId27"/>
    <p:sldId id="487" r:id="rId28"/>
    <p:sldId id="488" r:id="rId29"/>
    <p:sldId id="489" r:id="rId30"/>
    <p:sldId id="461" r:id="rId31"/>
    <p:sldId id="502" r:id="rId32"/>
    <p:sldId id="503" r:id="rId33"/>
    <p:sldId id="504" r:id="rId34"/>
    <p:sldId id="505" r:id="rId35"/>
    <p:sldId id="506" r:id="rId36"/>
    <p:sldId id="507" r:id="rId37"/>
    <p:sldId id="508" r:id="rId38"/>
    <p:sldId id="509" r:id="rId39"/>
    <p:sldId id="510" r:id="rId40"/>
    <p:sldId id="490" r:id="rId41"/>
    <p:sldId id="514" r:id="rId42"/>
    <p:sldId id="511" r:id="rId43"/>
    <p:sldId id="512" r:id="rId44"/>
    <p:sldId id="513" r:id="rId45"/>
    <p:sldId id="491" r:id="rId46"/>
    <p:sldId id="515" r:id="rId47"/>
    <p:sldId id="492" r:id="rId48"/>
    <p:sldId id="516" r:id="rId49"/>
    <p:sldId id="493" r:id="rId50"/>
    <p:sldId id="517" r:id="rId51"/>
    <p:sldId id="494" r:id="rId52"/>
    <p:sldId id="518" r:id="rId53"/>
    <p:sldId id="495" r:id="rId54"/>
    <p:sldId id="496" r:id="rId55"/>
    <p:sldId id="519" r:id="rId5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32"/>
    <a:srgbClr val="000099"/>
    <a:srgbClr val="FF33CC"/>
    <a:srgbClr val="0000FF"/>
    <a:srgbClr val="00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55" autoAdjust="0"/>
    <p:restoredTop sz="99796" autoAdjust="0"/>
  </p:normalViewPr>
  <p:slideViewPr>
    <p:cSldViewPr>
      <p:cViewPr varScale="1">
        <p:scale>
          <a:sx n="56" d="100"/>
          <a:sy n="56" d="100"/>
        </p:scale>
        <p:origin x="-18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3C397-280C-4B0F-8DEB-584AB76C2E87}" type="datetimeFigureOut">
              <a:rPr lang="pt-BR" smtClean="0"/>
              <a:pPr/>
              <a:t>14/10/2014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09822-EA8D-4146-B9A9-DB9AEB5C52A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61130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21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22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23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24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26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27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28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29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30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31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32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33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34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35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36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37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38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39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40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41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42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43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44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45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46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47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48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49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50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51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52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53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54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55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14/10/2014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39398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14/10/2014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99610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14/10/2014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41258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14/10/2014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44972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14/10/2014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83946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14/10/2014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6340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14/10/2014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60581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14/10/2014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26989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14/10/2014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14093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14/10/2014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40819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14/10/2014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76094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31247-A69D-41AB-9211-798B96E1AFC0}" type="datetimeFigureOut">
              <a:rPr lang="pt-BR" smtClean="0"/>
              <a:pPr/>
              <a:t>14/10/2014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92041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vlsm-calc.net/ipclasses.php" TargetMode="Externa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52400"/>
            <a:ext cx="8953297" cy="6476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19200" y="5481935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Prof.  Luiz Fernando Albertin Bono Milan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905000" y="533400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Aula </a:t>
            </a:r>
            <a:r>
              <a:rPr lang="pt-BR" sz="4000" b="1" dirty="0" smtClean="0">
                <a:solidFill>
                  <a:srgbClr val="000032"/>
                </a:solidFill>
              </a:rPr>
              <a:t>11</a:t>
            </a:r>
            <a:endParaRPr lang="pt-BR" sz="4000" b="1" dirty="0" smtClean="0">
              <a:solidFill>
                <a:srgbClr val="000032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28600" y="2776716"/>
            <a:ext cx="8610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tx2">
                    <a:lumMod val="50000"/>
                  </a:schemeClr>
                </a:solidFill>
              </a:rPr>
              <a:t>Rede de Computadores</a:t>
            </a:r>
          </a:p>
          <a:p>
            <a:pPr algn="ctr"/>
            <a:endParaRPr lang="en-US" sz="1400" b="1" dirty="0" smtClean="0">
              <a:solidFill>
                <a:srgbClr val="000032"/>
              </a:solidFill>
            </a:endParaRPr>
          </a:p>
          <a:p>
            <a:pPr algn="ctr"/>
            <a:endParaRPr lang="en-US" sz="1400" b="1" dirty="0" smtClean="0">
              <a:solidFill>
                <a:srgbClr val="000032"/>
              </a:solidFill>
            </a:endParaRPr>
          </a:p>
        </p:txBody>
      </p:sp>
      <p:pic>
        <p:nvPicPr>
          <p:cNvPr id="110594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1627322" cy="1066800"/>
          </a:xfrm>
          <a:prstGeom prst="rect">
            <a:avLst/>
          </a:prstGeom>
          <a:noFill/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04800"/>
            <a:ext cx="169333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-762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Voice</a:t>
            </a:r>
            <a:r>
              <a:rPr lang="pt-BR" sz="4000" b="1" dirty="0" smtClean="0">
                <a:solidFill>
                  <a:srgbClr val="000032"/>
                </a:solidFill>
              </a:rPr>
              <a:t> Over IP</a:t>
            </a:r>
          </a:p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228600" y="1219200"/>
            <a:ext cx="8610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8600" y="1295400"/>
            <a:ext cx="86868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História da Telefonia</a:t>
            </a:r>
          </a:p>
          <a:p>
            <a:pPr algn="just"/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1957 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- Estabelecida a 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primeira instalação telefônica interurbana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através de enlaces por microondas 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no Brasil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entre o Rio de Janeiro e São Paulo. No mesmo ano, foi inventado o transistor, que, substituindo as antigas válvulas, permitiu que os equipamentos de telecomunicações fossem modernizados e diminuíssem de tamanho.</a:t>
            </a:r>
            <a:endParaRPr lang="pt-BR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-762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Voice</a:t>
            </a:r>
            <a:r>
              <a:rPr lang="pt-BR" sz="4000" b="1" dirty="0" smtClean="0">
                <a:solidFill>
                  <a:srgbClr val="000032"/>
                </a:solidFill>
              </a:rPr>
              <a:t> Over IP</a:t>
            </a:r>
          </a:p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228600" y="1219200"/>
            <a:ext cx="8610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8600" y="1295400"/>
            <a:ext cx="8686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História da Telefonia</a:t>
            </a:r>
          </a:p>
          <a:p>
            <a:pPr algn="just"/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1962 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- Neste ano, o país contava com pouco mais de 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1 milhão de telefones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para uma população de mais de 70 milhões de habitantes. Mais de 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900 concessionárias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de serviços telefônicos operavam no país.</a:t>
            </a:r>
            <a:endParaRPr lang="pt-BR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-762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Voice</a:t>
            </a:r>
            <a:r>
              <a:rPr lang="pt-BR" sz="4000" b="1" dirty="0" smtClean="0">
                <a:solidFill>
                  <a:srgbClr val="000032"/>
                </a:solidFill>
              </a:rPr>
              <a:t> Over IP</a:t>
            </a:r>
          </a:p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228600" y="1219200"/>
            <a:ext cx="8610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8600" y="12954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História da Telefonia Over IP</a:t>
            </a:r>
          </a:p>
          <a:p>
            <a:pPr algn="just"/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1963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AT&amp;T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usou as idéias do Dr.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Shannon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e criou a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ligação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"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TouchTone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". Esta evolução da tecnologia permitiu que chama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ser transferida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digitalmente e, mais tarde, permitiu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a criação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de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menus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automatizados e funcionalidades que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eliminaram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a necessidade de operadores humanos</a:t>
            </a:r>
            <a:endParaRPr lang="pt-BR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-762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Voice</a:t>
            </a:r>
            <a:r>
              <a:rPr lang="pt-BR" sz="4000" b="1" dirty="0" smtClean="0">
                <a:solidFill>
                  <a:srgbClr val="000032"/>
                </a:solidFill>
              </a:rPr>
              <a:t> Over IP</a:t>
            </a:r>
          </a:p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228600" y="1219200"/>
            <a:ext cx="8610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8600" y="1295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História da Telefonia</a:t>
            </a:r>
          </a:p>
          <a:p>
            <a:pPr algn="just"/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16 de setembro de 1965 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Criada a Empresa Brasileira de </a:t>
            </a:r>
            <a:r>
              <a:rPr lang="pt-BR" sz="2800" b="1" dirty="0" err="1" smtClean="0">
                <a:solidFill>
                  <a:schemeClr val="tx2">
                    <a:lumMod val="50000"/>
                  </a:schemeClr>
                </a:solidFill>
              </a:rPr>
              <a:t>Teleconunicações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 (Embratel)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, iniciando o processo de modernização das telecomunicações e 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constituição do Fundo Nacional de Telecomunicações - FNT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, que era formado por uma tarifa cobrada em todos os serviços de telecomunicações, fornecia recursos para a EMBRATEL.</a:t>
            </a:r>
            <a:b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Lançamento do primeiro satélite 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comercial, 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o INTELSAT-I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ou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Early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Bird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, com 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apenas 240 canais de voz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ou telefônicos e um de transmissão de imagens ou televisão</a:t>
            </a:r>
            <a:endParaRPr lang="pt-BR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-762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Voice</a:t>
            </a:r>
            <a:r>
              <a:rPr lang="pt-BR" sz="4000" b="1" dirty="0" smtClean="0">
                <a:solidFill>
                  <a:srgbClr val="000032"/>
                </a:solidFill>
              </a:rPr>
              <a:t> Over IP</a:t>
            </a:r>
          </a:p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228600" y="1219200"/>
            <a:ext cx="8610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8600" y="1295400"/>
            <a:ext cx="8686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História da Telefonia Over IP</a:t>
            </a:r>
          </a:p>
          <a:p>
            <a:pPr algn="just"/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1968 –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Início do desenvolvimento da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Internet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através da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ARPANET</a:t>
            </a:r>
            <a:endParaRPr lang="pt-BR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-762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Voice</a:t>
            </a:r>
            <a:r>
              <a:rPr lang="pt-BR" sz="4000" b="1" dirty="0" smtClean="0">
                <a:solidFill>
                  <a:srgbClr val="000032"/>
                </a:solidFill>
              </a:rPr>
              <a:t> Over IP</a:t>
            </a:r>
          </a:p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228600" y="1219200"/>
            <a:ext cx="8610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8600" y="1295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História da Telefonia</a:t>
            </a:r>
          </a:p>
          <a:p>
            <a:pPr algn="just"/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1969 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- Brasil inaugura sua 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primeira estação de comunicação com satélites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, no município de Itaboraí, no Rio de Janeiro. Também neste ano, foi inaugurado o Tronco Sul, permitindo a interconexão do Rio de Janeiro com Porto Alegre, via São Paulo e Curitiba.Inaugurado o Tronco Sul, permitindo a interconexão do Rio de Janeiro a Porto Alegre, via São Paulo e Curitiba, por microondas. No final deste ano, 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foi ativado o sistema DDD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(Discagem Direta a Distância).</a:t>
            </a:r>
            <a:endParaRPr lang="pt-BR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-762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Voice</a:t>
            </a:r>
            <a:r>
              <a:rPr lang="pt-BR" sz="4000" b="1" dirty="0" smtClean="0">
                <a:solidFill>
                  <a:srgbClr val="000032"/>
                </a:solidFill>
              </a:rPr>
              <a:t> Over IP</a:t>
            </a:r>
          </a:p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228600" y="1219200"/>
            <a:ext cx="8610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8600" y="1295400"/>
            <a:ext cx="86868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História da Telefonia</a:t>
            </a:r>
          </a:p>
          <a:p>
            <a:pPr algn="just"/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1995 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- O 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Brasil quebra o modelo monopolista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de Telecomunicações. Este modelo predominou em todo o mundo, até mesmo nos EUA, cujo monopólio privado foi exercido pela AT&amp;T até 1984, enquanto que no resto do mundo predominava o monopólio estatal.</a:t>
            </a:r>
            <a:endParaRPr lang="pt-BR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-762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Voice</a:t>
            </a:r>
            <a:r>
              <a:rPr lang="pt-BR" sz="4000" b="1" dirty="0" smtClean="0">
                <a:solidFill>
                  <a:srgbClr val="000032"/>
                </a:solidFill>
              </a:rPr>
              <a:t> Over IP</a:t>
            </a:r>
          </a:p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228600" y="1219200"/>
            <a:ext cx="8610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8600" y="12954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História da Telefonia Over IP</a:t>
            </a:r>
          </a:p>
          <a:p>
            <a:pPr algn="just"/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1995 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–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Uma pequena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empresa em Israel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chamada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Vocaltec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começa a oferecer o serviço de chamadas de voz por computador</a:t>
            </a:r>
            <a:endParaRPr lang="pt-BR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-762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Voice</a:t>
            </a:r>
            <a:r>
              <a:rPr lang="pt-BR" sz="4000" b="1" dirty="0" smtClean="0">
                <a:solidFill>
                  <a:srgbClr val="000032"/>
                </a:solidFill>
              </a:rPr>
              <a:t> Over IP</a:t>
            </a:r>
          </a:p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228600" y="1219200"/>
            <a:ext cx="8610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8600" y="1295400"/>
            <a:ext cx="86868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História da Telefonia Over IP</a:t>
            </a:r>
          </a:p>
          <a:p>
            <a:pPr algn="just"/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1996 –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SIP (</a:t>
            </a:r>
            <a:r>
              <a:rPr lang="pt-BR" sz="2800" b="1" dirty="0" err="1" smtClean="0">
                <a:solidFill>
                  <a:schemeClr val="tx2">
                    <a:lumMod val="50000"/>
                  </a:schemeClr>
                </a:solidFill>
              </a:rPr>
              <a:t>Session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b="1" dirty="0" err="1" smtClean="0">
                <a:solidFill>
                  <a:schemeClr val="tx2">
                    <a:lumMod val="50000"/>
                  </a:schemeClr>
                </a:solidFill>
              </a:rPr>
              <a:t>Initiation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b="1" dirty="0" err="1" smtClean="0">
                <a:solidFill>
                  <a:schemeClr val="tx2">
                    <a:lumMod val="50000"/>
                  </a:schemeClr>
                </a:solidFill>
              </a:rPr>
              <a:t>Protocol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- foi originalmente concebido por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Henning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Schulzrinne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e Mark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Handley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 fontAlgn="base"/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1999 -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O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protocolo foi padronizado como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o RFC 2543</a:t>
            </a:r>
            <a:endParaRPr lang="pt-BR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-762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Voice</a:t>
            </a:r>
            <a:r>
              <a:rPr lang="pt-BR" sz="4000" b="1" dirty="0" smtClean="0">
                <a:solidFill>
                  <a:srgbClr val="000032"/>
                </a:solidFill>
              </a:rPr>
              <a:t> Over IP</a:t>
            </a:r>
          </a:p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228600" y="1219200"/>
            <a:ext cx="8610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8600" y="1295400"/>
            <a:ext cx="86868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História da Telefonia</a:t>
            </a:r>
          </a:p>
          <a:p>
            <a:pPr algn="just"/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16 de julho de 1997 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- Aprovada a Lei 9.472, Lei Geral de Telecomunicações (LGT), que define as linhas gerais do novo modelo institucional e 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cria um órgão regulador independente, a Agência Nacional de Telecomunicações (Anatel).</a:t>
            </a:r>
            <a:endParaRPr lang="pt-BR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-762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Voice</a:t>
            </a:r>
            <a:r>
              <a:rPr lang="pt-BR" sz="4000" b="1" dirty="0" smtClean="0">
                <a:solidFill>
                  <a:srgbClr val="000032"/>
                </a:solidFill>
              </a:rPr>
              <a:t> Over IP</a:t>
            </a:r>
          </a:p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228600" y="1219200"/>
            <a:ext cx="8610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8600" y="1295400"/>
            <a:ext cx="86868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História da Telefonia</a:t>
            </a:r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3 de março de 1847 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- Nasce Graham Bell, </a:t>
            </a:r>
            <a:r>
              <a:rPr lang="pt-BR" sz="2800" i="1" dirty="0" smtClean="0">
                <a:solidFill>
                  <a:schemeClr val="tx2">
                    <a:lumMod val="50000"/>
                  </a:schemeClr>
                </a:solidFill>
              </a:rPr>
              <a:t>suposto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inventor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do telefone. Desde menino se interessa pela atividade profissional do pai, que criara um método para correção da fala e treinamento de surdos-mudos.</a:t>
            </a:r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-762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Voice</a:t>
            </a:r>
            <a:r>
              <a:rPr lang="pt-BR" sz="4000" b="1" dirty="0" smtClean="0">
                <a:solidFill>
                  <a:srgbClr val="000032"/>
                </a:solidFill>
              </a:rPr>
              <a:t> Over IP</a:t>
            </a:r>
          </a:p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228600" y="1219200"/>
            <a:ext cx="8610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8600" y="1295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História da Telefonia Over IP</a:t>
            </a:r>
          </a:p>
          <a:p>
            <a:pPr algn="just"/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2005 –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b="1" dirty="0" err="1" smtClean="0">
                <a:solidFill>
                  <a:schemeClr val="tx2">
                    <a:lumMod val="50000"/>
                  </a:schemeClr>
                </a:solidFill>
              </a:rPr>
              <a:t>Asterisk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– Lançada a primeira versão 1.2</a:t>
            </a:r>
          </a:p>
          <a:p>
            <a:pPr algn="just" fontAlgn="base"/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"</a:t>
            </a:r>
            <a:r>
              <a:rPr lang="pt-BR" sz="2800" i="1" dirty="0" smtClean="0">
                <a:solidFill>
                  <a:schemeClr val="tx2">
                    <a:lumMod val="50000"/>
                  </a:schemeClr>
                </a:solidFill>
              </a:rPr>
              <a:t>Eu acredito que nos próximos três anos, </a:t>
            </a:r>
            <a:r>
              <a:rPr lang="pt-BR" sz="2800" i="1" dirty="0" err="1" smtClean="0">
                <a:solidFill>
                  <a:schemeClr val="tx2">
                    <a:lumMod val="50000"/>
                  </a:schemeClr>
                </a:solidFill>
              </a:rPr>
              <a:t>VoIP</a:t>
            </a:r>
            <a:r>
              <a:rPr lang="pt-BR" sz="2800" i="1" dirty="0" smtClean="0">
                <a:solidFill>
                  <a:schemeClr val="tx2">
                    <a:lumMod val="50000"/>
                  </a:schemeClr>
                </a:solidFill>
              </a:rPr>
              <a:t> usando soluções Open Source, como o </a:t>
            </a:r>
            <a:r>
              <a:rPr lang="pt-BR" sz="2800" i="1" dirty="0" err="1" smtClean="0">
                <a:solidFill>
                  <a:schemeClr val="tx2">
                    <a:lumMod val="50000"/>
                  </a:schemeClr>
                </a:solidFill>
              </a:rPr>
              <a:t>Asterisk</a:t>
            </a:r>
            <a:r>
              <a:rPr lang="pt-BR" sz="2800" i="1" dirty="0" smtClean="0">
                <a:solidFill>
                  <a:schemeClr val="tx2">
                    <a:lumMod val="50000"/>
                  </a:schemeClr>
                </a:solidFill>
              </a:rPr>
              <a:t>, irão gerar mais negócios que todo o mercado Linux de </a:t>
            </a:r>
            <a:r>
              <a:rPr lang="pt-BR" sz="2800" i="1" dirty="0" smtClean="0">
                <a:solidFill>
                  <a:schemeClr val="tx2">
                    <a:lumMod val="50000"/>
                  </a:schemeClr>
                </a:solidFill>
              </a:rPr>
              <a:t>hoje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“</a:t>
            </a:r>
          </a:p>
          <a:p>
            <a:pPr algn="just" fontAlgn="base"/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fontAlgn="base"/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     (Jon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"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maddog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" Hall no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ZDNet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UK,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06/10/2004)</a:t>
            </a:r>
          </a:p>
          <a:p>
            <a:pPr algn="just" fontAlgn="base"/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endParaRPr lang="pt-BR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-762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Voice</a:t>
            </a:r>
            <a:r>
              <a:rPr lang="pt-BR" sz="4000" b="1" dirty="0" smtClean="0">
                <a:solidFill>
                  <a:srgbClr val="000032"/>
                </a:solidFill>
              </a:rPr>
              <a:t> Over IP</a:t>
            </a:r>
          </a:p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228600" y="1219200"/>
            <a:ext cx="8610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8600" y="1295400"/>
            <a:ext cx="8686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Jon “</a:t>
            </a:r>
            <a:r>
              <a:rPr lang="pt-BR" sz="3600" dirty="0" err="1" smtClean="0">
                <a:solidFill>
                  <a:schemeClr val="tx2">
                    <a:lumMod val="50000"/>
                  </a:schemeClr>
                </a:solidFill>
              </a:rPr>
              <a:t>maddog</a:t>
            </a: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” Hall</a:t>
            </a:r>
          </a:p>
          <a:p>
            <a:pPr algn="just"/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endParaRPr lang="pt-BR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19810" name="Picture 2" descr="Maddo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71800" y="1981200"/>
            <a:ext cx="3124200" cy="43797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-762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Voice</a:t>
            </a:r>
            <a:r>
              <a:rPr lang="pt-BR" sz="4000" b="1" dirty="0" smtClean="0">
                <a:solidFill>
                  <a:srgbClr val="000032"/>
                </a:solidFill>
              </a:rPr>
              <a:t> Over IP</a:t>
            </a:r>
          </a:p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Codec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228600" y="1219200"/>
            <a:ext cx="8610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8600" y="1295400"/>
            <a:ext cx="86868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r>
              <a:rPr lang="pt-BR" sz="2800" b="1" dirty="0" err="1" smtClean="0">
                <a:solidFill>
                  <a:schemeClr val="tx2">
                    <a:lumMod val="50000"/>
                  </a:schemeClr>
                </a:solidFill>
              </a:rPr>
              <a:t>Codecs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são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usados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para converter um sinal de voz analógico para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digital. Eles variam em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qualidade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de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audio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, 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largura de banda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requerida, processamento,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etc</a:t>
            </a:r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endParaRPr lang="pt-BR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-762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Voice</a:t>
            </a:r>
            <a:r>
              <a:rPr lang="pt-BR" sz="4000" b="1" dirty="0" smtClean="0">
                <a:solidFill>
                  <a:srgbClr val="000032"/>
                </a:solidFill>
              </a:rPr>
              <a:t> Over IP</a:t>
            </a:r>
          </a:p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Codec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228600" y="1219200"/>
            <a:ext cx="8610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304800" y="1371594"/>
          <a:ext cx="8458200" cy="5105405"/>
        </p:xfrm>
        <a:graphic>
          <a:graphicData uri="http://schemas.openxmlformats.org/drawingml/2006/table">
            <a:tbl>
              <a:tblPr/>
              <a:tblGrid>
                <a:gridCol w="2114550"/>
                <a:gridCol w="2114550"/>
                <a:gridCol w="2114550"/>
                <a:gridCol w="2114550"/>
              </a:tblGrid>
              <a:tr h="11480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i="0" dirty="0" smtClean="0">
                          <a:latin typeface="Frutiger LT Com"/>
                        </a:rPr>
                        <a:t>Codec</a:t>
                      </a:r>
                      <a:endParaRPr lang="pt-BR" sz="2400" b="0" i="0" dirty="0">
                        <a:latin typeface="Frutiger LT Com"/>
                      </a:endParaRP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i="0" dirty="0" smtClean="0">
                          <a:latin typeface="Frutiger LT Com"/>
                        </a:rPr>
                        <a:t>Nome</a:t>
                      </a:r>
                      <a:endParaRPr lang="pt-BR" sz="2400" b="0" i="0" dirty="0">
                        <a:latin typeface="Frutiger LT Com"/>
                      </a:endParaRP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i="0" dirty="0">
                          <a:latin typeface="Frutiger LT Com"/>
                        </a:rPr>
                        <a:t>bandwidth </a:t>
                      </a:r>
                      <a:r>
                        <a:rPr lang="pt-BR" sz="2000" b="0" i="0" dirty="0">
                          <a:latin typeface="Frutiger LT Com"/>
                        </a:rPr>
                        <a:t>(</a:t>
                      </a:r>
                      <a:r>
                        <a:rPr lang="pt-BR" sz="2000" b="0" i="0" dirty="0" err="1">
                          <a:latin typeface="Frutiger LT Com"/>
                        </a:rPr>
                        <a:t>incl</a:t>
                      </a:r>
                      <a:r>
                        <a:rPr lang="pt-BR" sz="2000" b="0" i="0" dirty="0">
                          <a:latin typeface="Frutiger LT Com"/>
                        </a:rPr>
                        <a:t>. overhead)</a:t>
                      </a: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i="0" dirty="0" smtClean="0">
                          <a:latin typeface="Frutiger LT Com"/>
                        </a:rPr>
                        <a:t>Qualidade</a:t>
                      </a:r>
                      <a:endParaRPr lang="pt-BR" sz="2400" b="0" i="0" dirty="0">
                        <a:latin typeface="Frutiger LT Com"/>
                      </a:endParaRP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</a:tr>
              <a:tr h="48402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>
                          <a:latin typeface="Frutiger LT Com"/>
                        </a:rPr>
                        <a:t>G.711 a/u-law</a:t>
                      </a:r>
                      <a:endParaRPr lang="pt-BR" sz="2400" b="0" i="0">
                        <a:latin typeface="Frutiger LT Com"/>
                      </a:endParaRP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dirty="0">
                          <a:latin typeface="Frutiger LT Com"/>
                        </a:rPr>
                        <a:t>PCM</a:t>
                      </a:r>
                      <a:endParaRPr lang="pt-BR" sz="2400" b="0" i="0" dirty="0">
                        <a:latin typeface="Frutiger LT Com"/>
                      </a:endParaRP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>
                          <a:latin typeface="Frutiger LT Com"/>
                        </a:rPr>
                        <a:t>80 kBit/s</a:t>
                      </a:r>
                      <a:endParaRPr lang="pt-BR" sz="2400" b="0" i="0">
                        <a:latin typeface="Frutiger LT Com"/>
                      </a:endParaRP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>
                          <a:latin typeface="Frutiger LT Com"/>
                        </a:rPr>
                        <a:t>ISDN</a:t>
                      </a:r>
                      <a:endParaRPr lang="pt-BR" sz="2400" b="0" i="0">
                        <a:latin typeface="Frutiger LT Com"/>
                      </a:endParaRP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961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>
                          <a:latin typeface="Frutiger LT Com"/>
                        </a:rPr>
                        <a:t>G.729</a:t>
                      </a:r>
                      <a:endParaRPr lang="pt-BR" sz="2400" b="0" i="0">
                        <a:latin typeface="Frutiger LT Com"/>
                      </a:endParaRP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dirty="0">
                          <a:latin typeface="Frutiger LT Com"/>
                        </a:rPr>
                        <a:t>CSA-CELP</a:t>
                      </a:r>
                      <a:endParaRPr lang="pt-BR" sz="2400" b="0" i="0" dirty="0">
                        <a:latin typeface="Frutiger LT Com"/>
                      </a:endParaRP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>
                          <a:latin typeface="Frutiger LT Com"/>
                        </a:rPr>
                        <a:t>32 kbit/s</a:t>
                      </a:r>
                      <a:endParaRPr lang="pt-BR" sz="2400" b="0" i="0">
                        <a:latin typeface="Frutiger LT Com"/>
                      </a:endParaRP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>
                          <a:latin typeface="Frutiger LT Com"/>
                        </a:rPr>
                        <a:t>good</a:t>
                      </a:r>
                      <a:endParaRPr lang="pt-BR" sz="2400" b="0" i="0">
                        <a:latin typeface="Frutiger LT Com"/>
                      </a:endParaRP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4961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>
                          <a:latin typeface="Frutiger LT Com"/>
                        </a:rPr>
                        <a:t>iLBC</a:t>
                      </a:r>
                      <a:endParaRPr lang="pt-BR" sz="2400" b="0" i="0">
                        <a:latin typeface="Frutiger LT Com"/>
                      </a:endParaRP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dirty="0" err="1">
                          <a:latin typeface="Frutiger LT Com"/>
                        </a:rPr>
                        <a:t>iLBC</a:t>
                      </a:r>
                      <a:endParaRPr lang="pt-BR" sz="2400" b="0" i="0" dirty="0">
                        <a:latin typeface="Frutiger LT Com"/>
                      </a:endParaRP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dirty="0">
                          <a:latin typeface="Frutiger LT Com"/>
                        </a:rPr>
                        <a:t>32 </a:t>
                      </a:r>
                      <a:r>
                        <a:rPr lang="pt-BR" sz="1600" b="0" i="0" dirty="0" err="1">
                          <a:latin typeface="Frutiger LT Com"/>
                        </a:rPr>
                        <a:t>kBit</a:t>
                      </a:r>
                      <a:r>
                        <a:rPr lang="pt-BR" sz="1600" b="0" i="0" dirty="0">
                          <a:latin typeface="Frutiger LT Com"/>
                        </a:rPr>
                        <a:t>/s</a:t>
                      </a:r>
                      <a:endParaRPr lang="pt-BR" sz="2400" b="0" i="0" dirty="0">
                        <a:latin typeface="Frutiger LT Com"/>
                      </a:endParaRP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>
                          <a:latin typeface="Frutiger LT Com"/>
                        </a:rPr>
                        <a:t>good</a:t>
                      </a:r>
                      <a:endParaRPr lang="pt-BR" sz="2400" b="0" i="0">
                        <a:latin typeface="Frutiger LT Com"/>
                      </a:endParaRP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961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>
                          <a:latin typeface="Frutiger LT Com"/>
                        </a:rPr>
                        <a:t>G.723.1</a:t>
                      </a:r>
                      <a:endParaRPr lang="pt-BR" sz="2400" b="0" i="0">
                        <a:latin typeface="Frutiger LT Com"/>
                      </a:endParaRP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>
                          <a:latin typeface="Frutiger LT Com"/>
                        </a:rPr>
                        <a:t>MP-MLQ</a:t>
                      </a:r>
                      <a:endParaRPr lang="pt-BR" sz="2400" b="0" i="0">
                        <a:latin typeface="Frutiger LT Com"/>
                      </a:endParaRP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dirty="0">
                          <a:latin typeface="Frutiger LT Com"/>
                        </a:rPr>
                        <a:t>21 </a:t>
                      </a:r>
                      <a:r>
                        <a:rPr lang="pt-BR" sz="1600" b="0" i="0" dirty="0" err="1">
                          <a:latin typeface="Frutiger LT Com"/>
                        </a:rPr>
                        <a:t>kbit</a:t>
                      </a:r>
                      <a:r>
                        <a:rPr lang="pt-BR" sz="1600" b="0" i="0" dirty="0">
                          <a:latin typeface="Frutiger LT Com"/>
                        </a:rPr>
                        <a:t>/s</a:t>
                      </a:r>
                      <a:endParaRPr lang="pt-BR" sz="2400" b="0" i="0" dirty="0">
                        <a:latin typeface="Frutiger LT Com"/>
                      </a:endParaRP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>
                          <a:latin typeface="Frutiger LT Com"/>
                        </a:rPr>
                        <a:t>average</a:t>
                      </a:r>
                      <a:endParaRPr lang="pt-BR" sz="2400" b="0" i="0">
                        <a:latin typeface="Frutiger LT Com"/>
                      </a:endParaRP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4961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>
                          <a:latin typeface="Frutiger LT Com"/>
                        </a:rPr>
                        <a:t>G.723</a:t>
                      </a:r>
                      <a:endParaRPr lang="pt-BR" sz="2400" b="0" i="0">
                        <a:latin typeface="Frutiger LT Com"/>
                      </a:endParaRP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>
                          <a:latin typeface="Frutiger LT Com"/>
                        </a:rPr>
                        <a:t>A-CELP</a:t>
                      </a:r>
                      <a:endParaRPr lang="pt-BR" sz="2400" b="0" i="0">
                        <a:latin typeface="Frutiger LT Com"/>
                      </a:endParaRP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dirty="0">
                          <a:latin typeface="Frutiger LT Com"/>
                        </a:rPr>
                        <a:t>15 </a:t>
                      </a:r>
                      <a:r>
                        <a:rPr lang="pt-BR" sz="1600" b="0" i="0" dirty="0" err="1">
                          <a:latin typeface="Frutiger LT Com"/>
                        </a:rPr>
                        <a:t>kbit</a:t>
                      </a:r>
                      <a:r>
                        <a:rPr lang="pt-BR" sz="1600" b="0" i="0" dirty="0">
                          <a:latin typeface="Frutiger LT Com"/>
                        </a:rPr>
                        <a:t>/s</a:t>
                      </a:r>
                      <a:endParaRPr lang="pt-BR" sz="2400" b="0" i="0" dirty="0">
                        <a:latin typeface="Frutiger LT Com"/>
                      </a:endParaRP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>
                          <a:latin typeface="Frutiger LT Com"/>
                        </a:rPr>
                        <a:t>average</a:t>
                      </a:r>
                      <a:endParaRPr lang="pt-BR" sz="2400" b="0" i="0">
                        <a:latin typeface="Frutiger LT Com"/>
                      </a:endParaRP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961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>
                          <a:latin typeface="Frutiger LT Com"/>
                        </a:rPr>
                        <a:t>GSM fullrate</a:t>
                      </a:r>
                      <a:endParaRPr lang="pt-BR" sz="2400" b="0" i="0">
                        <a:latin typeface="Frutiger LT Com"/>
                      </a:endParaRP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>
                          <a:latin typeface="Calibri"/>
                        </a:rPr>
                        <a:t>GSM</a:t>
                      </a:r>
                      <a:endParaRPr lang="pt-BR" sz="2400" b="0" i="0">
                        <a:latin typeface="Calibri"/>
                      </a:endParaRP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dirty="0">
                          <a:latin typeface="Frutiger LT Com"/>
                        </a:rPr>
                        <a:t>13 </a:t>
                      </a:r>
                      <a:r>
                        <a:rPr lang="pt-BR" sz="1600" b="0" i="0" dirty="0" err="1">
                          <a:latin typeface="Frutiger LT Com"/>
                        </a:rPr>
                        <a:t>kBit</a:t>
                      </a:r>
                      <a:r>
                        <a:rPr lang="pt-BR" sz="1600" b="0" i="0" dirty="0">
                          <a:latin typeface="Frutiger LT Com"/>
                        </a:rPr>
                        <a:t>/s</a:t>
                      </a:r>
                      <a:endParaRPr lang="pt-BR" sz="2400" b="0" i="0" dirty="0">
                        <a:latin typeface="Frutiger LT Com"/>
                      </a:endParaRP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>
                          <a:latin typeface="Frutiger LT Com"/>
                        </a:rPr>
                        <a:t>average </a:t>
                      </a:r>
                      <a:endParaRPr lang="pt-BR" sz="2400" b="0" i="0">
                        <a:latin typeface="Frutiger LT Com"/>
                      </a:endParaRP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4961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>
                          <a:latin typeface="Frutiger LT Com"/>
                        </a:rPr>
                        <a:t>G.726</a:t>
                      </a:r>
                      <a:endParaRPr lang="pt-BR" sz="2400" b="0" i="0">
                        <a:latin typeface="Frutiger LT Com"/>
                      </a:endParaRP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>
                          <a:latin typeface="Frutiger LT Com"/>
                        </a:rPr>
                        <a:t>AD-PCM</a:t>
                      </a:r>
                      <a:endParaRPr lang="pt-BR" sz="2400" b="0" i="0">
                        <a:latin typeface="Frutiger LT Com"/>
                      </a:endParaRP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dirty="0">
                          <a:latin typeface="Frutiger LT Com"/>
                        </a:rPr>
                        <a:t>55 </a:t>
                      </a:r>
                      <a:r>
                        <a:rPr lang="pt-BR" sz="1600" b="0" i="0" dirty="0" err="1">
                          <a:latin typeface="Frutiger LT Com"/>
                        </a:rPr>
                        <a:t>kbit</a:t>
                      </a:r>
                      <a:r>
                        <a:rPr lang="pt-BR" sz="1600" b="0" i="0" dirty="0">
                          <a:latin typeface="Frutiger LT Com"/>
                        </a:rPr>
                        <a:t>/s</a:t>
                      </a:r>
                      <a:endParaRPr lang="pt-BR" sz="2400" b="0" i="0" dirty="0">
                        <a:latin typeface="Frutiger LT Com"/>
                      </a:endParaRP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dirty="0">
                          <a:latin typeface="Frutiger LT Com"/>
                        </a:rPr>
                        <a:t>GSM</a:t>
                      </a:r>
                      <a:endParaRPr lang="pt-BR" sz="2400" b="0" i="0" dirty="0">
                        <a:latin typeface="Frutiger LT Com"/>
                      </a:endParaRP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961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dirty="0" err="1">
                          <a:latin typeface="Frutiger LT Com"/>
                        </a:rPr>
                        <a:t>SpeeX</a:t>
                      </a:r>
                      <a:endParaRPr lang="pt-BR" sz="2400" b="0" i="0" dirty="0">
                        <a:latin typeface="Frutiger LT Com"/>
                      </a:endParaRP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dirty="0" err="1">
                          <a:latin typeface="Frutiger LT Com"/>
                        </a:rPr>
                        <a:t>SpeeX</a:t>
                      </a:r>
                      <a:endParaRPr lang="pt-BR" sz="2400" b="0" i="0" dirty="0">
                        <a:latin typeface="Frutiger LT Com"/>
                      </a:endParaRP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>
                          <a:latin typeface="Frutiger LT Com"/>
                        </a:rPr>
                        <a:t>4 - 15 kBit/s</a:t>
                      </a:r>
                      <a:endParaRPr lang="pt-BR" sz="2400" b="0" i="0">
                        <a:latin typeface="Frutiger LT Com"/>
                      </a:endParaRP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dirty="0" err="1">
                          <a:latin typeface="Frutiger LT Com"/>
                        </a:rPr>
                        <a:t>variable</a:t>
                      </a:r>
                      <a:endParaRPr lang="pt-BR" sz="2400" b="0" i="0" dirty="0">
                        <a:latin typeface="Frutiger LT Com"/>
                      </a:endParaRPr>
                    </a:p>
                  </a:txBody>
                  <a:tcPr marL="27741" marR="27741" marT="27741" marB="277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"/>
                <a:cs typeface="Arial" pitchFamily="34" charset="0"/>
              </a:rPr>
              <a:t/>
            </a:r>
            <a:br>
              <a:rPr kumimoji="0" lang="pt-BR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"/>
                <a:cs typeface="Arial" pitchFamily="34" charset="0"/>
              </a:rPr>
            </a:b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-762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Voice</a:t>
            </a:r>
            <a:r>
              <a:rPr lang="pt-BR" sz="4000" b="1" dirty="0" smtClean="0">
                <a:solidFill>
                  <a:srgbClr val="000032"/>
                </a:solidFill>
              </a:rPr>
              <a:t> Over IP</a:t>
            </a:r>
          </a:p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Protocolos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228600" y="1219200"/>
            <a:ext cx="8610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8600" y="1295400"/>
            <a:ext cx="8686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endParaRPr lang="pt-B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endParaRPr lang="pt-B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SIP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-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Session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Initiation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Protocol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– RFC 3261 – Protocolo padrão para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VoIP</a:t>
            </a:r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Pode utilizar TCP,  UDP ou SCTP como protocolos de transporte</a:t>
            </a:r>
          </a:p>
          <a:p>
            <a:pPr algn="just" fontAlgn="base"/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SCTP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-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Stream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Control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Transmission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Protocol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– RFC 3286</a:t>
            </a:r>
          </a:p>
          <a:p>
            <a:pPr algn="just" fontAlgn="base"/>
            <a:endParaRPr lang="pt-BR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-762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Voice</a:t>
            </a:r>
            <a:r>
              <a:rPr lang="pt-BR" sz="4000" b="1" dirty="0" smtClean="0">
                <a:solidFill>
                  <a:srgbClr val="000032"/>
                </a:solidFill>
              </a:rPr>
              <a:t> Over IP</a:t>
            </a:r>
          </a:p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Protocolos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228600" y="1219200"/>
            <a:ext cx="8610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8600" y="1416308"/>
            <a:ext cx="8686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SIP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funciona em conjunto com vários outros protocolos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da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camada de aplicação que identificam e carregam a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mídia utilizada na sessão</a:t>
            </a:r>
          </a:p>
          <a:p>
            <a:pPr algn="just" fontAlgn="base"/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A identificação da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mídia e negociação é feita com o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Session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Description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Protocol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(SDP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) </a:t>
            </a:r>
          </a:p>
          <a:p>
            <a:pPr algn="just" fontAlgn="base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Para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a transmissão de fluxos de mídia (voz, vídeo)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o SIP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normalmente utiliza o protocolo Real-time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Transport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(RTP) ou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Secure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Real-time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Transport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Protocol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(SRTP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) </a:t>
            </a:r>
          </a:p>
          <a:p>
            <a:pPr algn="just" fontAlgn="base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Para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transmissões seguras de mensagens SIP, o protocolo pode ser criptografado com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Transport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Layer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Security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(TLS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pt-BR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-762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Voice</a:t>
            </a:r>
            <a:r>
              <a:rPr lang="pt-BR" sz="4000" b="1" dirty="0" smtClean="0">
                <a:solidFill>
                  <a:srgbClr val="000032"/>
                </a:solidFill>
              </a:rPr>
              <a:t> Over IP</a:t>
            </a:r>
          </a:p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Protocolos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228600" y="1219200"/>
            <a:ext cx="8610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8600" y="1416308"/>
            <a:ext cx="8686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endParaRPr lang="pt-B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endParaRPr lang="pt-B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IAX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-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Inter-Asterisk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eXchange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é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um protocolo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nativo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de comunicação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do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Asterisk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Private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Branch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Exchange (PBX), e é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suportado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por alguns outros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softswitches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, sistemas de PBX e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softphones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. Ele é usado para o transporte de sessões de telefonia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VoIP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entre servidores e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entre servidores e terminais (IP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Phones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Softphones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etc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-762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Voice</a:t>
            </a:r>
            <a:r>
              <a:rPr lang="pt-BR" sz="4000" b="1" dirty="0" smtClean="0">
                <a:solidFill>
                  <a:srgbClr val="000032"/>
                </a:solidFill>
              </a:rPr>
              <a:t> Over IP</a:t>
            </a:r>
          </a:p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Protocolos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228600" y="1219200"/>
            <a:ext cx="8610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8600" y="1416308"/>
            <a:ext cx="8686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endParaRPr lang="pt-B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SIP </a:t>
            </a:r>
          </a:p>
          <a:p>
            <a:pPr algn="just" fontAlgn="base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Mais “pesado” que IAX</a:t>
            </a:r>
          </a:p>
          <a:p>
            <a:pPr algn="just" fontAlgn="base"/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Mais complicado de trabalhar no NAT</a:t>
            </a:r>
          </a:p>
          <a:p>
            <a:pPr algn="just" fontAlgn="base"/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Praticamente todo PBX comercial trabalha com SIP</a:t>
            </a:r>
          </a:p>
          <a:p>
            <a:pPr algn="just" fontAlgn="base"/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IAX</a:t>
            </a:r>
          </a:p>
          <a:p>
            <a:pPr algn="just" fontAlgn="base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Mais leve que SIP</a:t>
            </a:r>
          </a:p>
          <a:p>
            <a:pPr lvl="2" algn="just" fontAlgn="base"/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Mais fácil de trabalhar com NAT</a:t>
            </a:r>
          </a:p>
          <a:p>
            <a:pPr lvl="2" algn="just" fontAlgn="base"/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Poucos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PBXs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comerciais trabalham com IAX</a:t>
            </a: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-762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Voice</a:t>
            </a:r>
            <a:r>
              <a:rPr lang="pt-BR" sz="4000" b="1" dirty="0" smtClean="0">
                <a:solidFill>
                  <a:srgbClr val="000032"/>
                </a:solidFill>
              </a:rPr>
              <a:t> Over IP</a:t>
            </a:r>
          </a:p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Termos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228600" y="1219200"/>
            <a:ext cx="8610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8600" y="1416308"/>
            <a:ext cx="8686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pt-BR" sz="2800" b="1" dirty="0" err="1" smtClean="0">
                <a:solidFill>
                  <a:schemeClr val="tx2">
                    <a:lumMod val="50000"/>
                  </a:schemeClr>
                </a:solidFill>
              </a:rPr>
              <a:t>Softphone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- 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Telefone implementado por software</a:t>
            </a:r>
          </a:p>
          <a:p>
            <a:pPr algn="just" fontAlgn="base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IP </a:t>
            </a:r>
            <a:r>
              <a:rPr lang="pt-BR" sz="2800" b="1" dirty="0" err="1" smtClean="0">
                <a:solidFill>
                  <a:schemeClr val="tx2">
                    <a:lumMod val="50000"/>
                  </a:schemeClr>
                </a:solidFill>
              </a:rPr>
              <a:t>Phone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– Telefone IP (hardware + software)</a:t>
            </a:r>
          </a:p>
          <a:p>
            <a:pPr algn="just" fontAlgn="base"/>
            <a:r>
              <a:rPr lang="pt-BR" sz="2800" b="1" dirty="0" err="1" smtClean="0">
                <a:solidFill>
                  <a:schemeClr val="tx2">
                    <a:lumMod val="50000"/>
                  </a:schemeClr>
                </a:solidFill>
              </a:rPr>
              <a:t>Peer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- Ramal</a:t>
            </a:r>
          </a:p>
          <a:p>
            <a:pPr algn="just" fontAlgn="base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SIP </a:t>
            </a:r>
            <a:r>
              <a:rPr lang="pt-BR" sz="2800" b="1" dirty="0" err="1" smtClean="0">
                <a:solidFill>
                  <a:schemeClr val="tx2">
                    <a:lumMod val="50000"/>
                  </a:schemeClr>
                </a:solidFill>
              </a:rPr>
              <a:t>Peer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–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Softphone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/IP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Phone</a:t>
            </a:r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ATA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-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Analog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Telephone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Adaptor</a:t>
            </a:r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DTMF -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Dual-tone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multifrequency</a:t>
            </a:r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PSTN -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Public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Switched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Telephone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Network</a:t>
            </a:r>
          </a:p>
          <a:p>
            <a:pPr algn="just" fontAlgn="base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E-1 –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Link de 2048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Mbps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(30 + 2 canais de telefonia PSTN)</a:t>
            </a:r>
          </a:p>
          <a:p>
            <a:pPr algn="just" fontAlgn="base"/>
            <a:r>
              <a:rPr lang="pt-BR" sz="2800" b="1" dirty="0" err="1" smtClean="0">
                <a:solidFill>
                  <a:schemeClr val="tx2">
                    <a:lumMod val="50000"/>
                  </a:schemeClr>
                </a:solidFill>
              </a:rPr>
              <a:t>QoS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Quality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of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Service</a:t>
            </a:r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FXS -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Foreign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eXchange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Station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 -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 “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plug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na parede”</a:t>
            </a:r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FXO -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Foreign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eXchange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Office - “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plug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no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telefone”</a:t>
            </a:r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-762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Voice</a:t>
            </a:r>
            <a:r>
              <a:rPr lang="pt-BR" sz="4000" b="1" dirty="0" smtClean="0">
                <a:solidFill>
                  <a:srgbClr val="000032"/>
                </a:solidFill>
              </a:rPr>
              <a:t> Over IP</a:t>
            </a:r>
          </a:p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Aplicações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228600" y="1219200"/>
            <a:ext cx="8610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  <p:pic>
        <p:nvPicPr>
          <p:cNvPr id="128002" name="Picture 2" descr="http://www.h3c.com/portal/res/200701/18/20070118_24394_image004_ca91f9cb-4bbb-4fc7-9028-c5314fec69a1__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1447800"/>
            <a:ext cx="5079848" cy="3581400"/>
          </a:xfrm>
          <a:prstGeom prst="rect">
            <a:avLst/>
          </a:prstGeom>
          <a:noFill/>
        </p:spPr>
      </p:pic>
      <p:pic>
        <p:nvPicPr>
          <p:cNvPr id="128004" name="Picture 4" descr="http://www.mobilize.org.br/midias/noticias/estacao-da-bike-sampa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38800" y="1447800"/>
            <a:ext cx="3048000" cy="2286000"/>
          </a:xfrm>
          <a:prstGeom prst="rect">
            <a:avLst/>
          </a:prstGeom>
          <a:noFill/>
        </p:spPr>
      </p:pic>
      <p:pic>
        <p:nvPicPr>
          <p:cNvPr id="128006" name="Picture 6" descr="http://www.bocaonews.com.br/ckfinder/userfiles/fotos_e_imagens/POLITICA/azul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38800" y="3962400"/>
            <a:ext cx="3006452" cy="2352676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228600" y="5486400"/>
            <a:ext cx="487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tx2">
                    <a:lumMod val="50000"/>
                  </a:schemeClr>
                </a:solidFill>
              </a:rPr>
              <a:t>DDG-0800-</a:t>
            </a:r>
            <a:r>
              <a:rPr lang="pt-BR" sz="6000" dirty="0" err="1" smtClean="0">
                <a:solidFill>
                  <a:schemeClr val="tx2">
                    <a:lumMod val="50000"/>
                  </a:schemeClr>
                </a:solidFill>
              </a:rPr>
              <a:t>Cel</a:t>
            </a:r>
            <a:r>
              <a:rPr lang="pt-BR" sz="60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-762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Voice</a:t>
            </a:r>
            <a:r>
              <a:rPr lang="pt-BR" sz="4000" b="1" dirty="0" smtClean="0">
                <a:solidFill>
                  <a:srgbClr val="000032"/>
                </a:solidFill>
              </a:rPr>
              <a:t> Over IP</a:t>
            </a:r>
          </a:p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228600" y="1219200"/>
            <a:ext cx="8610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8600" y="1295400"/>
            <a:ext cx="86868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História da Telefonia</a:t>
            </a:r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17 de março de 1865 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Fundada a União Internacional 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de Telecomunicações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(em inglês,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International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Telecommunication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Union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- ITU), a mais antiga instituição da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ONU.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Seus principais objetivos são coordenar o tráfego internacional de telecomunicações, a utilização do espectro de rádio freqüências, bem como manter e desenvolver a cooperação internacional, dar suporte ao desenvolvimento tecnológico e prestar assistência técnica aos países em desenvolvimento.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06514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Lista de 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371600"/>
            <a:ext cx="8610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  <a:hlinkClick r:id="rId5"/>
              </a:rPr>
              <a:t>http://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  <a:hlinkClick r:id="rId5"/>
              </a:rPr>
              <a:t>vlsm-calc.net/ipclasses.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  <a:hlinkClick r:id="rId5"/>
              </a:rPr>
              <a:t>php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O que é CIDR?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Transforme 192 para binário. 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Transforme 255 para binário.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Transforme 16 para binário.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Transforme 172 para binário.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Transforme 0 para binário.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06514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Lista de 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1676400" y="17526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192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0      96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06514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Lista de 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1676400" y="1752600"/>
            <a:ext cx="601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192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0      96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 0       48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06514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Lista de 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1676400" y="1752600"/>
            <a:ext cx="601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192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0      96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 0       48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     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0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24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06514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Lista de 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1676400" y="1752600"/>
            <a:ext cx="6019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192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0      96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 0       48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     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0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24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0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12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06514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Lista de 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1676400" y="1752600"/>
            <a:ext cx="6019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192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0      96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 0       48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     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0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24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0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12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                               0      6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06514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Lista de 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1676400" y="1752600"/>
            <a:ext cx="6019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192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0      96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 0       48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     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0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24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0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12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                               0      6  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2   .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                                 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0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3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06514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Lista de 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1676400" y="1752600"/>
            <a:ext cx="6019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192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0      96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 0       48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     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0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24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0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12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                               0      6  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2   .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                                 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0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3  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                                                 1        1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06514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Lista de 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1676400" y="1752600"/>
            <a:ext cx="6019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192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0      96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 0       48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     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0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24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0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12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                               0      6  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2   .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                                 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0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3  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                                                 1        1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7" name="Conector reto 16"/>
          <p:cNvCxnSpPr/>
          <p:nvPr/>
        </p:nvCxnSpPr>
        <p:spPr>
          <a:xfrm rot="10800000">
            <a:off x="5791200" y="5105400"/>
            <a:ext cx="1066800" cy="158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rot="10800000">
            <a:off x="2362200" y="3048000"/>
            <a:ext cx="3429000" cy="205740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06514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Lista de 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1676400" y="1752600"/>
            <a:ext cx="6019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192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0      96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 0       48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     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0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24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0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12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                               0      6  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2   .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                                 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0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3  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|  2   </a:t>
            </a:r>
            <a:r>
              <a:rPr lang="pt-BR" sz="2400" u="sng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                                                 1        1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</a:t>
            </a:r>
            <a:r>
              <a:rPr lang="pt-BR" sz="3200" dirty="0" smtClean="0">
                <a:solidFill>
                  <a:schemeClr val="tx2">
                    <a:lumMod val="50000"/>
                  </a:schemeClr>
                </a:solidFill>
              </a:rPr>
              <a:t>= 1 1 0 0 0 0 0 0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7" name="Conector reto 16"/>
          <p:cNvCxnSpPr/>
          <p:nvPr/>
        </p:nvCxnSpPr>
        <p:spPr>
          <a:xfrm rot="10800000">
            <a:off x="5791200" y="5105400"/>
            <a:ext cx="1066800" cy="158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rot="10800000">
            <a:off x="2362200" y="3048000"/>
            <a:ext cx="3429000" cy="205740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-762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Voice</a:t>
            </a:r>
            <a:r>
              <a:rPr lang="pt-BR" sz="4000" b="1" dirty="0" smtClean="0">
                <a:solidFill>
                  <a:srgbClr val="000032"/>
                </a:solidFill>
              </a:rPr>
              <a:t> Over IP</a:t>
            </a:r>
          </a:p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228600" y="1219200"/>
            <a:ext cx="8610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8600" y="12954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História da Telefonia</a:t>
            </a:r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1866 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- O primeiro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cabo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transatlântico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de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telegráfico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foi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posto em funcionamento entre Valentia (Irlanda) e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Heart’s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Content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(Terra Nova).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06514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Lista de 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371600"/>
            <a:ext cx="8610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Transforme 11000000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para decimal. 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Transforme 11111111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para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decimal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Transforme 00010000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para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decimal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Transforme 10101100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para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decimal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Transforme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00000000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para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decimal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06514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Lista de 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371600"/>
            <a:ext cx="8610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Transforme 11000000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para decimal =  192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Transforme 11111111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para decimal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= 255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Transforme 00010000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para decimal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= 16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Transforme 10101100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para decimal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= 172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Transforme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00000000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para decimal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= 0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06514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Lista de 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37160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Régua de conversão de Binário para Decimal: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+-------+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-------+-------+-------+-------+-------+-------+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-------+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|  128  |   64   |   32   |   16  |    8    |    4   |    2    |   1    |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+-------+--------+-------+-------+-------+-------+-------+-------+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|         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|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|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|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|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|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|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|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|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+-------+--------+-------+-------+-------+-------+-------+-------+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06514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Lista de 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371600"/>
            <a:ext cx="8610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Régua de conversão de Binário para Decimal: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+-------+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-------+-------+-------+-------+-------+-------+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-------+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|  128  |   64   |   32   |   16  |    8    |    4   |    2    |   1    |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+-------+--------+-------+-------+-------+-------+-------+-------+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|     1   |      1   |     0   |    0    |    0   |    0    |   0    |    0    |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+-------+--------+-------+-------+-------+-------+-------+-------+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</a:t>
            </a: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06514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Lista de 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371600"/>
            <a:ext cx="8610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Régua de conversão de Binário para Decimal: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+-------+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-------+-------+-------+-------+-------+-------+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-------+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|  128  |   64   |   32   |   16  |    8    |    4   |    2    |   1    |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+-------+--------+-------+-------+-------+-------+-------+-------+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|     1   |      1   |     0   |    0    |    0   |    0    |   0    |    0    |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+-------+--------+-------+-------+-------+-------+-------+-------+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</a:t>
            </a: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 128 + 64 = 192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06514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Lista de 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583353"/>
            <a:ext cx="8610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a representação decimal e binária da máscara CIDR 23?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a representação decimal e binária da máscara CIDR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10?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a representação decimal e binária da máscara CIDR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27?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a representação decimal e binária da máscara CIDR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16?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06514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Lista de 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371600"/>
            <a:ext cx="8610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a representação decimal e binária da máscara CIDR 23?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	 </a:t>
            </a:r>
            <a:r>
              <a:rPr lang="pt-BR" sz="2400" dirty="0" smtClean="0"/>
              <a:t>255.255.254.0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pt-BR" sz="2400" dirty="0" smtClean="0"/>
              <a:t> 1111 </a:t>
            </a:r>
            <a:r>
              <a:rPr lang="pt-BR" sz="2400" dirty="0" smtClean="0"/>
              <a:t>1111.1111 1111.1111 1110.0000 </a:t>
            </a:r>
            <a:r>
              <a:rPr lang="pt-BR" sz="2400" dirty="0" smtClean="0"/>
              <a:t>0000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a representação decimal e binária da máscara CIDR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10?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pt-BR" sz="2400" dirty="0" smtClean="0"/>
              <a:t> </a:t>
            </a:r>
            <a:r>
              <a:rPr lang="pt-BR" sz="2400" dirty="0" smtClean="0"/>
              <a:t>255.192.0.0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pt-BR" sz="2400" dirty="0" smtClean="0"/>
              <a:t> 1111 </a:t>
            </a:r>
            <a:r>
              <a:rPr lang="pt-BR" sz="2400" dirty="0" smtClean="0"/>
              <a:t>1111.1100 0000.0000 0000.0000 0000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a representação decimal e binária da máscara CIDR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27?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pt-BR" sz="2400" dirty="0" smtClean="0"/>
              <a:t> </a:t>
            </a:r>
            <a:r>
              <a:rPr lang="pt-BR" sz="2400" dirty="0" smtClean="0"/>
              <a:t>255.255.255.224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pt-BR" sz="2400" dirty="0" smtClean="0"/>
              <a:t> 1111 1111 1111 1111 1111 1111 1110 0000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a representação decimal e binária da máscara CIDR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16?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pt-BR" sz="2400" dirty="0" smtClean="0"/>
              <a:t> </a:t>
            </a:r>
            <a:r>
              <a:rPr lang="pt-BR" sz="2400" dirty="0" smtClean="0"/>
              <a:t>255.255.0.0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pt-BR" sz="2400" dirty="0" smtClean="0"/>
              <a:t> 1111 </a:t>
            </a:r>
            <a:r>
              <a:rPr lang="pt-BR" sz="2400" dirty="0" smtClean="0"/>
              <a:t>1111.1111 1111.0000 0000.0000 </a:t>
            </a:r>
            <a:r>
              <a:rPr lang="pt-BR" sz="2400" dirty="0" smtClean="0"/>
              <a:t>0000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06514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Lista de 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583353"/>
            <a:ext cx="8610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a notação CIDR para a máscara 255.255.255.0?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a notação CIDR para a máscara 255.255.192.0?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a notação CIDR para a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máscara 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11111111.11111111.11111111.00000000?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a notação CIDR para a máscara 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11111111.11111111.11000000.00000000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?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06514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Lista de 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219200"/>
            <a:ext cx="8610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a notação CIDR para a máscara 255.255.255.0?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pt-BR" sz="2400" dirty="0" smtClean="0"/>
              <a:t>24</a:t>
            </a:r>
            <a:endParaRPr lang="pt-BR" sz="2400" dirty="0" smtClean="0"/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a notação CIDR para a máscara 255.255.192.0?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pt-BR" sz="2400" dirty="0" smtClean="0"/>
              <a:t>18</a:t>
            </a:r>
            <a:endParaRPr lang="pt-BR" sz="2400" dirty="0" smtClean="0"/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a notação CIDR para a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máscara 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11111111.11111111.11111111.00000000?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pt-BR" sz="2400" dirty="0" smtClean="0"/>
              <a:t>24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a notação CIDR para a máscara 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11111111.11111111.11000000.00000000?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pt-BR" sz="2400" dirty="0" smtClean="0"/>
              <a:t>18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06514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Lista de 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152400" y="1295400"/>
            <a:ext cx="8610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Quantos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Hosts podemos ter na rede:  192.168.0.0/24? </a:t>
            </a: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seu IP de rede e IP de Broadcast?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Quantos Hosts podemos ter na rede:  172.16.0.0/25? </a:t>
            </a: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seu IP de rede e IP de Broadcast?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Quantos Hosts podemos ter na rede:  10.0.0.0/23? </a:t>
            </a: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seu IP de rede e IP de Broadcast?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-762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Voice</a:t>
            </a:r>
            <a:r>
              <a:rPr lang="pt-BR" sz="4000" b="1" dirty="0" smtClean="0">
                <a:solidFill>
                  <a:srgbClr val="000032"/>
                </a:solidFill>
              </a:rPr>
              <a:t> Over IP</a:t>
            </a:r>
          </a:p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228600" y="1219200"/>
            <a:ext cx="8610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8600" y="1295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História da Telefonia</a:t>
            </a:r>
          </a:p>
          <a:p>
            <a:pPr algn="just"/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1876 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-  Alexandre Graham Bell apela para seu auxiliar falando junto ao transmissor do aparelho a que se dedicava: - “Senhor Watson, venha cá. Preciso do Senhor”. Ao que Thomas August Watson, o eletricista ajudante, responde: “Senhor Bell, ouvi cada palavra que o senhor disse, distintamente”. No dia 14 de fevereiro de 1876, 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Graham Bell solicita o registro de patente do seu invento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, duas horas antes de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Elisha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Gray, que pesquisava sobre o mesmo assunto ao mesmo tempo que Bell. 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06514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Lista de 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152400" y="1295400"/>
            <a:ext cx="8610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Quantos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Hosts podemos ter na rede:  192.168.0.0/24? </a:t>
            </a: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seu IP de rede e IP de Broadcast?</a:t>
            </a:r>
          </a:p>
          <a:p>
            <a:r>
              <a:rPr lang="pt-BR" sz="2400" dirty="0" smtClean="0"/>
              <a:t>IP de rede: 192.168.0.0  IP de Broadcast: 192.168.0.255</a:t>
            </a:r>
            <a:endParaRPr lang="pt-BR" sz="2400" dirty="0" smtClean="0"/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Quantos Hosts podemos ter na rede:  172.16.0.0/25? </a:t>
            </a: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seu IP de rede e IP de Broadcast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?</a:t>
            </a:r>
          </a:p>
          <a:p>
            <a:r>
              <a:rPr lang="pt-BR" sz="2400" dirty="0" smtClean="0"/>
              <a:t>IP de rede: 172.16.0.0  IP de Broadcast: 172.16.0.127</a:t>
            </a:r>
            <a:endParaRPr lang="pt-BR" sz="2400" dirty="0" smtClean="0"/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Quantos Hosts podemos ter na rede:  10.0.0.0/23? </a:t>
            </a: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seu IP de rede e IP de Broadcast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?</a:t>
            </a:r>
          </a:p>
          <a:p>
            <a:r>
              <a:rPr lang="pt-BR" sz="2400" dirty="0" smtClean="0"/>
              <a:t>IP de rede: 10.0.0.0  IP </a:t>
            </a:r>
            <a:r>
              <a:rPr lang="pt-BR" sz="2400" dirty="0" smtClean="0"/>
              <a:t>de Broadcast: 10.0.1.255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06514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Lista de 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152400" y="1325225"/>
            <a:ext cx="86106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O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IP 10.0.0.150/22 está na mesma rede que o IP 10.0.4.165/22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?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Referente ao IP 192.168.11.220/27, responda:  Qual é o IP de Rede da rede que ele pertence, IP de broadcast e possíveis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IPs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de gateway.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Referente ao IP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192.168.100.14/27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, responda:  Qual é o IP de Rede da rede que ele pertence, IP de broadcast e possíveis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IPs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de gateway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Referente ao IP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192.168.0.1/27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, responda:  Qual é o IP de Rede da rede que ele pertence, IP de broadcast e possíveis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IPs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de gateway.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06514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Lista de 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76200" y="1219200"/>
            <a:ext cx="89916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O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IP 10.0.0.150/22 está na mesma rede que o IP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10.0.4.165/22? </a:t>
            </a: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pt-BR" sz="2400" dirty="0" smtClean="0"/>
              <a:t>Não</a:t>
            </a:r>
            <a:endParaRPr lang="pt-BR" sz="2400" dirty="0" smtClean="0"/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Referente ao IP 192.168.11.220/27, responda:  Qual é o IP de Rede da rede que ele pertence, IP de broadcast e possíveis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IPs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de gateway.</a:t>
            </a: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pt-BR" sz="2400" dirty="0" smtClean="0"/>
              <a:t>IP de </a:t>
            </a:r>
            <a:r>
              <a:rPr lang="pt-BR" sz="2400" dirty="0" smtClean="0"/>
              <a:t>Rede: 192.168.11.192  </a:t>
            </a:r>
            <a:r>
              <a:rPr lang="pt-BR" sz="2400" dirty="0" smtClean="0"/>
              <a:t>Broadcast</a:t>
            </a:r>
            <a:r>
              <a:rPr lang="pt-BR" sz="2400" dirty="0" smtClean="0"/>
              <a:t>:  192.168.11.223  Gateways: 192.168.11.193 - 192.168.11.222</a:t>
            </a: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Referente ao IP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192.168.100.14/27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, responda:  Qual é o IP de Rede da rede que ele pertence, IP de broadcast e possíveis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IPs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de gateway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pt-BR" sz="2400" dirty="0" smtClean="0"/>
              <a:t>IP de Rede: 192.168.100.0 Broadcast:  192.168.100.31  Gateways: 192.168.100.1 - 192.168.100.30</a:t>
            </a: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Referente ao IP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192.168.0.1/27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, responda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: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o IP de Rede da rede que ele pertence, IP de broadcast e possíveis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IPs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de gateway.</a:t>
            </a: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pt-BR" sz="2400" dirty="0" smtClean="0"/>
              <a:t>IP de Rede:  </a:t>
            </a:r>
            <a:r>
              <a:rPr lang="pt-BR" sz="2400" dirty="0" smtClean="0"/>
              <a:t>192.168.0.0 Broadcast</a:t>
            </a:r>
            <a:r>
              <a:rPr lang="pt-BR" sz="2400" dirty="0" smtClean="0"/>
              <a:t>:  192.168.0.31  </a:t>
            </a:r>
            <a:endParaRPr lang="pt-BR" sz="2400" dirty="0" smtClean="0"/>
          </a:p>
          <a:p>
            <a:r>
              <a:rPr lang="pt-BR" sz="2400" dirty="0" smtClean="0"/>
              <a:t>Gateways: 192.168.0.1 - 192.168.0.30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06514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Lista de 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152400" y="1325225"/>
            <a:ext cx="8610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Referente ao IP 172.16.0.1/26, responda:  Qual é o IP de Rede da rede que ele pertence, IP de broadcast e possíveis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IPs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de gateway.</a:t>
            </a:r>
          </a:p>
          <a:p>
            <a:r>
              <a:rPr lang="pt-BR" sz="2400" dirty="0" smtClean="0"/>
              <a:t>	IP </a:t>
            </a:r>
            <a:r>
              <a:rPr lang="pt-BR" sz="2400" dirty="0" smtClean="0"/>
              <a:t>de Rede: </a:t>
            </a:r>
            <a:r>
              <a:rPr lang="pt-BR" sz="2400" dirty="0" smtClean="0"/>
              <a:t>172.16.0.0 Broadcast</a:t>
            </a:r>
            <a:r>
              <a:rPr lang="pt-BR" sz="2400" dirty="0" smtClean="0"/>
              <a:t>: 172.16.0.63</a:t>
            </a:r>
            <a:endParaRPr lang="pt-BR" sz="2400" dirty="0" smtClean="0"/>
          </a:p>
          <a:p>
            <a:r>
              <a:rPr lang="pt-BR" sz="2400" dirty="0" smtClean="0"/>
              <a:t>Gateways: 172.16.0.1 - 172.16.0.62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Referente ao IP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172.17.100.14/24,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responda:  Qual é o IP de Rede da rede que ele pertence, IP de broadcast e possíveis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IPs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de gateway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pt-BR" sz="2400" dirty="0" smtClean="0"/>
              <a:t>	IP de Rede: 172.17.100.0  Broadcast: 172.17.100.255</a:t>
            </a:r>
          </a:p>
          <a:p>
            <a:r>
              <a:rPr lang="pt-BR" sz="2400" dirty="0" smtClean="0"/>
              <a:t>Gateways:  172.17.100.1 - 172.17.100.254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Referente ao IP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172.30.0.133/16,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responda:  Qual é o IP de Rede da rede que ele pertence, IP de broadcast e possíveis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IPs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de gateway.</a:t>
            </a:r>
          </a:p>
          <a:p>
            <a:r>
              <a:rPr lang="pt-BR" sz="2400" dirty="0" smtClean="0"/>
              <a:t>	IP de Rede:  172.30.0.0 Broadcast:  172.30.255.255</a:t>
            </a:r>
          </a:p>
          <a:p>
            <a:r>
              <a:rPr lang="pt-BR" sz="2400" dirty="0" smtClean="0"/>
              <a:t>Gateways: 172.30.0.1 - 172.30.255.254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06514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Lista de 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152400" y="1325225"/>
            <a:ext cx="8610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Sua empresa de redes e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infraestrutura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, Aluno Networks LTDA, foi contratada por uma empresa para projetar sua rede de dados. Esta empresa possui 3 unidades, SP, RJ e RS, sendo: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SP – 250 computadores (não deve dobrar de tamanho nos próximos 10 anos)</a:t>
            </a: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	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RJ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–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150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computadores (não deve dobrar de tamanho nos próximos 10 anos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	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RS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–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50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computadores (não deve dobrar de tamanho nos próximos 10 anos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Faça o cálculo utilizando a menor quantidade de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IPs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possível para configurar as três redes LAN da empresa.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06514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Lista de 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152400" y="1108293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Rede SP – </a:t>
            </a:r>
          </a:p>
          <a:p>
            <a:r>
              <a:rPr lang="pt-BR" sz="2400" dirty="0" smtClean="0"/>
              <a:t>	</a:t>
            </a:r>
            <a:r>
              <a:rPr lang="pt-BR" sz="2400" dirty="0" smtClean="0"/>
              <a:t>Em 10 anos não chega a 500</a:t>
            </a:r>
          </a:p>
          <a:p>
            <a:r>
              <a:rPr lang="pt-BR" sz="2400" dirty="0" smtClean="0"/>
              <a:t>	IP da Rede: 192.168.0.0   Máscara: 23  = 512 </a:t>
            </a:r>
            <a:r>
              <a:rPr lang="pt-BR" sz="2400" dirty="0" err="1" smtClean="0"/>
              <a:t>IPs</a:t>
            </a:r>
            <a:r>
              <a:rPr lang="pt-BR" sz="2400" dirty="0" smtClean="0"/>
              <a:t> / 2 </a:t>
            </a:r>
            <a:r>
              <a:rPr lang="pt-BR" sz="2400" dirty="0" err="1" smtClean="0"/>
              <a:t>subnet</a:t>
            </a:r>
            <a:endParaRPr lang="pt-BR" sz="2400" dirty="0" smtClean="0"/>
          </a:p>
          <a:p>
            <a:r>
              <a:rPr lang="pt-BR" sz="2400" dirty="0" smtClean="0"/>
              <a:t>	</a:t>
            </a:r>
            <a:r>
              <a:rPr lang="pt-BR" sz="2400" dirty="0" smtClean="0"/>
              <a:t>Broadcast: 192.168.1.255</a:t>
            </a:r>
            <a:endParaRPr lang="pt-BR" sz="2400" dirty="0" smtClean="0"/>
          </a:p>
          <a:p>
            <a:r>
              <a:rPr lang="pt-BR" sz="2400" dirty="0" smtClean="0"/>
              <a:t>	Gateways: 192.168.0.1 – 192.168.1.254</a:t>
            </a:r>
            <a:endParaRPr lang="pt-BR" sz="2400" dirty="0" smtClean="0"/>
          </a:p>
          <a:p>
            <a:r>
              <a:rPr lang="pt-BR" sz="2400" dirty="0" smtClean="0"/>
              <a:t>Rede RJ – </a:t>
            </a:r>
          </a:p>
          <a:p>
            <a:r>
              <a:rPr lang="pt-BR" sz="2400" dirty="0" smtClean="0"/>
              <a:t>	 Em 10 anos não chega a </a:t>
            </a:r>
            <a:r>
              <a:rPr lang="pt-BR" sz="2400" dirty="0" smtClean="0"/>
              <a:t>300</a:t>
            </a:r>
          </a:p>
          <a:p>
            <a:r>
              <a:rPr lang="pt-BR" sz="2400" dirty="0" smtClean="0"/>
              <a:t>	IP da Rede: </a:t>
            </a:r>
            <a:r>
              <a:rPr lang="pt-BR" sz="2400" dirty="0" smtClean="0"/>
              <a:t>192.168.2.0   </a:t>
            </a:r>
            <a:r>
              <a:rPr lang="pt-BR" sz="2400" dirty="0" smtClean="0"/>
              <a:t>Máscara: 23  = </a:t>
            </a:r>
            <a:r>
              <a:rPr lang="pt-BR" sz="2400" dirty="0" smtClean="0"/>
              <a:t>512 </a:t>
            </a:r>
            <a:r>
              <a:rPr lang="pt-BR" sz="2400" dirty="0" err="1" smtClean="0"/>
              <a:t>IPs</a:t>
            </a:r>
            <a:r>
              <a:rPr lang="pt-BR" sz="2400" dirty="0" smtClean="0"/>
              <a:t> / 2 </a:t>
            </a:r>
            <a:r>
              <a:rPr lang="pt-BR" sz="2400" dirty="0" err="1" smtClean="0"/>
              <a:t>subnet</a:t>
            </a:r>
            <a:endParaRPr lang="pt-BR" sz="2400" dirty="0" smtClean="0"/>
          </a:p>
          <a:p>
            <a:r>
              <a:rPr lang="pt-BR" sz="2400" dirty="0" smtClean="0"/>
              <a:t>	</a:t>
            </a:r>
            <a:r>
              <a:rPr lang="pt-BR" sz="2400" dirty="0" smtClean="0"/>
              <a:t>Broadcast: 192.168.3.255</a:t>
            </a:r>
            <a:endParaRPr lang="pt-BR" sz="2400" dirty="0" smtClean="0"/>
          </a:p>
          <a:p>
            <a:r>
              <a:rPr lang="pt-BR" sz="2400" dirty="0" smtClean="0"/>
              <a:t>	Gateways: </a:t>
            </a:r>
            <a:r>
              <a:rPr lang="pt-BR" sz="2400" dirty="0" smtClean="0"/>
              <a:t>192.168.2.1 </a:t>
            </a:r>
            <a:r>
              <a:rPr lang="pt-BR" sz="2400" dirty="0" smtClean="0"/>
              <a:t>– </a:t>
            </a:r>
            <a:r>
              <a:rPr lang="pt-BR" sz="2400" dirty="0" smtClean="0"/>
              <a:t>192.168.3.254</a:t>
            </a:r>
            <a:endParaRPr lang="pt-BR" sz="2400" dirty="0" smtClean="0"/>
          </a:p>
          <a:p>
            <a:r>
              <a:rPr lang="pt-BR" sz="2400" dirty="0" smtClean="0"/>
              <a:t>Rede RS – </a:t>
            </a:r>
          </a:p>
          <a:p>
            <a:r>
              <a:rPr lang="pt-BR" sz="2400" dirty="0" smtClean="0"/>
              <a:t>	Em </a:t>
            </a:r>
            <a:r>
              <a:rPr lang="pt-BR" sz="2400" dirty="0" smtClean="0"/>
              <a:t>10 anos não chega a </a:t>
            </a:r>
            <a:r>
              <a:rPr lang="pt-BR" sz="2400" dirty="0" smtClean="0"/>
              <a:t>100</a:t>
            </a:r>
            <a:endParaRPr lang="pt-BR" sz="2400" dirty="0" smtClean="0"/>
          </a:p>
          <a:p>
            <a:r>
              <a:rPr lang="pt-BR" sz="2400" dirty="0" smtClean="0"/>
              <a:t>	</a:t>
            </a:r>
            <a:r>
              <a:rPr lang="pt-BR" sz="2400" dirty="0" smtClean="0"/>
              <a:t>IP da Rede: 172.16.0.0  Máscara: </a:t>
            </a:r>
            <a:r>
              <a:rPr lang="pt-BR" sz="2400" dirty="0" smtClean="0"/>
              <a:t>25  </a:t>
            </a:r>
            <a:r>
              <a:rPr lang="pt-BR" sz="2400" dirty="0" smtClean="0"/>
              <a:t>= </a:t>
            </a:r>
            <a:r>
              <a:rPr lang="pt-BR" sz="2400" dirty="0" smtClean="0"/>
              <a:t>126 </a:t>
            </a:r>
            <a:r>
              <a:rPr lang="pt-BR" sz="2400" dirty="0" err="1" smtClean="0"/>
              <a:t>IPs</a:t>
            </a:r>
            <a:r>
              <a:rPr lang="pt-BR" sz="2400" dirty="0" smtClean="0"/>
              <a:t> / </a:t>
            </a:r>
            <a:r>
              <a:rPr lang="pt-BR" sz="2400" dirty="0" smtClean="0"/>
              <a:t>“1/2” </a:t>
            </a:r>
            <a:r>
              <a:rPr lang="pt-BR" sz="2400" dirty="0" err="1" smtClean="0"/>
              <a:t>subnet</a:t>
            </a:r>
            <a:endParaRPr lang="pt-BR" sz="2400" dirty="0" smtClean="0"/>
          </a:p>
          <a:p>
            <a:r>
              <a:rPr lang="pt-BR" sz="2400" dirty="0" smtClean="0"/>
              <a:t>	Broadcast: 172.16.0.127</a:t>
            </a:r>
          </a:p>
          <a:p>
            <a:r>
              <a:rPr lang="pt-BR" sz="2400" dirty="0" smtClean="0"/>
              <a:t>	Gateways: 172.16.0.1 - </a:t>
            </a:r>
            <a:r>
              <a:rPr lang="pt-BR" sz="2400" dirty="0" smtClean="0"/>
              <a:t>172.16.0.126</a:t>
            </a:r>
            <a:endParaRPr lang="pt-BR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-762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Voice</a:t>
            </a:r>
            <a:r>
              <a:rPr lang="pt-BR" sz="4000" b="1" dirty="0" smtClean="0">
                <a:solidFill>
                  <a:srgbClr val="000032"/>
                </a:solidFill>
              </a:rPr>
              <a:t> Over IP</a:t>
            </a:r>
          </a:p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228600" y="1219200"/>
            <a:ext cx="8610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8600" y="1295400"/>
            <a:ext cx="86868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História da Telefonia</a:t>
            </a:r>
          </a:p>
          <a:p>
            <a:pPr algn="just"/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1877 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- D. Pedro II ordena a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instalação de linhas telefônicas interligando o Palácio do Quinta da Boa Vista às residências dos seus Ministros. Isso aconteceu em 1877, através dos serviços de montagem da “Western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and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Brazilian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Telegraph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”, que 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inaugurava efetivamente a telefonia no Brasil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. Naquele mesmo ano, o sucesso do telefone já despertara o interesse do comércio e da indústria. 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-762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Voice</a:t>
            </a:r>
            <a:r>
              <a:rPr lang="pt-BR" sz="4000" b="1" dirty="0" smtClean="0">
                <a:solidFill>
                  <a:srgbClr val="000032"/>
                </a:solidFill>
              </a:rPr>
              <a:t> Over IP</a:t>
            </a:r>
          </a:p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228600" y="1219200"/>
            <a:ext cx="8610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8600" y="1295400"/>
            <a:ext cx="86868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História da Telefonia</a:t>
            </a:r>
          </a:p>
          <a:p>
            <a:pPr algn="just"/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27 de maio de 1931 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- O presidente da República, Getúlio Vargas, assina o Decreto nº. 20.047, único instrumento legal, ao lado do Decreto no. 21.111, de 1 de março de 1931, que o regulamentou até a 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criação do Código Brasileiro de Telecomunicações.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-762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Voice</a:t>
            </a:r>
            <a:r>
              <a:rPr lang="pt-BR" sz="4000" b="1" dirty="0" smtClean="0">
                <a:solidFill>
                  <a:srgbClr val="000032"/>
                </a:solidFill>
              </a:rPr>
              <a:t> Over IP</a:t>
            </a:r>
          </a:p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228600" y="1219200"/>
            <a:ext cx="8610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8600" y="1295400"/>
            <a:ext cx="86868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História da Telefonia Over IP</a:t>
            </a:r>
          </a:p>
          <a:p>
            <a:pPr algn="just"/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 fontAlgn="base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1943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 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- O matemático Dr. Claude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Shannon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publicou "A Teoria Matemática da Comunicação", que promoveu o conceito de comunicação em código binário.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O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paper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do Dr.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Shannon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formou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a base de toda a revolução das comunicações digitais, de celulares à Internet</a:t>
            </a:r>
            <a:endParaRPr lang="pt-BR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-762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Voice</a:t>
            </a:r>
            <a:r>
              <a:rPr lang="pt-BR" sz="4000" b="1" dirty="0" smtClean="0">
                <a:solidFill>
                  <a:srgbClr val="000032"/>
                </a:solidFill>
              </a:rPr>
              <a:t> Over IP</a:t>
            </a:r>
          </a:p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VoIP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228600" y="1219200"/>
            <a:ext cx="8610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8600" y="1295400"/>
            <a:ext cx="86868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História da Telefonia</a:t>
            </a:r>
          </a:p>
          <a:p>
            <a:pPr algn="just"/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fontAlgn="base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1946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- Instalado ente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Aldeburgh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(Inglaterra) e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Domburg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(Alemanha) o 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primeiro cabo moderno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com um comprimento de 80 milhas náuticas e uma capacidade de 60 canais telefônicos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fontAlgn="base"/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 </a:t>
            </a:r>
          </a:p>
          <a:p>
            <a:pPr fontAlgn="base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1956 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- Instalado o 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primeiro cabo transatlântico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entre Oban (Escócia) e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Clareville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(Terra Nova), com distância de 1.526 milhas náuticas e 36 canais.</a:t>
            </a:r>
            <a:endParaRPr lang="pt-BR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50234</TotalTime>
  <Words>1826</Words>
  <Application>Microsoft Office PowerPoint</Application>
  <PresentationFormat>Apresentação na tela (4:3)</PresentationFormat>
  <Paragraphs>554</Paragraphs>
  <Slides>55</Slides>
  <Notes>55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56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B1gH34d</dc:creator>
  <cp:lastModifiedBy>Windows User</cp:lastModifiedBy>
  <cp:revision>1502</cp:revision>
  <dcterms:created xsi:type="dcterms:W3CDTF">2012-03-03T15:14:32Z</dcterms:created>
  <dcterms:modified xsi:type="dcterms:W3CDTF">2014-10-15T20:15:11Z</dcterms:modified>
</cp:coreProperties>
</file>