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2">
  <p:sldMasterIdLst>
    <p:sldMasterId id="2147483648" r:id="rId1"/>
  </p:sldMasterIdLst>
  <p:notesMasterIdLst>
    <p:notesMasterId r:id="rId22"/>
  </p:notesMasterIdLst>
  <p:sldIdLst>
    <p:sldId id="256" r:id="rId2"/>
    <p:sldId id="300" r:id="rId3"/>
    <p:sldId id="336" r:id="rId4"/>
    <p:sldId id="306" r:id="rId5"/>
    <p:sldId id="334" r:id="rId6"/>
    <p:sldId id="335" r:id="rId7"/>
    <p:sldId id="313" r:id="rId8"/>
    <p:sldId id="331" r:id="rId9"/>
    <p:sldId id="310" r:id="rId10"/>
    <p:sldId id="307" r:id="rId11"/>
    <p:sldId id="316" r:id="rId12"/>
    <p:sldId id="314" r:id="rId13"/>
    <p:sldId id="315" r:id="rId14"/>
    <p:sldId id="339" r:id="rId15"/>
    <p:sldId id="311" r:id="rId16"/>
    <p:sldId id="317" r:id="rId17"/>
    <p:sldId id="308" r:id="rId18"/>
    <p:sldId id="333" r:id="rId19"/>
    <p:sldId id="338" r:id="rId20"/>
    <p:sldId id="337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32"/>
    <a:srgbClr val="000099"/>
    <a:srgbClr val="FF33CC"/>
    <a:srgbClr val="0000FF"/>
    <a:srgbClr val="00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00" autoAdjust="0"/>
    <p:restoredTop sz="99796" autoAdjust="0"/>
  </p:normalViewPr>
  <p:slideViewPr>
    <p:cSldViewPr>
      <p:cViewPr varScale="1">
        <p:scale>
          <a:sx n="56" d="100"/>
          <a:sy n="56" d="100"/>
        </p:scale>
        <p:origin x="-18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3C397-280C-4B0F-8DEB-584AB76C2E87}" type="datetimeFigureOut">
              <a:rPr lang="pt-BR" smtClean="0"/>
              <a:pPr/>
              <a:t>25/08/2014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09822-EA8D-4146-B9A9-DB9AEB5C52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1130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09822-EA8D-4146-B9A9-DB9AEB5C52A1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4443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25/08/2014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9398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25/08/2014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9610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25/08/2014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41258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25/08/2014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4972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25/08/2014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3946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25/08/2014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6340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25/08/2014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0581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25/08/2014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6989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25/08/2014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14093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25/08/2014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0819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1247-A69D-41AB-9211-798B96E1AFC0}" type="datetimeFigureOut">
              <a:rPr lang="pt-BR" smtClean="0"/>
              <a:pPr/>
              <a:t>25/08/2014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EEC9-BD95-45EC-BFB8-9A0310F589D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6094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31247-A69D-41AB-9211-798B96E1AFC0}" type="datetimeFigureOut">
              <a:rPr lang="pt-BR" smtClean="0"/>
              <a:pPr/>
              <a:t>25/08/2014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3EEC9-BD95-45EC-BFB8-9A0310F589D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2041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euip.com.b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://whatismyipaddress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myip.com.br/" TargetMode="External"/><Relationship Id="rId5" Type="http://schemas.openxmlformats.org/officeDocument/2006/relationships/hyperlink" Target="http://www.whatismyip.com/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iplocation.net/tools/netmask.php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tools.ietf.org/html/rfc2460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ftp://ftp.rfc-editor.org/in-notes/ien/scanned/ien54_reduced.pdf" TargetMode="External"/><Relationship Id="rId3" Type="http://schemas.openxmlformats.org/officeDocument/2006/relationships/image" Target="../media/image3.jpeg"/><Relationship Id="rId7" Type="http://schemas.openxmlformats.org/officeDocument/2006/relationships/hyperlink" Target="ftp://ftp.rfc-editor.org/in-notes/ien/scanned/ien41_reduced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ftp://ftp.rfc-editor.org/in-notes/ien/scanned/ien28_reduced.pdf" TargetMode="External"/><Relationship Id="rId5" Type="http://schemas.openxmlformats.org/officeDocument/2006/relationships/hyperlink" Target="ftp://ftp.rfc-editor.org/in-notes/ien/ien2.txt" TargetMode="External"/><Relationship Id="rId4" Type="http://schemas.openxmlformats.org/officeDocument/2006/relationships/image" Target="../media/image4.png"/><Relationship Id="rId9" Type="http://schemas.openxmlformats.org/officeDocument/2006/relationships/hyperlink" Target="ftp://ftp.rfc-editor.org/in-notes/ien/ien119.t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52400"/>
            <a:ext cx="8953297" cy="6476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19200" y="5481935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Prof.  Luiz Fernando </a:t>
            </a:r>
            <a:r>
              <a:rPr lang="pt-BR" sz="2400" b="1" dirty="0" err="1" smtClean="0">
                <a:solidFill>
                  <a:schemeClr val="tx2">
                    <a:lumMod val="50000"/>
                  </a:schemeClr>
                </a:solidFill>
              </a:rPr>
              <a:t>Albertin</a:t>
            </a:r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 Bono Milan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905000" y="533400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Aula 3</a:t>
            </a:r>
            <a:endParaRPr lang="en-US" sz="4000" b="1" dirty="0">
              <a:solidFill>
                <a:srgbClr val="000032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28600" y="2776716"/>
            <a:ext cx="8610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tx2">
                    <a:lumMod val="50000"/>
                  </a:schemeClr>
                </a:solidFill>
              </a:rPr>
              <a:t>Rede de Computadores</a:t>
            </a:r>
          </a:p>
          <a:p>
            <a:pPr algn="ctr"/>
            <a:endParaRPr lang="en-US" sz="1400" b="1" dirty="0" smtClean="0">
              <a:solidFill>
                <a:srgbClr val="000032"/>
              </a:solidFill>
            </a:endParaRPr>
          </a:p>
          <a:p>
            <a:pPr algn="ctr"/>
            <a:endParaRPr lang="en-US" sz="1400" b="1" dirty="0" smtClean="0">
              <a:solidFill>
                <a:srgbClr val="000032"/>
              </a:solidFill>
            </a:endParaRPr>
          </a:p>
        </p:txBody>
      </p:sp>
      <p:pic>
        <p:nvPicPr>
          <p:cNvPr id="110594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1627322" cy="1066800"/>
          </a:xfrm>
          <a:prstGeom prst="rect">
            <a:avLst/>
          </a:prstGeom>
          <a:noFill/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04800"/>
            <a:ext cx="169333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000032"/>
                </a:solidFill>
              </a:rPr>
              <a:t>Localhost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 descr="http://s2.hubimg.com/u/3701507_f26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9000" y="1676400"/>
            <a:ext cx="2476500" cy="4486276"/>
          </a:xfrm>
          <a:prstGeom prst="rect">
            <a:avLst/>
          </a:prstGeom>
          <a:noFill/>
        </p:spPr>
      </p:pic>
      <p:sp>
        <p:nvSpPr>
          <p:cNvPr id="12" name="Seta para baixo 11"/>
          <p:cNvSpPr/>
          <p:nvPr/>
        </p:nvSpPr>
        <p:spPr>
          <a:xfrm>
            <a:off x="3657600" y="2819400"/>
            <a:ext cx="457200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cima 12"/>
          <p:cNvSpPr/>
          <p:nvPr/>
        </p:nvSpPr>
        <p:spPr>
          <a:xfrm>
            <a:off x="5181600" y="2819400"/>
            <a:ext cx="457200" cy="167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2971800" y="4800600"/>
            <a:ext cx="3505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71600" y="1905000"/>
            <a:ext cx="1981200" cy="1262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6" name="Picture 4" descr="http://rasterweb.net/raster/wp-content/uploads/2010/08/apachei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1828800"/>
            <a:ext cx="1981200" cy="792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Atribuição de IP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447800"/>
            <a:ext cx="8686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 smtClean="0">
              <a:solidFill>
                <a:srgbClr val="000032"/>
              </a:solidFill>
            </a:endParaRPr>
          </a:p>
          <a:p>
            <a:pPr algn="just"/>
            <a:r>
              <a:rPr lang="pt-BR" sz="2400" b="1" dirty="0" smtClean="0">
                <a:solidFill>
                  <a:srgbClr val="000032"/>
                </a:solidFill>
              </a:rPr>
              <a:t>Manual</a:t>
            </a:r>
          </a:p>
          <a:p>
            <a:pPr algn="just"/>
            <a:endParaRPr lang="pt-BR" sz="2400" b="1" dirty="0" smtClean="0">
              <a:solidFill>
                <a:srgbClr val="000032"/>
              </a:solidFill>
            </a:endParaRPr>
          </a:p>
          <a:p>
            <a:pPr algn="just"/>
            <a:r>
              <a:rPr lang="pt-BR" sz="2400" b="1" dirty="0" smtClean="0">
                <a:solidFill>
                  <a:srgbClr val="000032"/>
                </a:solidFill>
              </a:rPr>
              <a:t>         </a:t>
            </a:r>
            <a:r>
              <a:rPr lang="pt-BR" sz="2400" dirty="0" smtClean="0">
                <a:solidFill>
                  <a:srgbClr val="000032"/>
                </a:solidFill>
              </a:rPr>
              <a:t>Usuário configura de acordo coma a especificação passada pelo administrador de rede</a:t>
            </a:r>
            <a:endParaRPr lang="pt-BR" sz="2400" b="1" dirty="0" smtClean="0">
              <a:solidFill>
                <a:srgbClr val="000032"/>
              </a:solidFill>
            </a:endParaRPr>
          </a:p>
          <a:p>
            <a:pPr algn="just"/>
            <a:endParaRPr lang="pt-BR" sz="2400" b="1" dirty="0" smtClean="0">
              <a:solidFill>
                <a:srgbClr val="000032"/>
              </a:solidFill>
            </a:endParaRPr>
          </a:p>
          <a:p>
            <a:pPr algn="just"/>
            <a:endParaRPr lang="pt-BR" sz="2400" b="1" dirty="0" smtClean="0">
              <a:solidFill>
                <a:srgbClr val="000032"/>
              </a:solidFill>
            </a:endParaRPr>
          </a:p>
          <a:p>
            <a:pPr algn="just"/>
            <a:r>
              <a:rPr lang="pt-BR" sz="2400" b="1" dirty="0" smtClean="0">
                <a:solidFill>
                  <a:srgbClr val="000032"/>
                </a:solidFill>
              </a:rPr>
              <a:t>Automático</a:t>
            </a:r>
            <a:endParaRPr lang="pt-BR" sz="2400" dirty="0" smtClean="0">
              <a:solidFill>
                <a:srgbClr val="000032"/>
              </a:solidFill>
            </a:endParaRPr>
          </a:p>
          <a:p>
            <a:endParaRPr lang="pt-BR" sz="2000" dirty="0">
              <a:solidFill>
                <a:srgbClr val="000032"/>
              </a:solidFill>
            </a:endParaRPr>
          </a:p>
          <a:p>
            <a:r>
              <a:rPr lang="pt-BR" sz="2000" dirty="0" smtClean="0">
                <a:solidFill>
                  <a:srgbClr val="000032"/>
                </a:solidFill>
              </a:rPr>
              <a:t>            </a:t>
            </a:r>
            <a:r>
              <a:rPr lang="pt-BR" sz="2400" dirty="0" smtClean="0">
                <a:solidFill>
                  <a:srgbClr val="000032"/>
                </a:solidFill>
              </a:rPr>
              <a:t>A maneira mais comum de atribuição de IP automático é quando este é delegado à máquina através de um serviço chamado DHCP (</a:t>
            </a:r>
            <a:r>
              <a:rPr lang="pt-BR" sz="2400" dirty="0" err="1" smtClean="0">
                <a:solidFill>
                  <a:srgbClr val="000032"/>
                </a:solidFill>
              </a:rPr>
              <a:t>Dynamic</a:t>
            </a:r>
            <a:r>
              <a:rPr lang="pt-BR" sz="2400" dirty="0" smtClean="0">
                <a:solidFill>
                  <a:srgbClr val="000032"/>
                </a:solidFill>
              </a:rPr>
              <a:t> Host </a:t>
            </a:r>
            <a:r>
              <a:rPr lang="pt-BR" sz="2400" dirty="0" err="1" smtClean="0">
                <a:solidFill>
                  <a:srgbClr val="000032"/>
                </a:solidFill>
              </a:rPr>
              <a:t>Configuration</a:t>
            </a:r>
            <a:r>
              <a:rPr lang="pt-BR" sz="2400" dirty="0" smtClean="0">
                <a:solidFill>
                  <a:srgbClr val="000032"/>
                </a:solidFill>
              </a:rPr>
              <a:t> </a:t>
            </a:r>
            <a:r>
              <a:rPr lang="pt-BR" sz="2400" dirty="0" err="1" smtClean="0">
                <a:solidFill>
                  <a:srgbClr val="000032"/>
                </a:solidFill>
              </a:rPr>
              <a:t>Protocol</a:t>
            </a:r>
            <a:r>
              <a:rPr lang="pt-BR" sz="2400" dirty="0" smtClean="0">
                <a:solidFill>
                  <a:srgbClr val="000032"/>
                </a:solidFill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IP válido na Internet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447801"/>
            <a:ext cx="86868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 smtClean="0">
              <a:solidFill>
                <a:srgbClr val="000032"/>
              </a:solidFill>
            </a:endParaRPr>
          </a:p>
          <a:p>
            <a:pPr algn="ctr"/>
            <a:r>
              <a:rPr lang="pt-BR" sz="2800" b="1" dirty="0" smtClean="0">
                <a:solidFill>
                  <a:srgbClr val="000032"/>
                </a:solidFill>
              </a:rPr>
              <a:t>IP </a:t>
            </a:r>
            <a:r>
              <a:rPr lang="pt-BR" sz="2400" dirty="0" smtClean="0">
                <a:solidFill>
                  <a:srgbClr val="000032"/>
                </a:solidFill>
              </a:rPr>
              <a:t>– Único em toda Internet</a:t>
            </a:r>
          </a:p>
          <a:p>
            <a:pPr algn="ctr"/>
            <a:endParaRPr lang="pt-BR" sz="2400" dirty="0" smtClean="0">
              <a:solidFill>
                <a:srgbClr val="000032"/>
              </a:solidFill>
            </a:endParaRPr>
          </a:p>
          <a:p>
            <a:pPr algn="ctr"/>
            <a:r>
              <a:rPr lang="pt-BR" sz="2400" b="1" dirty="0" smtClean="0">
                <a:solidFill>
                  <a:srgbClr val="000032"/>
                </a:solidFill>
              </a:rPr>
              <a:t>Hot IP / IP Quente</a:t>
            </a:r>
          </a:p>
          <a:p>
            <a:pPr algn="ctr"/>
            <a:endParaRPr lang="pt-BR" sz="2400" dirty="0" smtClean="0">
              <a:solidFill>
                <a:srgbClr val="000032"/>
              </a:solidFill>
            </a:endParaRPr>
          </a:p>
          <a:p>
            <a:pPr algn="ctr"/>
            <a:r>
              <a:rPr lang="pt-BR" sz="2400" dirty="0" smtClean="0">
                <a:solidFill>
                  <a:srgbClr val="000032"/>
                </a:solidFill>
                <a:hlinkClick r:id="rId5"/>
              </a:rPr>
              <a:t>http://www.whatismyip.com/</a:t>
            </a:r>
            <a:endParaRPr lang="pt-BR" sz="2400" dirty="0" smtClean="0">
              <a:solidFill>
                <a:srgbClr val="000032"/>
              </a:solidFill>
            </a:endParaRPr>
          </a:p>
          <a:p>
            <a:pPr algn="ctr"/>
            <a:endParaRPr lang="pt-BR" sz="2400" dirty="0" smtClean="0">
              <a:solidFill>
                <a:srgbClr val="000032"/>
              </a:solidFill>
            </a:endParaRPr>
          </a:p>
          <a:p>
            <a:pPr algn="ctr"/>
            <a:r>
              <a:rPr lang="pt-BR" sz="2400" dirty="0" smtClean="0">
                <a:solidFill>
                  <a:srgbClr val="000032"/>
                </a:solidFill>
                <a:hlinkClick r:id="rId6"/>
              </a:rPr>
              <a:t>http://myip.com.br/</a:t>
            </a:r>
            <a:endParaRPr lang="pt-BR" sz="2400" dirty="0" smtClean="0">
              <a:solidFill>
                <a:srgbClr val="000032"/>
              </a:solidFill>
            </a:endParaRPr>
          </a:p>
          <a:p>
            <a:pPr algn="ctr"/>
            <a:endParaRPr lang="pt-BR" sz="2400" dirty="0" smtClean="0">
              <a:solidFill>
                <a:srgbClr val="000032"/>
              </a:solidFill>
            </a:endParaRPr>
          </a:p>
          <a:p>
            <a:pPr algn="ctr"/>
            <a:r>
              <a:rPr lang="pt-BR" sz="2400" dirty="0" smtClean="0">
                <a:solidFill>
                  <a:srgbClr val="000032"/>
                </a:solidFill>
                <a:hlinkClick r:id="rId7"/>
              </a:rPr>
              <a:t>http://whatismyipaddress.com/</a:t>
            </a:r>
            <a:endParaRPr lang="pt-BR" sz="2400" dirty="0" smtClean="0">
              <a:solidFill>
                <a:srgbClr val="000032"/>
              </a:solidFill>
            </a:endParaRPr>
          </a:p>
          <a:p>
            <a:pPr algn="ctr"/>
            <a:endParaRPr lang="pt-BR" sz="2400" dirty="0" smtClean="0">
              <a:solidFill>
                <a:srgbClr val="000032"/>
              </a:solidFill>
            </a:endParaRPr>
          </a:p>
          <a:p>
            <a:pPr algn="ctr"/>
            <a:r>
              <a:rPr lang="pt-BR" sz="2400" dirty="0" smtClean="0">
                <a:solidFill>
                  <a:srgbClr val="000032"/>
                </a:solidFill>
                <a:hlinkClick r:id="rId8"/>
              </a:rPr>
              <a:t>http://www.meuip.com.br/</a:t>
            </a:r>
            <a:endParaRPr lang="pt-BR" sz="2400" dirty="0" smtClean="0">
              <a:solidFill>
                <a:srgbClr val="000032"/>
              </a:solidFill>
            </a:endParaRPr>
          </a:p>
          <a:p>
            <a:pPr algn="ctr"/>
            <a:endParaRPr lang="pt-BR" sz="2400" dirty="0" smtClean="0">
              <a:solidFill>
                <a:srgbClr val="000032"/>
              </a:solidFill>
            </a:endParaRPr>
          </a:p>
          <a:p>
            <a:pPr algn="ctr"/>
            <a:endParaRPr lang="pt-BR" sz="2400" dirty="0" smtClean="0">
              <a:solidFill>
                <a:srgbClr val="000032"/>
              </a:solidFill>
            </a:endParaRPr>
          </a:p>
          <a:p>
            <a:pPr algn="ctr"/>
            <a:endParaRPr lang="pt-BR" sz="2400" dirty="0" smtClean="0">
              <a:solidFill>
                <a:srgbClr val="000032"/>
              </a:solidFill>
            </a:endParaRPr>
          </a:p>
          <a:p>
            <a:pPr algn="just"/>
            <a:endParaRPr lang="pt-BR" sz="2400" dirty="0" smtClean="0">
              <a:solidFill>
                <a:srgbClr val="000032"/>
              </a:solidFill>
            </a:endParaRPr>
          </a:p>
          <a:p>
            <a:pPr algn="just"/>
            <a:endParaRPr lang="pt-BR" sz="2400" dirty="0" smtClean="0">
              <a:solidFill>
                <a:srgbClr val="000032"/>
              </a:solidFill>
            </a:endParaRPr>
          </a:p>
          <a:p>
            <a:pPr algn="just"/>
            <a:endParaRPr lang="pt-BR" sz="2000" dirty="0" smtClean="0">
              <a:solidFill>
                <a:srgbClr val="000032"/>
              </a:solidFill>
            </a:endParaRPr>
          </a:p>
          <a:p>
            <a:endParaRPr lang="pt-BR" sz="2000" dirty="0">
              <a:solidFill>
                <a:srgbClr val="00003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6096000" y="3048000"/>
            <a:ext cx="762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Máscara de Sub-Rede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143000"/>
            <a:ext cx="86868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 smtClean="0">
              <a:solidFill>
                <a:srgbClr val="000032"/>
              </a:solidFill>
            </a:endParaRPr>
          </a:p>
          <a:p>
            <a:pPr algn="just"/>
            <a:r>
              <a:rPr lang="pt-BR" sz="2800" b="1" dirty="0" smtClean="0">
                <a:solidFill>
                  <a:srgbClr val="000032"/>
                </a:solidFill>
              </a:rPr>
              <a:t>Máscara</a:t>
            </a:r>
            <a:r>
              <a:rPr lang="pt-BR" sz="2800" dirty="0" smtClean="0">
                <a:solidFill>
                  <a:srgbClr val="000032"/>
                </a:solidFill>
              </a:rPr>
              <a:t> </a:t>
            </a:r>
            <a:r>
              <a:rPr lang="pt-BR" sz="2400" dirty="0" smtClean="0">
                <a:solidFill>
                  <a:srgbClr val="000032"/>
                </a:solidFill>
              </a:rPr>
              <a:t>- A máscara de sub-rede separa o endereço IP para os endereços de rede e hosts (</a:t>
            </a:r>
            <a:r>
              <a:rPr lang="pt-BR" sz="2400" dirty="0" err="1" smtClean="0">
                <a:solidFill>
                  <a:srgbClr val="000032"/>
                </a:solidFill>
              </a:rPr>
              <a:t>nodes</a:t>
            </a:r>
            <a:r>
              <a:rPr lang="pt-BR" sz="2400" dirty="0" smtClean="0">
                <a:solidFill>
                  <a:srgbClr val="000032"/>
                </a:solidFill>
              </a:rPr>
              <a:t>/computadores/dispositivos/</a:t>
            </a:r>
            <a:r>
              <a:rPr lang="pt-BR" sz="2400" dirty="0" err="1" smtClean="0">
                <a:solidFill>
                  <a:srgbClr val="000032"/>
                </a:solidFill>
              </a:rPr>
              <a:t>etc</a:t>
            </a:r>
            <a:r>
              <a:rPr lang="pt-BR" sz="2400" dirty="0" smtClean="0">
                <a:solidFill>
                  <a:srgbClr val="000032"/>
                </a:solidFill>
              </a:rPr>
              <a:t>)</a:t>
            </a:r>
          </a:p>
          <a:p>
            <a:pPr algn="ctr"/>
            <a:r>
              <a:rPr lang="pt-BR" sz="2400" dirty="0" smtClean="0">
                <a:solidFill>
                  <a:srgbClr val="000032"/>
                </a:solidFill>
              </a:rPr>
              <a:t> (&lt;rede&gt; &lt;hosts&gt;)</a:t>
            </a:r>
            <a:endParaRPr lang="pt-BR" sz="2000" dirty="0" smtClean="0">
              <a:solidFill>
                <a:srgbClr val="000032"/>
              </a:solidFill>
            </a:endParaRPr>
          </a:p>
          <a:p>
            <a:endParaRPr lang="pt-BR" sz="2000" dirty="0" smtClean="0">
              <a:solidFill>
                <a:srgbClr val="000032"/>
              </a:solidFill>
            </a:endParaRPr>
          </a:p>
          <a:p>
            <a:r>
              <a:rPr lang="pt-BR" sz="2000" dirty="0" smtClean="0">
                <a:solidFill>
                  <a:srgbClr val="000032"/>
                </a:solidFill>
              </a:rPr>
              <a:t>                                                      </a:t>
            </a:r>
            <a:r>
              <a:rPr lang="pt-BR" sz="3200" dirty="0" smtClean="0">
                <a:solidFill>
                  <a:srgbClr val="000032"/>
                </a:solidFill>
              </a:rPr>
              <a:t>Rede</a:t>
            </a:r>
            <a:r>
              <a:rPr lang="pt-BR" sz="2000" dirty="0" smtClean="0">
                <a:solidFill>
                  <a:srgbClr val="000032"/>
                </a:solidFill>
              </a:rPr>
              <a:t>                                     </a:t>
            </a:r>
            <a:r>
              <a:rPr lang="pt-BR" sz="3200" dirty="0" smtClean="0">
                <a:solidFill>
                  <a:srgbClr val="000032"/>
                </a:solidFill>
              </a:rPr>
              <a:t>Hosts</a:t>
            </a:r>
            <a:endParaRPr lang="pt-BR" sz="2000" dirty="0" smtClean="0">
              <a:solidFill>
                <a:srgbClr val="000032"/>
              </a:solidFill>
            </a:endParaRPr>
          </a:p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000" dirty="0" smtClean="0">
              <a:solidFill>
                <a:srgbClr val="000032"/>
              </a:solidFill>
            </a:endParaRPr>
          </a:p>
          <a:p>
            <a:pPr algn="ctr"/>
            <a:r>
              <a:rPr lang="pt-BR" sz="2800" dirty="0" smtClean="0">
                <a:solidFill>
                  <a:srgbClr val="000032"/>
                </a:solidFill>
              </a:rPr>
              <a:t>00000000.00000000.00000000.00000000</a:t>
            </a:r>
          </a:p>
          <a:p>
            <a:pPr algn="ctr"/>
            <a:endParaRPr lang="pt-BR" sz="2800" dirty="0" smtClean="0">
              <a:solidFill>
                <a:srgbClr val="000032"/>
              </a:solidFill>
            </a:endParaRPr>
          </a:p>
          <a:p>
            <a:pPr algn="ctr"/>
            <a:r>
              <a:rPr lang="pt-BR" sz="2800" dirty="0" smtClean="0">
                <a:solidFill>
                  <a:srgbClr val="000032"/>
                </a:solidFill>
              </a:rPr>
              <a:t>11111111.11111111.11111111.00000000</a:t>
            </a:r>
            <a:endParaRPr lang="pt-BR" sz="2800" dirty="0">
              <a:solidFill>
                <a:srgbClr val="000032"/>
              </a:solidFill>
            </a:endParaRPr>
          </a:p>
        </p:txBody>
      </p:sp>
      <p:sp>
        <p:nvSpPr>
          <p:cNvPr id="10" name="Semicírculos 9"/>
          <p:cNvSpPr/>
          <p:nvPr/>
        </p:nvSpPr>
        <p:spPr>
          <a:xfrm>
            <a:off x="1600200" y="4038600"/>
            <a:ext cx="4343400" cy="838200"/>
          </a:xfrm>
          <a:prstGeom prst="blockArc">
            <a:avLst>
              <a:gd name="adj1" fmla="val 10800000"/>
              <a:gd name="adj2" fmla="val 21547361"/>
              <a:gd name="adj3" fmla="val 17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micírculos 11"/>
          <p:cNvSpPr/>
          <p:nvPr/>
        </p:nvSpPr>
        <p:spPr>
          <a:xfrm>
            <a:off x="6248400" y="3962400"/>
            <a:ext cx="1295400" cy="838200"/>
          </a:xfrm>
          <a:prstGeom prst="blockArc">
            <a:avLst>
              <a:gd name="adj1" fmla="val 10800000"/>
              <a:gd name="adj2" fmla="val 21393594"/>
              <a:gd name="adj3" fmla="val 15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09600" y="6059269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hlinkClick r:id="rId5"/>
              </a:rPr>
              <a:t>http://www.iplocation.net/tools/netmask.</a:t>
            </a:r>
            <a:r>
              <a:rPr lang="pt-BR" dirty="0" err="1" smtClean="0">
                <a:hlinkClick r:id="rId5"/>
              </a:rPr>
              <a:t>php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Gateway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304800" y="15240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Porta de Passagem</a:t>
            </a:r>
          </a:p>
          <a:p>
            <a:pPr algn="ctr"/>
            <a:endParaRPr lang="pt-BR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Convenção:  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Segundo ou penúltimo IP da rede</a:t>
            </a:r>
            <a:endParaRPr lang="pt-BR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609600" y="3733800"/>
            <a:ext cx="23622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Rede</a:t>
            </a:r>
          </a:p>
          <a:p>
            <a:pPr algn="ctr"/>
            <a:r>
              <a:rPr lang="pt-BR" sz="2000" b="1" dirty="0" smtClean="0"/>
              <a:t>172.16.0.0/16</a:t>
            </a:r>
            <a:endParaRPr lang="pt-BR" sz="2000" b="1" dirty="0"/>
          </a:p>
        </p:txBody>
      </p:sp>
      <p:sp>
        <p:nvSpPr>
          <p:cNvPr id="12" name="Elipse 11"/>
          <p:cNvSpPr/>
          <p:nvPr/>
        </p:nvSpPr>
        <p:spPr>
          <a:xfrm>
            <a:off x="6324600" y="3733800"/>
            <a:ext cx="23622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Rede</a:t>
            </a:r>
          </a:p>
          <a:p>
            <a:pPr algn="ctr"/>
            <a:r>
              <a:rPr lang="pt-BR" b="1" dirty="0" smtClean="0"/>
              <a:t>192.168.0.0/24</a:t>
            </a:r>
            <a:endParaRPr lang="pt-BR" b="1" dirty="0"/>
          </a:p>
        </p:txBody>
      </p:sp>
      <p:sp>
        <p:nvSpPr>
          <p:cNvPr id="13" name="Fluxograma: Somador 12"/>
          <p:cNvSpPr/>
          <p:nvPr/>
        </p:nvSpPr>
        <p:spPr>
          <a:xfrm>
            <a:off x="3886200" y="3962400"/>
            <a:ext cx="1524000" cy="1447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Gateway</a:t>
            </a:r>
            <a:endParaRPr lang="pt-BR" b="1" dirty="0"/>
          </a:p>
        </p:txBody>
      </p:sp>
      <p:cxnSp>
        <p:nvCxnSpPr>
          <p:cNvPr id="15" name="Conector reto 14"/>
          <p:cNvCxnSpPr>
            <a:stCxn id="10" idx="6"/>
            <a:endCxn id="13" idx="2"/>
          </p:cNvCxnSpPr>
          <p:nvPr/>
        </p:nvCxnSpPr>
        <p:spPr>
          <a:xfrm>
            <a:off x="2971800" y="464820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3" idx="6"/>
            <a:endCxn id="12" idx="2"/>
          </p:cNvCxnSpPr>
          <p:nvPr/>
        </p:nvCxnSpPr>
        <p:spPr>
          <a:xfrm flipV="1">
            <a:off x="5410200" y="464820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CDIR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676400"/>
            <a:ext cx="8686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 smtClean="0">
                <a:solidFill>
                  <a:srgbClr val="000032"/>
                </a:solidFill>
              </a:rPr>
              <a:t>Classless</a:t>
            </a:r>
            <a:r>
              <a:rPr lang="pt-BR" sz="2800" b="1" dirty="0" smtClean="0">
                <a:solidFill>
                  <a:srgbClr val="000032"/>
                </a:solidFill>
              </a:rPr>
              <a:t> </a:t>
            </a:r>
            <a:r>
              <a:rPr lang="pt-BR" sz="2800" b="1" dirty="0" err="1" smtClean="0">
                <a:solidFill>
                  <a:srgbClr val="000032"/>
                </a:solidFill>
              </a:rPr>
              <a:t>Inter-Domain</a:t>
            </a:r>
            <a:r>
              <a:rPr lang="pt-BR" sz="2800" b="1" dirty="0" smtClean="0">
                <a:solidFill>
                  <a:srgbClr val="000032"/>
                </a:solidFill>
              </a:rPr>
              <a:t> </a:t>
            </a:r>
            <a:r>
              <a:rPr lang="pt-BR" sz="2800" b="1" dirty="0" err="1" smtClean="0">
                <a:solidFill>
                  <a:srgbClr val="000032"/>
                </a:solidFill>
              </a:rPr>
              <a:t>Routing</a:t>
            </a:r>
            <a:endParaRPr lang="pt-BR" sz="2800" b="1" dirty="0" smtClean="0">
              <a:solidFill>
                <a:srgbClr val="000032"/>
              </a:solidFill>
            </a:endParaRPr>
          </a:p>
          <a:p>
            <a:pPr algn="ctr"/>
            <a:endParaRPr lang="pt-BR" sz="2800" b="1" dirty="0" smtClean="0">
              <a:solidFill>
                <a:srgbClr val="000032"/>
              </a:solidFill>
            </a:endParaRPr>
          </a:p>
          <a:p>
            <a:pPr algn="just"/>
            <a:r>
              <a:rPr lang="pt-BR" sz="2800" dirty="0" smtClean="0">
                <a:solidFill>
                  <a:srgbClr val="000032"/>
                </a:solidFill>
              </a:rPr>
              <a:t>Refinamento para a forma como o tráfego era conduzido pelas redes IP</a:t>
            </a:r>
          </a:p>
          <a:p>
            <a:pPr algn="just"/>
            <a:endParaRPr lang="pt-BR" sz="2800" dirty="0" smtClean="0">
              <a:solidFill>
                <a:srgbClr val="000032"/>
              </a:solidFill>
            </a:endParaRPr>
          </a:p>
          <a:p>
            <a:pPr algn="just"/>
            <a:r>
              <a:rPr lang="pt-BR" sz="2800" dirty="0" smtClean="0">
                <a:solidFill>
                  <a:srgbClr val="000032"/>
                </a:solidFill>
              </a:rPr>
              <a:t>Uso mais eficiente para os endereços IP</a:t>
            </a:r>
          </a:p>
          <a:p>
            <a:pPr algn="just"/>
            <a:endParaRPr lang="pt-BR" sz="2800" dirty="0" smtClean="0">
              <a:solidFill>
                <a:srgbClr val="000032"/>
              </a:solidFill>
            </a:endParaRPr>
          </a:p>
          <a:p>
            <a:pPr algn="just"/>
            <a:r>
              <a:rPr lang="pt-BR" sz="2800" dirty="0" smtClean="0">
                <a:solidFill>
                  <a:srgbClr val="000032"/>
                </a:solidFill>
              </a:rPr>
              <a:t>RFC - 1519</a:t>
            </a:r>
          </a:p>
          <a:p>
            <a:pPr algn="just"/>
            <a:endParaRPr lang="pt-BR" sz="2400" dirty="0" smtClean="0">
              <a:solidFill>
                <a:srgbClr val="000032"/>
              </a:solidFill>
            </a:endParaRPr>
          </a:p>
          <a:p>
            <a:pPr algn="ctr"/>
            <a:endParaRPr lang="pt-BR" sz="2000" dirty="0" smtClean="0">
              <a:solidFill>
                <a:srgbClr val="000032"/>
              </a:solidFill>
            </a:endParaRPr>
          </a:p>
          <a:p>
            <a:pPr algn="just"/>
            <a:endParaRPr lang="pt-BR" sz="2000" dirty="0" smtClean="0">
              <a:solidFill>
                <a:srgbClr val="000032"/>
              </a:solidFill>
            </a:endParaRPr>
          </a:p>
          <a:p>
            <a:endParaRPr lang="pt-BR" sz="2000" dirty="0">
              <a:solidFill>
                <a:srgbClr val="00003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7620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 smtClean="0">
                <a:solidFill>
                  <a:srgbClr val="000032"/>
                </a:solidFill>
              </a:rPr>
              <a:t>IPs</a:t>
            </a:r>
            <a:r>
              <a:rPr lang="pt-BR" sz="3600" b="1" dirty="0" smtClean="0">
                <a:solidFill>
                  <a:srgbClr val="000032"/>
                </a:solidFill>
              </a:rPr>
              <a:t> Reservados em Uma Rede</a:t>
            </a:r>
            <a:endParaRPr lang="en-US" sz="36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2627055"/>
            <a:ext cx="8686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 smtClean="0">
                <a:solidFill>
                  <a:srgbClr val="000032"/>
                </a:solidFill>
              </a:rPr>
              <a:t>IP de Rede</a:t>
            </a:r>
            <a:r>
              <a:rPr lang="pt-BR" sz="2800" dirty="0" smtClean="0">
                <a:solidFill>
                  <a:srgbClr val="000032"/>
                </a:solidFill>
              </a:rPr>
              <a:t> – Representação da Rede (primeiro IP da rede)</a:t>
            </a:r>
          </a:p>
          <a:p>
            <a:pPr algn="just"/>
            <a:endParaRPr lang="pt-BR" sz="2800" dirty="0" smtClean="0">
              <a:solidFill>
                <a:srgbClr val="000032"/>
              </a:solidFill>
            </a:endParaRPr>
          </a:p>
          <a:p>
            <a:pPr algn="just"/>
            <a:endParaRPr lang="pt-BR" sz="2800" dirty="0" smtClean="0">
              <a:solidFill>
                <a:srgbClr val="000032"/>
              </a:solidFill>
            </a:endParaRPr>
          </a:p>
          <a:p>
            <a:pPr algn="just"/>
            <a:endParaRPr lang="pt-BR" sz="2800" dirty="0" smtClean="0">
              <a:solidFill>
                <a:srgbClr val="000032"/>
              </a:solidFill>
            </a:endParaRPr>
          </a:p>
          <a:p>
            <a:pPr algn="just"/>
            <a:r>
              <a:rPr lang="pt-BR" sz="2800" b="1" dirty="0" smtClean="0">
                <a:solidFill>
                  <a:srgbClr val="000032"/>
                </a:solidFill>
              </a:rPr>
              <a:t>IP de Broadcast</a:t>
            </a:r>
            <a:r>
              <a:rPr lang="pt-BR" sz="2800" dirty="0" smtClean="0">
                <a:solidFill>
                  <a:srgbClr val="000032"/>
                </a:solidFill>
              </a:rPr>
              <a:t> – Broadcast da Rede (último IP da rede)</a:t>
            </a:r>
          </a:p>
          <a:p>
            <a:endParaRPr lang="pt-BR" sz="2000" dirty="0">
              <a:solidFill>
                <a:srgbClr val="00003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Exercício</a:t>
            </a:r>
            <a:endParaRPr lang="en-US" sz="4000" b="1" dirty="0">
              <a:solidFill>
                <a:srgbClr val="000032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04800" y="1301889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Quantos Hosts podemos ter na rede:  192.168.0.0/24? 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seu IP de rede e IP de Broadcast?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Quantos Hosts podemos ter na rede:  172.16.0.0/25? 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seu IP de rede e IP de Broadcast?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Quantos Hosts podemos ter na rede:  10.0.0.0/23? 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seu IP de rede e IP de Broadcast?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O IP 10.0.0.150/22 está na mesma rede que o IP 10.0.4.165/22?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Exercício</a:t>
            </a:r>
            <a:endParaRPr lang="en-US" sz="4000" b="1" dirty="0">
              <a:solidFill>
                <a:srgbClr val="000032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04800" y="1788616"/>
            <a:ext cx="8458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O IP:  192.168.11.132/27 pertence a qual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rede (IP da rede)? 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sua máscara na representação binária?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sua máscara na representação decimal?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o primeiro IP válido desta rede?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o último IP válido desta rede?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o IP de broadcast?</a:t>
            </a:r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Exercício p/ Entregar</a:t>
            </a:r>
            <a:endParaRPr lang="en-US" sz="4000" b="1" dirty="0">
              <a:solidFill>
                <a:srgbClr val="000032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04800" y="1507153"/>
            <a:ext cx="8458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O IP:  192.168.11.220/27 pertence a qual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rede (IP da rede)?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A máscara CDIR 27 permite a criação de quantas redes/hosts?  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sua máscara na representação binária?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sua máscara na representação decimal?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o primeiro IP válido desta rede?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o último IP válido desta rede?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Qual é o IP de broadcast?</a:t>
            </a:r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Internet </a:t>
            </a:r>
            <a:r>
              <a:rPr lang="pt-BR" sz="4000" b="1" dirty="0" err="1" smtClean="0">
                <a:solidFill>
                  <a:srgbClr val="000032"/>
                </a:solidFill>
              </a:rPr>
              <a:t>Protocol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 descr="http://s2.hubimg.com/u/3701507_f26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81200" y="1676400"/>
            <a:ext cx="2476500" cy="4486276"/>
          </a:xfrm>
          <a:prstGeom prst="rect">
            <a:avLst/>
          </a:prstGeom>
          <a:noFill/>
        </p:spPr>
      </p:pic>
      <p:sp>
        <p:nvSpPr>
          <p:cNvPr id="12" name="Seta para a esquerda 11"/>
          <p:cNvSpPr/>
          <p:nvPr/>
        </p:nvSpPr>
        <p:spPr>
          <a:xfrm>
            <a:off x="4572000" y="4343400"/>
            <a:ext cx="11430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5791200" y="4038600"/>
            <a:ext cx="99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rgbClr val="000032"/>
                </a:solidFill>
              </a:rPr>
              <a:t>IP</a:t>
            </a:r>
            <a:endParaRPr lang="en-US" sz="6000" b="1" dirty="0">
              <a:solidFill>
                <a:srgbClr val="00003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IPv6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2954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Versão que substituirá o IPv4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(nas próximas décadas ou mais )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IPv4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representa mais de 96% do tráfego da Internet em todo o mundo (maio de 2014)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Foi formalmente descrito em 1998 no RFC 2460 - 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  <a:hlinkClick r:id="rId5"/>
              </a:rPr>
              <a:t>http://tools.ietf.org/html/rfc2460</a:t>
            </a:r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IPv4 suporta cerca de 4 bilhões (4x10 ) de endereços IP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IPv6 suporta 3,4x10     endereços IP</a:t>
            </a:r>
          </a:p>
          <a:p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Está sendo implantado gradativamente utilizando o conceito de "pilha dupla“ (dual </a:t>
            </a:r>
            <a:r>
              <a:rPr lang="pt-BR" sz="2400" dirty="0" err="1" smtClean="0">
                <a:solidFill>
                  <a:schemeClr val="tx2">
                    <a:lumMod val="50000"/>
                  </a:schemeClr>
                </a:solidFill>
              </a:rPr>
              <a:t>stack</a:t>
            </a:r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495800" y="4343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  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9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362200" y="5105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  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</a:rPr>
              <a:t>38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IP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91768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52400" y="1219200"/>
            <a:ext cx="8534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</a:rPr>
              <a:t>Propõe a primeira versão de cabeçalho IP</a:t>
            </a:r>
          </a:p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IEN2 (1977) - 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hlinkClick r:id="rId5"/>
              </a:rPr>
              <a:t>ftp://ftp.rfc-editor.org/in-notes/ien/ien2.txt</a:t>
            </a:r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</a:rPr>
              <a:t>Descreve a versão 2 do cabeçalho IP</a:t>
            </a:r>
          </a:p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IEN 2 8 (1978) - 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hlinkClick r:id="rId6"/>
              </a:rPr>
              <a:t>ftp://ftp.rfc-editor.org/in-notes/ien/scanned/ien28_reduced.pdf</a:t>
            </a:r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</a:rPr>
              <a:t>Descreve o que afirma ser a versão 4 do cabeçalho IP, mas difere significativamente do IPv4 de hoje</a:t>
            </a:r>
          </a:p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IEN 4 1 (1978) - 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hlinkClick r:id="rId7"/>
              </a:rPr>
              <a:t>ftp://ftp.rfc-editor.org/in-notes/ien/scanned/ien41_reduced.pdf</a:t>
            </a:r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</a:rPr>
              <a:t>Esta pode ser a primeira aparição publicada do cabeçalho IPv4 tudo que usamos hoje</a:t>
            </a:r>
          </a:p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IEN 5 4 (1978) - 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hlinkClick r:id="rId8"/>
              </a:rPr>
              <a:t>ftp://ftp.rfc-editor.org/in-notes/ien/scanned/ien54_reduced.pdf</a:t>
            </a:r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</a:rPr>
              <a:t>O </a:t>
            </a:r>
            <a:r>
              <a:rPr lang="pt-BR" sz="2000" b="1" i="1" dirty="0" smtClean="0">
                <a:solidFill>
                  <a:schemeClr val="tx2">
                    <a:lumMod val="50000"/>
                  </a:schemeClr>
                </a:solidFill>
              </a:rPr>
              <a:t>Internet </a:t>
            </a:r>
            <a:r>
              <a:rPr lang="pt-BR" sz="2000" b="1" i="1" dirty="0" err="1" smtClean="0">
                <a:solidFill>
                  <a:schemeClr val="tx2">
                    <a:lumMod val="50000"/>
                  </a:schemeClr>
                </a:solidFill>
              </a:rPr>
              <a:t>Stream</a:t>
            </a:r>
            <a:r>
              <a:rPr lang="pt-BR" sz="2000" b="1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000" b="1" i="1" dirty="0" err="1" smtClean="0">
                <a:solidFill>
                  <a:schemeClr val="tx2">
                    <a:lumMod val="50000"/>
                  </a:schemeClr>
                </a:solidFill>
              </a:rPr>
              <a:t>Protocol</a:t>
            </a:r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</a:rPr>
              <a:t> (ST e depois ST-II) é uma família de protocolos experimentais inicialmente definidas no </a:t>
            </a:r>
            <a:r>
              <a:rPr lang="pt-BR" sz="2000" b="1" i="1" dirty="0" smtClean="0">
                <a:solidFill>
                  <a:schemeClr val="tx2">
                    <a:lumMod val="50000"/>
                  </a:schemeClr>
                </a:solidFill>
              </a:rPr>
              <a:t>Internet </a:t>
            </a:r>
            <a:r>
              <a:rPr lang="pt-BR" sz="2000" b="1" i="1" dirty="0" err="1" smtClean="0">
                <a:solidFill>
                  <a:schemeClr val="tx2">
                    <a:lumMod val="50000"/>
                  </a:schemeClr>
                </a:solidFill>
              </a:rPr>
              <a:t>Experiment</a:t>
            </a:r>
            <a:r>
              <a:rPr lang="pt-BR" sz="2000" b="1" i="1" dirty="0" smtClean="0">
                <a:solidFill>
                  <a:schemeClr val="tx2">
                    <a:lumMod val="50000"/>
                  </a:schemeClr>
                </a:solidFill>
              </a:rPr>
              <a:t> Note </a:t>
            </a:r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</a:rPr>
              <a:t>(“IPv5”)</a:t>
            </a:r>
          </a:p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IEN 119 (1979) - 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hlinkClick r:id="rId9"/>
              </a:rPr>
              <a:t>ftp://ftp.rfc-editor.org/in-notes/ien/ien119.txt</a:t>
            </a:r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IPv4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91768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28600" y="2057400"/>
            <a:ext cx="861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Um número de 32 bits descrito por quatro octetos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             </a:t>
            </a:r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                          Octeto (oito bits)</a:t>
            </a:r>
          </a:p>
          <a:p>
            <a:pPr algn="ctr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00000000.00000000.00000000.00000000</a:t>
            </a:r>
          </a:p>
          <a:p>
            <a:pPr algn="ctr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pt-BR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Exemplo de representação decimal: 192.168.12.47</a:t>
            </a:r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Semicírculos 11"/>
          <p:cNvSpPr/>
          <p:nvPr/>
        </p:nvSpPr>
        <p:spPr>
          <a:xfrm>
            <a:off x="1981200" y="3429000"/>
            <a:ext cx="1143000" cy="914400"/>
          </a:xfrm>
          <a:prstGeom prst="blockArc">
            <a:avLst>
              <a:gd name="adj1" fmla="val 10800000"/>
              <a:gd name="adj2" fmla="val 21247141"/>
              <a:gd name="adj3" fmla="val 12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Decimal p/ Binário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91768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28600" y="1524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Decimal: 192</a:t>
            </a:r>
            <a:endParaRPr lang="pt-BR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1524000" y="222504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Divisão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Quociente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Resto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192 / 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96/2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48/2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24/2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12/6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6/2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3/2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1/2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Seta para cima 14"/>
          <p:cNvSpPr/>
          <p:nvPr/>
        </p:nvSpPr>
        <p:spPr>
          <a:xfrm>
            <a:off x="7010400" y="2819400"/>
            <a:ext cx="304800" cy="2590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228600" y="5862935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Binário: 11000000</a:t>
            </a:r>
            <a:endParaRPr lang="pt-BR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Binário</a:t>
            </a:r>
            <a:r>
              <a:rPr lang="en-US" sz="4000" b="1" dirty="0" smtClean="0">
                <a:solidFill>
                  <a:srgbClr val="000032"/>
                </a:solidFill>
              </a:rPr>
              <a:t> p/ </a:t>
            </a:r>
            <a:r>
              <a:rPr lang="pt-BR" sz="4000" b="1" dirty="0" smtClean="0">
                <a:solidFill>
                  <a:srgbClr val="000032"/>
                </a:solidFill>
              </a:rPr>
              <a:t>Decimal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91768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0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04800" y="52578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Decimal: 192</a:t>
            </a:r>
            <a:endParaRPr lang="pt-BR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28600" y="1900535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tx2">
                    <a:lumMod val="50000"/>
                  </a:schemeClr>
                </a:solidFill>
              </a:rPr>
              <a:t>Binário: 11000000</a:t>
            </a:r>
            <a:endParaRPr lang="pt-BR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28600" y="2908518"/>
            <a:ext cx="8458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pt-BR" sz="2800" b="1" dirty="0" smtClean="0">
                <a:solidFill>
                  <a:schemeClr val="tx2">
                    <a:lumMod val="50000"/>
                  </a:schemeClr>
                </a:solidFill>
              </a:rPr>
              <a:t>1         1         0         0         0         0         0          0</a:t>
            </a:r>
          </a:p>
          <a:p>
            <a:pPr marL="342900" indent="-342900" algn="ctr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2  x1   2  x1  2  x0  2  x0  2  x0   2  x0   2  x0   2  x0 </a:t>
            </a:r>
          </a:p>
          <a:p>
            <a:pPr marL="342900" indent="-342900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        128  + 64   +    0  +   0   +   0   +    0    +   0   +    0</a:t>
            </a:r>
          </a:p>
          <a:p>
            <a:pPr marL="342900" indent="-342900"/>
            <a:r>
              <a:rPr lang="pt-BR" sz="2800" dirty="0" smtClean="0">
                <a:solidFill>
                  <a:schemeClr val="tx2">
                    <a:lumMod val="50000"/>
                  </a:schemeClr>
                </a:solidFill>
              </a:rPr>
              <a:t>                                              = 192 </a:t>
            </a:r>
            <a:endParaRPr lang="pt-BR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066800" y="3289518"/>
            <a:ext cx="7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50000"/>
                  </a:schemeClr>
                </a:solidFill>
              </a:rPr>
              <a:t> 7                     6                   5                   4                   3                     2                     1                     0</a:t>
            </a:r>
            <a:endParaRPr lang="pt-BR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53425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IPv4</a:t>
            </a:r>
            <a:endParaRPr lang="en-US" sz="36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8" name="Picture 2" descr="File:Ipv4 address.sv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1676400"/>
            <a:ext cx="7143750" cy="4286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Classes de IP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600200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381000" y="1600201"/>
          <a:ext cx="8305800" cy="457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419"/>
                <a:gridCol w="3369334"/>
                <a:gridCol w="3526047"/>
              </a:tblGrid>
              <a:tr h="679747">
                <a:tc>
                  <a:txBody>
                    <a:bodyPr/>
                    <a:lstStyle/>
                    <a:p>
                      <a:r>
                        <a:rPr lang="pt-BR" dirty="0" smtClean="0"/>
                        <a:t>Classe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Gama de Endereços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Nº de Endereços por Rede</a:t>
                      </a:r>
                      <a:endParaRPr lang="pt-BR" dirty="0"/>
                    </a:p>
                  </a:txBody>
                  <a:tcPr/>
                </a:tc>
              </a:tr>
              <a:tr h="679747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pt-BR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1.0.0.0 até 127.0.0.0 </a:t>
                      </a:r>
                      <a:endParaRPr lang="pt-BR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16 777 216</a:t>
                      </a:r>
                      <a:endParaRPr lang="pt-BR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79747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pt-BR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128.0.0.0 até 191.255.0.0 </a:t>
                      </a:r>
                      <a:endParaRPr lang="pt-BR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65 536</a:t>
                      </a:r>
                      <a:endParaRPr lang="pt-BR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79747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</a:t>
                      </a:r>
                      <a:endParaRPr lang="pt-BR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192.0.0.0 até 223.255.255.0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256</a:t>
                      </a:r>
                      <a:endParaRPr lang="pt-BR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79747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pt-BR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224.0.0.0 até 239.255.255.255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Multicast</a:t>
                      </a:r>
                      <a:endParaRPr lang="pt-BR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1173264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</a:t>
                      </a:r>
                      <a:endParaRPr lang="pt-BR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240.0.0.0 até 255.255.255.254 </a:t>
                      </a:r>
                      <a:endParaRPr lang="pt-BR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Reservada a testes pela IETF</a:t>
                      </a:r>
                      <a:endParaRPr lang="pt-BR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79060" y="1219200"/>
            <a:ext cx="8953297" cy="5410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81200" y="2286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0032"/>
                </a:solidFill>
              </a:rPr>
              <a:t>Endereços Reservados</a:t>
            </a:r>
            <a:endParaRPr lang="en-US" sz="4000" b="1" dirty="0">
              <a:solidFill>
                <a:srgbClr val="000032"/>
              </a:solidFill>
            </a:endParaRPr>
          </a:p>
        </p:txBody>
      </p:sp>
      <p:pic>
        <p:nvPicPr>
          <p:cNvPr id="7" name="Picture 2" descr="http://www.brainstorm9.com.br/wp-content/uploads/2012/08/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3933"/>
            <a:ext cx="1524000" cy="99906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9934" y="76200"/>
            <a:ext cx="14816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28600" y="1600200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 smtClean="0">
              <a:solidFill>
                <a:srgbClr val="000032"/>
              </a:solidFill>
            </a:endParaRPr>
          </a:p>
          <a:p>
            <a:endParaRPr lang="pt-BR" sz="2800" dirty="0" smtClean="0">
              <a:solidFill>
                <a:srgbClr val="000032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304800" y="1524000"/>
          <a:ext cx="8382000" cy="4177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  <a:gridCol w="2794000"/>
              </a:tblGrid>
              <a:tr h="68362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Bloco de Endereços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RFC</a:t>
                      </a:r>
                      <a:endParaRPr lang="pt-BR" dirty="0"/>
                    </a:p>
                  </a:txBody>
                  <a:tcPr anchor="ctr"/>
                </a:tc>
              </a:tr>
              <a:tr h="698863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10.0.0.0/8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Rede Privada</a:t>
                      </a:r>
                    </a:p>
                    <a:p>
                      <a:pPr algn="ctr"/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(não </a:t>
                      </a:r>
                      <a:r>
                        <a:rPr lang="pt-BR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roteável</a:t>
                      </a:r>
                      <a:r>
                        <a:rPr lang="pt-BR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na Internet</a:t>
                      </a:r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1918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98863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172.16.0.0/12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Rede Privada</a:t>
                      </a:r>
                    </a:p>
                    <a:p>
                      <a:pPr algn="ctr"/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(não </a:t>
                      </a:r>
                      <a:r>
                        <a:rPr lang="pt-BR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roteável</a:t>
                      </a:r>
                      <a:r>
                        <a:rPr lang="pt-BR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na Internet</a:t>
                      </a:r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1918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98863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192.168.0.0/16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Rede Privada</a:t>
                      </a:r>
                    </a:p>
                    <a:p>
                      <a:pPr algn="ctr"/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(não </a:t>
                      </a:r>
                      <a:r>
                        <a:rPr lang="pt-BR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roteável</a:t>
                      </a:r>
                      <a:r>
                        <a:rPr lang="pt-BR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na Internet</a:t>
                      </a:r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1918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98863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127.0.0.0/8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Localhost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3330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98863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128.0.0.0/16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	Reservado (IANA)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3330</a:t>
                      </a:r>
                      <a:endParaRPr lang="pt-BR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304800" y="58674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IANA - Internet </a:t>
            </a:r>
            <a:r>
              <a:rPr lang="pt-BR" b="1" dirty="0" err="1" smtClean="0">
                <a:solidFill>
                  <a:schemeClr val="tx2">
                    <a:lumMod val="50000"/>
                  </a:schemeClr>
                </a:solidFill>
              </a:rPr>
              <a:t>Assigned</a:t>
            </a:r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b="1" dirty="0" err="1" smtClean="0">
                <a:solidFill>
                  <a:schemeClr val="tx2">
                    <a:lumMod val="50000"/>
                  </a:schemeClr>
                </a:solidFill>
              </a:rPr>
              <a:t>Numbers</a:t>
            </a:r>
            <a:r>
              <a:rPr lang="pt-BR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b="1" dirty="0" err="1" smtClean="0">
                <a:solidFill>
                  <a:schemeClr val="tx2">
                    <a:lumMod val="50000"/>
                  </a:schemeClr>
                </a:solidFill>
              </a:rPr>
              <a:t>Authority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4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42362</TotalTime>
  <Words>843</Words>
  <Application>Microsoft Office PowerPoint</Application>
  <PresentationFormat>Apresentação na tela (4:3)</PresentationFormat>
  <Paragraphs>261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B1gH34d</dc:creator>
  <cp:lastModifiedBy>Windows User</cp:lastModifiedBy>
  <cp:revision>1158</cp:revision>
  <dcterms:created xsi:type="dcterms:W3CDTF">2012-03-03T15:14:32Z</dcterms:created>
  <dcterms:modified xsi:type="dcterms:W3CDTF">2014-08-25T14:17:04Z</dcterms:modified>
</cp:coreProperties>
</file>