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notesMasterIdLst>
    <p:notesMasterId r:id="rId34"/>
  </p:notesMasterIdLst>
  <p:sldIdLst>
    <p:sldId id="256" r:id="rId2"/>
    <p:sldId id="340" r:id="rId3"/>
    <p:sldId id="300" r:id="rId4"/>
    <p:sldId id="346" r:id="rId5"/>
    <p:sldId id="345" r:id="rId6"/>
    <p:sldId id="362" r:id="rId7"/>
    <p:sldId id="341" r:id="rId8"/>
    <p:sldId id="359" r:id="rId9"/>
    <p:sldId id="360" r:id="rId10"/>
    <p:sldId id="361" r:id="rId11"/>
    <p:sldId id="336" r:id="rId12"/>
    <p:sldId id="348" r:id="rId13"/>
    <p:sldId id="351" r:id="rId14"/>
    <p:sldId id="363" r:id="rId15"/>
    <p:sldId id="350" r:id="rId16"/>
    <p:sldId id="347" r:id="rId17"/>
    <p:sldId id="349" r:id="rId18"/>
    <p:sldId id="306" r:id="rId19"/>
    <p:sldId id="352" r:id="rId20"/>
    <p:sldId id="353" r:id="rId21"/>
    <p:sldId id="364" r:id="rId22"/>
    <p:sldId id="365" r:id="rId23"/>
    <p:sldId id="342" r:id="rId24"/>
    <p:sldId id="313" r:id="rId25"/>
    <p:sldId id="355" r:id="rId26"/>
    <p:sldId id="357" r:id="rId27"/>
    <p:sldId id="366" r:id="rId28"/>
    <p:sldId id="367" r:id="rId29"/>
    <p:sldId id="356" r:id="rId30"/>
    <p:sldId id="358" r:id="rId31"/>
    <p:sldId id="331" r:id="rId32"/>
    <p:sldId id="36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99"/>
    <a:srgbClr val="FF33CC"/>
    <a:srgbClr val="0000FF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9796" autoAdjust="0"/>
  </p:normalViewPr>
  <p:slideViewPr>
    <p:cSldViewPr>
      <p:cViewPr varScale="1">
        <p:scale>
          <a:sx n="56" d="100"/>
          <a:sy n="56" d="100"/>
        </p:scale>
        <p:origin x="-18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C397-280C-4B0F-8DEB-584AB76C2E87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9822-EA8D-4146-B9A9-DB9AEB5C52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113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939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96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25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97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394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34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8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698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09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81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609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1247-A69D-41AB-9211-798B96E1AFC0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0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tp.br/" TargetMode="External"/><Relationship Id="rId5" Type="http://schemas.openxmlformats.org/officeDocument/2006/relationships/hyperlink" Target="http://www.pool.ntp.org/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52400"/>
            <a:ext cx="8953297" cy="64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92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Prof.  Luiz Fernando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Albertin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Bono Milan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050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Aula 4</a:t>
            </a:r>
            <a:endParaRPr lang="en-US" sz="4000" b="1" dirty="0">
              <a:solidFill>
                <a:srgbClr val="00003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27767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tx2">
                    <a:lumMod val="50000"/>
                  </a:schemeClr>
                </a:solidFill>
              </a:rPr>
              <a:t>Rede de Computadores</a:t>
            </a: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</p:txBody>
      </p:sp>
      <p:pic>
        <p:nvPicPr>
          <p:cNvPr id="110594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627322" cy="1066800"/>
          </a:xfrm>
          <a:prstGeom prst="rect">
            <a:avLst/>
          </a:prstGeom>
          <a:noFill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04800"/>
            <a:ext cx="16933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DHCP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pic>
        <p:nvPicPr>
          <p:cNvPr id="45060" name="Picture 4" descr="https://live.paloaltonetworks.com/servlet/JiveServlet/showImage/102-7171-14-13899/Screen+Shot+2014-06-12+at+4.55.10+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1282458"/>
            <a:ext cx="3581400" cy="527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0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DNS</a:t>
            </a:r>
          </a:p>
          <a:p>
            <a:pPr algn="ctr"/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Domain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System</a:t>
            </a:r>
          </a:p>
          <a:p>
            <a:pPr algn="ctr"/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2400" y="1219200"/>
            <a:ext cx="8763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Sistema hierárquico distribuído de nomes de computadores, serviços, ou qualquer recurso conectado à Internet ou a uma rede privada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Traduz nomes de domínio (mais fácil de memorizar) para endereços IP numéricos necessários para localizar serviços computacionais e dispositivos em todo o mundo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 Instituto de Pesquisa de Stanford (SRI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International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hoje em dia) manteve um arquivo de texto chamado HOSTS.TXT que mapeou nomes de hosts para endereços numéricos na ARPANET</a:t>
            </a: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0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DNS</a:t>
            </a:r>
          </a:p>
          <a:p>
            <a:pPr algn="ctr"/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Domain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System</a:t>
            </a:r>
          </a:p>
          <a:p>
            <a:pPr algn="ctr"/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4800" y="14478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Paul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Mockapetris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da Universidade da Califórnia, Irvine, projetou 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Domain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System, em 1983 e o Internet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Engineering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Task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Force (IETF) publicou as especificações originais no RFC 882 e RFC 883 em novembro de 1983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Em 1984, Douglas Terry, Mark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Painter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David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Riggle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e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Songnian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Zhou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Estudantes da Berkeley , escreveram o BIND (Berkeley Internet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Domain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Em novembro de 1987, os documentos RFC 1034  e RFC 1035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substituiram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as especificações DNS 1983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Softwares DNS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2400" y="1219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371600"/>
            <a:ext cx="6477000" cy="50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Softwares DNS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2400" y="1219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57200" y="1397000"/>
          <a:ext cx="83820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5969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Number of installations found for each program</a:t>
                      </a:r>
                      <a:endParaRPr lang="pt-BR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72.598%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BIND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21.711%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Microsoft DNS Server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2.587% 	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TinyDNS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1.041%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Unknown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0.922%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Simple</a:t>
                      </a:r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DNS </a:t>
                      </a:r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Plus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0.314%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MyDNS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0.260% 	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PowerDNS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Root</a:t>
            </a:r>
            <a:r>
              <a:rPr lang="pt-BR" sz="4000" b="1" dirty="0" smtClean="0">
                <a:solidFill>
                  <a:srgbClr val="000032"/>
                </a:solidFill>
              </a:rPr>
              <a:t> </a:t>
            </a:r>
            <a:r>
              <a:rPr lang="pt-BR" sz="4000" b="1" dirty="0" err="1" smtClean="0">
                <a:solidFill>
                  <a:srgbClr val="000032"/>
                </a:solidFill>
              </a:rPr>
              <a:t>Servers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2400" y="1219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4800" y="13716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Hostname</a:t>
            </a:r>
            <a:r>
              <a:rPr lang="pt-BR" dirty="0" smtClean="0"/>
              <a:t> 	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IP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Addresses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smtClean="0"/>
              <a:t>			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Manager</a:t>
            </a:r>
          </a:p>
          <a:p>
            <a:r>
              <a:rPr lang="pt-BR" dirty="0" err="1" smtClean="0"/>
              <a:t>a.root-servers.</a:t>
            </a:r>
            <a:r>
              <a:rPr lang="pt-BR" dirty="0" smtClean="0"/>
              <a:t>net 	198.41.0.4, 2001:503:ba3e::2:30 	</a:t>
            </a:r>
            <a:r>
              <a:rPr lang="pt-BR" dirty="0" err="1" smtClean="0"/>
              <a:t>VeriSign</a:t>
            </a:r>
            <a:r>
              <a:rPr lang="pt-BR" dirty="0" smtClean="0"/>
              <a:t>, Inc.</a:t>
            </a:r>
          </a:p>
          <a:p>
            <a:r>
              <a:rPr lang="pt-BR" dirty="0" err="1" smtClean="0"/>
              <a:t>b.root-servers.</a:t>
            </a:r>
            <a:r>
              <a:rPr lang="pt-BR" dirty="0" smtClean="0"/>
              <a:t>net 	192.228.79.201, 2001:500:84::b 	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Southern</a:t>
            </a:r>
            <a:r>
              <a:rPr lang="pt-BR" dirty="0" smtClean="0"/>
              <a:t> </a:t>
            </a:r>
            <a:r>
              <a:rPr lang="pt-BR" dirty="0" err="1" smtClean="0"/>
              <a:t>California</a:t>
            </a:r>
            <a:r>
              <a:rPr lang="pt-BR" dirty="0" smtClean="0"/>
              <a:t> (ISI)</a:t>
            </a:r>
          </a:p>
          <a:p>
            <a:r>
              <a:rPr lang="pt-BR" dirty="0" err="1" smtClean="0"/>
              <a:t>c.root-servers.</a:t>
            </a:r>
            <a:r>
              <a:rPr lang="pt-BR" dirty="0" smtClean="0"/>
              <a:t>net 	192.33.4.12, 2001:500:2::c 		</a:t>
            </a:r>
            <a:r>
              <a:rPr lang="pt-BR" dirty="0" err="1" smtClean="0"/>
              <a:t>Cogent</a:t>
            </a:r>
            <a:r>
              <a:rPr lang="pt-BR" dirty="0" smtClean="0"/>
              <a:t> Communications</a:t>
            </a:r>
          </a:p>
          <a:p>
            <a:r>
              <a:rPr lang="pt-BR" dirty="0" err="1" smtClean="0"/>
              <a:t>d.root-servers.</a:t>
            </a:r>
            <a:r>
              <a:rPr lang="pt-BR" dirty="0" smtClean="0"/>
              <a:t>net 	199.7.91.13, 2001:500:2d::d 		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Maryland</a:t>
            </a:r>
          </a:p>
          <a:p>
            <a:r>
              <a:rPr lang="pt-BR" dirty="0" err="1" smtClean="0"/>
              <a:t>e.root-servers.</a:t>
            </a:r>
            <a:r>
              <a:rPr lang="pt-BR" dirty="0" smtClean="0"/>
              <a:t>net 	192.203.230.10 			NASA (Ames </a:t>
            </a:r>
            <a:r>
              <a:rPr lang="pt-BR" dirty="0" err="1" smtClean="0"/>
              <a:t>Research</a:t>
            </a:r>
            <a:r>
              <a:rPr lang="pt-BR" dirty="0" smtClean="0"/>
              <a:t> Center)</a:t>
            </a:r>
          </a:p>
          <a:p>
            <a:r>
              <a:rPr lang="pt-BR" dirty="0" err="1" smtClean="0"/>
              <a:t>f.root-servers.</a:t>
            </a:r>
            <a:r>
              <a:rPr lang="pt-BR" dirty="0" smtClean="0"/>
              <a:t>net 	192.5.5.241, 2001:500:2f::f 		Internet Systems Consortium, Inc.</a:t>
            </a:r>
          </a:p>
          <a:p>
            <a:r>
              <a:rPr lang="pt-BR" dirty="0" err="1" smtClean="0"/>
              <a:t>g.root-servers.</a:t>
            </a:r>
            <a:r>
              <a:rPr lang="pt-BR" dirty="0" smtClean="0"/>
              <a:t>net 	192.112.36.4 			US </a:t>
            </a:r>
            <a:r>
              <a:rPr lang="pt-BR" dirty="0" err="1" smtClean="0"/>
              <a:t>Department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Defence</a:t>
            </a:r>
            <a:r>
              <a:rPr lang="pt-BR" dirty="0" smtClean="0"/>
              <a:t> (NIC)</a:t>
            </a:r>
          </a:p>
          <a:p>
            <a:r>
              <a:rPr lang="pt-BR" dirty="0" err="1" smtClean="0"/>
              <a:t>h.root-servers.</a:t>
            </a:r>
            <a:r>
              <a:rPr lang="pt-BR" dirty="0" smtClean="0"/>
              <a:t>net 	128.63.2.53, 2001:500:1::803f:235 	US </a:t>
            </a:r>
            <a:r>
              <a:rPr lang="pt-BR" dirty="0" err="1" smtClean="0"/>
              <a:t>Army</a:t>
            </a:r>
            <a:r>
              <a:rPr lang="pt-BR" dirty="0" smtClean="0"/>
              <a:t> (</a:t>
            </a:r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Lab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i.root-servers.</a:t>
            </a:r>
            <a:r>
              <a:rPr lang="pt-BR" dirty="0" smtClean="0"/>
              <a:t>net 	192.36.148.17, 2001:7</a:t>
            </a:r>
            <a:r>
              <a:rPr lang="pt-BR" dirty="0" err="1" smtClean="0"/>
              <a:t>fe</a:t>
            </a:r>
            <a:r>
              <a:rPr lang="pt-BR" dirty="0" smtClean="0"/>
              <a:t>::53 		</a:t>
            </a:r>
            <a:r>
              <a:rPr lang="pt-BR" dirty="0" err="1" smtClean="0"/>
              <a:t>Netnod</a:t>
            </a:r>
            <a:endParaRPr lang="pt-BR" dirty="0" smtClean="0"/>
          </a:p>
          <a:p>
            <a:r>
              <a:rPr lang="pt-BR" dirty="0" err="1" smtClean="0"/>
              <a:t>j.root-servers.</a:t>
            </a:r>
            <a:r>
              <a:rPr lang="pt-BR" dirty="0" smtClean="0"/>
              <a:t>net 	192.58.128.30, 2001:503:c27::2:30 	</a:t>
            </a:r>
            <a:r>
              <a:rPr lang="pt-BR" dirty="0" err="1" smtClean="0"/>
              <a:t>VeriSign</a:t>
            </a:r>
            <a:r>
              <a:rPr lang="pt-BR" dirty="0" smtClean="0"/>
              <a:t>, Inc.</a:t>
            </a:r>
          </a:p>
          <a:p>
            <a:r>
              <a:rPr lang="pt-BR" dirty="0" err="1" smtClean="0"/>
              <a:t>k.root-servers.</a:t>
            </a:r>
            <a:r>
              <a:rPr lang="pt-BR" dirty="0" smtClean="0"/>
              <a:t>net 	193.0.14.129, 2001:7</a:t>
            </a:r>
            <a:r>
              <a:rPr lang="pt-BR" dirty="0" err="1" smtClean="0"/>
              <a:t>fd</a:t>
            </a:r>
            <a:r>
              <a:rPr lang="pt-BR" dirty="0" smtClean="0"/>
              <a:t>::1 		RIPE NCC</a:t>
            </a:r>
          </a:p>
          <a:p>
            <a:r>
              <a:rPr lang="pt-BR" dirty="0" err="1" smtClean="0"/>
              <a:t>l.root-servers.</a:t>
            </a:r>
            <a:r>
              <a:rPr lang="pt-BR" dirty="0" smtClean="0"/>
              <a:t>net 	199.7.83.42, 2001:500:3::42 		ICANN</a:t>
            </a:r>
          </a:p>
          <a:p>
            <a:r>
              <a:rPr lang="pt-BR" dirty="0" err="1" smtClean="0"/>
              <a:t>m.root-servers.</a:t>
            </a:r>
            <a:r>
              <a:rPr lang="pt-BR" dirty="0" smtClean="0"/>
              <a:t>net 	202.12.27.33, 2001:dc3::35 		WIDE Project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DNS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Cubo 9"/>
          <p:cNvSpPr/>
          <p:nvPr/>
        </p:nvSpPr>
        <p:spPr>
          <a:xfrm>
            <a:off x="1066800" y="1600200"/>
            <a:ext cx="6858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/>
          <p:cNvSpPr/>
          <p:nvPr/>
        </p:nvSpPr>
        <p:spPr>
          <a:xfrm>
            <a:off x="3657600" y="1752600"/>
            <a:ext cx="6858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5715000" y="4953000"/>
            <a:ext cx="6858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5867400" y="3505200"/>
            <a:ext cx="6858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019800" y="1981200"/>
            <a:ext cx="6858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sto feliz 16"/>
          <p:cNvSpPr/>
          <p:nvPr/>
        </p:nvSpPr>
        <p:spPr>
          <a:xfrm>
            <a:off x="1066800" y="5105400"/>
            <a:ext cx="914400" cy="9906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stCxn id="17" idx="0"/>
            <a:endCxn id="10" idx="3"/>
          </p:cNvCxnSpPr>
          <p:nvPr/>
        </p:nvCxnSpPr>
        <p:spPr>
          <a:xfrm rot="16200000" flipV="1">
            <a:off x="166688" y="3748087"/>
            <a:ext cx="251460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0" idx="5"/>
            <a:endCxn id="12" idx="2"/>
          </p:cNvCxnSpPr>
          <p:nvPr/>
        </p:nvCxnSpPr>
        <p:spPr>
          <a:xfrm>
            <a:off x="1752600" y="2009775"/>
            <a:ext cx="19050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2" idx="5"/>
            <a:endCxn id="16" idx="2"/>
          </p:cNvCxnSpPr>
          <p:nvPr/>
        </p:nvCxnSpPr>
        <p:spPr>
          <a:xfrm>
            <a:off x="4343400" y="2162175"/>
            <a:ext cx="16764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2" idx="5"/>
            <a:endCxn id="15" idx="2"/>
          </p:cNvCxnSpPr>
          <p:nvPr/>
        </p:nvCxnSpPr>
        <p:spPr>
          <a:xfrm>
            <a:off x="4343400" y="2162175"/>
            <a:ext cx="1524000" cy="192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2" idx="5"/>
            <a:endCxn id="14" idx="2"/>
          </p:cNvCxnSpPr>
          <p:nvPr/>
        </p:nvCxnSpPr>
        <p:spPr>
          <a:xfrm>
            <a:off x="4343400" y="2162175"/>
            <a:ext cx="1371600" cy="3371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2"/>
            <a:endCxn id="17" idx="6"/>
          </p:cNvCxnSpPr>
          <p:nvPr/>
        </p:nvCxnSpPr>
        <p:spPr>
          <a:xfrm rot="10800000" flipV="1">
            <a:off x="1981200" y="5534024"/>
            <a:ext cx="373380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533400" y="3657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Quem é www.sp.senac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.br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04800" y="1295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Root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Server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2057400" y="1752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Pergunte para o 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Registro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8100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Registro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572000" y="25908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Pergunte para os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DNSs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do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6705600" y="2438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idiomas.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5532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informatica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0800" y="5029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ges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-dnsext01.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667000" y="518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www.sp.senac.br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é : 187.51.127.23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0" name="Conector de seta reta 69"/>
          <p:cNvCxnSpPr>
            <a:stCxn id="16" idx="3"/>
            <a:endCxn id="15" idx="0"/>
          </p:cNvCxnSpPr>
          <p:nvPr/>
        </p:nvCxnSpPr>
        <p:spPr>
          <a:xfrm rot="16200000" flipH="1">
            <a:off x="6019800" y="3228975"/>
            <a:ext cx="53340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15" idx="3"/>
            <a:endCxn id="14" idx="0"/>
          </p:cNvCxnSpPr>
          <p:nvPr/>
        </p:nvCxnSpPr>
        <p:spPr>
          <a:xfrm rot="16200000" flipH="1">
            <a:off x="5905500" y="4714875"/>
            <a:ext cx="45720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de cantos arredondados 83"/>
          <p:cNvSpPr/>
          <p:nvPr/>
        </p:nvSpPr>
        <p:spPr>
          <a:xfrm>
            <a:off x="3048000" y="1295400"/>
            <a:ext cx="5867400" cy="5181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5791200" y="1307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Zona de Autoridade 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Registros DNS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228600" y="1371600"/>
          <a:ext cx="85344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  <a:gridCol w="3886200"/>
                <a:gridCol w="12192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RFC</a:t>
                      </a:r>
                      <a:endParaRPr lang="pt-BR" dirty="0"/>
                    </a:p>
                  </a:txBody>
                  <a:tcPr anchor="ctr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IPv4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address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record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Retorna um endereço IPv4 de 32 bits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RFC 1035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CNAME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Canonical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name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record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Apelido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de um nome para outro, ex:</a:t>
                      </a:r>
                      <a:br>
                        <a:rPr lang="pt-BR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lang="pt-BR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sp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</a:t>
                      </a:r>
                      <a:r>
                        <a:rPr lang="pt-BR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senac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</a:t>
                      </a:r>
                      <a:r>
                        <a:rPr lang="pt-BR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br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-&gt; www.sp.senac.br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RFC 1035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MX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Mail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exchange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record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Mapeia um nome de domínio para uma lista de agentes de transferência de mensagens para esse domínio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RFC 1035</a:t>
                      </a:r>
                    </a:p>
                    <a:p>
                      <a:pPr algn="ctr"/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NS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Name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server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record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Delega zonas DNS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RFC 1035</a:t>
                      </a:r>
                    </a:p>
                    <a:p>
                      <a:pPr algn="ctr"/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AAAA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IPv6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address</a:t>
                      </a:r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record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Retorna um endereço IPv6 de 128 bits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RFC 3596</a:t>
                      </a:r>
                      <a:endParaRPr lang="pt-B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Reverse</a:t>
            </a:r>
            <a:r>
              <a:rPr lang="pt-BR" sz="4000" b="1" dirty="0" smtClean="0">
                <a:solidFill>
                  <a:srgbClr val="000032"/>
                </a:solidFill>
              </a:rPr>
              <a:t> DNS </a:t>
            </a:r>
            <a:r>
              <a:rPr lang="pt-BR" sz="4000" b="1" dirty="0" err="1" smtClean="0">
                <a:solidFill>
                  <a:srgbClr val="000032"/>
                </a:solidFill>
              </a:rPr>
              <a:t>lookup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4800" y="1855887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É a determinação de um nome de domínio que está associado a um determinado endereço IP em um DNS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DNS -&gt; Recebe um nome e retorna um IP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Reverse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DNS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Lookup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(“DNS reverso”) -&gt; Recebe um IP e retorna um nome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DNS </a:t>
            </a:r>
            <a:r>
              <a:rPr lang="pt-BR" sz="4000" b="1" dirty="0" err="1" smtClean="0">
                <a:solidFill>
                  <a:srgbClr val="000032"/>
                </a:solidFill>
              </a:rPr>
              <a:t>Tools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8600" y="1770995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whois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– Informações do domínio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nslookup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– Consulta DNS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dig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 - Consulta DNS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DNSDataView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 - Consulta DNS (MS Windows)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MAC </a:t>
            </a:r>
            <a:r>
              <a:rPr lang="pt-BR" sz="4000" b="1" dirty="0" err="1" smtClean="0">
                <a:solidFill>
                  <a:srgbClr val="000032"/>
                </a:solidFill>
              </a:rPr>
              <a:t>Address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81000" y="12192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Media Access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Control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Endereço físico associado à interface de comunicação (placa de rede)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O MAC é um endereço “único”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Formado por um conjunto de 6 bytes separados por dois pontos “:” ou hífen “-”, 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Cada byte é representado por dois algarismos na forma hexadecimal</a:t>
            </a: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Exemplo: 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bc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ee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:7b:d8:d9:15</a:t>
            </a:r>
          </a:p>
          <a:p>
            <a:pPr algn="ctr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42" name="Picture 2" descr="http://upload.wikimedia.org/wikipedia/commons/c/c9/Endere%C3%A7o_MAC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648200"/>
            <a:ext cx="7675830" cy="1158832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810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IEEE: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Institute of Electrical and Electronics Engineers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Whois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8600" y="130540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luiz@luiz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:~$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whois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Copyright (c)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Nic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The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use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the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data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below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only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permitted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as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described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in</a:t>
            </a: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full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the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terms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use (http://registro.br/termo/en.html),</a:t>
            </a: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being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prohibited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its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distribution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comercialization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reproduction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, in particular, to use it for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advertising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any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similar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purpose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%  2014-08-25 16:08:18 (BRT -03:00)</a:t>
            </a:r>
          </a:p>
          <a:p>
            <a:pPr algn="just"/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domain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:     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owner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:       SERVICO NACIONAL DE APRENDIZAGEM COMERCIAL - SENAC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ownerid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:     033.469.172/0001-68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responsible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: Gerência de Tecnologia da Informação</a:t>
            </a: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country:     BR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owner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-c:     CAEFE78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admin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-c:     CAEFE78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tech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-c:      CAEFE78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billing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-c:   CAEFE78</a:t>
            </a:r>
          </a:p>
          <a:p>
            <a:pPr algn="just"/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nserver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:     idiomas.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 200.216.65.7 </a:t>
            </a:r>
          </a:p>
          <a:p>
            <a:pPr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continua...</a:t>
            </a:r>
            <a:endParaRPr lang="pt-BR" sz="16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nslookup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8600" y="1305401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luiz@luiz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:~$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nslookup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&gt;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server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8.8.8.8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Default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server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 8.8.8.8</a:t>
            </a:r>
          </a:p>
          <a:p>
            <a:pPr algn="just"/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 8.8.8.8#53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&gt; www.sp.senac.br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Server:		8.8.8.8</a:t>
            </a:r>
          </a:p>
          <a:p>
            <a:pPr algn="just"/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	8.8.8.8#53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Non-authoritative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answer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www.sp.senac.br	canonical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rcd-externo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.br.</a:t>
            </a:r>
          </a:p>
          <a:p>
            <a:pPr algn="just"/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	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rcd-externo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: 187.51.127.23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dig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8600" y="1305401"/>
            <a:ext cx="8534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luiz@luiz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:~$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dig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 www.sp.senac.br</a:t>
            </a:r>
          </a:p>
          <a:p>
            <a:pPr algn="just"/>
            <a:endParaRPr lang="pt-B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 &lt;&lt;&gt;&gt;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DiG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 9.9.5-3-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Ubuntu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 &lt;&lt;&gt;&gt; www.sp.senac.br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global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options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 +cmd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Got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answer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-&gt;&gt;HEADER&lt;&lt;-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opcode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 QUERY, status: NOERROR, id: 38583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flags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qr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rd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ra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 QUERY: 1, ANSWER: 2, AUTHORITY: 2, ADDITIONAL: 3</a:t>
            </a:r>
          </a:p>
          <a:p>
            <a:pPr algn="just"/>
            <a:endParaRPr lang="pt-B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OPT PSEUDOSECTION: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 EDNS: version: 0,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flags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:; 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udp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: 4096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QUESTION SECTION: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;www.sp.senac.br.		IN	A</a:t>
            </a:r>
          </a:p>
          <a:p>
            <a:pPr algn="just"/>
            <a:endParaRPr lang="pt-B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ANSWER SECTION:</a:t>
            </a: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www.sp.senac.br.	928	IN	CNAME	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rcd-externo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</a:t>
            </a:r>
          </a:p>
          <a:p>
            <a:pPr algn="just"/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rcd-externo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 928	IN	A	187.51.127.23</a:t>
            </a:r>
          </a:p>
          <a:p>
            <a:pPr algn="just"/>
            <a:endParaRPr lang="pt-B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AUTHORITY SECTION:</a:t>
            </a:r>
          </a:p>
          <a:p>
            <a:pPr algn="just"/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		928	IN	NS	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ges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-dnsext02.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</a:t>
            </a:r>
          </a:p>
          <a:p>
            <a:pPr algn="just"/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		928	IN	NS	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ges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-dnsext01.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</a:t>
            </a:r>
          </a:p>
          <a:p>
            <a:pPr algn="just"/>
            <a:endParaRPr lang="pt-BR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;; ADDITIONAL SECTION:</a:t>
            </a:r>
          </a:p>
          <a:p>
            <a:pPr algn="just"/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ges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-dnsext01.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 928	IN	A	187.51.127.93</a:t>
            </a:r>
          </a:p>
          <a:p>
            <a:pPr algn="just"/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ges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-dnsext02.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sz="1400" dirty="0" err="1" smtClean="0">
                <a:solidFill>
                  <a:schemeClr val="tx2">
                    <a:lumMod val="50000"/>
                  </a:schemeClr>
                </a:solidFill>
              </a:rPr>
              <a:t>senac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.br. 928	IN	A	187.51.127.94</a:t>
            </a:r>
          </a:p>
          <a:p>
            <a:pPr algn="just"/>
            <a:endParaRPr lang="pt-BR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Registro.</a:t>
            </a:r>
            <a:r>
              <a:rPr lang="pt-BR" sz="4000" b="1" dirty="0" err="1" smtClean="0">
                <a:solidFill>
                  <a:srgbClr val="000032"/>
                </a:solidFill>
              </a:rPr>
              <a:t>br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2400" y="1219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" name="Imagem 9" descr="registrob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64919"/>
            <a:ext cx="6800850" cy="54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NTP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2192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Network Time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Protocolo de rede para a sincronização de data e hora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Em funcionamento desde antes de 1985, é um dos mais antigos protocolos da Internet em uso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Foi originalmente concebido por David L. Mills, da Universidade de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Delaware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que ainda o desenvolve e mantém com uma equipe de voluntários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Utiliza um sistema hierárquico de semi-camadas de fontes de tempo. Cada nível desta hierarquia é chamada de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e é atribuído um número que começa com zero no topo.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NTP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42846"/>
            <a:ext cx="8610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0</a:t>
            </a: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Dispositivos de tempo de alta precisão, como relógios atômicos (césio, rubídio), relógios de GPS,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(também são conhecidos como relógios de referência)</a:t>
            </a:r>
          </a:p>
          <a:p>
            <a:pPr algn="just"/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1</a:t>
            </a: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São computadores que sincronizam seu relógio dentro de poucos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milisegundos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de seu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0</a:t>
            </a:r>
          </a:p>
          <a:p>
            <a:pPr algn="just"/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2</a:t>
            </a: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Estes são os computadores que são sincronizados pelo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1 através de uma rede </a:t>
            </a:r>
          </a:p>
          <a:p>
            <a:pPr algn="just"/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3</a:t>
            </a: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Computadores que são sincronizados por servidores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2. Eles empregam exatamente os mesmos algoritmos para parear e realizar a amostragem de dados que os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2. Pode agir como servidores para os computadores do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4 e assim por diante</a:t>
            </a: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NTP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342846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Só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de 0 até 15 são válidos</a:t>
            </a: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Stratum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16 é utilizado para indicar que um dispositivo não está sincronizado.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Stratum</a:t>
            </a:r>
            <a:r>
              <a:rPr lang="pt-BR" sz="4000" b="1" dirty="0" smtClean="0">
                <a:solidFill>
                  <a:srgbClr val="000032"/>
                </a:solidFill>
              </a:rPr>
              <a:t> 0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http://upload.wikimedia.org/wikipedia/commons/3/38/FOCS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1371600"/>
            <a:ext cx="4572000" cy="3429001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1905000" y="51816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FOCS 1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, utiliza césio , Suíça, começou a operar em 2004. Incerteza de um segundo em 30 milhões de anos.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Stratum</a:t>
            </a:r>
            <a:r>
              <a:rPr lang="pt-BR" sz="4000" b="1" dirty="0" smtClean="0">
                <a:solidFill>
                  <a:srgbClr val="000032"/>
                </a:solidFill>
              </a:rPr>
              <a:t> 0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143000" y="5105400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Relógio atômico do Observatório Naval dos EUA em Washington DC. Fornece o tempo padrão para o Departamento de Defesa dos Estados Unidos.   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1524000"/>
            <a:ext cx="57150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NTP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6" name="Picture 2" descr="http://upload.wikimedia.org/wikipedia/commons/thumb/c/c9/Network_Time_Protocol_servers_and_clients.svg/470px-Network_Time_Protocol_servers_and_clients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1295400"/>
            <a:ext cx="5791200" cy="5175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ARP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2192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Resolution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É um protocolo de telecomunicações utilizado para a resolução de endereços da camada de rede em endereços da camada de enlace, uma função crítica em redes de acesso múltiplo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Definido pela RFC 826 em 1982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Também é o nome do programa para manipular esses endereços na maioria dos sistemas operacionais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Usado para converter um endereço IP para um endereço físico, como um endereço Ethernet (também conhecido como endereço MAC)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É utilizado dentro dos limites de uma única rede, nunca encaminhadas entre redes distintas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Servidores NTP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04800" y="14478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Mundo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NASA -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nasa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gov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http://www.pool.ntp.org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.ubuntu.com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Brasil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hlinkClick r:id="rId6"/>
              </a:rPr>
              <a:t>http://www.ntp.br/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a.st1.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	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b.st1.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	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c.st1.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	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d.st1.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a.ntp.br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	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b.ntp.br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		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c.ntp.br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	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gps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ntp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br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SNMP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600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600" y="1447800"/>
            <a:ext cx="853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Simple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Network Management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Protocolo padrão da Internet para gerenciar dispositivos em redes IP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Dispositivos que normalmente suportam SNMP: roteadores, switches, servidores, estações de trabalho, impressoras,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etc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Principalmente utilizado em sistemas de gerenciamento de rede para monitorar dispositivos que exigem atenção administrativa</a:t>
            </a: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SNMP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600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600" y="207008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Uma rede gerenciada por SNMP consiste em três componentes principais: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dispositivo gerenciado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Agent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- software que roda em dispositivos gerenciados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Network management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station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(NMS) - software que é executado no gerenciador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ARP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2192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Resolution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Protocolo da camada 1-2 do modelo TCP/IP e muitas vezes descrito como pertencente as camadas 2 e 3 do modelo OSI</a:t>
            </a:r>
          </a:p>
        </p:txBody>
      </p:sp>
      <p:pic>
        <p:nvPicPr>
          <p:cNvPr id="44034" name="Picture 2" descr="http://i.technet.microsoft.com/dynimg/IC21326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2590800"/>
            <a:ext cx="6400800" cy="3865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ARP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6" name="Picture 2" descr="http://4.bp.blogspot.com/-dYenEenk31E/TqBiyVBmWZI/AAAAAAAAAEY/TefrbPOxE-0/s1600/ARPRequestReply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4921" y="2057400"/>
            <a:ext cx="7058465" cy="3962400"/>
          </a:xfrm>
          <a:prstGeom prst="rect">
            <a:avLst/>
          </a:prstGeom>
          <a:noFill/>
        </p:spPr>
      </p:pic>
      <p:sp>
        <p:nvSpPr>
          <p:cNvPr id="10" name="Retângulo de cantos arredondados 9"/>
          <p:cNvSpPr/>
          <p:nvPr/>
        </p:nvSpPr>
        <p:spPr>
          <a:xfrm>
            <a:off x="1143000" y="1524000"/>
            <a:ext cx="7772400" cy="502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8862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LAN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luxograma: Somador 12"/>
          <p:cNvSpPr/>
          <p:nvPr/>
        </p:nvSpPr>
        <p:spPr>
          <a:xfrm>
            <a:off x="762000" y="3886200"/>
            <a:ext cx="685800" cy="685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 em forma de nuvem 13"/>
          <p:cNvSpPr/>
          <p:nvPr/>
        </p:nvSpPr>
        <p:spPr>
          <a:xfrm>
            <a:off x="-495300" y="3886200"/>
            <a:ext cx="990600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14" idx="2"/>
            <a:endCxn id="13" idx="2"/>
          </p:cNvCxnSpPr>
          <p:nvPr/>
        </p:nvCxnSpPr>
        <p:spPr>
          <a:xfrm flipV="1">
            <a:off x="494475" y="4229100"/>
            <a:ext cx="267525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InARP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143000"/>
            <a:ext cx="86106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Inverse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Resolution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RFC – 2390</a:t>
            </a:r>
          </a:p>
          <a:p>
            <a:pPr algn="just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InARP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é uma extensão do protocolo ARP usado por frame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relay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e redes ATM.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Basicamente opera da mesma forma que o ARP com a ressalva de que não faz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broadcast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obter o MAC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. Isto porque o endereço MAC de destino já é conhecido.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Frame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relay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é uma tecnologia da WAN que especifica as camadas de comunicação física e lógica utilizando o método de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packet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switching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. Originalmente projetada para o transporte de dados através da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infraestrutura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da ISDN (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Integrated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Services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Digital Network).</a:t>
            </a:r>
          </a:p>
          <a:p>
            <a:pPr algn="just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ATM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é um conceito de telecomunicações definida pelas normas ANSI e ITU (antigo CCITT) para o transporte de uma gama completa de tráfego de dados, incluindo voz, dados, vídeo e sinais</a:t>
            </a:r>
          </a:p>
          <a:p>
            <a:pPr algn="just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ISDN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Integrated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Services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for Digital Network) é um conjunto de padrões de comunicação para transmissão simultânea digital de voz, vídeo, dados e outros serviços de rede ao longo dos circuitos tradicionais da rede pública comutada de telefonia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RARP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Reverse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Resolution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Protocolo obsoleto usado por um computador cliente para solicitar o seu endereço IP a partir de uma rede de computadores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Descrito no RFC – 903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Passou a ser considerado obsoleto devido o Protocolo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Bootstrap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(BOOTP) e o mais moderno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Dynamic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Host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Configuration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(DHCP)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Requer um ou mais servidores para manter um banco de dados com o mapeamentos de endereços da Camada de Enlace para seus respectivos endereços de protocolo.</a:t>
            </a: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DHCP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13716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Dynamic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Host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Configuration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Protocolo de rede padronizado usado em redes IP (Internet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 para distribuir dinamicamente os parâmetros de configuração de rede, tais como endereços IP para as interfaces e serviços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Hosts solicitam endereços IP e os parâmetros de rede automaticamente para um servidor DHCP. Assim, reduzindo a necessidade de um administrador de rede ou um usuário para definir essas configurações manualmente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DHCP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4800" y="1202353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Foi definido inicialmente como um protocolo padrão no RFC 1531 em outubro de 1993 como uma extensão para o Protocolo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Bootstrap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(BOOTP) 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A motivação para estender BOOTP foi a necessidade de intervenção manual do BOOTP para adicionar informações de configuração para cada cliente, além, de não fornecer um mecanismo para recuperar os endereços IP não utilizados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DHCPv6 está documentado na RFC 3315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42870</TotalTime>
  <Words>1579</Words>
  <Application>Microsoft Office PowerPoint</Application>
  <PresentationFormat>Apresentação na tela (4:3)</PresentationFormat>
  <Paragraphs>381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B1gH34d</dc:creator>
  <cp:lastModifiedBy>Windows User</cp:lastModifiedBy>
  <cp:revision>1216</cp:revision>
  <dcterms:created xsi:type="dcterms:W3CDTF">2012-03-03T15:14:32Z</dcterms:created>
  <dcterms:modified xsi:type="dcterms:W3CDTF">2014-08-29T12:27:25Z</dcterms:modified>
</cp:coreProperties>
</file>