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30"/>
  </p:notesMasterIdLst>
  <p:sldIdLst>
    <p:sldId id="256" r:id="rId2"/>
    <p:sldId id="386" r:id="rId3"/>
    <p:sldId id="340" r:id="rId4"/>
    <p:sldId id="379" r:id="rId5"/>
    <p:sldId id="364" r:id="rId6"/>
    <p:sldId id="365" r:id="rId7"/>
    <p:sldId id="366" r:id="rId8"/>
    <p:sldId id="367" r:id="rId9"/>
    <p:sldId id="380" r:id="rId10"/>
    <p:sldId id="368" r:id="rId11"/>
    <p:sldId id="369" r:id="rId12"/>
    <p:sldId id="370" r:id="rId13"/>
    <p:sldId id="381" r:id="rId14"/>
    <p:sldId id="382" r:id="rId15"/>
    <p:sldId id="371" r:id="rId16"/>
    <p:sldId id="372" r:id="rId17"/>
    <p:sldId id="346" r:id="rId18"/>
    <p:sldId id="383" r:id="rId19"/>
    <p:sldId id="384" r:id="rId20"/>
    <p:sldId id="385" r:id="rId21"/>
    <p:sldId id="375" r:id="rId22"/>
    <p:sldId id="376" r:id="rId23"/>
    <p:sldId id="345" r:id="rId24"/>
    <p:sldId id="377" r:id="rId25"/>
    <p:sldId id="362" r:id="rId26"/>
    <p:sldId id="341" r:id="rId27"/>
    <p:sldId id="359" r:id="rId28"/>
    <p:sldId id="37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3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RocGpJVHxGs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youtube.com/watch?v=oJBBnymjR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IEy2oRkbAA0" TargetMode="External"/><Relationship Id="rId11" Type="http://schemas.openxmlformats.org/officeDocument/2006/relationships/hyperlink" Target="http://www.youtube.com/watch?v=126G4iy5E9Q" TargetMode="External"/><Relationship Id="rId5" Type="http://schemas.openxmlformats.org/officeDocument/2006/relationships/hyperlink" Target="http://www.youtube.com/watch?v=qQdH-yLXfbg" TargetMode="External"/><Relationship Id="rId10" Type="http://schemas.openxmlformats.org/officeDocument/2006/relationships/hyperlink" Target="http://www.youtube.com/watch?v=Rp9kXEPQeb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youtube.com/watch?v=juPPbSMAxR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erisigninc.com/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www.verisigninc.com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Albertin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5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reto 9"/>
          <p:cNvCxnSpPr/>
          <p:nvPr/>
        </p:nvCxnSpPr>
        <p:spPr>
          <a:xfrm rot="5400000">
            <a:off x="2551906" y="37719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62000" y="1219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Server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Side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81600" y="1219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Client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Side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4800" y="18288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Servidor Web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Apache – 59,7%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Nginx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21,8%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IIS – 13,6%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LiteSpeed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2%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Google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Servers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1,3%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Tomcat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0,4%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4818" name="Picture 2" descr="http://www.apache.org/images/feather-sma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86893" y="1981200"/>
            <a:ext cx="1075507" cy="304800"/>
          </a:xfrm>
          <a:prstGeom prst="rect">
            <a:avLst/>
          </a:prstGeom>
          <a:noFill/>
        </p:spPr>
      </p:pic>
      <p:pic>
        <p:nvPicPr>
          <p:cNvPr id="34820" name="Picture 4" descr="http://www.severalnines.com/sites/default/files/nginx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286000"/>
            <a:ext cx="1295400" cy="310896"/>
          </a:xfrm>
          <a:prstGeom prst="rect">
            <a:avLst/>
          </a:prstGeom>
          <a:noFill/>
        </p:spPr>
      </p:pic>
      <p:pic>
        <p:nvPicPr>
          <p:cNvPr id="34822" name="Picture 6" descr="http://www.strongsecurity.com.br/portal/wp-content/uploads/2011/07/microsoft-iis-small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0400" y="2667000"/>
            <a:ext cx="718983" cy="685800"/>
          </a:xfrm>
          <a:prstGeom prst="rect">
            <a:avLst/>
          </a:prstGeom>
          <a:noFill/>
        </p:spPr>
      </p:pic>
      <p:pic>
        <p:nvPicPr>
          <p:cNvPr id="34824" name="Picture 8" descr="http://tomcat.apache.org/tomcat-6.0-doc/images/tomcat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24200" y="3505200"/>
            <a:ext cx="685800" cy="485335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304800" y="41148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Linguagens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PHP – 82,1%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ASP.NET– 17,3%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Java – 2,7%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ColdFusion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0,7%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Perl – 0,5%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Ruby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0,5%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(http://w3techs.com/)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4826" name="Picture 10" descr="http://www.osipsolutions.com/os/wp-content/uploads/2013/10/php_logo-150x15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00400" y="4191000"/>
            <a:ext cx="762000" cy="762000"/>
          </a:xfrm>
          <a:prstGeom prst="rect">
            <a:avLst/>
          </a:prstGeom>
          <a:noFill/>
        </p:spPr>
      </p:pic>
      <p:pic>
        <p:nvPicPr>
          <p:cNvPr id="34828" name="Picture 12" descr="http://www.arvixe.com/images/landing_pages/asp_net_2_hosting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95600" y="4343400"/>
            <a:ext cx="1143000" cy="1143000"/>
          </a:xfrm>
          <a:prstGeom prst="rect">
            <a:avLst/>
          </a:prstGeom>
          <a:noFill/>
        </p:spPr>
      </p:pic>
      <p:pic>
        <p:nvPicPr>
          <p:cNvPr id="34830" name="Picture 14" descr="https://docs.secureauth.com/download/attachments/15863311/java_logo_small.gif?version=1&amp;modificationDate=1389805756236&amp;api=v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9000" y="5029200"/>
            <a:ext cx="428625" cy="685800"/>
          </a:xfrm>
          <a:prstGeom prst="rect">
            <a:avLst/>
          </a:prstGeom>
          <a:noFill/>
        </p:spPr>
      </p:pic>
      <p:pic>
        <p:nvPicPr>
          <p:cNvPr id="34832" name="Picture 16" descr="Adobe ColdFusion 10 icon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76600" y="5791200"/>
            <a:ext cx="609600" cy="609600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4572000" y="1806476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Web Browser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Chrome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38,0%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IE – 21,1%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Safari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15,5,6%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Firefox – 15,5%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Opera – 3,2%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(http://w3counter.com)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48200" y="4217075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Linguagens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JavaScript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88,3%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Flash – 13,0%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Silverlight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– 0,2%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Java – 0,1%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(http://w3techs.com/)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4834" name="Picture 18" descr="http://f79cce0f92e34fbdbc5a-8c74f42faa51426218de63b971802bad.r29.cf1.rackcdn.com/89643-x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1676400"/>
            <a:ext cx="1143000" cy="762000"/>
          </a:xfrm>
          <a:prstGeom prst="rect">
            <a:avLst/>
          </a:prstGeom>
          <a:noFill/>
        </p:spPr>
      </p:pic>
      <p:pic>
        <p:nvPicPr>
          <p:cNvPr id="34836" name="Picture 20" descr="http://chse.health.wits.ac.za/i/internet-explorer-logo-small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05800" y="2209800"/>
            <a:ext cx="476250" cy="476250"/>
          </a:xfrm>
          <a:prstGeom prst="rect">
            <a:avLst/>
          </a:prstGeom>
          <a:noFill/>
        </p:spPr>
      </p:pic>
      <p:pic>
        <p:nvPicPr>
          <p:cNvPr id="34838" name="Picture 22" descr="http://www.onlinegamblingbible.com/wp-content/uploads/2014/02/safari-logo-small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20000" y="2590800"/>
            <a:ext cx="457200" cy="457200"/>
          </a:xfrm>
          <a:prstGeom prst="rect">
            <a:avLst/>
          </a:prstGeom>
          <a:noFill/>
        </p:spPr>
      </p:pic>
      <p:pic>
        <p:nvPicPr>
          <p:cNvPr id="34840" name="Picture 24" descr="http://downloadsquad.switched.com/media/2006/05/firefox_logo_small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05800" y="2971800"/>
            <a:ext cx="469726" cy="457200"/>
          </a:xfrm>
          <a:prstGeom prst="rect">
            <a:avLst/>
          </a:prstGeom>
          <a:noFill/>
        </p:spPr>
      </p:pic>
      <p:pic>
        <p:nvPicPr>
          <p:cNvPr id="34842" name="Picture 26" descr="http://flitz.alnpete.co.uk/flitzshop/pix/other/opera_logo_small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848600" y="3352800"/>
            <a:ext cx="285750" cy="314326"/>
          </a:xfrm>
          <a:prstGeom prst="rect">
            <a:avLst/>
          </a:prstGeom>
          <a:noFill/>
        </p:spPr>
      </p:pic>
      <p:pic>
        <p:nvPicPr>
          <p:cNvPr id="34844" name="Picture 28" descr="http://blog.perrymultimedia.com/wp-content/uploads/2008/04/adobe-flash-logo-small1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91400" y="4191000"/>
            <a:ext cx="779318" cy="685800"/>
          </a:xfrm>
          <a:prstGeom prst="rect">
            <a:avLst/>
          </a:prstGeom>
          <a:noFill/>
        </p:spPr>
      </p:pic>
      <p:pic>
        <p:nvPicPr>
          <p:cNvPr id="34846" name="Picture 30" descr="http://upload.wikimedia.org/wikipedia/en/9/99/Microsoft_Silverlight_logo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01000" y="4648200"/>
            <a:ext cx="762000" cy="843280"/>
          </a:xfrm>
          <a:prstGeom prst="rect">
            <a:avLst/>
          </a:prstGeom>
          <a:noFill/>
        </p:spPr>
      </p:pic>
      <p:pic>
        <p:nvPicPr>
          <p:cNvPr id="34848" name="Picture 32" descr="http://www.tutorialspoint.com/vbscript/images/vbscript-mini-logo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239000" y="5334000"/>
            <a:ext cx="725714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 </a:t>
            </a:r>
            <a:r>
              <a:rPr lang="pt-BR" sz="4000" dirty="0" err="1" smtClean="0"/>
              <a:t>Session</a:t>
            </a:r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304800" y="30480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just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Sequência de transações de rede de solicitação e resposta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7400" y="-76200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 </a:t>
            </a:r>
            <a:r>
              <a:rPr lang="pt-BR" sz="4000" dirty="0" err="1" smtClean="0"/>
              <a:t>Request</a:t>
            </a:r>
            <a:r>
              <a:rPr lang="pt-BR" sz="4000" dirty="0" smtClean="0"/>
              <a:t> </a:t>
            </a:r>
            <a:r>
              <a:rPr lang="pt-BR" sz="4000" dirty="0" err="1" smtClean="0"/>
              <a:t>Methods</a:t>
            </a:r>
            <a:endParaRPr lang="pt-BR" sz="4000" dirty="0" smtClean="0"/>
          </a:p>
          <a:p>
            <a:pPr algn="ctr"/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152400" y="1295400"/>
            <a:ext cx="8763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GET</a:t>
            </a:r>
          </a:p>
          <a:p>
            <a:pPr algn="just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Nome das variáveis e seus valores são enviados na URL</a:t>
            </a:r>
          </a:p>
          <a:p>
            <a:pPr algn="just"/>
            <a:r>
              <a:rPr lang="pt-BR" sz="2000" dirty="0" smtClean="0"/>
              <a:t>	maquina.dominio.com.</a:t>
            </a:r>
            <a:r>
              <a:rPr lang="pt-BR" sz="2000" dirty="0" err="1" smtClean="0"/>
              <a:t>br</a:t>
            </a:r>
            <a:r>
              <a:rPr lang="pt-BR" sz="2000" dirty="0" smtClean="0"/>
              <a:t>/</a:t>
            </a:r>
            <a:r>
              <a:rPr lang="pt-BR" sz="2000" dirty="0" err="1" smtClean="0"/>
              <a:t>demo_form</a:t>
            </a:r>
            <a:r>
              <a:rPr lang="pt-BR" sz="2000" dirty="0" smtClean="0"/>
              <a:t>.</a:t>
            </a:r>
            <a:r>
              <a:rPr lang="pt-BR" sz="2000" dirty="0" err="1" smtClean="0"/>
              <a:t>php</a:t>
            </a:r>
            <a:r>
              <a:rPr lang="pt-BR" sz="2000" b="1" dirty="0" smtClean="0"/>
              <a:t>?var1=valor1&amp;var2=valor2</a:t>
            </a: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podem ser guardadas em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cache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ficam no histórico do browser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podem ser adicionadas aos favoritos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Nunca utilizar este tipo de solicitação para dados sensíveis (senhas, etc...)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Estas solicitações tem restrições de tamanho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devem ser utilizada apenas para consultar dados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URL</a:t>
            </a:r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228600" y="990600"/>
            <a:ext cx="8458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Uniform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Resource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Locator</a:t>
            </a:r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Localizador-Padrão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 de Recursos</a:t>
            </a:r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Endereço de um recurso </a:t>
            </a:r>
          </a:p>
          <a:p>
            <a:pPr algn="ctr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(serviço web, impressora, arquivo, etc...) </a:t>
            </a:r>
          </a:p>
          <a:p>
            <a:pPr algn="ctr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disponível em uma rede</a:t>
            </a:r>
          </a:p>
          <a:p>
            <a:pPr algn="ctr"/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7400" y="-76200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 </a:t>
            </a:r>
            <a:r>
              <a:rPr lang="pt-BR" sz="4000" dirty="0" err="1" smtClean="0"/>
              <a:t>Request</a:t>
            </a:r>
            <a:r>
              <a:rPr lang="pt-BR" sz="4000" dirty="0" smtClean="0"/>
              <a:t> </a:t>
            </a:r>
            <a:r>
              <a:rPr lang="pt-BR" sz="4000" dirty="0" err="1" smtClean="0"/>
              <a:t>Methods</a:t>
            </a:r>
            <a:endParaRPr lang="pt-BR" sz="4000" dirty="0" smtClean="0"/>
          </a:p>
          <a:p>
            <a:pPr algn="ctr"/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152400" y="1295400"/>
            <a:ext cx="8763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GET</a:t>
            </a:r>
          </a:p>
          <a:p>
            <a:pPr algn="just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Nome das variáveis e seus valores são enviados na URL</a:t>
            </a:r>
          </a:p>
          <a:p>
            <a:pPr algn="just"/>
            <a:r>
              <a:rPr lang="pt-BR" sz="2000" dirty="0" smtClean="0"/>
              <a:t>	maquina.dominio.com.</a:t>
            </a:r>
            <a:r>
              <a:rPr lang="pt-BR" sz="2000" dirty="0" err="1" smtClean="0"/>
              <a:t>br</a:t>
            </a:r>
            <a:r>
              <a:rPr lang="pt-BR" sz="2000" dirty="0" smtClean="0"/>
              <a:t>/</a:t>
            </a:r>
            <a:r>
              <a:rPr lang="pt-BR" sz="2000" dirty="0" err="1" smtClean="0"/>
              <a:t>demo_form</a:t>
            </a:r>
            <a:r>
              <a:rPr lang="pt-BR" sz="2000" dirty="0" smtClean="0"/>
              <a:t>.</a:t>
            </a:r>
            <a:r>
              <a:rPr lang="pt-BR" sz="2000" dirty="0" err="1" smtClean="0"/>
              <a:t>php</a:t>
            </a:r>
            <a:r>
              <a:rPr lang="pt-BR" sz="2000" b="1" dirty="0" smtClean="0"/>
              <a:t>?var1=valor1&amp;var2=valor2</a:t>
            </a: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podem ser guardadas em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cache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ficam no histórico do browser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podem ser adicionadas aos favoritos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Nunca utilizar este tipo de solicitação para dados sensíveis (senhas, etc...)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Estas solicitações tem restrições de tamanho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Solicitações GET devem ser utilizada apenas para consultar dados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7400" y="-76200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 </a:t>
            </a:r>
            <a:r>
              <a:rPr lang="pt-BR" sz="4000" dirty="0" err="1" smtClean="0"/>
              <a:t>Request</a:t>
            </a:r>
            <a:r>
              <a:rPr lang="pt-BR" sz="4000" dirty="0" smtClean="0"/>
              <a:t> </a:t>
            </a:r>
            <a:r>
              <a:rPr lang="pt-BR" sz="4000" dirty="0" err="1" smtClean="0"/>
              <a:t>Methods</a:t>
            </a:r>
            <a:endParaRPr lang="pt-BR" sz="4000" dirty="0" smtClean="0"/>
          </a:p>
          <a:p>
            <a:pPr algn="ctr"/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152400" y="1295400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POST</a:t>
            </a: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Nome das variáveis e seus valores são enviados no corpo da mensagem HTTP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dirty="0" smtClean="0"/>
              <a:t>POST /path/</a:t>
            </a:r>
            <a:r>
              <a:rPr lang="pt-BR" dirty="0" err="1" smtClean="0"/>
              <a:t>demo_form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> HTTP/1.1</a:t>
            </a:r>
            <a:br>
              <a:rPr lang="pt-BR" dirty="0" smtClean="0"/>
            </a:br>
            <a:r>
              <a:rPr lang="pt-BR" dirty="0" smtClean="0"/>
              <a:t>	Host: maquina.dominio.com.</a:t>
            </a:r>
            <a:r>
              <a:rPr lang="pt-BR" dirty="0" err="1" smtClean="0"/>
              <a:t>br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b="1" dirty="0" smtClean="0"/>
              <a:t>var1=valor1&amp;var2=valor2</a:t>
            </a:r>
          </a:p>
          <a:p>
            <a:endParaRPr lang="pt-B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Solicitações POST nunca são gravadas em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cache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Solicitações POST não ficam no histórico do browser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Solicitações POST não podem ser adicionadas aos favoritos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Solicitações POST não tem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restriçoes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de tamanho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05000" y="304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GET x POST</a:t>
            </a:r>
            <a:endParaRPr lang="pt-BR" sz="4000" dirty="0" smtClean="0"/>
          </a:p>
          <a:p>
            <a:pPr algn="ctr"/>
            <a:endParaRPr lang="pt-BR" sz="4000" dirty="0" smtClean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8600" y="1295400"/>
          <a:ext cx="86868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743200"/>
                <a:gridCol w="335280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POST</a:t>
                      </a:r>
                      <a:endParaRPr lang="pt-BR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Voltar ou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Recarregar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Nada muda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Os dados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são reenviados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Favoritos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Sim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Armazenados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em </a:t>
                      </a:r>
                      <a:r>
                        <a:rPr lang="pt-BR" b="1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Cache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Sim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Tipo de codificação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pt-BR" sz="1800" b="1" i="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x-www-form-urlencoded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sz="1800" b="1" i="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lang="en-US" sz="1800" b="1" i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OU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Salvo no histórico do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browser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Sim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Restrição de tamanho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Sim (</a:t>
                      </a:r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max</a:t>
                      </a:r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 2048 caracteres)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Restrição de tipo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de dado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Apenas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ASCII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Segurança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Menos seguro que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POST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Um pouco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menos 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inseguro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que GET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Visibilidade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Exibido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na URL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Não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é exibido na URL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28600" y="1371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Hypertext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Transfer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Secure</a:t>
            </a:r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Não é exatamente um protocolo, mas, uma sobreposição do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protoloco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HTTP sobre o protocolo SSL/TLS para criptografar as conexões HTTP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Evita ataques “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wiretapping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” e “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man-in-the-iddle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Porta padrão: 443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Início da URL: https://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Criptografia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52400" y="1295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Transformar uma informação legível em ilegível para que somente o destinatário possa torná-la legível após decodificá-la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Do Grego </a:t>
            </a:r>
            <a:r>
              <a:rPr lang="pt-BR" sz="2400" i="1" dirty="0" err="1" smtClean="0">
                <a:solidFill>
                  <a:schemeClr val="tx2">
                    <a:lumMod val="50000"/>
                  </a:schemeClr>
                </a:solidFill>
              </a:rPr>
              <a:t>kryptós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"escondido", e </a:t>
            </a:r>
            <a:r>
              <a:rPr lang="pt-BR" sz="2400" i="1" dirty="0" err="1" smtClean="0">
                <a:solidFill>
                  <a:schemeClr val="tx2">
                    <a:lumMod val="50000"/>
                  </a:schemeClr>
                </a:solidFill>
              </a:rPr>
              <a:t>gráphein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, "escrita“</a:t>
            </a: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Provavelmente a primeira forma de criptografia vem do Egito (1900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a.c.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Guerra – Diplomacia – Romances </a:t>
            </a: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 criptografia existentes até 1976 foi  revolucionada a partir do desenvolvimento do sistema de criptografia de chave pública. Este sistema foi aperfeiçoado por pesquisadores do MIT e deu origem ao algoritmo RSA (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onald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Rivest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Adi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hamir e Leonard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dleman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Criptografia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52400" y="22860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Os algoritmos assimétricos (que utilizam chave pública) contam com uma chave para criptografia e uma chave diferente, porém relacionada, para </a:t>
            </a:r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decriptografia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Falar em Público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752600" y="1752600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5"/>
              </a:rPr>
              <a:t>http</a:t>
            </a:r>
            <a:r>
              <a:rPr lang="pt-BR" dirty="0" smtClean="0">
                <a:hlinkClick r:id="rId5"/>
              </a:rPr>
              <a:t>://www.youtube.com/watch?v=</a:t>
            </a:r>
            <a:r>
              <a:rPr lang="pt-BR" dirty="0" err="1" smtClean="0">
                <a:hlinkClick r:id="rId5"/>
              </a:rPr>
              <a:t>qQdH-yLXfbg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www.youtube.com/watch?v=IEy2oRkbAA0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7"/>
              </a:rPr>
              <a:t>http://</a:t>
            </a:r>
            <a:r>
              <a:rPr lang="pt-BR" dirty="0" smtClean="0">
                <a:hlinkClick r:id="rId7"/>
              </a:rPr>
              <a:t>www.youtube.com/watch?v=oJBBnymjRk4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8"/>
              </a:rPr>
              <a:t>http://</a:t>
            </a:r>
            <a:r>
              <a:rPr lang="pt-BR" dirty="0" smtClean="0">
                <a:hlinkClick r:id="rId8"/>
              </a:rPr>
              <a:t>www.youtube.com/watch?v=</a:t>
            </a:r>
            <a:r>
              <a:rPr lang="pt-BR" dirty="0" err="1" smtClean="0">
                <a:hlinkClick r:id="rId8"/>
              </a:rPr>
              <a:t>RocGpJVHxGs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9"/>
              </a:rPr>
              <a:t>http://</a:t>
            </a:r>
            <a:r>
              <a:rPr lang="pt-BR" dirty="0" smtClean="0">
                <a:hlinkClick r:id="rId9"/>
              </a:rPr>
              <a:t>www.youtube.com/watch?v=</a:t>
            </a:r>
            <a:r>
              <a:rPr lang="pt-BR" dirty="0" err="1" smtClean="0">
                <a:hlinkClick r:id="rId9"/>
              </a:rPr>
              <a:t>juPPbSMAxRA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10"/>
              </a:rPr>
              <a:t>http://</a:t>
            </a:r>
            <a:r>
              <a:rPr lang="pt-BR" dirty="0" smtClean="0">
                <a:hlinkClick r:id="rId10"/>
              </a:rPr>
              <a:t>www.youtube.com/watch?v=Rp9kXEPQebg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11"/>
              </a:rPr>
              <a:t>http://</a:t>
            </a:r>
            <a:r>
              <a:rPr lang="pt-BR" dirty="0" smtClean="0">
                <a:hlinkClick r:id="rId11"/>
              </a:rPr>
              <a:t>www.youtube.com/watch?v=126G4iy5E9Q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32"/>
                </a:solidFill>
              </a:rPr>
              <a:t>HTTPS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28600" y="1371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Hypertext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Transfer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Secure</a:t>
            </a:r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Não é exatamente um protocolo, mas, uma sobreposição do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protoloco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HTTP sobre o protocolo SSL/TLS para criptografar as conexões HTTP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Evita ataques “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wiretapping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” e “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man-in-the-middle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Porta padrão: 443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Início da URL: https://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Certificado</a:t>
            </a:r>
            <a:r>
              <a:rPr lang="en-US" sz="4000" b="1" dirty="0" smtClean="0">
                <a:solidFill>
                  <a:srgbClr val="000032"/>
                </a:solidFill>
              </a:rPr>
              <a:t> SSL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28600" y="13716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  <a:hlinkClick r:id="rId5"/>
            </a:endParaRPr>
          </a:p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  <a:hlinkClick r:id="rId5"/>
            </a:endParaRPr>
          </a:p>
          <a:p>
            <a:pPr algn="ctr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http://www.verisigninc.com/</a:t>
            </a:r>
          </a:p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http://www.thawte.com/</a:t>
            </a:r>
          </a:p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http://www.certisign.com.br/</a:t>
            </a:r>
          </a:p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http://www.comodobr.com/</a:t>
            </a: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Certificado</a:t>
            </a:r>
            <a:r>
              <a:rPr lang="en-US" sz="4000" b="1" dirty="0" smtClean="0">
                <a:solidFill>
                  <a:srgbClr val="000032"/>
                </a:solidFill>
              </a:rPr>
              <a:t> SSL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28600" y="13716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  <a:hlinkClick r:id="rId5"/>
            </a:endParaRPr>
          </a:p>
          <a:p>
            <a:pPr algn="ctr"/>
            <a:endParaRPr lang="pt-BR" sz="2800" dirty="0" smtClean="0">
              <a:solidFill>
                <a:schemeClr val="tx2">
                  <a:lumMod val="50000"/>
                </a:schemeClr>
              </a:solidFill>
              <a:hlinkClick r:id="rId5"/>
            </a:endParaRPr>
          </a:p>
        </p:txBody>
      </p:sp>
      <p:pic>
        <p:nvPicPr>
          <p:cNvPr id="44034" name="Picture 2" descr="http://www.sslshopper.com/assets/images/ev-ssl-certificates-in-browser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371600"/>
            <a:ext cx="8343898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FTP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aixaDeTexto 16"/>
          <p:cNvSpPr txBox="1"/>
          <p:nvPr/>
        </p:nvSpPr>
        <p:spPr>
          <a:xfrm>
            <a:off x="152400" y="1295400"/>
            <a:ext cx="8763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File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Transfer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Protocolo de rede usado para transferir arquivos de computador a partir de um host para outro através de uma rede baseada em TCP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Escrito por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Abhay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Bhushan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e publicado na RFC 114 em 16 abril de 1971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Substituído para TCP / IP na RFC 765 (Junho de 1980)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 especificação atual está na RFC 959 (Outubro de 1985)</a:t>
            </a:r>
          </a:p>
          <a:p>
            <a:pPr algn="ctr"/>
            <a:endParaRPr lang="pt-B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FTP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aixaDeTexto 16"/>
          <p:cNvSpPr txBox="1"/>
          <p:nvPr/>
        </p:nvSpPr>
        <p:spPr>
          <a:xfrm>
            <a:off x="152400" y="14250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FTP não foi projetado para ser um protocolo seguro, e tem muitas falhas de segurança</a:t>
            </a: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FTP Anônimo</a:t>
            </a: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Problemas com firewalls e NAT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(PASV)</a:t>
            </a:r>
          </a:p>
          <a:p>
            <a:pPr algn="just"/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Conexão de controle: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Porta 21  (comandos, identificação, senhas)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Conexão de dados: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Porta 20</a:t>
            </a: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SFTP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1430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1371600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Secure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File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Transfer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ou</a:t>
            </a:r>
          </a:p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SSH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Secure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Shell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File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Transfer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Projetado pelo Internet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Engineering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Task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Force (IETF) como uma extensão do protocolo (SSH) para fornecer capacidade de transferência segura de arquivos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luiz@luiz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:~$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scp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meu_arquivo.txt usuario@maquina.dominio.com:/path/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luiz@luiz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:~$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scp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usuario@maquina.dominio.com:/path/arquivo_remoto.txt  ./</a:t>
            </a: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NFS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1430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13716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Network File System</a:t>
            </a:r>
          </a:p>
          <a:p>
            <a:pPr algn="just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Protocolo de sistema de arquivo distribuído desenvolvido pela Sun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Microsystems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em 1984</a:t>
            </a: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Utilizado comumente em sistemas padrão POSIX 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(AU/X,  BSD, HP-UX, IRIX,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Solaris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, MINIX,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iOS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, Linux, etc...)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SMB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12192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Server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Message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Block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Uma versão do que também foi conhecido como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Common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Internet File System (CIFS)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Funciona como um protocolo de rede da camada de aplicação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É utilizado principalmente para fornecer acesso compartilhado a arquivos, impressoras, portas seriais e comunicações diversas entre nós de uma rede</a:t>
            </a:r>
          </a:p>
          <a:p>
            <a:pPr algn="just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Seu uso mais comum é em computadores que executam o Microsoft Windows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SAMBA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600" y="12192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Criado por Andrew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Tridgell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DOS &lt;-&gt; Unix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Escreveu um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sniffer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para realizar engenharia reversa no protocolo SMB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Linux &lt;-&gt; Windows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0418" name="Picture 2" descr="http://cdn-static.zdnet.com/i/story/60/80/011475/samba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4190999"/>
            <a:ext cx="4953000" cy="2233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HTTP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121920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Hypertext Transfer Protocol</a:t>
            </a: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Protocolo da camada de aplicação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Porta padrão 80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Base da World Wide Web - WWW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2" descr="http://s2.hubimg.com/u/370150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524000"/>
            <a:ext cx="2476500" cy="4486276"/>
          </a:xfrm>
          <a:prstGeom prst="rect">
            <a:avLst/>
          </a:prstGeom>
          <a:noFill/>
        </p:spPr>
      </p:pic>
      <p:sp>
        <p:nvSpPr>
          <p:cNvPr id="14" name="Seta para a esquerda 13"/>
          <p:cNvSpPr/>
          <p:nvPr/>
        </p:nvSpPr>
        <p:spPr>
          <a:xfrm rot="10800000">
            <a:off x="4800600" y="2362200"/>
            <a:ext cx="1143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Ted_Nel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895600"/>
            <a:ext cx="2438400" cy="3651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HTTP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1219200"/>
            <a:ext cx="8915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Hypertext Transfer Protocol</a:t>
            </a:r>
          </a:p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Protocolo da camada de aplicação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Porta padrão 80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Base da World Wide Web - WWW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O termo hipertexto foi criado por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	 Ted Nelson 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em 1965 no Projeto Xanadu</a:t>
            </a:r>
          </a:p>
          <a:p>
            <a:endParaRPr lang="pt-BR" dirty="0"/>
          </a:p>
        </p:txBody>
      </p:sp>
      <p:pic>
        <p:nvPicPr>
          <p:cNvPr id="13" name="Picture 2" descr="http://s2.hubimg.com/u/3701507_f26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1524000"/>
            <a:ext cx="2476500" cy="4486276"/>
          </a:xfrm>
          <a:prstGeom prst="rect">
            <a:avLst/>
          </a:prstGeom>
          <a:noFill/>
        </p:spPr>
      </p:pic>
      <p:sp>
        <p:nvSpPr>
          <p:cNvPr id="14" name="Seta para a esquerda 13"/>
          <p:cNvSpPr/>
          <p:nvPr/>
        </p:nvSpPr>
        <p:spPr>
          <a:xfrm rot="10800000">
            <a:off x="4800600" y="2362200"/>
            <a:ext cx="1143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Projeto Xanadu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1209556"/>
            <a:ext cx="8915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Foi o primeiro projeto de hipertexto, fundado em 1960 por Theodor (Ted) Nelson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certa forma influenciado pela visão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de Vannevar Bush em 1930 exposta em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seu texto </a:t>
            </a:r>
            <a:r>
              <a:rPr lang="pt-BR" sz="2400" i="1" dirty="0" smtClean="0">
                <a:solidFill>
                  <a:schemeClr val="tx2">
                    <a:lumMod val="50000"/>
                  </a:schemeClr>
                </a:solidFill>
              </a:rPr>
              <a:t>As We May Think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referente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ao Memex.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 idéia básica era facilitar a escrita não sequencial onde o leitor pode escolher o seu próprio caminho através de um documento eletrônico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2362200"/>
            <a:ext cx="2857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HTTP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2059900"/>
            <a:ext cx="8915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Funciona como um protocolo de solicitação e resposta no modelo computacional </a:t>
            </a:r>
          </a:p>
          <a:p>
            <a:pPr algn="ctr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cliente-servidor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Mod. Cliente-Servidor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2362200"/>
            <a:ext cx="89154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É uma estrutura de aplicação distribuída que divide  tarefas ou cargas de trabalho (processamento) entre provedores de recurso ou serviço (servidores) e os requisitantes de serviço (clientes)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7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Computação Centralizada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22860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Realizada em um local central (ex. mainframe), utilizando terminais (Terminais de texto ou </a:t>
            </a:r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Thin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3200" dirty="0" err="1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) que estão ligados a um computador central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HTTP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76200" y="2059900"/>
            <a:ext cx="8915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Funciona como um protocolo de solicitação e resposta no modelo computacional </a:t>
            </a:r>
          </a:p>
          <a:p>
            <a:pPr algn="ctr"/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cliente-servidor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45500</TotalTime>
  <Words>844</Words>
  <Application>Microsoft Office PowerPoint</Application>
  <PresentationFormat>Apresentação na tela (4:3)</PresentationFormat>
  <Paragraphs>330</Paragraphs>
  <Slides>28</Slides>
  <Notes>28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1272</cp:revision>
  <dcterms:created xsi:type="dcterms:W3CDTF">2012-03-03T15:14:32Z</dcterms:created>
  <dcterms:modified xsi:type="dcterms:W3CDTF">2014-09-11T20:56:55Z</dcterms:modified>
</cp:coreProperties>
</file>