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32"/>
  </p:notesMasterIdLst>
  <p:sldIdLst>
    <p:sldId id="256" r:id="rId2"/>
    <p:sldId id="404" r:id="rId3"/>
    <p:sldId id="407" r:id="rId4"/>
    <p:sldId id="406" r:id="rId5"/>
    <p:sldId id="408" r:id="rId6"/>
    <p:sldId id="409" r:id="rId7"/>
    <p:sldId id="410" r:id="rId8"/>
    <p:sldId id="411" r:id="rId9"/>
    <p:sldId id="412" r:id="rId10"/>
    <p:sldId id="413" r:id="rId11"/>
    <p:sldId id="389" r:id="rId12"/>
    <p:sldId id="414" r:id="rId13"/>
    <p:sldId id="415" r:id="rId14"/>
    <p:sldId id="416" r:id="rId15"/>
    <p:sldId id="417" r:id="rId16"/>
    <p:sldId id="418" r:id="rId17"/>
    <p:sldId id="419" r:id="rId18"/>
    <p:sldId id="420" r:id="rId19"/>
    <p:sldId id="421" r:id="rId20"/>
    <p:sldId id="422" r:id="rId21"/>
    <p:sldId id="423" r:id="rId22"/>
    <p:sldId id="396" r:id="rId23"/>
    <p:sldId id="399" r:id="rId24"/>
    <p:sldId id="397" r:id="rId25"/>
    <p:sldId id="424" r:id="rId26"/>
    <p:sldId id="425" r:id="rId27"/>
    <p:sldId id="426" r:id="rId28"/>
    <p:sldId id="400" r:id="rId29"/>
    <p:sldId id="428" r:id="rId30"/>
    <p:sldId id="427" r:id="rId3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32"/>
    <a:srgbClr val="000099"/>
    <a:srgbClr val="FF33CC"/>
    <a:srgbClr val="0000FF"/>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55" autoAdjust="0"/>
    <p:restoredTop sz="99796" autoAdjust="0"/>
  </p:normalViewPr>
  <p:slideViewPr>
    <p:cSldViewPr>
      <p:cViewPr varScale="1">
        <p:scale>
          <a:sx n="56" d="100"/>
          <a:sy n="56" d="100"/>
        </p:scale>
        <p:origin x="-188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63C397-280C-4B0F-8DEB-584AB76C2E87}" type="datetimeFigureOut">
              <a:rPr lang="pt-BR" smtClean="0"/>
              <a:pPr/>
              <a:t>28/09/2014</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09822-EA8D-4146-B9A9-DB9AEB5C52A1}" type="slidenum">
              <a:rPr lang="pt-BR" smtClean="0"/>
              <a:pPr/>
              <a:t>‹nº›</a:t>
            </a:fld>
            <a:endParaRPr lang="pt-BR" dirty="0"/>
          </a:p>
        </p:txBody>
      </p:sp>
    </p:spTree>
    <p:extLst>
      <p:ext uri="{BB962C8B-B14F-4D97-AF65-F5344CB8AC3E}">
        <p14:creationId xmlns:p14="http://schemas.microsoft.com/office/powerpoint/2010/main" xmlns="" val="261130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10</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11</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12</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13</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14</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15</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16</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17</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18</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19</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20</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21</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22</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23</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24</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25</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26</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27</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28</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29</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30</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4</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5</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6</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7</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8</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9</a:t>
            </a:fld>
            <a:endParaRPr lang="pt-BR" dirty="0"/>
          </a:p>
        </p:txBody>
      </p:sp>
    </p:spTree>
    <p:extLst>
      <p:ext uri="{BB962C8B-B14F-4D97-AF65-F5344CB8AC3E}">
        <p14:creationId xmlns:p14="http://schemas.microsoft.com/office/powerpoint/2010/main" xmlns="" val="30444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239398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99610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141258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244972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183946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306340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60581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426989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414093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240819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28/09/2014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376094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31247-A69D-41AB-9211-798B96E1AFC0}" type="datetimeFigureOut">
              <a:rPr lang="pt-BR" smtClean="0"/>
              <a:pPr/>
              <a:t>28/09/2014</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3EEC9-BD95-45EC-BFB8-9A0310F589DE}" type="slidenum">
              <a:rPr lang="pt-BR" smtClean="0"/>
              <a:pPr/>
              <a:t>‹nº›</a:t>
            </a:fld>
            <a:endParaRPr lang="pt-BR" dirty="0"/>
          </a:p>
        </p:txBody>
      </p:sp>
    </p:spTree>
    <p:extLst>
      <p:ext uri="{BB962C8B-B14F-4D97-AF65-F5344CB8AC3E}">
        <p14:creationId xmlns:p14="http://schemas.microsoft.com/office/powerpoint/2010/main" xmlns="" val="1920415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gif"/><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0.gi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www.cs.unh.edu/cnrg/people/gherrin/linux-net.html"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2.gif"/><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lxr.free-lectrons.com/source/net/ipv4/tcp.c"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en.wikipedia.org/wiki/Alan_Cox"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52400"/>
            <a:ext cx="8953297" cy="64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p:cNvSpPr txBox="1"/>
          <p:nvPr/>
        </p:nvSpPr>
        <p:spPr>
          <a:xfrm>
            <a:off x="1219200" y="5481935"/>
            <a:ext cx="6553200" cy="461665"/>
          </a:xfrm>
          <a:prstGeom prst="rect">
            <a:avLst/>
          </a:prstGeom>
          <a:noFill/>
        </p:spPr>
        <p:txBody>
          <a:bodyPr wrap="square" rtlCol="0">
            <a:spAutoFit/>
          </a:bodyPr>
          <a:lstStyle/>
          <a:p>
            <a:pPr algn="ctr"/>
            <a:r>
              <a:rPr lang="pt-BR" sz="2400" b="1" dirty="0" smtClean="0">
                <a:solidFill>
                  <a:schemeClr val="tx2">
                    <a:lumMod val="50000"/>
                  </a:schemeClr>
                </a:solidFill>
              </a:rPr>
              <a:t>Prof.  Luiz Fernando Albertin Bono Milan</a:t>
            </a:r>
          </a:p>
        </p:txBody>
      </p:sp>
      <p:sp>
        <p:nvSpPr>
          <p:cNvPr id="14" name="CaixaDeTexto 13"/>
          <p:cNvSpPr txBox="1"/>
          <p:nvPr/>
        </p:nvSpPr>
        <p:spPr>
          <a:xfrm>
            <a:off x="1905000" y="533400"/>
            <a:ext cx="5334000" cy="707886"/>
          </a:xfrm>
          <a:prstGeom prst="rect">
            <a:avLst/>
          </a:prstGeom>
          <a:noFill/>
        </p:spPr>
        <p:txBody>
          <a:bodyPr wrap="square" rtlCol="0">
            <a:spAutoFit/>
          </a:bodyPr>
          <a:lstStyle/>
          <a:p>
            <a:pPr algn="ctr"/>
            <a:r>
              <a:rPr lang="pt-BR" sz="4000" b="1" dirty="0" smtClean="0">
                <a:solidFill>
                  <a:srgbClr val="000032"/>
                </a:solidFill>
              </a:rPr>
              <a:t>Aula 7</a:t>
            </a:r>
          </a:p>
        </p:txBody>
      </p:sp>
      <p:sp>
        <p:nvSpPr>
          <p:cNvPr id="17" name="CaixaDeTexto 16"/>
          <p:cNvSpPr txBox="1"/>
          <p:nvPr/>
        </p:nvSpPr>
        <p:spPr>
          <a:xfrm>
            <a:off x="228600" y="2776716"/>
            <a:ext cx="8610600" cy="1261884"/>
          </a:xfrm>
          <a:prstGeom prst="rect">
            <a:avLst/>
          </a:prstGeom>
          <a:noFill/>
        </p:spPr>
        <p:txBody>
          <a:bodyPr wrap="square" rtlCol="0">
            <a:spAutoFit/>
          </a:bodyPr>
          <a:lstStyle/>
          <a:p>
            <a:pPr algn="ctr"/>
            <a:r>
              <a:rPr lang="pt-BR" sz="4800" b="1" dirty="0" smtClean="0">
                <a:solidFill>
                  <a:schemeClr val="tx2">
                    <a:lumMod val="50000"/>
                  </a:schemeClr>
                </a:solidFill>
              </a:rPr>
              <a:t>Rede de Computadores</a:t>
            </a:r>
          </a:p>
          <a:p>
            <a:pPr algn="ctr"/>
            <a:endParaRPr lang="en-US" sz="1400" b="1" dirty="0" smtClean="0">
              <a:solidFill>
                <a:srgbClr val="000032"/>
              </a:solidFill>
            </a:endParaRPr>
          </a:p>
          <a:p>
            <a:pPr algn="ctr"/>
            <a:endParaRPr lang="en-US" sz="1400" b="1" dirty="0" smtClean="0">
              <a:solidFill>
                <a:srgbClr val="000032"/>
              </a:solidFill>
            </a:endParaRPr>
          </a:p>
        </p:txBody>
      </p:sp>
      <p:pic>
        <p:nvPicPr>
          <p:cNvPr id="110594" name="Picture 2" descr="http://www.brainstorm9.com.br/wp-content/uploads/2012/08/012.jpg"/>
          <p:cNvPicPr>
            <a:picLocks noChangeAspect="1" noChangeArrowheads="1"/>
          </p:cNvPicPr>
          <p:nvPr/>
        </p:nvPicPr>
        <p:blipFill>
          <a:blip r:embed="rId3" cstate="print"/>
          <a:srcRect/>
          <a:stretch>
            <a:fillRect/>
          </a:stretch>
        </p:blipFill>
        <p:spPr bwMode="auto">
          <a:xfrm>
            <a:off x="304800" y="304800"/>
            <a:ext cx="1627322" cy="1066800"/>
          </a:xfrm>
          <a:prstGeom prst="rect">
            <a:avLst/>
          </a:prstGeom>
          <a:noFill/>
        </p:spPr>
      </p:pic>
      <p:pic>
        <p:nvPicPr>
          <p:cNvPr id="110595" name="Picture 3"/>
          <p:cNvPicPr>
            <a:picLocks noChangeAspect="1" noChangeArrowheads="1"/>
          </p:cNvPicPr>
          <p:nvPr/>
        </p:nvPicPr>
        <p:blipFill>
          <a:blip r:embed="rId4" cstate="print"/>
          <a:srcRect/>
          <a:stretch>
            <a:fillRect/>
          </a:stretch>
        </p:blipFill>
        <p:spPr bwMode="auto">
          <a:xfrm>
            <a:off x="7162800" y="304800"/>
            <a:ext cx="1693333" cy="1219200"/>
          </a:xfrm>
          <a:prstGeom prst="rect">
            <a:avLst/>
          </a:prstGeom>
          <a:noFill/>
          <a:ln w="9525">
            <a:noFill/>
            <a:miter lim="800000"/>
            <a:headEnd/>
            <a:tailEnd/>
          </a:ln>
          <a:effectLst/>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Implementação de um Protocolo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60417" name="Rectangle 1"/>
          <p:cNvSpPr>
            <a:spLocks noChangeArrowheads="1"/>
          </p:cNvSpPr>
          <p:nvPr/>
        </p:nvSpPr>
        <p:spPr bwMode="auto">
          <a:xfrm>
            <a:off x="0" y="0"/>
            <a:ext cx="65" cy="276999"/>
          </a:xfrm>
          <a:prstGeom prst="rect">
            <a:avLst/>
          </a:prstGeom>
          <a:solidFill>
            <a:srgbClr val="F2F2F2"/>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4753"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tângulo 12"/>
          <p:cNvSpPr/>
          <p:nvPr/>
        </p:nvSpPr>
        <p:spPr>
          <a:xfrm>
            <a:off x="152400" y="1237357"/>
            <a:ext cx="8763000" cy="5755422"/>
          </a:xfrm>
          <a:prstGeom prst="rect">
            <a:avLst/>
          </a:prstGeom>
        </p:spPr>
        <p:txBody>
          <a:bodyPr wrap="square">
            <a:spAutoFit/>
          </a:bodyPr>
          <a:lstStyle/>
          <a:p>
            <a:pPr lvl="0" fontAlgn="base">
              <a:spcBef>
                <a:spcPct val="0"/>
              </a:spcBef>
              <a:spcAft>
                <a:spcPct val="0"/>
              </a:spcAft>
            </a:pPr>
            <a:r>
              <a:rPr lang="pt-BR" b="1" dirty="0" err="1" smtClean="0">
                <a:solidFill>
                  <a:srgbClr val="000032"/>
                </a:solidFill>
                <a:latin typeface="Fira Sans"/>
                <a:cs typeface="Arial" pitchFamily="34" charset="0"/>
              </a:rPr>
              <a:t>Example</a:t>
            </a:r>
            <a:r>
              <a:rPr lang="pt-BR" b="1" dirty="0" smtClean="0">
                <a:solidFill>
                  <a:srgbClr val="000032"/>
                </a:solidFill>
                <a:latin typeface="Fira Sans"/>
                <a:cs typeface="Arial" pitchFamily="34" charset="0"/>
              </a:rPr>
              <a:t> </a:t>
            </a:r>
            <a:r>
              <a:rPr lang="pt-BR" b="1" dirty="0" err="1" smtClean="0">
                <a:solidFill>
                  <a:srgbClr val="000032"/>
                </a:solidFill>
                <a:latin typeface="Fira Sans"/>
                <a:cs typeface="Arial" pitchFamily="34" charset="0"/>
              </a:rPr>
              <a:t>of</a:t>
            </a:r>
            <a:r>
              <a:rPr lang="pt-BR" b="1" dirty="0" smtClean="0">
                <a:solidFill>
                  <a:srgbClr val="000032"/>
                </a:solidFill>
                <a:latin typeface="Fira Sans"/>
                <a:cs typeface="Arial" pitchFamily="34" charset="0"/>
              </a:rPr>
              <a:t> UDP connection</a:t>
            </a:r>
          </a:p>
          <a:p>
            <a:pPr lvl="0" fontAlgn="base">
              <a:spcBef>
                <a:spcPct val="0"/>
              </a:spcBef>
              <a:spcAft>
                <a:spcPct val="0"/>
              </a:spcAft>
            </a:pPr>
            <a:endParaRPr lang="pt-BR" dirty="0" smtClean="0">
              <a:solidFill>
                <a:srgbClr val="333333"/>
              </a:solidFill>
              <a:latin typeface="Fira Sans"/>
              <a:cs typeface="Arial" pitchFamily="34" charset="0"/>
            </a:endParaRPr>
          </a:p>
          <a:p>
            <a:pPr lvl="0" eaLnBrk="0" fontAlgn="base" hangingPunct="0">
              <a:spcBef>
                <a:spcPct val="0"/>
              </a:spcBef>
              <a:spcAft>
                <a:spcPct val="0"/>
              </a:spcAft>
            </a:pPr>
            <a:r>
              <a:rPr lang="pt-BR" dirty="0" err="1" smtClean="0">
                <a:solidFill>
                  <a:srgbClr val="000032"/>
                </a:solidFill>
                <a:latin typeface="Fira Sans"/>
                <a:cs typeface="Arial" pitchFamily="34" charset="0"/>
              </a:rPr>
              <a:t>The</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example</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below</a:t>
            </a:r>
            <a:r>
              <a:rPr lang="pt-BR" dirty="0" smtClean="0">
                <a:solidFill>
                  <a:srgbClr val="000032"/>
                </a:solidFill>
                <a:latin typeface="Fira Sans"/>
                <a:cs typeface="Arial" pitchFamily="34" charset="0"/>
              </a:rPr>
              <a:t> shows </a:t>
            </a:r>
            <a:r>
              <a:rPr lang="pt-BR" dirty="0" err="1" smtClean="0">
                <a:solidFill>
                  <a:srgbClr val="000032"/>
                </a:solidFill>
                <a:latin typeface="Fira Sans"/>
                <a:cs typeface="Arial" pitchFamily="34" charset="0"/>
              </a:rPr>
              <a:t>how</a:t>
            </a:r>
            <a:r>
              <a:rPr lang="pt-BR" dirty="0" smtClean="0">
                <a:solidFill>
                  <a:srgbClr val="000032"/>
                </a:solidFill>
                <a:latin typeface="Fira Sans"/>
                <a:cs typeface="Arial" pitchFamily="34" charset="0"/>
              </a:rPr>
              <a:t> to </a:t>
            </a:r>
            <a:r>
              <a:rPr lang="pt-BR" dirty="0" err="1" smtClean="0">
                <a:solidFill>
                  <a:srgbClr val="000032"/>
                </a:solidFill>
                <a:latin typeface="Fira Sans"/>
                <a:cs typeface="Arial" pitchFamily="34" charset="0"/>
              </a:rPr>
              <a:t>retrieve</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the</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day</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and</a:t>
            </a:r>
            <a:r>
              <a:rPr lang="pt-BR" dirty="0" smtClean="0">
                <a:solidFill>
                  <a:srgbClr val="000032"/>
                </a:solidFill>
                <a:latin typeface="Fira Sans"/>
                <a:cs typeface="Arial" pitchFamily="34" charset="0"/>
              </a:rPr>
              <a:t> time </a:t>
            </a:r>
            <a:r>
              <a:rPr lang="pt-BR" dirty="0" err="1" smtClean="0">
                <a:solidFill>
                  <a:srgbClr val="000032"/>
                </a:solidFill>
                <a:latin typeface="Fira Sans"/>
                <a:cs typeface="Arial" pitchFamily="34" charset="0"/>
              </a:rPr>
              <a:t>from</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the</a:t>
            </a:r>
            <a:r>
              <a:rPr lang="pt-BR" dirty="0" smtClean="0">
                <a:solidFill>
                  <a:srgbClr val="000032"/>
                </a:solidFill>
                <a:latin typeface="Fira Sans"/>
                <a:cs typeface="Arial" pitchFamily="34" charset="0"/>
              </a:rPr>
              <a:t> UDP </a:t>
            </a:r>
            <a:r>
              <a:rPr lang="pt-BR" dirty="0" err="1" smtClean="0">
                <a:solidFill>
                  <a:srgbClr val="000032"/>
                </a:solidFill>
                <a:latin typeface="Fira Sans"/>
                <a:cs typeface="Arial" pitchFamily="34" charset="0"/>
              </a:rPr>
              <a:t>service</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daytime</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port</a:t>
            </a:r>
            <a:r>
              <a:rPr lang="pt-BR" dirty="0" smtClean="0">
                <a:solidFill>
                  <a:srgbClr val="000032"/>
                </a:solidFill>
                <a:latin typeface="Fira Sans"/>
                <a:cs typeface="Arial" pitchFamily="34" charset="0"/>
              </a:rPr>
              <a:t> 13) in </a:t>
            </a:r>
            <a:r>
              <a:rPr lang="pt-BR" dirty="0" err="1" smtClean="0">
                <a:solidFill>
                  <a:srgbClr val="000032"/>
                </a:solidFill>
                <a:latin typeface="Fira Sans"/>
                <a:cs typeface="Arial" pitchFamily="34" charset="0"/>
              </a:rPr>
              <a:t>your</a:t>
            </a:r>
            <a:r>
              <a:rPr lang="pt-BR" dirty="0" smtClean="0">
                <a:solidFill>
                  <a:srgbClr val="000032"/>
                </a:solidFill>
                <a:latin typeface="Fira Sans"/>
                <a:cs typeface="Arial" pitchFamily="34" charset="0"/>
              </a:rPr>
              <a:t> </a:t>
            </a:r>
            <a:r>
              <a:rPr lang="pt-BR" dirty="0" err="1" smtClean="0">
                <a:solidFill>
                  <a:srgbClr val="000032"/>
                </a:solidFill>
                <a:latin typeface="Fira Sans"/>
                <a:cs typeface="Arial" pitchFamily="34" charset="0"/>
              </a:rPr>
              <a:t>own</a:t>
            </a:r>
            <a:r>
              <a:rPr lang="pt-BR" dirty="0" smtClean="0">
                <a:solidFill>
                  <a:srgbClr val="000032"/>
                </a:solidFill>
                <a:latin typeface="Fira Sans"/>
                <a:cs typeface="Arial" pitchFamily="34" charset="0"/>
              </a:rPr>
              <a:t> machine.</a:t>
            </a:r>
          </a:p>
          <a:p>
            <a:pPr lvl="0" eaLnBrk="0" fontAlgn="base" hangingPunct="0">
              <a:spcBef>
                <a:spcPct val="0"/>
              </a:spcBef>
              <a:spcAft>
                <a:spcPct val="0"/>
              </a:spcAft>
            </a:pPr>
            <a:endParaRPr lang="pt-BR" sz="2000" dirty="0" smtClean="0">
              <a:solidFill>
                <a:srgbClr val="333333"/>
              </a:solidFill>
              <a:latin typeface="Fira Sans"/>
              <a:cs typeface="Arial" pitchFamily="34" charset="0"/>
            </a:endParaRPr>
          </a:p>
          <a:p>
            <a:pPr lvl="0" eaLnBrk="0" fontAlgn="base" hangingPunct="0">
              <a:spcBef>
                <a:spcPct val="0"/>
              </a:spcBef>
              <a:spcAft>
                <a:spcPct val="0"/>
              </a:spcAft>
            </a:pPr>
            <a:r>
              <a:rPr lang="pt-BR" sz="2400" dirty="0" smtClean="0">
                <a:solidFill>
                  <a:srgbClr val="0000BB"/>
                </a:solidFill>
                <a:latin typeface="Fira Mono"/>
                <a:cs typeface="Arial" pitchFamily="34" charset="0"/>
              </a:rPr>
              <a:t>&lt;?</a:t>
            </a:r>
            <a:r>
              <a:rPr lang="pt-BR" sz="2400" dirty="0" err="1" smtClean="0">
                <a:solidFill>
                  <a:srgbClr val="0000BB"/>
                </a:solidFill>
                <a:latin typeface="Fira Mono"/>
                <a:cs typeface="Arial" pitchFamily="34" charset="0"/>
              </a:rPr>
              <a:t>php</a:t>
            </a:r>
            <a:r>
              <a:rPr lang="pt-BR" sz="2400" dirty="0" smtClean="0">
                <a:solidFill>
                  <a:srgbClr val="0000BB"/>
                </a:solidFill>
                <a:latin typeface="Fira Mono"/>
                <a:cs typeface="Arial" pitchFamily="34" charset="0"/>
              </a:rPr>
              <a:t/>
            </a:r>
            <a:br>
              <a:rPr lang="pt-BR" sz="2400" dirty="0" smtClean="0">
                <a:solidFill>
                  <a:srgbClr val="0000BB"/>
                </a:solidFill>
                <a:latin typeface="Fira Mono"/>
                <a:cs typeface="Arial" pitchFamily="34" charset="0"/>
              </a:rPr>
            </a:b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fp</a:t>
            </a:r>
            <a:r>
              <a:rPr lang="pt-BR" sz="2400" dirty="0" smtClean="0">
                <a:solidFill>
                  <a:srgbClr val="0000BB"/>
                </a:solidFill>
                <a:latin typeface="Fira Mono"/>
                <a:cs typeface="Arial" pitchFamily="34" charset="0"/>
              </a:rPr>
              <a:t> </a:t>
            </a:r>
            <a:r>
              <a:rPr lang="pt-BR" sz="2400" dirty="0" smtClean="0">
                <a:solidFill>
                  <a:srgbClr val="007700"/>
                </a:solidFill>
                <a:latin typeface="Fira Mono"/>
                <a:cs typeface="Arial" pitchFamily="34" charset="0"/>
              </a:rPr>
              <a:t>= </a:t>
            </a:r>
            <a:r>
              <a:rPr lang="pt-BR" sz="2400" dirty="0" err="1" smtClean="0">
                <a:solidFill>
                  <a:srgbClr val="0000BB"/>
                </a:solidFill>
                <a:latin typeface="Fira Mono"/>
                <a:cs typeface="Arial" pitchFamily="34" charset="0"/>
              </a:rPr>
              <a:t>fsockopen</a:t>
            </a:r>
            <a:r>
              <a:rPr lang="pt-BR" sz="2400" dirty="0" smtClean="0">
                <a:solidFill>
                  <a:srgbClr val="007700"/>
                </a:solidFill>
                <a:latin typeface="Fira Mono"/>
                <a:cs typeface="Arial" pitchFamily="34" charset="0"/>
              </a:rPr>
              <a:t>(</a:t>
            </a:r>
            <a:r>
              <a:rPr lang="pt-BR" sz="2400" dirty="0" smtClean="0">
                <a:solidFill>
                  <a:srgbClr val="DD0000"/>
                </a:solidFill>
                <a:latin typeface="Fira Mono"/>
                <a:cs typeface="Arial" pitchFamily="34" charset="0"/>
              </a:rPr>
              <a:t>"</a:t>
            </a:r>
            <a:r>
              <a:rPr lang="pt-BR" sz="2400" dirty="0" err="1" smtClean="0">
                <a:solidFill>
                  <a:srgbClr val="DD0000"/>
                </a:solidFill>
                <a:latin typeface="Fira Mono"/>
                <a:cs typeface="Arial" pitchFamily="34" charset="0"/>
              </a:rPr>
              <a:t>udp</a:t>
            </a:r>
            <a:r>
              <a:rPr lang="pt-BR" sz="2400" dirty="0" smtClean="0">
                <a:solidFill>
                  <a:srgbClr val="DD0000"/>
                </a:solidFill>
                <a:latin typeface="Fira Mono"/>
                <a:cs typeface="Arial" pitchFamily="34" charset="0"/>
              </a:rPr>
              <a:t>://127.0.0.1"</a:t>
            </a:r>
            <a:r>
              <a:rPr lang="pt-BR" sz="2400" dirty="0" smtClean="0">
                <a:solidFill>
                  <a:srgbClr val="007700"/>
                </a:solidFill>
                <a:latin typeface="Fira Mono"/>
                <a:cs typeface="Arial" pitchFamily="34" charset="0"/>
              </a:rPr>
              <a:t>, </a:t>
            </a:r>
            <a:r>
              <a:rPr lang="pt-BR" sz="2400" dirty="0" smtClean="0">
                <a:solidFill>
                  <a:srgbClr val="0000BB"/>
                </a:solidFill>
                <a:latin typeface="Fira Mono"/>
                <a:cs typeface="Arial" pitchFamily="34" charset="0"/>
              </a:rPr>
              <a:t>13</a:t>
            </a:r>
            <a:r>
              <a:rPr lang="pt-BR" sz="2400" dirty="0" smtClean="0">
                <a:solidFill>
                  <a:srgbClr val="007700"/>
                </a:solidFill>
                <a:latin typeface="Fira Mono"/>
                <a:cs typeface="Arial" pitchFamily="34" charset="0"/>
              </a:rPr>
              <a:t>, </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errno</a:t>
            </a:r>
            <a:r>
              <a:rPr lang="pt-BR" sz="2400" dirty="0" smtClean="0">
                <a:solidFill>
                  <a:srgbClr val="007700"/>
                </a:solidFill>
                <a:latin typeface="Fira Mono"/>
                <a:cs typeface="Arial" pitchFamily="34" charset="0"/>
              </a:rPr>
              <a:t>, </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errstr</a:t>
            </a:r>
            <a:r>
              <a:rPr lang="pt-BR" sz="2400" dirty="0" smtClean="0">
                <a:solidFill>
                  <a:srgbClr val="007700"/>
                </a:solidFill>
                <a:latin typeface="Fira Mono"/>
                <a:cs typeface="Arial" pitchFamily="34" charset="0"/>
              </a:rPr>
              <a:t>);</a:t>
            </a:r>
            <a:br>
              <a:rPr lang="pt-BR" sz="2400" dirty="0" smtClean="0">
                <a:solidFill>
                  <a:srgbClr val="007700"/>
                </a:solidFill>
                <a:latin typeface="Fira Mono"/>
                <a:cs typeface="Arial" pitchFamily="34" charset="0"/>
              </a:rPr>
            </a:br>
            <a:r>
              <a:rPr lang="pt-BR" sz="2400" dirty="0" err="1" smtClean="0">
                <a:solidFill>
                  <a:srgbClr val="007700"/>
                </a:solidFill>
                <a:latin typeface="Fira Mono"/>
                <a:cs typeface="Arial" pitchFamily="34" charset="0"/>
              </a:rPr>
              <a:t>if</a:t>
            </a:r>
            <a:r>
              <a:rPr lang="pt-BR" sz="2400" dirty="0" smtClean="0">
                <a:solidFill>
                  <a:srgbClr val="007700"/>
                </a:solidFill>
                <a:latin typeface="Fira Mono"/>
                <a:cs typeface="Arial" pitchFamily="34" charset="0"/>
              </a:rPr>
              <a:t> (!</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fp</a:t>
            </a:r>
            <a:r>
              <a:rPr lang="pt-BR" sz="2400" dirty="0" smtClean="0">
                <a:solidFill>
                  <a:srgbClr val="007700"/>
                </a:solidFill>
                <a:latin typeface="Fira Mono"/>
                <a:cs typeface="Arial" pitchFamily="34" charset="0"/>
              </a:rPr>
              <a:t>) {</a:t>
            </a:r>
            <a:br>
              <a:rPr lang="pt-BR" sz="2400" dirty="0" smtClean="0">
                <a:solidFill>
                  <a:srgbClr val="007700"/>
                </a:solidFill>
                <a:latin typeface="Fira Mono"/>
                <a:cs typeface="Arial" pitchFamily="34" charset="0"/>
              </a:rPr>
            </a:br>
            <a:r>
              <a:rPr lang="pt-BR" sz="2400" dirty="0" smtClean="0">
                <a:solidFill>
                  <a:srgbClr val="007700"/>
                </a:solidFill>
                <a:latin typeface="Fira Mono"/>
                <a:cs typeface="Arial" pitchFamily="34" charset="0"/>
              </a:rPr>
              <a:t>    </a:t>
            </a:r>
            <a:r>
              <a:rPr lang="pt-BR" sz="2400" dirty="0" err="1" smtClean="0">
                <a:solidFill>
                  <a:srgbClr val="007700"/>
                </a:solidFill>
                <a:latin typeface="Fira Mono"/>
                <a:cs typeface="Arial" pitchFamily="34" charset="0"/>
              </a:rPr>
              <a:t>echo</a:t>
            </a:r>
            <a:r>
              <a:rPr lang="pt-BR" sz="2400" dirty="0" smtClean="0">
                <a:solidFill>
                  <a:srgbClr val="007700"/>
                </a:solidFill>
                <a:latin typeface="Fira Mono"/>
                <a:cs typeface="Arial" pitchFamily="34" charset="0"/>
              </a:rPr>
              <a:t> </a:t>
            </a:r>
            <a:r>
              <a:rPr lang="pt-BR" sz="2400" dirty="0" smtClean="0">
                <a:solidFill>
                  <a:srgbClr val="DD0000"/>
                </a:solidFill>
                <a:latin typeface="Fira Mono"/>
                <a:cs typeface="Arial" pitchFamily="34" charset="0"/>
              </a:rPr>
              <a:t>“\</a:t>
            </a:r>
            <a:r>
              <a:rPr lang="pt-BR" sz="2400" dirty="0" err="1" smtClean="0">
                <a:solidFill>
                  <a:srgbClr val="DD0000"/>
                </a:solidFill>
                <a:latin typeface="Fira Mono"/>
                <a:cs typeface="Arial" pitchFamily="34" charset="0"/>
              </a:rPr>
              <a:t>nERROR</a:t>
            </a:r>
            <a:r>
              <a:rPr lang="pt-BR" sz="2400" dirty="0" smtClean="0">
                <a:solidFill>
                  <a:srgbClr val="DD0000"/>
                </a:solidFill>
                <a:latin typeface="Fira Mono"/>
                <a:cs typeface="Arial" pitchFamily="34" charset="0"/>
              </a:rPr>
              <a:t>: </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errno</a:t>
            </a:r>
            <a:r>
              <a:rPr lang="pt-BR" sz="2400" dirty="0" smtClean="0">
                <a:solidFill>
                  <a:srgbClr val="DD0000"/>
                </a:solidFill>
                <a:latin typeface="Fira Mono"/>
                <a:cs typeface="Arial" pitchFamily="34" charset="0"/>
              </a:rPr>
              <a:t> - </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errstr</a:t>
            </a:r>
            <a:r>
              <a:rPr lang="pt-BR" sz="2400" dirty="0" smtClean="0">
                <a:solidFill>
                  <a:srgbClr val="DD0000"/>
                </a:solidFill>
                <a:latin typeface="Fira Mono"/>
                <a:cs typeface="Arial" pitchFamily="34" charset="0"/>
              </a:rPr>
              <a:t>\n</a:t>
            </a:r>
            <a:r>
              <a:rPr lang="pt-BR" sz="2400" dirty="0" smtClean="0">
                <a:solidFill>
                  <a:srgbClr val="DD0000"/>
                </a:solidFill>
                <a:latin typeface="Fira Mono"/>
                <a:cs typeface="Arial" pitchFamily="34" charset="0"/>
              </a:rPr>
              <a:t>"</a:t>
            </a:r>
            <a:r>
              <a:rPr lang="pt-BR" sz="2400" dirty="0" smtClean="0">
                <a:solidFill>
                  <a:srgbClr val="007700"/>
                </a:solidFill>
                <a:latin typeface="Fira Mono"/>
                <a:cs typeface="Arial" pitchFamily="34" charset="0"/>
              </a:rPr>
              <a:t>;</a:t>
            </a:r>
            <a:br>
              <a:rPr lang="pt-BR" sz="2400" dirty="0" smtClean="0">
                <a:solidFill>
                  <a:srgbClr val="007700"/>
                </a:solidFill>
                <a:latin typeface="Fira Mono"/>
                <a:cs typeface="Arial" pitchFamily="34" charset="0"/>
              </a:rPr>
            </a:br>
            <a:r>
              <a:rPr lang="pt-BR" sz="2400" dirty="0" smtClean="0">
                <a:solidFill>
                  <a:srgbClr val="007700"/>
                </a:solidFill>
                <a:latin typeface="Fira Mono"/>
                <a:cs typeface="Arial" pitchFamily="34" charset="0"/>
              </a:rPr>
              <a:t>} </a:t>
            </a:r>
            <a:r>
              <a:rPr lang="pt-BR" sz="2400" dirty="0" err="1" smtClean="0">
                <a:solidFill>
                  <a:srgbClr val="007700"/>
                </a:solidFill>
                <a:latin typeface="Fira Mono"/>
                <a:cs typeface="Arial" pitchFamily="34" charset="0"/>
              </a:rPr>
              <a:t>else</a:t>
            </a:r>
            <a:r>
              <a:rPr lang="pt-BR" sz="2400" dirty="0" smtClean="0">
                <a:solidFill>
                  <a:srgbClr val="007700"/>
                </a:solidFill>
                <a:latin typeface="Fira Mono"/>
                <a:cs typeface="Arial" pitchFamily="34" charset="0"/>
              </a:rPr>
              <a:t> {</a:t>
            </a:r>
            <a:br>
              <a:rPr lang="pt-BR" sz="2400" dirty="0" smtClean="0">
                <a:solidFill>
                  <a:srgbClr val="007700"/>
                </a:solidFill>
                <a:latin typeface="Fira Mono"/>
                <a:cs typeface="Arial" pitchFamily="34" charset="0"/>
              </a:rPr>
            </a:br>
            <a:r>
              <a:rPr lang="pt-BR" sz="2400" dirty="0" smtClean="0">
                <a:solidFill>
                  <a:srgbClr val="007700"/>
                </a:solidFill>
                <a:latin typeface="Fira Mono"/>
                <a:cs typeface="Arial" pitchFamily="34" charset="0"/>
              </a:rPr>
              <a:t>    </a:t>
            </a:r>
            <a:r>
              <a:rPr lang="pt-BR" sz="2400" dirty="0" err="1" smtClean="0">
                <a:solidFill>
                  <a:srgbClr val="0000BB"/>
                </a:solidFill>
                <a:latin typeface="Fira Mono"/>
                <a:cs typeface="Arial" pitchFamily="34" charset="0"/>
              </a:rPr>
              <a:t>fwrite</a:t>
            </a:r>
            <a:r>
              <a:rPr lang="pt-BR" sz="2400" dirty="0" smtClean="0">
                <a:solidFill>
                  <a:srgbClr val="007700"/>
                </a:solidFill>
                <a:latin typeface="Fira Mono"/>
                <a:cs typeface="Arial" pitchFamily="34" charset="0"/>
              </a:rPr>
              <a:t>(</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fp</a:t>
            </a:r>
            <a:r>
              <a:rPr lang="pt-BR" sz="2400" dirty="0" smtClean="0">
                <a:solidFill>
                  <a:srgbClr val="007700"/>
                </a:solidFill>
                <a:latin typeface="Fira Mono"/>
                <a:cs typeface="Arial" pitchFamily="34" charset="0"/>
              </a:rPr>
              <a:t>, </a:t>
            </a:r>
            <a:r>
              <a:rPr lang="pt-BR" sz="2400" dirty="0" smtClean="0">
                <a:solidFill>
                  <a:srgbClr val="DD0000"/>
                </a:solidFill>
                <a:latin typeface="Fira Mono"/>
                <a:cs typeface="Arial" pitchFamily="34" charset="0"/>
              </a:rPr>
              <a:t>"\n"</a:t>
            </a:r>
            <a:r>
              <a:rPr lang="pt-BR" sz="2400" dirty="0" smtClean="0">
                <a:solidFill>
                  <a:srgbClr val="007700"/>
                </a:solidFill>
                <a:latin typeface="Fira Mono"/>
                <a:cs typeface="Arial" pitchFamily="34" charset="0"/>
              </a:rPr>
              <a:t>);</a:t>
            </a:r>
            <a:br>
              <a:rPr lang="pt-BR" sz="2400" dirty="0" smtClean="0">
                <a:solidFill>
                  <a:srgbClr val="007700"/>
                </a:solidFill>
                <a:latin typeface="Fira Mono"/>
                <a:cs typeface="Arial" pitchFamily="34" charset="0"/>
              </a:rPr>
            </a:br>
            <a:r>
              <a:rPr lang="pt-BR" sz="2400" dirty="0" smtClean="0">
                <a:solidFill>
                  <a:srgbClr val="007700"/>
                </a:solidFill>
                <a:latin typeface="Fira Mono"/>
                <a:cs typeface="Arial" pitchFamily="34" charset="0"/>
              </a:rPr>
              <a:t>    </a:t>
            </a:r>
            <a:r>
              <a:rPr lang="pt-BR" sz="2400" dirty="0" err="1" smtClean="0">
                <a:solidFill>
                  <a:srgbClr val="007700"/>
                </a:solidFill>
                <a:latin typeface="Fira Mono"/>
                <a:cs typeface="Arial" pitchFamily="34" charset="0"/>
              </a:rPr>
              <a:t>echo</a:t>
            </a:r>
            <a:r>
              <a:rPr lang="pt-BR" sz="2400" dirty="0" smtClean="0">
                <a:solidFill>
                  <a:srgbClr val="007700"/>
                </a:solidFill>
                <a:latin typeface="Fira Mono"/>
                <a:cs typeface="Arial" pitchFamily="34" charset="0"/>
              </a:rPr>
              <a:t> </a:t>
            </a:r>
            <a:r>
              <a:rPr lang="pt-BR" sz="2400" dirty="0" err="1" smtClean="0">
                <a:solidFill>
                  <a:srgbClr val="0000BB"/>
                </a:solidFill>
                <a:latin typeface="Fira Mono"/>
                <a:cs typeface="Arial" pitchFamily="34" charset="0"/>
              </a:rPr>
              <a:t>fread</a:t>
            </a:r>
            <a:r>
              <a:rPr lang="pt-BR" sz="2400" dirty="0" smtClean="0">
                <a:solidFill>
                  <a:srgbClr val="007700"/>
                </a:solidFill>
                <a:latin typeface="Fira Mono"/>
                <a:cs typeface="Arial" pitchFamily="34" charset="0"/>
              </a:rPr>
              <a:t>(</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fp</a:t>
            </a:r>
            <a:r>
              <a:rPr lang="pt-BR" sz="2400" dirty="0" smtClean="0">
                <a:solidFill>
                  <a:srgbClr val="007700"/>
                </a:solidFill>
                <a:latin typeface="Fira Mono"/>
                <a:cs typeface="Arial" pitchFamily="34" charset="0"/>
              </a:rPr>
              <a:t>, </a:t>
            </a:r>
            <a:r>
              <a:rPr lang="pt-BR" sz="2400" dirty="0" smtClean="0">
                <a:solidFill>
                  <a:srgbClr val="0000BB"/>
                </a:solidFill>
                <a:latin typeface="Fira Mono"/>
                <a:cs typeface="Arial" pitchFamily="34" charset="0"/>
              </a:rPr>
              <a:t>26</a:t>
            </a:r>
            <a:r>
              <a:rPr lang="pt-BR" sz="2400" dirty="0" smtClean="0">
                <a:solidFill>
                  <a:srgbClr val="007700"/>
                </a:solidFill>
                <a:latin typeface="Fira Mono"/>
                <a:cs typeface="Arial" pitchFamily="34" charset="0"/>
              </a:rPr>
              <a:t>);</a:t>
            </a:r>
            <a:br>
              <a:rPr lang="pt-BR" sz="2400" dirty="0" smtClean="0">
                <a:solidFill>
                  <a:srgbClr val="007700"/>
                </a:solidFill>
                <a:latin typeface="Fira Mono"/>
                <a:cs typeface="Arial" pitchFamily="34" charset="0"/>
              </a:rPr>
            </a:br>
            <a:r>
              <a:rPr lang="pt-BR" sz="2400" dirty="0" smtClean="0">
                <a:solidFill>
                  <a:srgbClr val="007700"/>
                </a:solidFill>
                <a:latin typeface="Fira Mono"/>
                <a:cs typeface="Arial" pitchFamily="34" charset="0"/>
              </a:rPr>
              <a:t>    </a:t>
            </a:r>
            <a:r>
              <a:rPr lang="pt-BR" sz="2400" dirty="0" err="1" smtClean="0">
                <a:solidFill>
                  <a:srgbClr val="0000BB"/>
                </a:solidFill>
                <a:latin typeface="Fira Mono"/>
                <a:cs typeface="Arial" pitchFamily="34" charset="0"/>
              </a:rPr>
              <a:t>fclose</a:t>
            </a:r>
            <a:r>
              <a:rPr lang="pt-BR" sz="2400" dirty="0" smtClean="0">
                <a:solidFill>
                  <a:srgbClr val="007700"/>
                </a:solidFill>
                <a:latin typeface="Fira Mono"/>
                <a:cs typeface="Arial" pitchFamily="34" charset="0"/>
              </a:rPr>
              <a:t>(</a:t>
            </a:r>
            <a:r>
              <a:rPr lang="pt-BR" sz="2400" dirty="0" smtClean="0">
                <a:solidFill>
                  <a:srgbClr val="0000BB"/>
                </a:solidFill>
                <a:latin typeface="Fira Mono"/>
                <a:cs typeface="Arial" pitchFamily="34" charset="0"/>
              </a:rPr>
              <a:t>$</a:t>
            </a:r>
            <a:r>
              <a:rPr lang="pt-BR" sz="2400" dirty="0" err="1" smtClean="0">
                <a:solidFill>
                  <a:srgbClr val="0000BB"/>
                </a:solidFill>
                <a:latin typeface="Fira Mono"/>
                <a:cs typeface="Arial" pitchFamily="34" charset="0"/>
              </a:rPr>
              <a:t>fp</a:t>
            </a:r>
            <a:r>
              <a:rPr lang="pt-BR" sz="2400" dirty="0" smtClean="0">
                <a:solidFill>
                  <a:srgbClr val="007700"/>
                </a:solidFill>
                <a:latin typeface="Fira Mono"/>
                <a:cs typeface="Arial" pitchFamily="34" charset="0"/>
              </a:rPr>
              <a:t>);</a:t>
            </a:r>
            <a:br>
              <a:rPr lang="pt-BR" sz="2400" dirty="0" smtClean="0">
                <a:solidFill>
                  <a:srgbClr val="007700"/>
                </a:solidFill>
                <a:latin typeface="Fira Mono"/>
                <a:cs typeface="Arial" pitchFamily="34" charset="0"/>
              </a:rPr>
            </a:br>
            <a:r>
              <a:rPr lang="pt-BR" sz="2400" dirty="0" smtClean="0">
                <a:solidFill>
                  <a:srgbClr val="007700"/>
                </a:solidFill>
                <a:latin typeface="Fira Mono"/>
                <a:cs typeface="Arial" pitchFamily="34" charset="0"/>
              </a:rPr>
              <a:t>}</a:t>
            </a:r>
            <a:br>
              <a:rPr lang="pt-BR" sz="2400" dirty="0" smtClean="0">
                <a:solidFill>
                  <a:srgbClr val="007700"/>
                </a:solidFill>
                <a:latin typeface="Fira Mono"/>
                <a:cs typeface="Arial" pitchFamily="34" charset="0"/>
              </a:rPr>
            </a:br>
            <a:r>
              <a:rPr lang="pt-BR" sz="2400" dirty="0" smtClean="0">
                <a:solidFill>
                  <a:srgbClr val="0000BB"/>
                </a:solidFill>
                <a:latin typeface="Fira Mono"/>
                <a:cs typeface="Arial" pitchFamily="34" charset="0"/>
              </a:rPr>
              <a:t>?&gt;</a:t>
            </a:r>
            <a:endParaRPr lang="pt-BR" dirty="0" smtClean="0">
              <a:latin typeface="Arial" pitchFamily="34" charset="0"/>
              <a:cs typeface="Arial" pitchFamily="34" charset="0"/>
            </a:endParaRPr>
          </a:p>
          <a:p>
            <a:pPr lvl="0" eaLnBrk="0" fontAlgn="base" hangingPunct="0">
              <a:spcBef>
                <a:spcPct val="0"/>
              </a:spcBef>
              <a:spcAft>
                <a:spcPct val="0"/>
              </a:spcAft>
            </a:pPr>
            <a:r>
              <a:rPr lang="pt-BR" dirty="0" smtClean="0">
                <a:solidFill>
                  <a:srgbClr val="333333"/>
                </a:solidFill>
                <a:latin typeface="Fira Sans"/>
                <a:cs typeface="Arial" pitchFamily="34" charset="0"/>
              </a:rPr>
              <a:t/>
            </a:r>
            <a:br>
              <a:rPr lang="pt-BR" dirty="0" smtClean="0">
                <a:solidFill>
                  <a:srgbClr val="333333"/>
                </a:solidFill>
                <a:latin typeface="Fira Sans"/>
                <a:cs typeface="Arial" pitchFamily="34" charset="0"/>
              </a:rPr>
            </a:br>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3453825"/>
            <a:ext cx="8610600" cy="584775"/>
          </a:xfrm>
          <a:prstGeom prst="rect">
            <a:avLst/>
          </a:prstGeom>
          <a:noFill/>
        </p:spPr>
        <p:txBody>
          <a:bodyPr wrap="square" rtlCol="0">
            <a:spAutoFit/>
          </a:bodyPr>
          <a:lstStyle/>
          <a:p>
            <a:r>
              <a:rPr lang="pt-BR" sz="3200" dirty="0" smtClean="0">
                <a:solidFill>
                  <a:srgbClr val="000032"/>
                </a:solidFill>
              </a:rPr>
              <a:t>Todo mundo já ouviu falar, mas você sabe o que é?</a:t>
            </a:r>
            <a:endParaRPr lang="pt-BR" sz="3200" dirty="0">
              <a:solidFill>
                <a:srgbClr val="000032"/>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76804" name="Picture 4" descr="lpext.dll (344×264)"/>
          <p:cNvPicPr>
            <a:picLocks noChangeAspect="1" noChangeArrowheads="1"/>
          </p:cNvPicPr>
          <p:nvPr/>
        </p:nvPicPr>
        <p:blipFill>
          <a:blip r:embed="rId5"/>
          <a:srcRect/>
          <a:stretch>
            <a:fillRect/>
          </a:stretch>
        </p:blipFill>
        <p:spPr bwMode="auto">
          <a:xfrm>
            <a:off x="1752600" y="1600200"/>
            <a:ext cx="5715000" cy="4385930"/>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78850" name="Picture 2" descr="engine-compartment.gif (451×426)"/>
          <p:cNvPicPr>
            <a:picLocks noChangeAspect="1" noChangeArrowheads="1"/>
          </p:cNvPicPr>
          <p:nvPr/>
        </p:nvPicPr>
        <p:blipFill>
          <a:blip r:embed="rId5"/>
          <a:srcRect/>
          <a:stretch>
            <a:fillRect/>
          </a:stretch>
        </p:blipFill>
        <p:spPr bwMode="auto">
          <a:xfrm>
            <a:off x="1828800" y="1371600"/>
            <a:ext cx="5410200" cy="5110300"/>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80900" name="Picture 4" descr="car-firewall.jpg (440×330)"/>
          <p:cNvPicPr>
            <a:picLocks noChangeAspect="1" noChangeArrowheads="1"/>
          </p:cNvPicPr>
          <p:nvPr/>
        </p:nvPicPr>
        <p:blipFill>
          <a:blip r:embed="rId5"/>
          <a:srcRect/>
          <a:stretch>
            <a:fillRect/>
          </a:stretch>
        </p:blipFill>
        <p:spPr bwMode="auto">
          <a:xfrm>
            <a:off x="1066800" y="1371600"/>
            <a:ext cx="6781800" cy="5086350"/>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295400"/>
            <a:ext cx="8686800" cy="5632311"/>
          </a:xfrm>
          <a:prstGeom prst="rect">
            <a:avLst/>
          </a:prstGeom>
          <a:noFill/>
        </p:spPr>
        <p:txBody>
          <a:bodyPr wrap="square" rtlCol="0">
            <a:spAutoFit/>
          </a:bodyPr>
          <a:lstStyle/>
          <a:p>
            <a:pPr algn="just"/>
            <a:r>
              <a:rPr lang="pt-BR" sz="2400" b="1" dirty="0" smtClean="0">
                <a:solidFill>
                  <a:schemeClr val="tx2">
                    <a:lumMod val="50000"/>
                  </a:schemeClr>
                </a:solidFill>
              </a:rPr>
              <a:t>Definição:</a:t>
            </a:r>
            <a:r>
              <a:rPr lang="pt-BR" sz="2400" dirty="0" smtClean="0">
                <a:solidFill>
                  <a:schemeClr val="tx2">
                    <a:lumMod val="50000"/>
                  </a:schemeClr>
                </a:solidFill>
              </a:rPr>
              <a:t> Ponto único entre as duas ou mais redes em que todo o tráfego deve passar; o tráfego pode ser controlado; pode ser autenticado através do dispositivo; todo o tráfego é registrado.</a:t>
            </a:r>
          </a:p>
          <a:p>
            <a:pPr algn="just"/>
            <a:endParaRPr lang="pt-BR" sz="2400" dirty="0" smtClean="0">
              <a:solidFill>
                <a:schemeClr val="tx2">
                  <a:lumMod val="50000"/>
                </a:schemeClr>
              </a:solidFill>
            </a:endParaRP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Os primeiros firewalls de rede apareceram no final de 1980 e eram roteadores utilizados para separar uma rede em </a:t>
            </a:r>
            <a:r>
              <a:rPr lang="pt-BR" sz="2400" dirty="0" err="1" smtClean="0">
                <a:solidFill>
                  <a:schemeClr val="tx2">
                    <a:lumMod val="50000"/>
                  </a:schemeClr>
                </a:solidFill>
              </a:rPr>
              <a:t>LANs</a:t>
            </a:r>
            <a:r>
              <a:rPr lang="pt-BR" sz="2400" dirty="0" smtClean="0">
                <a:solidFill>
                  <a:schemeClr val="tx2">
                    <a:lumMod val="50000"/>
                  </a:schemeClr>
                </a:solidFill>
              </a:rPr>
              <a:t> menores.</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Firewalls como este foram postos em prática para limitar os problemas de uma LAN transbordando e afetando toda a rede.</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Os primeiros firewalls de segurança foram utilizados no início de 1990</a:t>
            </a:r>
          </a:p>
          <a:p>
            <a:pPr algn="just"/>
            <a:endParaRPr lang="pt-BR" sz="2400" dirty="0" smtClean="0">
              <a:solidFill>
                <a:schemeClr val="tx2">
                  <a:lumMod val="50000"/>
                </a:schemeClr>
              </a:solidFill>
            </a:endParaRPr>
          </a:p>
          <a:p>
            <a:pPr algn="just"/>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30953"/>
            <a:ext cx="8686800" cy="4893647"/>
          </a:xfrm>
          <a:prstGeom prst="rect">
            <a:avLst/>
          </a:prstGeom>
          <a:noFill/>
        </p:spPr>
        <p:txBody>
          <a:bodyPr wrap="square" rtlCol="0">
            <a:spAutoFit/>
          </a:bodyPr>
          <a:lstStyle/>
          <a:p>
            <a:pPr algn="just"/>
            <a:r>
              <a:rPr lang="pt-BR" sz="2400" dirty="0" smtClean="0">
                <a:solidFill>
                  <a:schemeClr val="tx2">
                    <a:lumMod val="50000"/>
                  </a:schemeClr>
                </a:solidFill>
              </a:rPr>
              <a:t>O astrônomo Clifford </a:t>
            </a:r>
            <a:r>
              <a:rPr lang="pt-BR" sz="2400" dirty="0" err="1" smtClean="0">
                <a:solidFill>
                  <a:schemeClr val="tx2">
                    <a:lumMod val="50000"/>
                  </a:schemeClr>
                </a:solidFill>
              </a:rPr>
              <a:t>Stoll</a:t>
            </a:r>
            <a:r>
              <a:rPr lang="pt-BR" sz="2400" dirty="0" smtClean="0">
                <a:solidFill>
                  <a:schemeClr val="tx2">
                    <a:lumMod val="50000"/>
                  </a:schemeClr>
                </a:solidFill>
              </a:rPr>
              <a:t> descobriu que espiões alemães estavam  adulterando seu sistema. - 1988</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Em 1988, um funcionário do Centro de Pesquisa Ames da </a:t>
            </a:r>
            <a:r>
              <a:rPr lang="pt-BR" sz="2400" dirty="0" err="1" smtClean="0">
                <a:solidFill>
                  <a:schemeClr val="tx2">
                    <a:lumMod val="50000"/>
                  </a:schemeClr>
                </a:solidFill>
              </a:rPr>
              <a:t>Nasa</a:t>
            </a:r>
            <a:r>
              <a:rPr lang="pt-BR" sz="2400" dirty="0" smtClean="0">
                <a:solidFill>
                  <a:schemeClr val="tx2">
                    <a:lumMod val="50000"/>
                  </a:schemeClr>
                </a:solidFill>
              </a:rPr>
              <a:t> na Califórnia, enviou um memorando por e-mail a seus colegas que dizia: "Estamos sob ataque de um vírus da Internet! Ele atingiu Berkeley, UC </a:t>
            </a:r>
            <a:r>
              <a:rPr lang="pt-BR" sz="2400" dirty="0" err="1" smtClean="0">
                <a:solidFill>
                  <a:schemeClr val="tx2">
                    <a:lumMod val="50000"/>
                  </a:schemeClr>
                </a:solidFill>
              </a:rPr>
              <a:t>San</a:t>
            </a:r>
            <a:r>
              <a:rPr lang="pt-BR" sz="2400" dirty="0" smtClean="0">
                <a:solidFill>
                  <a:schemeClr val="tx2">
                    <a:lumMod val="50000"/>
                  </a:schemeClr>
                </a:solidFill>
              </a:rPr>
              <a:t> Diego, Lawrence </a:t>
            </a:r>
            <a:r>
              <a:rPr lang="pt-BR" sz="2400" dirty="0" err="1" smtClean="0">
                <a:solidFill>
                  <a:schemeClr val="tx2">
                    <a:lumMod val="50000"/>
                  </a:schemeClr>
                </a:solidFill>
              </a:rPr>
              <a:t>Livermore</a:t>
            </a:r>
            <a:r>
              <a:rPr lang="pt-BR" sz="2400" dirty="0" smtClean="0">
                <a:solidFill>
                  <a:schemeClr val="tx2">
                    <a:lumMod val="50000"/>
                  </a:schemeClr>
                </a:solidFill>
              </a:rPr>
              <a:t>, Stanford, e NASA Ames. “</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a:t>
            </a:r>
            <a:r>
              <a:rPr lang="pt-BR" sz="2400" dirty="0" err="1" smtClean="0">
                <a:solidFill>
                  <a:schemeClr val="tx2">
                    <a:lumMod val="50000"/>
                  </a:schemeClr>
                </a:solidFill>
              </a:rPr>
              <a:t>Worm</a:t>
            </a:r>
            <a:r>
              <a:rPr lang="pt-BR" sz="2400" dirty="0" smtClean="0">
                <a:solidFill>
                  <a:schemeClr val="tx2">
                    <a:lumMod val="50000"/>
                  </a:schemeClr>
                </a:solidFill>
              </a:rPr>
              <a:t> Morris em 1988</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Publicado o primeiro artigo sobre firewall (segurança) - 1988</a:t>
            </a:r>
          </a:p>
          <a:p>
            <a:pPr algn="just"/>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Tipos de 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724085"/>
            <a:ext cx="8686800" cy="4524315"/>
          </a:xfrm>
          <a:prstGeom prst="rect">
            <a:avLst/>
          </a:prstGeom>
          <a:noFill/>
        </p:spPr>
        <p:txBody>
          <a:bodyPr wrap="square" rtlCol="0">
            <a:spAutoFit/>
          </a:bodyPr>
          <a:lstStyle/>
          <a:p>
            <a:pPr algn="just"/>
            <a:r>
              <a:rPr lang="pt-BR" sz="2400" b="1" dirty="0" smtClean="0">
                <a:solidFill>
                  <a:schemeClr val="tx2">
                    <a:lumMod val="50000"/>
                  </a:schemeClr>
                </a:solidFill>
              </a:rPr>
              <a:t>Filtro Estático</a:t>
            </a:r>
            <a:r>
              <a:rPr lang="pt-BR" sz="2400" dirty="0" smtClean="0">
                <a:solidFill>
                  <a:schemeClr val="tx2">
                    <a:lumMod val="50000"/>
                  </a:schemeClr>
                </a:solidFill>
              </a:rPr>
              <a:t> – A forma mais comum utilizada em roteadores. As regras são alteradas manualmente</a:t>
            </a:r>
          </a:p>
          <a:p>
            <a:pPr algn="just"/>
            <a:endParaRPr lang="pt-BR" sz="2400" dirty="0" smtClean="0">
              <a:solidFill>
                <a:schemeClr val="tx2">
                  <a:lumMod val="50000"/>
                </a:schemeClr>
              </a:solidFill>
            </a:endParaRPr>
          </a:p>
          <a:p>
            <a:pPr algn="just"/>
            <a:r>
              <a:rPr lang="pt-BR" sz="2400" b="1" dirty="0" smtClean="0">
                <a:solidFill>
                  <a:schemeClr val="tx2">
                    <a:lumMod val="50000"/>
                  </a:schemeClr>
                </a:solidFill>
              </a:rPr>
              <a:t>Filtro Dinâmico</a:t>
            </a:r>
            <a:r>
              <a:rPr lang="pt-BR" sz="2400" dirty="0" smtClean="0">
                <a:solidFill>
                  <a:schemeClr val="tx2">
                    <a:lumMod val="50000"/>
                  </a:schemeClr>
                </a:solidFill>
              </a:rPr>
              <a:t> – Onde um processo externo muda as regras do filtro de forma dinâmica, com base em eventos observados (por exemplo, permitir pacotes FTP vindos de fora da rede, se alguém de dentro da rede solicitou uma sessão FTP)</a:t>
            </a:r>
          </a:p>
          <a:p>
            <a:pPr algn="just"/>
            <a:endParaRPr lang="pt-BR" sz="2400" dirty="0" smtClean="0">
              <a:solidFill>
                <a:schemeClr val="tx2">
                  <a:lumMod val="50000"/>
                </a:schemeClr>
              </a:solidFill>
            </a:endParaRPr>
          </a:p>
          <a:p>
            <a:pPr algn="just"/>
            <a:r>
              <a:rPr lang="pt-BR" sz="2400" b="1" dirty="0" err="1" smtClean="0">
                <a:solidFill>
                  <a:schemeClr val="tx2">
                    <a:lumMod val="50000"/>
                  </a:schemeClr>
                </a:solidFill>
              </a:rPr>
              <a:t>Stateful</a:t>
            </a:r>
            <a:r>
              <a:rPr lang="pt-BR" sz="2400" b="1" dirty="0" smtClean="0">
                <a:solidFill>
                  <a:schemeClr val="tx2">
                    <a:lumMod val="50000"/>
                  </a:schemeClr>
                </a:solidFill>
              </a:rPr>
              <a:t> </a:t>
            </a:r>
            <a:r>
              <a:rPr lang="pt-BR" sz="2400" b="1" dirty="0" err="1" smtClean="0">
                <a:solidFill>
                  <a:schemeClr val="tx2">
                    <a:lumMod val="50000"/>
                  </a:schemeClr>
                </a:solidFill>
              </a:rPr>
              <a:t>Inspection</a:t>
            </a:r>
            <a:r>
              <a:rPr lang="pt-BR" sz="2400" dirty="0" smtClean="0">
                <a:solidFill>
                  <a:schemeClr val="tx2">
                    <a:lumMod val="50000"/>
                  </a:schemeClr>
                </a:solidFill>
              </a:rPr>
              <a:t> – Semelhante ao filtro dinâmico, porém, com a adição de um exame mais detalhado dos dados contidos no pacote de dados </a:t>
            </a:r>
          </a:p>
          <a:p>
            <a:pPr algn="just"/>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Gerações de 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77863"/>
            <a:ext cx="8686800" cy="4770537"/>
          </a:xfrm>
          <a:prstGeom prst="rect">
            <a:avLst/>
          </a:prstGeom>
          <a:noFill/>
        </p:spPr>
        <p:txBody>
          <a:bodyPr wrap="square" rtlCol="0">
            <a:spAutoFit/>
          </a:bodyPr>
          <a:lstStyle/>
          <a:p>
            <a:pPr algn="just"/>
            <a:r>
              <a:rPr lang="pt-BR" sz="3200" b="1" dirty="0" smtClean="0">
                <a:solidFill>
                  <a:schemeClr val="tx2">
                    <a:lumMod val="50000"/>
                  </a:schemeClr>
                </a:solidFill>
              </a:rPr>
              <a:t>Primeira geração: </a:t>
            </a:r>
            <a:r>
              <a:rPr lang="pt-BR" sz="3200" dirty="0" smtClean="0">
                <a:solidFill>
                  <a:schemeClr val="tx2">
                    <a:lumMod val="50000"/>
                  </a:schemeClr>
                </a:solidFill>
              </a:rPr>
              <a:t> filtros de pacotes</a:t>
            </a:r>
          </a:p>
          <a:p>
            <a:pPr algn="just"/>
            <a:r>
              <a:rPr lang="pt-BR" sz="2400" dirty="0" smtClean="0">
                <a:solidFill>
                  <a:schemeClr val="tx2">
                    <a:lumMod val="50000"/>
                  </a:schemeClr>
                </a:solidFill>
              </a:rPr>
              <a:t>Trabalha principalmente nas três primeiras camadas do modelo de referência OSI</a:t>
            </a:r>
            <a:endParaRPr lang="pt-BR" sz="3200" b="1" dirty="0" smtClean="0">
              <a:solidFill>
                <a:schemeClr val="tx2">
                  <a:lumMod val="50000"/>
                </a:schemeClr>
              </a:solidFill>
            </a:endParaRPr>
          </a:p>
          <a:p>
            <a:pPr algn="just"/>
            <a:endParaRPr lang="pt-BR" sz="3200" b="1" dirty="0" smtClean="0">
              <a:solidFill>
                <a:schemeClr val="tx2">
                  <a:lumMod val="50000"/>
                </a:schemeClr>
              </a:solidFill>
            </a:endParaRPr>
          </a:p>
          <a:p>
            <a:pPr algn="just"/>
            <a:r>
              <a:rPr lang="pt-BR" sz="3200" b="1" dirty="0" smtClean="0">
                <a:solidFill>
                  <a:schemeClr val="tx2">
                    <a:lumMod val="50000"/>
                  </a:schemeClr>
                </a:solidFill>
              </a:rPr>
              <a:t>Segunda geração: </a:t>
            </a:r>
            <a:r>
              <a:rPr lang="pt-BR" sz="3200" dirty="0" smtClean="0">
                <a:solidFill>
                  <a:schemeClr val="tx2">
                    <a:lumMod val="50000"/>
                  </a:schemeClr>
                </a:solidFill>
              </a:rPr>
              <a:t>filtros "</a:t>
            </a:r>
            <a:r>
              <a:rPr lang="pt-BR" sz="3200" dirty="0" err="1" smtClean="0">
                <a:solidFill>
                  <a:schemeClr val="tx2">
                    <a:lumMod val="50000"/>
                  </a:schemeClr>
                </a:solidFill>
              </a:rPr>
              <a:t>stateful</a:t>
            </a:r>
            <a:r>
              <a:rPr lang="pt-BR" sz="3200" dirty="0" smtClean="0">
                <a:solidFill>
                  <a:schemeClr val="tx2">
                    <a:lumMod val="50000"/>
                  </a:schemeClr>
                </a:solidFill>
              </a:rPr>
              <a:t>“</a:t>
            </a:r>
          </a:p>
          <a:p>
            <a:pPr algn="just"/>
            <a:r>
              <a:rPr lang="pt-BR" sz="2400" dirty="0" smtClean="0">
                <a:solidFill>
                  <a:schemeClr val="tx2">
                    <a:lumMod val="50000"/>
                  </a:schemeClr>
                </a:solidFill>
              </a:rPr>
              <a:t>Executa o trabalho de seus antecessores de primeira geração, mas opera até a camada 4 (camada de transporte) do modelo OSI</a:t>
            </a:r>
          </a:p>
          <a:p>
            <a:pPr algn="just"/>
            <a:endParaRPr lang="pt-BR" sz="3200" dirty="0" smtClean="0">
              <a:solidFill>
                <a:schemeClr val="tx2">
                  <a:lumMod val="50000"/>
                </a:schemeClr>
              </a:solidFill>
            </a:endParaRPr>
          </a:p>
          <a:p>
            <a:pPr algn="just"/>
            <a:r>
              <a:rPr lang="pt-BR" sz="3200" b="1" dirty="0" smtClean="0">
                <a:solidFill>
                  <a:schemeClr val="tx2">
                    <a:lumMod val="50000"/>
                  </a:schemeClr>
                </a:solidFill>
              </a:rPr>
              <a:t>Terceira geração: </a:t>
            </a:r>
            <a:r>
              <a:rPr lang="pt-BR" sz="3200" dirty="0" smtClean="0">
                <a:solidFill>
                  <a:schemeClr val="tx2">
                    <a:lumMod val="50000"/>
                  </a:schemeClr>
                </a:solidFill>
              </a:rPr>
              <a:t>camada de aplicação</a:t>
            </a:r>
          </a:p>
          <a:p>
            <a:pPr algn="just"/>
            <a:r>
              <a:rPr lang="pt-BR" sz="2400" dirty="0" smtClean="0">
                <a:solidFill>
                  <a:schemeClr val="tx2">
                    <a:lumMod val="50000"/>
                  </a:schemeClr>
                </a:solidFill>
              </a:rPr>
              <a:t>Capaz de detectar se um protocolo está sendo utilizado de forma prejudicial</a:t>
            </a:r>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Regras de 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2011740"/>
            <a:ext cx="8686800" cy="1692771"/>
          </a:xfrm>
          <a:prstGeom prst="rect">
            <a:avLst/>
          </a:prstGeom>
          <a:noFill/>
        </p:spPr>
        <p:txBody>
          <a:bodyPr wrap="square" rtlCol="0">
            <a:spAutoFit/>
          </a:bodyPr>
          <a:lstStyle/>
          <a:p>
            <a:pPr algn="ctr"/>
            <a:r>
              <a:rPr lang="pt-BR" sz="3200" b="1" dirty="0" smtClean="0">
                <a:solidFill>
                  <a:schemeClr val="tx2">
                    <a:lumMod val="50000"/>
                  </a:schemeClr>
                </a:solidFill>
              </a:rPr>
              <a:t>Filtro / Regra / Instruções</a:t>
            </a:r>
          </a:p>
          <a:p>
            <a:pPr algn="ctr"/>
            <a:endParaRPr lang="pt-BR" sz="2400" b="1" dirty="0" smtClean="0">
              <a:solidFill>
                <a:schemeClr val="tx2">
                  <a:lumMod val="50000"/>
                </a:schemeClr>
              </a:solidFill>
            </a:endParaRPr>
          </a:p>
          <a:p>
            <a:pPr algn="ctr"/>
            <a:endParaRPr lang="pt-BR" sz="2400" dirty="0" smtClean="0">
              <a:solidFill>
                <a:schemeClr val="tx2">
                  <a:lumMod val="50000"/>
                </a:schemeClr>
              </a:solidFill>
            </a:endParaRPr>
          </a:p>
          <a:p>
            <a:pPr algn="just"/>
            <a:endParaRPr lang="pt-BR" sz="2400" dirty="0">
              <a:solidFill>
                <a:schemeClr val="tx2">
                  <a:lumMod val="50000"/>
                </a:schemeClr>
              </a:solidFill>
            </a:endParaRPr>
          </a:p>
        </p:txBody>
      </p:sp>
      <p:pic>
        <p:nvPicPr>
          <p:cNvPr id="84994" name="Picture 2" descr="http://www.cisco.com/web/about/ac123/ac147/images/customer/internetprotocoljournal/ipj_2-2/images/figure13.gif"/>
          <p:cNvPicPr>
            <a:picLocks noChangeAspect="1" noChangeArrowheads="1"/>
          </p:cNvPicPr>
          <p:nvPr/>
        </p:nvPicPr>
        <p:blipFill>
          <a:blip r:embed="rId5"/>
          <a:srcRect/>
          <a:stretch>
            <a:fillRect/>
          </a:stretch>
        </p:blipFill>
        <p:spPr bwMode="auto">
          <a:xfrm>
            <a:off x="381000" y="3276600"/>
            <a:ext cx="8229600" cy="3090870"/>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Implementação de um Protocolo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47800"/>
            <a:ext cx="8686800" cy="4893647"/>
          </a:xfrm>
          <a:prstGeom prst="rect">
            <a:avLst/>
          </a:prstGeom>
          <a:noFill/>
        </p:spPr>
        <p:txBody>
          <a:bodyPr wrap="square" rtlCol="0">
            <a:spAutoFit/>
          </a:bodyPr>
          <a:lstStyle/>
          <a:p>
            <a:endParaRPr lang="pt-BR" dirty="0" smtClean="0"/>
          </a:p>
          <a:p>
            <a:r>
              <a:rPr lang="pt-BR" sz="2800" dirty="0" smtClean="0">
                <a:solidFill>
                  <a:schemeClr val="tx2">
                    <a:lumMod val="50000"/>
                  </a:schemeClr>
                </a:solidFill>
              </a:rPr>
              <a:t>Mas afinal, o que é exatamente um protocolo? Onde ele fica? Quem o implementa?</a:t>
            </a:r>
          </a:p>
          <a:p>
            <a:endParaRPr lang="pt-BR" sz="2800" dirty="0" smtClean="0">
              <a:solidFill>
                <a:schemeClr val="tx2">
                  <a:lumMod val="50000"/>
                </a:schemeClr>
              </a:solidFill>
            </a:endParaRPr>
          </a:p>
          <a:p>
            <a:endParaRPr lang="pt-BR" sz="2800" dirty="0" smtClean="0">
              <a:solidFill>
                <a:schemeClr val="tx2">
                  <a:lumMod val="50000"/>
                </a:schemeClr>
              </a:solidFill>
            </a:endParaRPr>
          </a:p>
          <a:p>
            <a:r>
              <a:rPr lang="pt-BR" sz="2800" dirty="0" smtClean="0">
                <a:solidFill>
                  <a:schemeClr val="tx2">
                    <a:lumMod val="50000"/>
                  </a:schemeClr>
                </a:solidFill>
              </a:rPr>
              <a:t>Tudo que você sempre quis saber sobre protocolos e nunca teve coragem de perguntar!</a:t>
            </a:r>
          </a:p>
          <a:p>
            <a:endParaRPr lang="pt-BR" sz="2400" dirty="0" smtClean="0"/>
          </a:p>
          <a:p>
            <a:endParaRPr lang="pt-BR" sz="2400" dirty="0" smtClean="0">
              <a:hlinkClick r:id="rId5"/>
            </a:endParaRPr>
          </a:p>
          <a:p>
            <a:pPr algn="ctr"/>
            <a:r>
              <a:rPr lang="pt-BR" sz="2400" dirty="0" smtClean="0">
                <a:hlinkClick r:id="rId5"/>
              </a:rPr>
              <a:t>http://www.cs.unh.edu/cnrg/people/gherrin/linux-net.html</a:t>
            </a:r>
            <a:endParaRPr lang="pt-BR" sz="2400" dirty="0" smtClean="0"/>
          </a:p>
          <a:p>
            <a:endParaRPr lang="pt-BR" dirty="0" smtClean="0"/>
          </a:p>
          <a:p>
            <a:endParaRPr lang="pt-BR" dirty="0" smtClean="0"/>
          </a:p>
          <a:p>
            <a:endParaRPr lang="pt-BR" dirty="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Firewall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303139"/>
            <a:ext cx="8686800" cy="7078861"/>
          </a:xfrm>
          <a:prstGeom prst="rect">
            <a:avLst/>
          </a:prstGeom>
          <a:noFill/>
        </p:spPr>
        <p:txBody>
          <a:bodyPr wrap="square" rtlCol="0">
            <a:spAutoFit/>
          </a:bodyPr>
          <a:lstStyle/>
          <a:p>
            <a:pPr algn="just"/>
            <a:r>
              <a:rPr lang="pt-BR" sz="3200" b="1" dirty="0" smtClean="0">
                <a:solidFill>
                  <a:srgbClr val="000032"/>
                </a:solidFill>
              </a:rPr>
              <a:t>A tabela de regras (filtro) possui três cadeias padrão</a:t>
            </a:r>
          </a:p>
          <a:p>
            <a:pPr algn="just"/>
            <a:endParaRPr lang="pt-BR" dirty="0" smtClean="0">
              <a:solidFill>
                <a:srgbClr val="000032"/>
              </a:solidFill>
            </a:endParaRPr>
          </a:p>
          <a:p>
            <a:pPr algn="just"/>
            <a:r>
              <a:rPr lang="pt-BR" sz="2800" b="1" dirty="0" smtClean="0">
                <a:solidFill>
                  <a:srgbClr val="000032"/>
                </a:solidFill>
              </a:rPr>
              <a:t>INPUT (ENTRADA): </a:t>
            </a:r>
            <a:r>
              <a:rPr lang="pt-BR" sz="2800" dirty="0" smtClean="0">
                <a:solidFill>
                  <a:srgbClr val="000032"/>
                </a:solidFill>
              </a:rPr>
              <a:t>preocupa se com os pacotes cujo destino é o </a:t>
            </a:r>
            <a:r>
              <a:rPr lang="pt-BR" sz="2800" dirty="0" err="1" smtClean="0">
                <a:solidFill>
                  <a:srgbClr val="000032"/>
                </a:solidFill>
              </a:rPr>
              <a:t>proprio</a:t>
            </a:r>
            <a:r>
              <a:rPr lang="pt-BR" sz="2800" dirty="0" smtClean="0">
                <a:solidFill>
                  <a:srgbClr val="000032"/>
                </a:solidFill>
              </a:rPr>
              <a:t> firewall</a:t>
            </a:r>
          </a:p>
          <a:p>
            <a:pPr algn="just"/>
            <a:endParaRPr lang="pt-BR" sz="2000" dirty="0" smtClean="0">
              <a:solidFill>
                <a:srgbClr val="000032"/>
              </a:solidFill>
            </a:endParaRPr>
          </a:p>
          <a:p>
            <a:pPr algn="just"/>
            <a:r>
              <a:rPr lang="pt-BR" sz="2800" b="1" dirty="0" smtClean="0">
                <a:solidFill>
                  <a:srgbClr val="000032"/>
                </a:solidFill>
              </a:rPr>
              <a:t>OUTPUT (SAIDA): </a:t>
            </a:r>
            <a:r>
              <a:rPr lang="pt-BR" sz="2800" dirty="0" smtClean="0">
                <a:solidFill>
                  <a:srgbClr val="000032"/>
                </a:solidFill>
              </a:rPr>
              <a:t>preocupa se com os pacotes emitidos pelo firewall</a:t>
            </a:r>
          </a:p>
          <a:p>
            <a:pPr algn="just"/>
            <a:endParaRPr lang="pt-BR" sz="2000" dirty="0" smtClean="0">
              <a:solidFill>
                <a:srgbClr val="000032"/>
              </a:solidFill>
            </a:endParaRPr>
          </a:p>
          <a:p>
            <a:pPr algn="just"/>
            <a:r>
              <a:rPr lang="pt-BR" sz="2800" b="1" dirty="0" smtClean="0">
                <a:solidFill>
                  <a:srgbClr val="000032"/>
                </a:solidFill>
              </a:rPr>
              <a:t>FORWARD (PASSAR PARA FRENTE): </a:t>
            </a:r>
            <a:r>
              <a:rPr lang="pt-BR" sz="2800" dirty="0" smtClean="0">
                <a:solidFill>
                  <a:srgbClr val="000032"/>
                </a:solidFill>
              </a:rPr>
              <a:t>preocupa se com os pacotes em trânsito através do firewall (que não é nem a sua origem nem o seu destino)</a:t>
            </a:r>
          </a:p>
          <a:p>
            <a:pPr algn="just"/>
            <a:r>
              <a:rPr lang="pt-BR" sz="2800" dirty="0" smtClean="0"/>
              <a:t/>
            </a:r>
            <a:br>
              <a:rPr lang="pt-BR" sz="2800" dirty="0" smtClean="0"/>
            </a:br>
            <a:endParaRPr lang="pt-BR" sz="2800" b="1" dirty="0" smtClean="0">
              <a:solidFill>
                <a:schemeClr val="tx2">
                  <a:lumMod val="50000"/>
                </a:schemeClr>
              </a:solidFill>
            </a:endParaRPr>
          </a:p>
          <a:p>
            <a:pPr algn="just"/>
            <a:endParaRPr lang="pt-BR" sz="2400" b="1" dirty="0" smtClean="0">
              <a:solidFill>
                <a:schemeClr val="tx2">
                  <a:lumMod val="50000"/>
                </a:schemeClr>
              </a:solidFill>
            </a:endParaRPr>
          </a:p>
          <a:p>
            <a:pPr algn="just"/>
            <a:endParaRPr lang="pt-BR" sz="2400" dirty="0" smtClean="0">
              <a:solidFill>
                <a:schemeClr val="tx2">
                  <a:lumMod val="50000"/>
                </a:schemeClr>
              </a:solidFill>
            </a:endParaRPr>
          </a:p>
          <a:p>
            <a:pPr algn="just"/>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Firewall </a:t>
            </a:r>
          </a:p>
          <a:p>
            <a:pPr algn="ctr"/>
            <a:r>
              <a:rPr lang="pt-BR" sz="4000" b="1" dirty="0" smtClean="0">
                <a:solidFill>
                  <a:srgbClr val="000032"/>
                </a:solidFill>
              </a:rPr>
              <a:t>Exemplos de Regras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71910"/>
            <a:ext cx="8686800" cy="5940088"/>
          </a:xfrm>
          <a:prstGeom prst="rect">
            <a:avLst/>
          </a:prstGeom>
          <a:noFill/>
        </p:spPr>
        <p:txBody>
          <a:bodyPr wrap="square" rtlCol="0">
            <a:spAutoFit/>
          </a:bodyPr>
          <a:lstStyle/>
          <a:p>
            <a:pPr algn="ctr"/>
            <a:r>
              <a:rPr lang="pt-BR" sz="3200" b="1" dirty="0" err="1" smtClean="0">
                <a:solidFill>
                  <a:srgbClr val="000032"/>
                </a:solidFill>
              </a:rPr>
              <a:t>IPTables</a:t>
            </a:r>
            <a:r>
              <a:rPr lang="pt-BR" sz="3200" b="1" dirty="0" smtClean="0">
                <a:solidFill>
                  <a:srgbClr val="000032"/>
                </a:solidFill>
              </a:rPr>
              <a:t> (Linux)</a:t>
            </a:r>
          </a:p>
          <a:p>
            <a:pPr algn="ctr"/>
            <a:endParaRPr lang="pt-BR" sz="2400" b="1" dirty="0" smtClean="0">
              <a:solidFill>
                <a:srgbClr val="000032"/>
              </a:solidFill>
            </a:endParaRPr>
          </a:p>
          <a:p>
            <a:pPr algn="just"/>
            <a:r>
              <a:rPr lang="pt-BR" sz="2400" b="1" dirty="0" smtClean="0">
                <a:solidFill>
                  <a:srgbClr val="000032"/>
                </a:solidFill>
              </a:rPr>
              <a:t>Limitando quantidade de </a:t>
            </a:r>
            <a:r>
              <a:rPr lang="pt-BR" sz="2400" b="1" dirty="0" err="1" smtClean="0">
                <a:solidFill>
                  <a:srgbClr val="000032"/>
                </a:solidFill>
              </a:rPr>
              <a:t>ping</a:t>
            </a:r>
            <a:r>
              <a:rPr lang="pt-BR" sz="2400" b="1" dirty="0" smtClean="0">
                <a:solidFill>
                  <a:srgbClr val="000032"/>
                </a:solidFill>
              </a:rPr>
              <a:t> em 10 por segundo:</a:t>
            </a:r>
            <a:r>
              <a:rPr lang="pt-BR" sz="2400" dirty="0" smtClean="0">
                <a:solidFill>
                  <a:srgbClr val="000032"/>
                </a:solidFill>
              </a:rPr>
              <a:t> </a:t>
            </a:r>
            <a:br>
              <a:rPr lang="pt-BR" sz="2400" dirty="0" smtClean="0">
                <a:solidFill>
                  <a:srgbClr val="000032"/>
                </a:solidFill>
              </a:rPr>
            </a:br>
            <a:r>
              <a:rPr lang="pt-BR" sz="2400" dirty="0" err="1" smtClean="0">
                <a:solidFill>
                  <a:srgbClr val="000032"/>
                </a:solidFill>
              </a:rPr>
              <a:t>iptables</a:t>
            </a:r>
            <a:r>
              <a:rPr lang="pt-BR" sz="2400" dirty="0" smtClean="0">
                <a:solidFill>
                  <a:srgbClr val="000032"/>
                </a:solidFill>
              </a:rPr>
              <a:t> -t </a:t>
            </a:r>
            <a:r>
              <a:rPr lang="pt-BR" sz="2400" dirty="0" err="1" smtClean="0">
                <a:solidFill>
                  <a:srgbClr val="000032"/>
                </a:solidFill>
              </a:rPr>
              <a:t>filter</a:t>
            </a:r>
            <a:r>
              <a:rPr lang="pt-BR" sz="2400" dirty="0" smtClean="0">
                <a:solidFill>
                  <a:srgbClr val="000032"/>
                </a:solidFill>
              </a:rPr>
              <a:t> -A INPUT -p </a:t>
            </a:r>
            <a:r>
              <a:rPr lang="pt-BR" sz="2400" dirty="0" err="1" smtClean="0">
                <a:solidFill>
                  <a:srgbClr val="000032"/>
                </a:solidFill>
              </a:rPr>
              <a:t>icmp</a:t>
            </a:r>
            <a:r>
              <a:rPr lang="pt-BR" sz="2400" dirty="0" smtClean="0">
                <a:solidFill>
                  <a:srgbClr val="000032"/>
                </a:solidFill>
              </a:rPr>
              <a:t> -m </a:t>
            </a:r>
            <a:r>
              <a:rPr lang="pt-BR" sz="2400" dirty="0" err="1" smtClean="0">
                <a:solidFill>
                  <a:srgbClr val="000032"/>
                </a:solidFill>
              </a:rPr>
              <a:t>limit</a:t>
            </a:r>
            <a:r>
              <a:rPr lang="pt-BR" sz="2400" dirty="0" smtClean="0">
                <a:solidFill>
                  <a:srgbClr val="000032"/>
                </a:solidFill>
              </a:rPr>
              <a:t> --</a:t>
            </a:r>
            <a:r>
              <a:rPr lang="pt-BR" sz="2400" dirty="0" err="1" smtClean="0">
                <a:solidFill>
                  <a:srgbClr val="000032"/>
                </a:solidFill>
              </a:rPr>
              <a:t>limit</a:t>
            </a:r>
            <a:r>
              <a:rPr lang="pt-BR" sz="2400" dirty="0" smtClean="0">
                <a:solidFill>
                  <a:srgbClr val="000032"/>
                </a:solidFill>
              </a:rPr>
              <a:t> 10/s -j ACCEPT</a:t>
            </a:r>
          </a:p>
          <a:p>
            <a:pPr algn="just"/>
            <a:endParaRPr lang="pt-BR" sz="2400" dirty="0" smtClean="0">
              <a:solidFill>
                <a:srgbClr val="000032"/>
              </a:solidFill>
            </a:endParaRPr>
          </a:p>
          <a:p>
            <a:r>
              <a:rPr lang="pt-BR" sz="2400" b="1" dirty="0" smtClean="0">
                <a:solidFill>
                  <a:srgbClr val="000032"/>
                </a:solidFill>
              </a:rPr>
              <a:t>Redirecionar tráfego Web para porta padrão do </a:t>
            </a:r>
            <a:r>
              <a:rPr lang="pt-BR" sz="2400" b="1" dirty="0" err="1" smtClean="0">
                <a:solidFill>
                  <a:srgbClr val="000032"/>
                </a:solidFill>
              </a:rPr>
              <a:t>Squid</a:t>
            </a:r>
            <a:r>
              <a:rPr lang="pt-BR" sz="2400" b="1" dirty="0" smtClean="0">
                <a:solidFill>
                  <a:srgbClr val="000032"/>
                </a:solidFill>
              </a:rPr>
              <a:t> (3128): </a:t>
            </a:r>
            <a:r>
              <a:rPr lang="pt-BR" sz="1050" dirty="0" smtClean="0">
                <a:solidFill>
                  <a:srgbClr val="000032"/>
                </a:solidFill>
              </a:rPr>
              <a:t/>
            </a:r>
            <a:br>
              <a:rPr lang="pt-BR" sz="1050" dirty="0" smtClean="0">
                <a:solidFill>
                  <a:srgbClr val="000032"/>
                </a:solidFill>
              </a:rPr>
            </a:br>
            <a:r>
              <a:rPr lang="pt-BR" sz="2400" dirty="0" err="1" smtClean="0">
                <a:solidFill>
                  <a:srgbClr val="000032"/>
                </a:solidFill>
              </a:rPr>
              <a:t>iptables</a:t>
            </a:r>
            <a:r>
              <a:rPr lang="pt-BR" sz="2400" dirty="0" smtClean="0">
                <a:solidFill>
                  <a:srgbClr val="000032"/>
                </a:solidFill>
              </a:rPr>
              <a:t> -t </a:t>
            </a:r>
            <a:r>
              <a:rPr lang="pt-BR" sz="2400" dirty="0" err="1" smtClean="0">
                <a:solidFill>
                  <a:srgbClr val="000032"/>
                </a:solidFill>
              </a:rPr>
              <a:t>nat</a:t>
            </a:r>
            <a:r>
              <a:rPr lang="pt-BR" sz="2400" dirty="0" smtClean="0">
                <a:solidFill>
                  <a:srgbClr val="000032"/>
                </a:solidFill>
              </a:rPr>
              <a:t> -A PREROUTING -i eth1 -p </a:t>
            </a:r>
            <a:r>
              <a:rPr lang="pt-BR" sz="2400" dirty="0" err="1" smtClean="0">
                <a:solidFill>
                  <a:srgbClr val="000032"/>
                </a:solidFill>
              </a:rPr>
              <a:t>tcp</a:t>
            </a:r>
            <a:r>
              <a:rPr lang="pt-BR" sz="2400" dirty="0" smtClean="0">
                <a:solidFill>
                  <a:srgbClr val="000032"/>
                </a:solidFill>
              </a:rPr>
              <a:t> --</a:t>
            </a:r>
            <a:r>
              <a:rPr lang="pt-BR" sz="2400" dirty="0" err="1" smtClean="0">
                <a:solidFill>
                  <a:srgbClr val="000032"/>
                </a:solidFill>
              </a:rPr>
              <a:t>dport</a:t>
            </a:r>
            <a:r>
              <a:rPr lang="pt-BR" sz="2400" dirty="0" smtClean="0">
                <a:solidFill>
                  <a:srgbClr val="000032"/>
                </a:solidFill>
              </a:rPr>
              <a:t> 80 -j REDIRECT --</a:t>
            </a:r>
            <a:r>
              <a:rPr lang="pt-BR" sz="2400" dirty="0" err="1" smtClean="0">
                <a:solidFill>
                  <a:srgbClr val="000032"/>
                </a:solidFill>
              </a:rPr>
              <a:t>to-port</a:t>
            </a:r>
            <a:r>
              <a:rPr lang="pt-BR" sz="2400" dirty="0" smtClean="0">
                <a:solidFill>
                  <a:srgbClr val="000032"/>
                </a:solidFill>
              </a:rPr>
              <a:t> 3128    </a:t>
            </a:r>
          </a:p>
          <a:p>
            <a:endParaRPr lang="pt-BR" sz="2400" dirty="0" smtClean="0">
              <a:solidFill>
                <a:srgbClr val="000032"/>
              </a:solidFill>
            </a:endParaRPr>
          </a:p>
          <a:p>
            <a:r>
              <a:rPr lang="pt-BR" sz="2400" b="1" dirty="0" smtClean="0">
                <a:solidFill>
                  <a:srgbClr val="000032"/>
                </a:solidFill>
              </a:rPr>
              <a:t>Bloqueando tráfego utilizando string:</a:t>
            </a:r>
            <a:r>
              <a:rPr lang="pt-BR" sz="2800" dirty="0" smtClean="0"/>
              <a:t> </a:t>
            </a:r>
            <a:br>
              <a:rPr lang="pt-BR" sz="2800" dirty="0" smtClean="0"/>
            </a:br>
            <a:r>
              <a:rPr lang="pt-BR" sz="2400" dirty="0" err="1" smtClean="0">
                <a:solidFill>
                  <a:srgbClr val="000032"/>
                </a:solidFill>
              </a:rPr>
              <a:t>iptables</a:t>
            </a:r>
            <a:r>
              <a:rPr lang="pt-BR" sz="2400" dirty="0" smtClean="0">
                <a:solidFill>
                  <a:srgbClr val="000032"/>
                </a:solidFill>
              </a:rPr>
              <a:t> -t </a:t>
            </a:r>
            <a:r>
              <a:rPr lang="pt-BR" sz="2400" dirty="0" err="1" smtClean="0">
                <a:solidFill>
                  <a:srgbClr val="000032"/>
                </a:solidFill>
              </a:rPr>
              <a:t>filter</a:t>
            </a:r>
            <a:r>
              <a:rPr lang="pt-BR" sz="2400" dirty="0" smtClean="0">
                <a:solidFill>
                  <a:srgbClr val="000032"/>
                </a:solidFill>
              </a:rPr>
              <a:t> -A FORWARD -m string --string “</a:t>
            </a:r>
            <a:r>
              <a:rPr lang="pt-BR" sz="2400" dirty="0" err="1" smtClean="0">
                <a:solidFill>
                  <a:srgbClr val="000032"/>
                </a:solidFill>
              </a:rPr>
              <a:t>facebook</a:t>
            </a:r>
            <a:r>
              <a:rPr lang="pt-BR" sz="2400" dirty="0" smtClean="0">
                <a:solidFill>
                  <a:srgbClr val="000032"/>
                </a:solidFill>
              </a:rPr>
              <a:t>" -j DROP</a:t>
            </a:r>
            <a:r>
              <a:rPr lang="pt-BR" sz="2800" dirty="0" smtClean="0"/>
              <a:t>  </a:t>
            </a:r>
            <a:r>
              <a:rPr lang="pt-BR" sz="2800" dirty="0" smtClean="0">
                <a:solidFill>
                  <a:srgbClr val="000032"/>
                </a:solidFill>
              </a:rPr>
              <a:t/>
            </a:r>
            <a:br>
              <a:rPr lang="pt-BR" sz="2800" dirty="0" smtClean="0">
                <a:solidFill>
                  <a:srgbClr val="000032"/>
                </a:solidFill>
              </a:rPr>
            </a:br>
            <a:endParaRPr lang="pt-BR" sz="2800" b="1" dirty="0" smtClean="0">
              <a:solidFill>
                <a:srgbClr val="000032"/>
              </a:solidFill>
            </a:endParaRPr>
          </a:p>
          <a:p>
            <a:pPr algn="just"/>
            <a:endParaRPr lang="pt-BR" sz="2400" b="1" dirty="0" smtClean="0">
              <a:solidFill>
                <a:schemeClr val="tx2">
                  <a:lumMod val="50000"/>
                </a:schemeClr>
              </a:solidFill>
            </a:endParaRPr>
          </a:p>
          <a:p>
            <a:pPr algn="just"/>
            <a:endParaRPr lang="pt-BR" sz="2400" dirty="0" smtClean="0">
              <a:solidFill>
                <a:schemeClr val="tx2">
                  <a:lumMod val="50000"/>
                </a:schemeClr>
              </a:solidFill>
            </a:endParaRPr>
          </a:p>
          <a:p>
            <a:pPr algn="just"/>
            <a:endParaRPr lang="pt-BR" sz="24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NAT</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152400" y="1143000"/>
            <a:ext cx="8686800" cy="5755422"/>
          </a:xfrm>
          <a:prstGeom prst="rect">
            <a:avLst/>
          </a:prstGeom>
          <a:noFill/>
        </p:spPr>
        <p:txBody>
          <a:bodyPr wrap="square" rtlCol="0">
            <a:spAutoFit/>
          </a:bodyPr>
          <a:lstStyle/>
          <a:p>
            <a:pPr algn="ctr"/>
            <a:endParaRPr lang="pt-BR" sz="2800" dirty="0" smtClean="0">
              <a:solidFill>
                <a:srgbClr val="000032"/>
              </a:solidFill>
            </a:endParaRPr>
          </a:p>
          <a:p>
            <a:pPr algn="ctr"/>
            <a:r>
              <a:rPr lang="pt-BR" sz="2800" dirty="0" smtClean="0">
                <a:solidFill>
                  <a:srgbClr val="000032"/>
                </a:solidFill>
              </a:rPr>
              <a:t>Network </a:t>
            </a:r>
            <a:r>
              <a:rPr lang="pt-BR" sz="2800" dirty="0" err="1" smtClean="0">
                <a:solidFill>
                  <a:srgbClr val="000032"/>
                </a:solidFill>
              </a:rPr>
              <a:t>Address</a:t>
            </a:r>
            <a:r>
              <a:rPr lang="pt-BR" sz="2800" dirty="0" smtClean="0">
                <a:solidFill>
                  <a:srgbClr val="000032"/>
                </a:solidFill>
              </a:rPr>
              <a:t> </a:t>
            </a:r>
            <a:r>
              <a:rPr lang="pt-BR" sz="2800" dirty="0" err="1" smtClean="0">
                <a:solidFill>
                  <a:srgbClr val="000032"/>
                </a:solidFill>
              </a:rPr>
              <a:t>Translation</a:t>
            </a:r>
            <a:r>
              <a:rPr lang="pt-BR" sz="2800" dirty="0" smtClean="0">
                <a:solidFill>
                  <a:srgbClr val="000032"/>
                </a:solidFill>
              </a:rPr>
              <a:t> (</a:t>
            </a:r>
            <a:r>
              <a:rPr lang="pt-BR" sz="2800" i="1" dirty="0" err="1" smtClean="0">
                <a:solidFill>
                  <a:srgbClr val="000032"/>
                </a:solidFill>
              </a:rPr>
              <a:t>masquerading</a:t>
            </a:r>
            <a:r>
              <a:rPr lang="pt-BR" sz="2800" dirty="0" smtClean="0">
                <a:solidFill>
                  <a:srgbClr val="000032"/>
                </a:solidFill>
              </a:rPr>
              <a:t> )</a:t>
            </a:r>
          </a:p>
          <a:p>
            <a:endParaRPr lang="pt-BR" sz="2000" dirty="0" smtClean="0">
              <a:solidFill>
                <a:schemeClr val="tx2">
                  <a:lumMod val="50000"/>
                </a:schemeClr>
              </a:solidFill>
            </a:endParaRPr>
          </a:p>
          <a:p>
            <a:endParaRPr lang="pt-BR" sz="2000" dirty="0" smtClean="0">
              <a:solidFill>
                <a:schemeClr val="tx2">
                  <a:lumMod val="50000"/>
                </a:schemeClr>
              </a:solidFill>
            </a:endParaRPr>
          </a:p>
          <a:p>
            <a:pPr algn="just"/>
            <a:r>
              <a:rPr lang="pt-BR" sz="2800" dirty="0" smtClean="0">
                <a:solidFill>
                  <a:schemeClr val="tx2">
                    <a:lumMod val="50000"/>
                  </a:schemeClr>
                </a:solidFill>
              </a:rPr>
              <a:t>Técnica em que um dispositivo de rede, normalmente um firewall, atribui um endereço público para um computador (ou grupo de computadores) dentro de uma rede privada</a:t>
            </a:r>
          </a:p>
          <a:p>
            <a:pPr algn="just"/>
            <a:endParaRPr lang="pt-BR" sz="2800" dirty="0" smtClean="0">
              <a:solidFill>
                <a:srgbClr val="000032"/>
              </a:solidFill>
            </a:endParaRPr>
          </a:p>
          <a:p>
            <a:pPr algn="just"/>
            <a:endParaRPr lang="pt-BR" sz="2800" dirty="0" smtClean="0">
              <a:solidFill>
                <a:srgbClr val="000032"/>
              </a:solidFill>
            </a:endParaRPr>
          </a:p>
          <a:p>
            <a:pPr algn="just"/>
            <a:r>
              <a:rPr lang="pt-BR" sz="2800" dirty="0" smtClean="0">
                <a:solidFill>
                  <a:srgbClr val="000032"/>
                </a:solidFill>
              </a:rPr>
              <a:t>Um dos motivadores foi a previsão da exaustão do de endereços IPv4</a:t>
            </a:r>
          </a:p>
          <a:p>
            <a:pPr algn="just"/>
            <a:endParaRPr lang="pt-BR" sz="2800" dirty="0" smtClean="0">
              <a:solidFill>
                <a:srgbClr val="000032"/>
              </a:solidFill>
            </a:endParaRPr>
          </a:p>
          <a:p>
            <a:pPr algn="just"/>
            <a:endParaRPr lang="pt-BR" sz="2800" dirty="0" smtClean="0">
              <a:solidFill>
                <a:srgbClr val="000032"/>
              </a:solidFill>
            </a:endParaRPr>
          </a:p>
          <a:p>
            <a:pPr algn="just"/>
            <a:endParaRPr lang="pt-BR" sz="2000" dirty="0" smtClean="0">
              <a:solidFill>
                <a:srgbClr val="000032"/>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DNAT</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524000"/>
            <a:ext cx="8610600" cy="4339650"/>
          </a:xfrm>
          <a:prstGeom prst="rect">
            <a:avLst/>
          </a:prstGeom>
          <a:noFill/>
        </p:spPr>
        <p:txBody>
          <a:bodyPr wrap="square" rtlCol="0">
            <a:spAutoFit/>
          </a:bodyPr>
          <a:lstStyle/>
          <a:p>
            <a:pPr algn="ctr"/>
            <a:r>
              <a:rPr lang="pt-BR" sz="2400" b="1" dirty="0" err="1" smtClean="0">
                <a:solidFill>
                  <a:srgbClr val="000032"/>
                </a:solidFill>
              </a:rPr>
              <a:t>Destination</a:t>
            </a:r>
            <a:r>
              <a:rPr lang="pt-BR" sz="2400" b="1" dirty="0" smtClean="0">
                <a:solidFill>
                  <a:srgbClr val="000032"/>
                </a:solidFill>
              </a:rPr>
              <a:t> Network </a:t>
            </a:r>
            <a:r>
              <a:rPr lang="pt-BR" sz="2400" b="1" dirty="0" err="1" smtClean="0">
                <a:solidFill>
                  <a:srgbClr val="000032"/>
                </a:solidFill>
              </a:rPr>
              <a:t>Address</a:t>
            </a:r>
            <a:r>
              <a:rPr lang="pt-BR" sz="2400" b="1" dirty="0" smtClean="0">
                <a:solidFill>
                  <a:srgbClr val="000032"/>
                </a:solidFill>
              </a:rPr>
              <a:t> </a:t>
            </a:r>
            <a:r>
              <a:rPr lang="pt-BR" sz="2400" b="1" dirty="0" err="1" smtClean="0">
                <a:solidFill>
                  <a:srgbClr val="000032"/>
                </a:solidFill>
              </a:rPr>
              <a:t>Translation</a:t>
            </a:r>
            <a:endParaRPr lang="pt-BR" sz="2400" b="1" dirty="0" smtClean="0">
              <a:solidFill>
                <a:srgbClr val="000032"/>
              </a:solidFill>
            </a:endParaRPr>
          </a:p>
          <a:p>
            <a:pPr algn="just"/>
            <a:endParaRPr lang="pt-BR" sz="2800" dirty="0" smtClean="0">
              <a:solidFill>
                <a:srgbClr val="000032"/>
              </a:solidFill>
            </a:endParaRPr>
          </a:p>
          <a:p>
            <a:pPr algn="just"/>
            <a:r>
              <a:rPr lang="pt-BR" sz="2800" dirty="0" smtClean="0">
                <a:solidFill>
                  <a:srgbClr val="000032"/>
                </a:solidFill>
              </a:rPr>
              <a:t>É a técnica que de forma transparente altera o endereço IP de destino de um pacote e realiza a função inversa para eventuais respostas</a:t>
            </a:r>
          </a:p>
          <a:p>
            <a:pPr algn="just"/>
            <a:endParaRPr lang="pt-BR" sz="2800" dirty="0" smtClean="0">
              <a:solidFill>
                <a:srgbClr val="000032"/>
              </a:solidFill>
            </a:endParaRPr>
          </a:p>
          <a:p>
            <a:pPr algn="just"/>
            <a:endParaRPr lang="pt-BR" sz="2800" dirty="0" smtClean="0">
              <a:solidFill>
                <a:srgbClr val="000032"/>
              </a:solidFill>
            </a:endParaRPr>
          </a:p>
          <a:p>
            <a:pPr algn="just"/>
            <a:r>
              <a:rPr lang="pt-BR" sz="2800" dirty="0" smtClean="0">
                <a:solidFill>
                  <a:srgbClr val="000032"/>
                </a:solidFill>
              </a:rPr>
              <a:t>Comumente usado para publicar um serviço localizado em uma rede privada sem um endereço IP acessível ao público</a:t>
            </a:r>
            <a:endParaRPr lang="pt-BR" sz="2800" dirty="0">
              <a:solidFill>
                <a:srgbClr val="000032"/>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SNAT</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152400" y="1306354"/>
            <a:ext cx="8534400" cy="4832092"/>
          </a:xfrm>
          <a:prstGeom prst="rect">
            <a:avLst/>
          </a:prstGeom>
          <a:noFill/>
        </p:spPr>
        <p:txBody>
          <a:bodyPr wrap="square" rtlCol="0">
            <a:spAutoFit/>
          </a:bodyPr>
          <a:lstStyle/>
          <a:p>
            <a:pPr algn="just"/>
            <a:r>
              <a:rPr lang="pt-BR" sz="2800" b="1" dirty="0" smtClean="0">
                <a:solidFill>
                  <a:schemeClr val="tx2">
                    <a:lumMod val="50000"/>
                  </a:schemeClr>
                </a:solidFill>
              </a:rPr>
              <a:t>O significado do termo SNAT varia conforme o fornecedor. Muitos fornecedores têm definições próprias para SNAT: </a:t>
            </a:r>
          </a:p>
          <a:p>
            <a:endParaRPr lang="pt-BR" sz="2800" b="1" dirty="0" smtClean="0">
              <a:solidFill>
                <a:schemeClr val="tx2">
                  <a:lumMod val="50000"/>
                </a:schemeClr>
              </a:solidFill>
            </a:endParaRPr>
          </a:p>
          <a:p>
            <a:r>
              <a:rPr lang="pt-BR" sz="2800" b="1" dirty="0" smtClean="0">
                <a:solidFill>
                  <a:schemeClr val="tx2">
                    <a:lumMod val="50000"/>
                  </a:schemeClr>
                </a:solidFill>
              </a:rPr>
              <a:t>Source NAT </a:t>
            </a:r>
            <a:r>
              <a:rPr lang="pt-BR" sz="2800" dirty="0" smtClean="0">
                <a:solidFill>
                  <a:schemeClr val="tx2">
                    <a:lumMod val="50000"/>
                  </a:schemeClr>
                </a:solidFill>
              </a:rPr>
              <a:t>pode ser a contrapartida de DNAT</a:t>
            </a:r>
          </a:p>
          <a:p>
            <a:r>
              <a:rPr lang="pt-BR" sz="2800" dirty="0" smtClean="0">
                <a:solidFill>
                  <a:schemeClr val="tx2">
                    <a:lumMod val="50000"/>
                  </a:schemeClr>
                </a:solidFill>
              </a:rPr>
              <a:t> </a:t>
            </a:r>
          </a:p>
          <a:p>
            <a:r>
              <a:rPr lang="pt-BR" sz="2800" b="1" dirty="0" err="1" smtClean="0">
                <a:solidFill>
                  <a:schemeClr val="tx2">
                    <a:lumMod val="50000"/>
                  </a:schemeClr>
                </a:solidFill>
              </a:rPr>
              <a:t>Stateful</a:t>
            </a:r>
            <a:r>
              <a:rPr lang="pt-BR" sz="2800" b="1" dirty="0" smtClean="0">
                <a:solidFill>
                  <a:schemeClr val="tx2">
                    <a:lumMod val="50000"/>
                  </a:schemeClr>
                </a:solidFill>
              </a:rPr>
              <a:t> NAT</a:t>
            </a:r>
            <a:r>
              <a:rPr lang="pt-BR" sz="2800" dirty="0" smtClean="0">
                <a:solidFill>
                  <a:schemeClr val="tx2">
                    <a:lumMod val="50000"/>
                  </a:schemeClr>
                </a:solidFill>
              </a:rPr>
              <a:t> é usado pela Cisco Systems</a:t>
            </a:r>
            <a:r>
              <a:rPr lang="pt-BR" sz="2800" b="1" dirty="0" smtClean="0">
                <a:solidFill>
                  <a:schemeClr val="tx2">
                    <a:lumMod val="50000"/>
                  </a:schemeClr>
                </a:solidFill>
              </a:rPr>
              <a:t> </a:t>
            </a:r>
          </a:p>
          <a:p>
            <a:endParaRPr lang="pt-BR" sz="2800" b="1" dirty="0" smtClean="0">
              <a:solidFill>
                <a:schemeClr val="tx2">
                  <a:lumMod val="50000"/>
                </a:schemeClr>
              </a:solidFill>
            </a:endParaRPr>
          </a:p>
          <a:p>
            <a:r>
              <a:rPr lang="pt-BR" sz="2800" b="1" dirty="0" err="1" smtClean="0">
                <a:solidFill>
                  <a:schemeClr val="tx2">
                    <a:lumMod val="50000"/>
                  </a:schemeClr>
                </a:solidFill>
              </a:rPr>
              <a:t>Static</a:t>
            </a:r>
            <a:r>
              <a:rPr lang="pt-BR" sz="2800" b="1" dirty="0" smtClean="0">
                <a:solidFill>
                  <a:schemeClr val="tx2">
                    <a:lumMod val="50000"/>
                  </a:schemeClr>
                </a:solidFill>
              </a:rPr>
              <a:t> NAT </a:t>
            </a:r>
            <a:r>
              <a:rPr lang="pt-BR" sz="2800" dirty="0" smtClean="0">
                <a:solidFill>
                  <a:schemeClr val="tx2">
                    <a:lumMod val="50000"/>
                  </a:schemeClr>
                </a:solidFill>
              </a:rPr>
              <a:t>é usado pela </a:t>
            </a:r>
            <a:r>
              <a:rPr lang="pt-BR" sz="2800" dirty="0" err="1" smtClean="0">
                <a:solidFill>
                  <a:schemeClr val="tx2">
                    <a:lumMod val="50000"/>
                  </a:schemeClr>
                </a:solidFill>
              </a:rPr>
              <a:t>Watchguard</a:t>
            </a:r>
            <a:r>
              <a:rPr lang="pt-BR" sz="2800" dirty="0" smtClean="0">
                <a:solidFill>
                  <a:schemeClr val="tx2">
                    <a:lumMod val="50000"/>
                  </a:schemeClr>
                </a:solidFill>
              </a:rPr>
              <a:t> Systems</a:t>
            </a:r>
          </a:p>
          <a:p>
            <a:endParaRPr lang="pt-BR" sz="2800" dirty="0" smtClean="0">
              <a:solidFill>
                <a:schemeClr val="tx2">
                  <a:lumMod val="50000"/>
                </a:schemeClr>
              </a:solidFill>
            </a:endParaRPr>
          </a:p>
          <a:p>
            <a:r>
              <a:rPr lang="pt-BR" sz="2800" b="1" dirty="0" err="1" smtClean="0">
                <a:solidFill>
                  <a:schemeClr val="tx2">
                    <a:lumMod val="50000"/>
                  </a:schemeClr>
                </a:solidFill>
              </a:rPr>
              <a:t>Secure</a:t>
            </a:r>
            <a:r>
              <a:rPr lang="pt-BR" sz="2800" b="1" dirty="0" smtClean="0">
                <a:solidFill>
                  <a:schemeClr val="tx2">
                    <a:lumMod val="50000"/>
                  </a:schemeClr>
                </a:solidFill>
              </a:rPr>
              <a:t> NAT </a:t>
            </a:r>
            <a:r>
              <a:rPr lang="pt-BR" sz="2800" dirty="0" smtClean="0">
                <a:solidFill>
                  <a:schemeClr val="tx2">
                    <a:lumMod val="50000"/>
                  </a:schemeClr>
                </a:solidFill>
              </a:rPr>
              <a:t>é usado pela F5 Networks e pela Microsoft</a:t>
            </a:r>
            <a:endParaRPr lang="pt-BR" dirty="0" smtClean="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Tabela NAT</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152400" y="1143000"/>
            <a:ext cx="8686800" cy="4893647"/>
          </a:xfrm>
          <a:prstGeom prst="rect">
            <a:avLst/>
          </a:prstGeom>
          <a:noFill/>
        </p:spPr>
        <p:txBody>
          <a:bodyPr wrap="square" rtlCol="0">
            <a:spAutoFit/>
          </a:bodyPr>
          <a:lstStyle/>
          <a:p>
            <a:pPr algn="ctr"/>
            <a:endParaRPr lang="pt-BR" sz="2800" dirty="0" smtClean="0">
              <a:solidFill>
                <a:srgbClr val="000032"/>
              </a:solidFill>
            </a:endParaRPr>
          </a:p>
          <a:p>
            <a:r>
              <a:rPr lang="pt-BR" sz="3200" b="1" dirty="0" smtClean="0">
                <a:solidFill>
                  <a:srgbClr val="000032"/>
                </a:solidFill>
              </a:rPr>
              <a:t>A tabela NAT também tem três cadeias de padrão:</a:t>
            </a:r>
          </a:p>
          <a:p>
            <a:endParaRPr lang="pt-BR" sz="2800" dirty="0" smtClean="0">
              <a:solidFill>
                <a:srgbClr val="000032"/>
              </a:solidFill>
            </a:endParaRPr>
          </a:p>
          <a:p>
            <a:r>
              <a:rPr lang="pt-BR" sz="2800" b="1" dirty="0" smtClean="0">
                <a:solidFill>
                  <a:srgbClr val="000032"/>
                </a:solidFill>
              </a:rPr>
              <a:t>PREROUTING (pré </a:t>
            </a:r>
            <a:r>
              <a:rPr lang="pt-BR" sz="2800" b="1" dirty="0" err="1" smtClean="0">
                <a:solidFill>
                  <a:srgbClr val="000032"/>
                </a:solidFill>
              </a:rPr>
              <a:t>roteamento</a:t>
            </a:r>
            <a:r>
              <a:rPr lang="pt-BR" sz="2800" b="1" dirty="0" smtClean="0">
                <a:solidFill>
                  <a:srgbClr val="000032"/>
                </a:solidFill>
              </a:rPr>
              <a:t>)</a:t>
            </a:r>
            <a:r>
              <a:rPr lang="pt-BR" sz="2800" dirty="0" smtClean="0">
                <a:solidFill>
                  <a:srgbClr val="000032"/>
                </a:solidFill>
              </a:rPr>
              <a:t>: altera pacotes assim que eles chegam;</a:t>
            </a:r>
          </a:p>
          <a:p>
            <a:endParaRPr lang="pt-BR" sz="2800" dirty="0" smtClean="0">
              <a:solidFill>
                <a:srgbClr val="000032"/>
              </a:solidFill>
            </a:endParaRPr>
          </a:p>
          <a:p>
            <a:r>
              <a:rPr lang="pt-BR" sz="2800" b="1" dirty="0" smtClean="0">
                <a:solidFill>
                  <a:srgbClr val="000032"/>
                </a:solidFill>
              </a:rPr>
              <a:t>POSTROUTING (pós </a:t>
            </a:r>
            <a:r>
              <a:rPr lang="pt-BR" sz="2800" b="1" dirty="0" err="1" smtClean="0">
                <a:solidFill>
                  <a:srgbClr val="000032"/>
                </a:solidFill>
              </a:rPr>
              <a:t>roteamento</a:t>
            </a:r>
            <a:r>
              <a:rPr lang="pt-BR" sz="2800" b="1" dirty="0" smtClean="0">
                <a:solidFill>
                  <a:srgbClr val="000032"/>
                </a:solidFill>
              </a:rPr>
              <a:t>)</a:t>
            </a:r>
            <a:r>
              <a:rPr lang="pt-BR" sz="2800" dirty="0" smtClean="0">
                <a:solidFill>
                  <a:srgbClr val="000032"/>
                </a:solidFill>
              </a:rPr>
              <a:t>: altera pacotes quando eles estão prontos para partir ao seu caminho;</a:t>
            </a:r>
          </a:p>
          <a:p>
            <a:endParaRPr lang="pt-BR" sz="2800" dirty="0" smtClean="0">
              <a:solidFill>
                <a:srgbClr val="000032"/>
              </a:solidFill>
            </a:endParaRPr>
          </a:p>
          <a:p>
            <a:r>
              <a:rPr lang="pt-BR" sz="2800" b="1" dirty="0" smtClean="0">
                <a:solidFill>
                  <a:srgbClr val="000032"/>
                </a:solidFill>
              </a:rPr>
              <a:t>OUTPUT (saída)</a:t>
            </a:r>
            <a:r>
              <a:rPr lang="pt-BR" sz="2800" dirty="0" smtClean="0">
                <a:solidFill>
                  <a:srgbClr val="000032"/>
                </a:solidFill>
              </a:rPr>
              <a:t>: altera pacotes gerados pelo próprio firewall.</a:t>
            </a:r>
            <a:endParaRPr lang="pt-BR" sz="2000" dirty="0" smtClean="0">
              <a:solidFill>
                <a:srgbClr val="000032"/>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6200" y="1295401"/>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Regras de NAT</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600200"/>
            <a:ext cx="9296400" cy="4524315"/>
          </a:xfrm>
          <a:prstGeom prst="rect">
            <a:avLst/>
          </a:prstGeom>
          <a:noFill/>
        </p:spPr>
        <p:txBody>
          <a:bodyPr wrap="square" rtlCol="0">
            <a:spAutoFit/>
          </a:bodyPr>
          <a:lstStyle/>
          <a:p>
            <a:pPr algn="ctr"/>
            <a:r>
              <a:rPr lang="pt-BR" sz="2800" b="1" dirty="0" err="1" smtClean="0">
                <a:solidFill>
                  <a:srgbClr val="000032"/>
                </a:solidFill>
              </a:rPr>
              <a:t>IPTables</a:t>
            </a:r>
            <a:r>
              <a:rPr lang="pt-BR" sz="2800" b="1" dirty="0" smtClean="0">
                <a:solidFill>
                  <a:srgbClr val="000032"/>
                </a:solidFill>
              </a:rPr>
              <a:t> (Linux)</a:t>
            </a:r>
          </a:p>
          <a:p>
            <a:pPr algn="ctr"/>
            <a:endParaRPr lang="pt-BR" sz="2800" dirty="0" smtClean="0">
              <a:solidFill>
                <a:srgbClr val="000032"/>
              </a:solidFill>
            </a:endParaRPr>
          </a:p>
          <a:p>
            <a:r>
              <a:rPr lang="pt-BR" sz="2800" b="1" dirty="0" smtClean="0">
                <a:solidFill>
                  <a:srgbClr val="000032"/>
                </a:solidFill>
              </a:rPr>
              <a:t>Para </a:t>
            </a:r>
            <a:r>
              <a:rPr lang="pt-BR" sz="2800" b="1" dirty="0" err="1" smtClean="0">
                <a:solidFill>
                  <a:srgbClr val="000032"/>
                </a:solidFill>
              </a:rPr>
              <a:t>Webserver</a:t>
            </a:r>
            <a:endParaRPr lang="pt-BR" sz="2800" b="1" dirty="0" smtClean="0">
              <a:solidFill>
                <a:srgbClr val="000032"/>
              </a:solidFill>
            </a:endParaRPr>
          </a:p>
          <a:p>
            <a:endParaRPr lang="pt-BR" sz="2000" dirty="0" smtClean="0">
              <a:solidFill>
                <a:srgbClr val="000032"/>
              </a:solidFill>
            </a:endParaRPr>
          </a:p>
          <a:p>
            <a:r>
              <a:rPr lang="pt-BR" sz="2000" dirty="0" err="1" smtClean="0">
                <a:solidFill>
                  <a:srgbClr val="000032"/>
                </a:solidFill>
              </a:rPr>
              <a:t>iptables</a:t>
            </a:r>
            <a:r>
              <a:rPr lang="pt-BR" sz="2000" dirty="0" smtClean="0">
                <a:solidFill>
                  <a:srgbClr val="000032"/>
                </a:solidFill>
              </a:rPr>
              <a:t> -t </a:t>
            </a:r>
            <a:r>
              <a:rPr lang="pt-BR" sz="2000" dirty="0" err="1" smtClean="0">
                <a:solidFill>
                  <a:srgbClr val="000032"/>
                </a:solidFill>
              </a:rPr>
              <a:t>nat</a:t>
            </a:r>
            <a:r>
              <a:rPr lang="pt-BR" sz="2000" dirty="0" smtClean="0">
                <a:solidFill>
                  <a:srgbClr val="000032"/>
                </a:solidFill>
              </a:rPr>
              <a:t> -A PREROUTING -i eth0 -p </a:t>
            </a:r>
            <a:r>
              <a:rPr lang="pt-BR" sz="2000" dirty="0" err="1" smtClean="0">
                <a:solidFill>
                  <a:srgbClr val="000032"/>
                </a:solidFill>
              </a:rPr>
              <a:t>tcp</a:t>
            </a:r>
            <a:r>
              <a:rPr lang="pt-BR" sz="2000" dirty="0" smtClean="0">
                <a:solidFill>
                  <a:srgbClr val="000032"/>
                </a:solidFill>
              </a:rPr>
              <a:t> --</a:t>
            </a:r>
            <a:r>
              <a:rPr lang="pt-BR" sz="2000" dirty="0" err="1" smtClean="0">
                <a:solidFill>
                  <a:srgbClr val="000032"/>
                </a:solidFill>
              </a:rPr>
              <a:t>dport</a:t>
            </a:r>
            <a:r>
              <a:rPr lang="pt-BR" sz="2000" dirty="0" smtClean="0">
                <a:solidFill>
                  <a:srgbClr val="000032"/>
                </a:solidFill>
              </a:rPr>
              <a:t> 80 -j DNAT  --to 172.16.0.23:80</a:t>
            </a:r>
          </a:p>
          <a:p>
            <a:endParaRPr lang="pt-BR" sz="2400" dirty="0" smtClean="0">
              <a:solidFill>
                <a:srgbClr val="000032"/>
              </a:solidFill>
            </a:endParaRPr>
          </a:p>
          <a:p>
            <a:endParaRPr lang="pt-BR" sz="2400" dirty="0" smtClean="0">
              <a:solidFill>
                <a:srgbClr val="000032"/>
              </a:solidFill>
            </a:endParaRPr>
          </a:p>
          <a:p>
            <a:r>
              <a:rPr lang="pt-BR" sz="2800" b="1" dirty="0" smtClean="0">
                <a:solidFill>
                  <a:srgbClr val="000032"/>
                </a:solidFill>
              </a:rPr>
              <a:t>Para SMTP e POP3</a:t>
            </a:r>
          </a:p>
          <a:p>
            <a:endParaRPr lang="pt-BR" sz="2000" dirty="0" smtClean="0">
              <a:solidFill>
                <a:srgbClr val="000032"/>
              </a:solidFill>
            </a:endParaRPr>
          </a:p>
          <a:p>
            <a:r>
              <a:rPr lang="pt-BR" sz="2000" dirty="0" err="1" smtClean="0">
                <a:solidFill>
                  <a:srgbClr val="000032"/>
                </a:solidFill>
              </a:rPr>
              <a:t>iptables</a:t>
            </a:r>
            <a:r>
              <a:rPr lang="pt-BR" sz="2000" dirty="0" smtClean="0">
                <a:solidFill>
                  <a:srgbClr val="000032"/>
                </a:solidFill>
              </a:rPr>
              <a:t> -t </a:t>
            </a:r>
            <a:r>
              <a:rPr lang="pt-BR" sz="2000" dirty="0" err="1" smtClean="0">
                <a:solidFill>
                  <a:srgbClr val="000032"/>
                </a:solidFill>
              </a:rPr>
              <a:t>nat</a:t>
            </a:r>
            <a:r>
              <a:rPr lang="pt-BR" sz="2000" dirty="0" smtClean="0">
                <a:solidFill>
                  <a:srgbClr val="000032"/>
                </a:solidFill>
              </a:rPr>
              <a:t> -A PREROUTING -i eth0 -p </a:t>
            </a:r>
            <a:r>
              <a:rPr lang="pt-BR" sz="2000" dirty="0" err="1" smtClean="0">
                <a:solidFill>
                  <a:srgbClr val="000032"/>
                </a:solidFill>
              </a:rPr>
              <a:t>tcp</a:t>
            </a:r>
            <a:r>
              <a:rPr lang="pt-BR" sz="2000" dirty="0" smtClean="0">
                <a:solidFill>
                  <a:srgbClr val="000032"/>
                </a:solidFill>
              </a:rPr>
              <a:t> --</a:t>
            </a:r>
            <a:r>
              <a:rPr lang="pt-BR" sz="2000" dirty="0" err="1" smtClean="0">
                <a:solidFill>
                  <a:srgbClr val="000032"/>
                </a:solidFill>
              </a:rPr>
              <a:t>dport</a:t>
            </a:r>
            <a:r>
              <a:rPr lang="pt-BR" sz="2000" dirty="0" smtClean="0">
                <a:solidFill>
                  <a:srgbClr val="000032"/>
                </a:solidFill>
              </a:rPr>
              <a:t> 25 -j DNAT --</a:t>
            </a:r>
            <a:r>
              <a:rPr lang="pt-BR" sz="2000" dirty="0" err="1" smtClean="0">
                <a:solidFill>
                  <a:srgbClr val="000032"/>
                </a:solidFill>
              </a:rPr>
              <a:t>to-dest</a:t>
            </a:r>
            <a:r>
              <a:rPr lang="pt-BR" sz="2000" dirty="0" smtClean="0">
                <a:solidFill>
                  <a:srgbClr val="000032"/>
                </a:solidFill>
              </a:rPr>
              <a:t> 172.16.0.22</a:t>
            </a:r>
          </a:p>
          <a:p>
            <a:endParaRPr lang="pt-BR" sz="2000" dirty="0" smtClean="0">
              <a:solidFill>
                <a:srgbClr val="000032"/>
              </a:solidFill>
            </a:endParaRPr>
          </a:p>
          <a:p>
            <a:r>
              <a:rPr lang="pt-BR" sz="2000" dirty="0" err="1" smtClean="0">
                <a:solidFill>
                  <a:srgbClr val="000032"/>
                </a:solidFill>
              </a:rPr>
              <a:t>iptables</a:t>
            </a:r>
            <a:r>
              <a:rPr lang="pt-BR" sz="2000" dirty="0" smtClean="0">
                <a:solidFill>
                  <a:srgbClr val="000032"/>
                </a:solidFill>
              </a:rPr>
              <a:t> -t </a:t>
            </a:r>
            <a:r>
              <a:rPr lang="pt-BR" sz="2000" dirty="0" err="1" smtClean="0">
                <a:solidFill>
                  <a:srgbClr val="000032"/>
                </a:solidFill>
              </a:rPr>
              <a:t>nat</a:t>
            </a:r>
            <a:r>
              <a:rPr lang="pt-BR" sz="2000" dirty="0" smtClean="0">
                <a:solidFill>
                  <a:srgbClr val="000032"/>
                </a:solidFill>
              </a:rPr>
              <a:t> -A PREROUTING -i eth0 -p </a:t>
            </a:r>
            <a:r>
              <a:rPr lang="pt-BR" sz="2000" dirty="0" err="1" smtClean="0">
                <a:solidFill>
                  <a:srgbClr val="000032"/>
                </a:solidFill>
              </a:rPr>
              <a:t>tcp</a:t>
            </a:r>
            <a:r>
              <a:rPr lang="pt-BR" sz="2000" dirty="0" smtClean="0">
                <a:solidFill>
                  <a:srgbClr val="000032"/>
                </a:solidFill>
              </a:rPr>
              <a:t> --</a:t>
            </a:r>
            <a:r>
              <a:rPr lang="pt-BR" sz="2000" dirty="0" err="1" smtClean="0">
                <a:solidFill>
                  <a:srgbClr val="000032"/>
                </a:solidFill>
              </a:rPr>
              <a:t>dport</a:t>
            </a:r>
            <a:r>
              <a:rPr lang="pt-BR" sz="2000" dirty="0" smtClean="0">
                <a:solidFill>
                  <a:srgbClr val="000032"/>
                </a:solidFill>
              </a:rPr>
              <a:t> 110 -j DNAT --</a:t>
            </a:r>
            <a:r>
              <a:rPr lang="pt-BR" sz="2000" dirty="0" err="1" smtClean="0">
                <a:solidFill>
                  <a:srgbClr val="000032"/>
                </a:solidFill>
              </a:rPr>
              <a:t>to-dest</a:t>
            </a:r>
            <a:r>
              <a:rPr lang="pt-BR" sz="2000" dirty="0" smtClean="0">
                <a:solidFill>
                  <a:srgbClr val="000032"/>
                </a:solidFill>
              </a:rPr>
              <a:t> 172.16.0.22</a:t>
            </a: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8" name="Picture 4" descr="janela principal do Fwbuilder"/>
          <p:cNvPicPr>
            <a:picLocks noChangeAspect="1" noChangeArrowheads="1"/>
          </p:cNvPicPr>
          <p:nvPr/>
        </p:nvPicPr>
        <p:blipFill>
          <a:blip r:embed="rId3"/>
          <a:srcRect/>
          <a:stretch>
            <a:fillRect/>
          </a:stretch>
        </p:blipFill>
        <p:spPr bwMode="auto">
          <a:xfrm>
            <a:off x="-1" y="-76201"/>
            <a:ext cx="11506201" cy="7017715"/>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057400" y="228600"/>
            <a:ext cx="4876800" cy="707886"/>
          </a:xfrm>
          <a:prstGeom prst="rect">
            <a:avLst/>
          </a:prstGeom>
          <a:noFill/>
        </p:spPr>
        <p:txBody>
          <a:bodyPr wrap="square" rtlCol="0">
            <a:spAutoFit/>
          </a:bodyPr>
          <a:lstStyle/>
          <a:p>
            <a:pPr algn="ctr"/>
            <a:r>
              <a:rPr lang="pt-BR" sz="4000" b="1" dirty="0" smtClean="0">
                <a:solidFill>
                  <a:srgbClr val="000032"/>
                </a:solidFill>
              </a:rPr>
              <a:t>DMZ</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152400" y="1371600"/>
            <a:ext cx="8763000" cy="523220"/>
          </a:xfrm>
          <a:prstGeom prst="rect">
            <a:avLst/>
          </a:prstGeom>
          <a:noFill/>
        </p:spPr>
        <p:txBody>
          <a:bodyPr wrap="square" rtlCol="0">
            <a:spAutoFit/>
          </a:bodyPr>
          <a:lstStyle/>
          <a:p>
            <a:pPr algn="ctr"/>
            <a:r>
              <a:rPr lang="pt-BR" sz="2800" b="1" dirty="0" err="1" smtClean="0">
                <a:solidFill>
                  <a:srgbClr val="000032"/>
                </a:solidFill>
              </a:rPr>
              <a:t>Demilitarized</a:t>
            </a:r>
            <a:r>
              <a:rPr lang="pt-BR" sz="2800" b="1" dirty="0" smtClean="0">
                <a:solidFill>
                  <a:srgbClr val="000032"/>
                </a:solidFill>
              </a:rPr>
              <a:t> </a:t>
            </a:r>
            <a:r>
              <a:rPr lang="pt-BR" sz="2800" b="1" dirty="0" err="1" smtClean="0">
                <a:solidFill>
                  <a:srgbClr val="000032"/>
                </a:solidFill>
              </a:rPr>
              <a:t>Zone</a:t>
            </a:r>
            <a:r>
              <a:rPr lang="pt-BR" sz="2800" b="1" dirty="0" smtClean="0">
                <a:solidFill>
                  <a:srgbClr val="000032"/>
                </a:solidFill>
              </a:rPr>
              <a:t> (Zona </a:t>
            </a:r>
            <a:r>
              <a:rPr lang="pt-BR" sz="2800" b="1" dirty="0" smtClean="0"/>
              <a:t>Desmilitarizada</a:t>
            </a:r>
            <a:r>
              <a:rPr lang="pt-BR" sz="2800" b="1" dirty="0" smtClean="0">
                <a:solidFill>
                  <a:srgbClr val="000032"/>
                </a:solidFill>
              </a:rPr>
              <a:t>)</a:t>
            </a:r>
            <a:endParaRPr lang="pt-BR" sz="2800" dirty="0">
              <a:solidFill>
                <a:srgbClr val="000032"/>
              </a:solidFill>
            </a:endParaRPr>
          </a:p>
        </p:txBody>
      </p:sp>
      <p:pic>
        <p:nvPicPr>
          <p:cNvPr id="34818" name="Picture 2" descr="http://daanet.com.au/images/Hirschmann/EAGLE_DMZ.gif"/>
          <p:cNvPicPr>
            <a:picLocks noChangeAspect="1" noChangeArrowheads="1"/>
          </p:cNvPicPr>
          <p:nvPr/>
        </p:nvPicPr>
        <p:blipFill>
          <a:blip r:embed="rId5"/>
          <a:srcRect/>
          <a:stretch>
            <a:fillRect/>
          </a:stretch>
        </p:blipFill>
        <p:spPr bwMode="auto">
          <a:xfrm>
            <a:off x="1524000" y="2057400"/>
            <a:ext cx="6190073" cy="4267200"/>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2057400" y="228600"/>
            <a:ext cx="4876800" cy="707886"/>
          </a:xfrm>
          <a:prstGeom prst="rect">
            <a:avLst/>
          </a:prstGeom>
          <a:noFill/>
        </p:spPr>
        <p:txBody>
          <a:bodyPr wrap="square" rtlCol="0">
            <a:spAutoFit/>
          </a:bodyPr>
          <a:lstStyle/>
          <a:p>
            <a:pPr algn="ctr"/>
            <a:r>
              <a:rPr lang="pt-BR" sz="4000" b="1" dirty="0" smtClean="0">
                <a:solidFill>
                  <a:srgbClr val="000032"/>
                </a:solidFill>
              </a:rPr>
              <a:t>DMZ</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pic>
        <p:nvPicPr>
          <p:cNvPr id="103426" name="Picture 2" descr="http://www-10.lotus.com/ldd/stwiki.nsf/4E353F1DD5C2C3EC852578AF00184FC1/$file/plan_topol_gw_dualdmz2.jpg"/>
          <p:cNvPicPr>
            <a:picLocks noChangeAspect="1" noChangeArrowheads="1"/>
          </p:cNvPicPr>
          <p:nvPr/>
        </p:nvPicPr>
        <p:blipFill>
          <a:blip r:embed="rId5"/>
          <a:srcRect/>
          <a:stretch>
            <a:fillRect/>
          </a:stretch>
        </p:blipFill>
        <p:spPr bwMode="auto">
          <a:xfrm>
            <a:off x="109872" y="1600200"/>
            <a:ext cx="8805528" cy="4419600"/>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Implementação de um Protocolo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152400" y="1219200"/>
            <a:ext cx="8686800" cy="5539978"/>
          </a:xfrm>
          <a:prstGeom prst="rect">
            <a:avLst/>
          </a:prstGeom>
          <a:noFill/>
        </p:spPr>
        <p:txBody>
          <a:bodyPr wrap="square" rtlCol="0">
            <a:spAutoFit/>
          </a:bodyPr>
          <a:lstStyle/>
          <a:p>
            <a:pPr algn="ctr"/>
            <a:r>
              <a:rPr lang="pt-BR" sz="2400" b="1" dirty="0" smtClean="0">
                <a:solidFill>
                  <a:schemeClr val="tx2">
                    <a:lumMod val="50000"/>
                  </a:schemeClr>
                </a:solidFill>
              </a:rPr>
              <a:t>HUMANO    -&gt;     COMPUTADOR</a:t>
            </a:r>
          </a:p>
          <a:p>
            <a:pPr algn="ctr"/>
            <a:endParaRPr lang="pt-BR" sz="2400" dirty="0" smtClean="0">
              <a:solidFill>
                <a:schemeClr val="tx2">
                  <a:lumMod val="50000"/>
                </a:schemeClr>
              </a:solidFill>
            </a:endParaRPr>
          </a:p>
          <a:p>
            <a:pPr algn="ctr"/>
            <a:r>
              <a:rPr lang="pt-BR" sz="2400" b="1" dirty="0" smtClean="0">
                <a:solidFill>
                  <a:schemeClr val="tx2">
                    <a:lumMod val="50000"/>
                  </a:schemeClr>
                </a:solidFill>
              </a:rPr>
              <a:t>Protocolo</a:t>
            </a:r>
          </a:p>
          <a:p>
            <a:pPr algn="ctr"/>
            <a:endParaRPr lang="pt-BR" sz="2400" dirty="0" smtClean="0">
              <a:solidFill>
                <a:schemeClr val="tx2">
                  <a:lumMod val="50000"/>
                </a:schemeClr>
              </a:solidFill>
            </a:endParaRPr>
          </a:p>
          <a:p>
            <a:pPr algn="ctr"/>
            <a:r>
              <a:rPr lang="pt-BR" sz="2400" dirty="0" smtClean="0">
                <a:solidFill>
                  <a:schemeClr val="tx2">
                    <a:lumMod val="50000"/>
                  </a:schemeClr>
                </a:solidFill>
              </a:rPr>
              <a:t>Construções Cognitivas   -&gt;   Programa de Computador</a:t>
            </a:r>
          </a:p>
          <a:p>
            <a:r>
              <a:rPr lang="pt-BR" sz="2400" dirty="0" smtClean="0">
                <a:solidFill>
                  <a:schemeClr val="tx2">
                    <a:lumMod val="50000"/>
                  </a:schemeClr>
                </a:solidFill>
              </a:rPr>
              <a:t>                (Livro de Gramática)      -&gt;                      (RFC)</a:t>
            </a:r>
          </a:p>
          <a:p>
            <a:pPr algn="ctr"/>
            <a:endParaRPr lang="pt-BR" sz="2400" dirty="0" smtClean="0">
              <a:solidFill>
                <a:schemeClr val="tx2">
                  <a:lumMod val="50000"/>
                </a:schemeClr>
              </a:solidFill>
            </a:endParaRPr>
          </a:p>
          <a:p>
            <a:pPr algn="ctr"/>
            <a:r>
              <a:rPr lang="pt-BR" sz="2400" b="1" dirty="0" smtClean="0">
                <a:solidFill>
                  <a:schemeClr val="tx2">
                    <a:lumMod val="50000"/>
                  </a:schemeClr>
                </a:solidFill>
              </a:rPr>
              <a:t>Dispositivo (</a:t>
            </a:r>
            <a:r>
              <a:rPr lang="pt-BR" sz="2400" b="1" dirty="0" err="1" smtClean="0">
                <a:solidFill>
                  <a:schemeClr val="tx2">
                    <a:lumMod val="50000"/>
                  </a:schemeClr>
                </a:solidFill>
              </a:rPr>
              <a:t>device</a:t>
            </a:r>
            <a:r>
              <a:rPr lang="pt-BR" sz="2400" b="1" dirty="0" smtClean="0">
                <a:solidFill>
                  <a:schemeClr val="tx2">
                    <a:lumMod val="50000"/>
                  </a:schemeClr>
                </a:solidFill>
              </a:rPr>
              <a:t>)</a:t>
            </a:r>
          </a:p>
          <a:p>
            <a:pPr algn="ctr"/>
            <a:endParaRPr lang="pt-BR" sz="2400" dirty="0" smtClean="0">
              <a:solidFill>
                <a:schemeClr val="tx2">
                  <a:lumMod val="50000"/>
                </a:schemeClr>
              </a:solidFill>
            </a:endParaRPr>
          </a:p>
          <a:p>
            <a:pPr algn="ctr"/>
            <a:r>
              <a:rPr lang="pt-BR" sz="2400" dirty="0" smtClean="0">
                <a:solidFill>
                  <a:schemeClr val="tx2">
                    <a:lumMod val="50000"/>
                  </a:schemeClr>
                </a:solidFill>
              </a:rPr>
              <a:t>Boca/Ouvido     -&gt;    Interface de Rede</a:t>
            </a:r>
          </a:p>
          <a:p>
            <a:pPr algn="ctr"/>
            <a:endParaRPr lang="pt-BR" sz="2400" dirty="0" smtClean="0">
              <a:solidFill>
                <a:schemeClr val="tx2">
                  <a:lumMod val="50000"/>
                </a:schemeClr>
              </a:solidFill>
            </a:endParaRPr>
          </a:p>
          <a:p>
            <a:pPr algn="ctr"/>
            <a:r>
              <a:rPr lang="pt-BR" sz="2400" b="1" dirty="0" smtClean="0">
                <a:solidFill>
                  <a:schemeClr val="tx2">
                    <a:lumMod val="50000"/>
                  </a:schemeClr>
                </a:solidFill>
              </a:rPr>
              <a:t>Meio físico</a:t>
            </a:r>
          </a:p>
          <a:p>
            <a:pPr algn="ctr"/>
            <a:endParaRPr lang="pt-BR" sz="2400" dirty="0" smtClean="0">
              <a:solidFill>
                <a:schemeClr val="tx2">
                  <a:lumMod val="50000"/>
                </a:schemeClr>
              </a:solidFill>
            </a:endParaRPr>
          </a:p>
          <a:p>
            <a:pPr algn="ctr"/>
            <a:r>
              <a:rPr lang="pt-BR" sz="2400" dirty="0" smtClean="0">
                <a:solidFill>
                  <a:schemeClr val="tx2">
                    <a:lumMod val="50000"/>
                  </a:schemeClr>
                </a:solidFill>
              </a:rPr>
              <a:t>Ar     -&gt;      Fios metálicos/Fibra/Ondas Eletromagnéticas </a:t>
            </a:r>
            <a:endParaRPr lang="pt-BR" dirty="0" smtClean="0"/>
          </a:p>
          <a:p>
            <a:endParaRPr lang="pt-BR" dirty="0" smtClean="0"/>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28600"/>
            <a:ext cx="4876800" cy="707886"/>
          </a:xfrm>
          <a:prstGeom prst="rect">
            <a:avLst/>
          </a:prstGeom>
          <a:noFill/>
        </p:spPr>
        <p:txBody>
          <a:bodyPr wrap="square" rtlCol="0">
            <a:spAutoFit/>
          </a:bodyPr>
          <a:lstStyle/>
          <a:p>
            <a:pPr algn="ctr"/>
            <a:r>
              <a:rPr lang="pt-BR" sz="4000" b="1" dirty="0" smtClean="0">
                <a:solidFill>
                  <a:srgbClr val="000032"/>
                </a:solidFill>
              </a:rPr>
              <a:t>IDS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867793"/>
            <a:ext cx="8534400" cy="3847207"/>
          </a:xfrm>
          <a:prstGeom prst="rect">
            <a:avLst/>
          </a:prstGeom>
          <a:noFill/>
        </p:spPr>
        <p:txBody>
          <a:bodyPr wrap="square" rtlCol="0">
            <a:spAutoFit/>
          </a:bodyPr>
          <a:lstStyle/>
          <a:p>
            <a:pPr algn="ctr"/>
            <a:r>
              <a:rPr lang="pt-BR" sz="2800" b="1" dirty="0" err="1" smtClean="0">
                <a:solidFill>
                  <a:srgbClr val="000032"/>
                </a:solidFill>
              </a:rPr>
              <a:t>Intrusion</a:t>
            </a:r>
            <a:r>
              <a:rPr lang="pt-BR" sz="2800" b="1" dirty="0" smtClean="0">
                <a:solidFill>
                  <a:srgbClr val="000032"/>
                </a:solidFill>
              </a:rPr>
              <a:t> </a:t>
            </a:r>
            <a:r>
              <a:rPr lang="pt-BR" sz="2800" b="1" dirty="0" err="1" smtClean="0">
                <a:solidFill>
                  <a:srgbClr val="000032"/>
                </a:solidFill>
              </a:rPr>
              <a:t>Detection</a:t>
            </a:r>
            <a:r>
              <a:rPr lang="pt-BR" sz="2800" b="1" dirty="0" smtClean="0">
                <a:solidFill>
                  <a:srgbClr val="000032"/>
                </a:solidFill>
              </a:rPr>
              <a:t> System</a:t>
            </a:r>
          </a:p>
          <a:p>
            <a:endParaRPr lang="pt-BR" sz="2400" b="1" dirty="0" smtClean="0">
              <a:solidFill>
                <a:schemeClr val="tx2">
                  <a:lumMod val="50000"/>
                </a:schemeClr>
              </a:solidFill>
            </a:endParaRPr>
          </a:p>
          <a:p>
            <a:endParaRPr lang="pt-BR" sz="2400" b="1" dirty="0" smtClean="0">
              <a:solidFill>
                <a:schemeClr val="tx2">
                  <a:lumMod val="50000"/>
                </a:schemeClr>
              </a:solidFill>
            </a:endParaRPr>
          </a:p>
          <a:p>
            <a:r>
              <a:rPr lang="pt-BR" sz="2400" dirty="0" smtClean="0">
                <a:solidFill>
                  <a:srgbClr val="000032"/>
                </a:solidFill>
              </a:rPr>
              <a:t>Técnicas para descobrir acessos não autorizados em uma rede  que podem indicar a ação de um invasor ou até mesmo de funcionários mal intencionados</a:t>
            </a:r>
          </a:p>
          <a:p>
            <a:endParaRPr lang="pt-BR" sz="2400" dirty="0" smtClean="0">
              <a:solidFill>
                <a:srgbClr val="000032"/>
              </a:solidFill>
            </a:endParaRPr>
          </a:p>
          <a:p>
            <a:endParaRPr lang="pt-BR" sz="2400" dirty="0" smtClean="0">
              <a:solidFill>
                <a:srgbClr val="000032"/>
              </a:solidFill>
            </a:endParaRPr>
          </a:p>
          <a:p>
            <a:r>
              <a:rPr lang="pt-BR" sz="2400" dirty="0" smtClean="0">
                <a:solidFill>
                  <a:srgbClr val="000032"/>
                </a:solidFill>
              </a:rPr>
              <a:t>Um sistema de detecção de intrusos como o </a:t>
            </a:r>
            <a:r>
              <a:rPr lang="pt-BR" sz="2400" dirty="0" err="1" smtClean="0">
                <a:solidFill>
                  <a:srgbClr val="000032"/>
                </a:solidFill>
              </a:rPr>
              <a:t>Snort</a:t>
            </a:r>
            <a:r>
              <a:rPr lang="pt-BR" sz="2400" dirty="0" smtClean="0">
                <a:solidFill>
                  <a:srgbClr val="000032"/>
                </a:solidFill>
              </a:rPr>
              <a:t>, pode trabalhar em conjunto com o firewall</a:t>
            </a: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_path.gif"/>
          <p:cNvPicPr>
            <a:picLocks noChangeAspect="1" noChangeArrowheads="1"/>
          </p:cNvPicPr>
          <p:nvPr/>
        </p:nvPicPr>
        <p:blipFill>
          <a:blip r:embed="rId3"/>
          <a:srcRect/>
          <a:stretch>
            <a:fillRect/>
          </a:stretch>
        </p:blipFill>
        <p:spPr bwMode="auto">
          <a:xfrm>
            <a:off x="1143000" y="-88861"/>
            <a:ext cx="7010400" cy="6946861"/>
          </a:xfrm>
          <a:prstGeom prst="rect">
            <a:avLst/>
          </a:prstGeom>
          <a:noFill/>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228600" y="1447800"/>
            <a:ext cx="8686800" cy="1200329"/>
          </a:xfrm>
          <a:prstGeom prst="rect">
            <a:avLst/>
          </a:prstGeom>
          <a:noFill/>
        </p:spPr>
        <p:txBody>
          <a:bodyPr wrap="square" rtlCol="0">
            <a:spAutoFit/>
          </a:bodyPr>
          <a:lstStyle/>
          <a:p>
            <a:pPr algn="ctr"/>
            <a:endParaRPr lang="pt-BR" dirty="0" smtClean="0"/>
          </a:p>
          <a:p>
            <a:endParaRPr lang="pt-BR" dirty="0" smtClean="0"/>
          </a:p>
          <a:p>
            <a:endParaRPr lang="pt-BR" dirty="0" smtClean="0"/>
          </a:p>
          <a:p>
            <a:endParaRPr lang="pt-BR" dirty="0"/>
          </a:p>
        </p:txBody>
      </p:sp>
      <p:pic>
        <p:nvPicPr>
          <p:cNvPr id="13" name="Imagem 12" descr="wireshark.png"/>
          <p:cNvPicPr>
            <a:picLocks noChangeAspect="1"/>
          </p:cNvPicPr>
          <p:nvPr/>
        </p:nvPicPr>
        <p:blipFill>
          <a:blip r:embed="rId3"/>
          <a:stretch>
            <a:fillRect/>
          </a:stretch>
        </p:blipFill>
        <p:spPr>
          <a:xfrm>
            <a:off x="0" y="16098"/>
            <a:ext cx="9144000" cy="6825803"/>
          </a:xfrm>
          <a:prstGeom prst="rect">
            <a:avLst/>
          </a:prstGeom>
        </p:spPr>
      </p:pic>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Implementação de um Protocolo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371600"/>
            <a:ext cx="8686800" cy="1200329"/>
          </a:xfrm>
          <a:prstGeom prst="rect">
            <a:avLst/>
          </a:prstGeom>
          <a:noFill/>
        </p:spPr>
        <p:txBody>
          <a:bodyPr wrap="square" rtlCol="0">
            <a:spAutoFit/>
          </a:bodyPr>
          <a:lstStyle/>
          <a:p>
            <a:pPr algn="ctr"/>
            <a:endParaRPr lang="pt-BR" dirty="0" smtClean="0"/>
          </a:p>
          <a:p>
            <a:endParaRPr lang="pt-BR" dirty="0" smtClean="0"/>
          </a:p>
          <a:p>
            <a:endParaRPr lang="pt-BR" dirty="0" smtClean="0"/>
          </a:p>
          <a:p>
            <a:endParaRPr lang="pt-BR" dirty="0"/>
          </a:p>
        </p:txBody>
      </p:sp>
      <p:sp>
        <p:nvSpPr>
          <p:cNvPr id="13" name="CaixaDeTexto 12"/>
          <p:cNvSpPr txBox="1"/>
          <p:nvPr/>
        </p:nvSpPr>
        <p:spPr>
          <a:xfrm>
            <a:off x="304800" y="2471678"/>
            <a:ext cx="8458200" cy="2862322"/>
          </a:xfrm>
          <a:prstGeom prst="rect">
            <a:avLst/>
          </a:prstGeom>
          <a:noFill/>
        </p:spPr>
        <p:txBody>
          <a:bodyPr wrap="square" rtlCol="0">
            <a:spAutoFit/>
          </a:bodyPr>
          <a:lstStyle/>
          <a:p>
            <a:r>
              <a:rPr lang="pt-BR" sz="3600" dirty="0" err="1" smtClean="0">
                <a:solidFill>
                  <a:schemeClr val="tx2">
                    <a:lumMod val="50000"/>
                  </a:schemeClr>
                </a:solidFill>
              </a:rPr>
              <a:t>Hex</a:t>
            </a:r>
            <a:r>
              <a:rPr lang="pt-BR" sz="3600" dirty="0" smtClean="0">
                <a:solidFill>
                  <a:schemeClr val="tx2">
                    <a:lumMod val="50000"/>
                  </a:schemeClr>
                </a:solidFill>
              </a:rPr>
              <a:t>    = 0050</a:t>
            </a:r>
          </a:p>
          <a:p>
            <a:endParaRPr lang="pt-BR" sz="3600" dirty="0" smtClean="0">
              <a:solidFill>
                <a:schemeClr val="tx2">
                  <a:lumMod val="50000"/>
                </a:schemeClr>
              </a:solidFill>
            </a:endParaRPr>
          </a:p>
          <a:p>
            <a:r>
              <a:rPr lang="pt-BR" sz="3600" dirty="0" smtClean="0">
                <a:solidFill>
                  <a:schemeClr val="tx2">
                    <a:lumMod val="50000"/>
                  </a:schemeClr>
                </a:solidFill>
              </a:rPr>
              <a:t>Decimal= 0×16³+0×16²+5×16¹+0×16⁰ = 80</a:t>
            </a:r>
          </a:p>
          <a:p>
            <a:endParaRPr lang="pt-BR" sz="3600" dirty="0" smtClean="0">
              <a:solidFill>
                <a:schemeClr val="tx2">
                  <a:lumMod val="50000"/>
                </a:schemeClr>
              </a:solidFill>
            </a:endParaRPr>
          </a:p>
          <a:p>
            <a:r>
              <a:rPr lang="pt-BR" sz="3600" dirty="0" err="1" smtClean="0">
                <a:solidFill>
                  <a:schemeClr val="tx2">
                    <a:lumMod val="50000"/>
                  </a:schemeClr>
                </a:solidFill>
              </a:rPr>
              <a:t>Binary</a:t>
            </a:r>
            <a:r>
              <a:rPr lang="pt-BR" sz="3600" dirty="0" smtClean="0">
                <a:solidFill>
                  <a:schemeClr val="tx2">
                    <a:lumMod val="50000"/>
                  </a:schemeClr>
                </a:solidFill>
              </a:rPr>
              <a:t> = 1010000</a:t>
            </a:r>
            <a:endParaRPr lang="pt-BR" sz="3600" dirty="0">
              <a:solidFill>
                <a:schemeClr val="tx2">
                  <a:lumMod val="50000"/>
                </a:schemeClr>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Implementação de um Protocolo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3" name="CaixaDeTexto 12"/>
          <p:cNvSpPr txBox="1"/>
          <p:nvPr/>
        </p:nvSpPr>
        <p:spPr>
          <a:xfrm>
            <a:off x="304800" y="4038600"/>
            <a:ext cx="8458200" cy="1077218"/>
          </a:xfrm>
          <a:prstGeom prst="rect">
            <a:avLst/>
          </a:prstGeom>
          <a:noFill/>
        </p:spPr>
        <p:txBody>
          <a:bodyPr wrap="square" rtlCol="0">
            <a:spAutoFit/>
          </a:bodyPr>
          <a:lstStyle/>
          <a:p>
            <a:r>
              <a:rPr lang="pt-BR" sz="3200" dirty="0" smtClean="0">
                <a:solidFill>
                  <a:schemeClr val="tx2">
                    <a:lumMod val="50000"/>
                  </a:schemeClr>
                </a:solidFill>
                <a:hlinkClick r:id="rId5"/>
              </a:rPr>
              <a:t>http://lxr.free-lectrons.com/source/net/ipv4/tcp.c</a:t>
            </a:r>
            <a:endParaRPr lang="pt-BR" sz="3200" dirty="0" smtClean="0">
              <a:solidFill>
                <a:schemeClr val="tx2">
                  <a:lumMod val="50000"/>
                </a:schemeClr>
              </a:solidFill>
            </a:endParaRPr>
          </a:p>
          <a:p>
            <a:endParaRPr lang="pt-BR" sz="3200" dirty="0">
              <a:solidFill>
                <a:schemeClr val="tx2">
                  <a:lumMod val="50000"/>
                </a:schemeClr>
              </a:solidFill>
            </a:endParaRPr>
          </a:p>
        </p:txBody>
      </p:sp>
      <p:sp>
        <p:nvSpPr>
          <p:cNvPr id="10" name="CaixaDeTexto 9"/>
          <p:cNvSpPr txBox="1"/>
          <p:nvPr/>
        </p:nvSpPr>
        <p:spPr>
          <a:xfrm>
            <a:off x="609600" y="2539425"/>
            <a:ext cx="7620000" cy="584775"/>
          </a:xfrm>
          <a:prstGeom prst="rect">
            <a:avLst/>
          </a:prstGeom>
          <a:noFill/>
        </p:spPr>
        <p:txBody>
          <a:bodyPr wrap="square" rtlCol="0">
            <a:spAutoFit/>
          </a:bodyPr>
          <a:lstStyle/>
          <a:p>
            <a:r>
              <a:rPr lang="pt-BR" sz="3200" dirty="0" smtClean="0">
                <a:solidFill>
                  <a:srgbClr val="000032"/>
                </a:solidFill>
              </a:rPr>
              <a:t>Implementação do protocolo TCP para Linux</a:t>
            </a:r>
            <a:endParaRPr lang="pt-BR" sz="3200" dirty="0">
              <a:solidFill>
                <a:srgbClr val="000032"/>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Implementação de um Protocolo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3" name="CaixaDeTexto 12"/>
          <p:cNvSpPr txBox="1"/>
          <p:nvPr/>
        </p:nvSpPr>
        <p:spPr>
          <a:xfrm>
            <a:off x="609600" y="4038600"/>
            <a:ext cx="8458200" cy="1077218"/>
          </a:xfrm>
          <a:prstGeom prst="rect">
            <a:avLst/>
          </a:prstGeom>
          <a:noFill/>
        </p:spPr>
        <p:txBody>
          <a:bodyPr wrap="square" rtlCol="0">
            <a:spAutoFit/>
          </a:bodyPr>
          <a:lstStyle/>
          <a:p>
            <a:pPr algn="ctr"/>
            <a:r>
              <a:rPr lang="pt-BR" sz="3200" dirty="0" smtClean="0">
                <a:solidFill>
                  <a:schemeClr val="tx2">
                    <a:lumMod val="50000"/>
                  </a:schemeClr>
                </a:solidFill>
                <a:hlinkClick r:id="rId5"/>
              </a:rPr>
              <a:t>http://en.wikipedia.org/wiki/Alan_Cox</a:t>
            </a:r>
            <a:endParaRPr lang="pt-BR" sz="3200" dirty="0" smtClean="0">
              <a:solidFill>
                <a:schemeClr val="tx2">
                  <a:lumMod val="50000"/>
                </a:schemeClr>
              </a:solidFill>
            </a:endParaRPr>
          </a:p>
          <a:p>
            <a:endParaRPr lang="pt-BR" sz="3200" dirty="0">
              <a:solidFill>
                <a:schemeClr val="tx2">
                  <a:lumMod val="50000"/>
                </a:schemeClr>
              </a:solidFill>
            </a:endParaRPr>
          </a:p>
        </p:txBody>
      </p:sp>
      <p:sp>
        <p:nvSpPr>
          <p:cNvPr id="10" name="CaixaDeTexto 9"/>
          <p:cNvSpPr txBox="1"/>
          <p:nvPr/>
        </p:nvSpPr>
        <p:spPr>
          <a:xfrm>
            <a:off x="609600" y="2539425"/>
            <a:ext cx="7620000" cy="584775"/>
          </a:xfrm>
          <a:prstGeom prst="rect">
            <a:avLst/>
          </a:prstGeom>
          <a:noFill/>
        </p:spPr>
        <p:txBody>
          <a:bodyPr wrap="square" rtlCol="0">
            <a:spAutoFit/>
          </a:bodyPr>
          <a:lstStyle/>
          <a:p>
            <a:pPr algn="ctr"/>
            <a:r>
              <a:rPr lang="pt-BR" sz="3200" dirty="0" smtClean="0">
                <a:solidFill>
                  <a:srgbClr val="000032"/>
                </a:solidFill>
              </a:rPr>
              <a:t>Quem é Alan Cox???</a:t>
            </a:r>
            <a:endParaRPr lang="pt-BR" sz="3200" dirty="0">
              <a:solidFill>
                <a:srgbClr val="000032"/>
              </a:solidFill>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Implementação de um Protocolo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304800" y="1371600"/>
            <a:ext cx="8534400" cy="523220"/>
          </a:xfrm>
          <a:prstGeom prst="rect">
            <a:avLst/>
          </a:prstGeom>
          <a:noFill/>
        </p:spPr>
        <p:txBody>
          <a:bodyPr wrap="square" rtlCol="0">
            <a:spAutoFit/>
          </a:bodyPr>
          <a:lstStyle/>
          <a:p>
            <a:r>
              <a:rPr lang="pt-BR" sz="2800" dirty="0" smtClean="0">
                <a:solidFill>
                  <a:srgbClr val="000032"/>
                </a:solidFill>
              </a:rPr>
              <a:t>O </a:t>
            </a:r>
            <a:r>
              <a:rPr lang="pt-BR" sz="2800" dirty="0" err="1" smtClean="0">
                <a:solidFill>
                  <a:srgbClr val="000032"/>
                </a:solidFill>
              </a:rPr>
              <a:t>kernel</a:t>
            </a:r>
            <a:r>
              <a:rPr lang="pt-BR" sz="2800" dirty="0" smtClean="0">
                <a:solidFill>
                  <a:srgbClr val="000032"/>
                </a:solidFill>
              </a:rPr>
              <a:t> de um </a:t>
            </a:r>
            <a:r>
              <a:rPr lang="pt-BR" sz="2800" dirty="0" err="1" smtClean="0">
                <a:solidFill>
                  <a:srgbClr val="000032"/>
                </a:solidFill>
              </a:rPr>
              <a:t>S.O.</a:t>
            </a:r>
            <a:r>
              <a:rPr lang="pt-BR" sz="2800" dirty="0" smtClean="0">
                <a:solidFill>
                  <a:srgbClr val="000032"/>
                </a:solidFill>
              </a:rPr>
              <a:t> está muito longe da minha realidade! </a:t>
            </a:r>
            <a:endParaRPr lang="pt-BR" sz="2800" dirty="0">
              <a:solidFill>
                <a:srgbClr val="000032"/>
              </a:solidFill>
            </a:endParaRPr>
          </a:p>
        </p:txBody>
      </p:sp>
      <p:sp>
        <p:nvSpPr>
          <p:cNvPr id="60417" name="Rectangle 1"/>
          <p:cNvSpPr>
            <a:spLocks noChangeArrowheads="1"/>
          </p:cNvSpPr>
          <p:nvPr/>
        </p:nvSpPr>
        <p:spPr bwMode="auto">
          <a:xfrm>
            <a:off x="0" y="0"/>
            <a:ext cx="65" cy="276999"/>
          </a:xfrm>
          <a:prstGeom prst="rect">
            <a:avLst/>
          </a:prstGeom>
          <a:solidFill>
            <a:srgbClr val="F2F2F2"/>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tângulo 11"/>
          <p:cNvSpPr/>
          <p:nvPr/>
        </p:nvSpPr>
        <p:spPr>
          <a:xfrm>
            <a:off x="228600" y="2514600"/>
            <a:ext cx="8686800" cy="3385542"/>
          </a:xfrm>
          <a:prstGeom prst="rect">
            <a:avLst/>
          </a:prstGeom>
        </p:spPr>
        <p:txBody>
          <a:bodyPr wrap="square">
            <a:spAutoFit/>
          </a:bodyPr>
          <a:lstStyle/>
          <a:p>
            <a:pPr lvl="0" fontAlgn="base">
              <a:spcBef>
                <a:spcPct val="0"/>
              </a:spcBef>
              <a:spcAft>
                <a:spcPct val="0"/>
              </a:spcAft>
            </a:pPr>
            <a:r>
              <a:rPr lang="pt-BR" sz="2800" dirty="0" err="1" smtClean="0">
                <a:solidFill>
                  <a:srgbClr val="793862"/>
                </a:solidFill>
                <a:latin typeface="Fira Sans"/>
                <a:cs typeface="Arial" pitchFamily="34" charset="0"/>
              </a:rPr>
              <a:t>Fsockopen</a:t>
            </a:r>
            <a:endParaRPr lang="pt-BR" sz="2800" dirty="0" smtClean="0">
              <a:solidFill>
                <a:srgbClr val="793862"/>
              </a:solidFill>
              <a:latin typeface="Fira Sans"/>
              <a:cs typeface="Arial" pitchFamily="34" charset="0"/>
            </a:endParaRPr>
          </a:p>
          <a:p>
            <a:pPr lvl="0" eaLnBrk="0" fontAlgn="base" hangingPunct="0">
              <a:spcBef>
                <a:spcPct val="0"/>
              </a:spcBef>
              <a:spcAft>
                <a:spcPct val="0"/>
              </a:spcAft>
            </a:pPr>
            <a:endParaRPr lang="pt-BR" dirty="0" smtClean="0">
              <a:solidFill>
                <a:srgbClr val="333333"/>
              </a:solidFill>
              <a:latin typeface="Fira Sans"/>
              <a:cs typeface="Arial" pitchFamily="34" charset="0"/>
            </a:endParaRPr>
          </a:p>
          <a:p>
            <a:pPr lvl="0" eaLnBrk="0" fontAlgn="base" hangingPunct="0">
              <a:spcBef>
                <a:spcPct val="0"/>
              </a:spcBef>
              <a:spcAft>
                <a:spcPct val="0"/>
              </a:spcAft>
            </a:pPr>
            <a:r>
              <a:rPr lang="pt-BR" dirty="0" smtClean="0">
                <a:solidFill>
                  <a:srgbClr val="333333"/>
                </a:solidFill>
                <a:latin typeface="Fira Sans"/>
                <a:cs typeface="Arial" pitchFamily="34" charset="0"/>
              </a:rPr>
              <a:t>(PHP 4, PHP 5)</a:t>
            </a:r>
          </a:p>
          <a:p>
            <a:pPr lvl="0" eaLnBrk="0" fontAlgn="base" hangingPunct="0">
              <a:spcBef>
                <a:spcPct val="0"/>
              </a:spcBef>
              <a:spcAft>
                <a:spcPct val="0"/>
              </a:spcAft>
            </a:pPr>
            <a:r>
              <a:rPr lang="pt-BR" dirty="0" err="1" smtClean="0">
                <a:solidFill>
                  <a:srgbClr val="333333"/>
                </a:solidFill>
                <a:latin typeface="Fira Sans"/>
                <a:cs typeface="Arial" pitchFamily="34" charset="0"/>
              </a:rPr>
              <a:t>fsockopen</a:t>
            </a:r>
            <a:r>
              <a:rPr lang="pt-BR" dirty="0" smtClean="0">
                <a:solidFill>
                  <a:srgbClr val="333333"/>
                </a:solidFill>
                <a:latin typeface="Fira Sans"/>
                <a:cs typeface="Arial" pitchFamily="34" charset="0"/>
              </a:rPr>
              <a:t> — Open Internet </a:t>
            </a:r>
            <a:r>
              <a:rPr lang="pt-BR" dirty="0" err="1" smtClean="0">
                <a:solidFill>
                  <a:srgbClr val="333333"/>
                </a:solidFill>
                <a:latin typeface="Fira Sans"/>
                <a:cs typeface="Arial" pitchFamily="34" charset="0"/>
              </a:rPr>
              <a:t>or</a:t>
            </a:r>
            <a:r>
              <a:rPr lang="pt-BR" dirty="0" smtClean="0">
                <a:solidFill>
                  <a:srgbClr val="333333"/>
                </a:solidFill>
                <a:latin typeface="Fira Sans"/>
                <a:cs typeface="Arial" pitchFamily="34" charset="0"/>
              </a:rPr>
              <a:t> Unix </a:t>
            </a:r>
            <a:r>
              <a:rPr lang="pt-BR" dirty="0" err="1" smtClean="0">
                <a:solidFill>
                  <a:srgbClr val="333333"/>
                </a:solidFill>
                <a:latin typeface="Fira Sans"/>
                <a:cs typeface="Arial" pitchFamily="34" charset="0"/>
              </a:rPr>
              <a:t>domain</a:t>
            </a:r>
            <a:r>
              <a:rPr lang="pt-BR" dirty="0" smtClean="0">
                <a:solidFill>
                  <a:srgbClr val="333333"/>
                </a:solidFill>
                <a:latin typeface="Fira Sans"/>
                <a:cs typeface="Arial" pitchFamily="34" charset="0"/>
              </a:rPr>
              <a:t> </a:t>
            </a:r>
            <a:r>
              <a:rPr lang="pt-BR" dirty="0" err="1" smtClean="0">
                <a:solidFill>
                  <a:srgbClr val="333333"/>
                </a:solidFill>
                <a:latin typeface="Fira Sans"/>
                <a:cs typeface="Arial" pitchFamily="34" charset="0"/>
              </a:rPr>
              <a:t>socket</a:t>
            </a:r>
            <a:r>
              <a:rPr lang="pt-BR" dirty="0" smtClean="0">
                <a:solidFill>
                  <a:srgbClr val="333333"/>
                </a:solidFill>
                <a:latin typeface="Fira Sans"/>
                <a:cs typeface="Arial" pitchFamily="34" charset="0"/>
              </a:rPr>
              <a:t> connection</a:t>
            </a:r>
            <a:endParaRPr lang="pt-BR" sz="1050" dirty="0" smtClean="0">
              <a:latin typeface="Arial" pitchFamily="34" charset="0"/>
              <a:cs typeface="Arial" pitchFamily="34" charset="0"/>
            </a:endParaRPr>
          </a:p>
          <a:p>
            <a:pPr lvl="0" eaLnBrk="0" fontAlgn="base" hangingPunct="0">
              <a:spcBef>
                <a:spcPct val="0"/>
              </a:spcBef>
              <a:spcAft>
                <a:spcPct val="0"/>
              </a:spcAft>
            </a:pPr>
            <a:endParaRPr lang="pt-BR" sz="2000" dirty="0" smtClean="0">
              <a:solidFill>
                <a:srgbClr val="793862"/>
              </a:solidFill>
              <a:latin typeface="Fira Sans"/>
              <a:cs typeface="Arial" pitchFamily="34" charset="0"/>
            </a:endParaRPr>
          </a:p>
          <a:p>
            <a:pPr lvl="0" eaLnBrk="0" fontAlgn="base" hangingPunct="0">
              <a:spcBef>
                <a:spcPct val="0"/>
              </a:spcBef>
              <a:spcAft>
                <a:spcPct val="0"/>
              </a:spcAft>
            </a:pPr>
            <a:r>
              <a:rPr lang="pt-BR" sz="2000" dirty="0" err="1" smtClean="0">
                <a:solidFill>
                  <a:srgbClr val="793862"/>
                </a:solidFill>
                <a:latin typeface="Fira Sans"/>
                <a:cs typeface="Arial" pitchFamily="34" charset="0"/>
              </a:rPr>
              <a:t>Description</a:t>
            </a:r>
            <a:r>
              <a:rPr lang="pt-BR" sz="2000" dirty="0" smtClean="0">
                <a:solidFill>
                  <a:srgbClr val="793862"/>
                </a:solidFill>
                <a:latin typeface="Fira Sans"/>
                <a:cs typeface="Arial" pitchFamily="34" charset="0"/>
              </a:rPr>
              <a:t> </a:t>
            </a:r>
          </a:p>
          <a:p>
            <a:pPr lvl="0" eaLnBrk="0" fontAlgn="base" hangingPunct="0">
              <a:spcBef>
                <a:spcPct val="0"/>
              </a:spcBef>
              <a:spcAft>
                <a:spcPct val="0"/>
              </a:spcAft>
            </a:pPr>
            <a:endParaRPr lang="pt-BR" sz="2000" dirty="0" smtClean="0">
              <a:solidFill>
                <a:srgbClr val="793862"/>
              </a:solidFill>
              <a:latin typeface="Fira Sans"/>
              <a:cs typeface="Arial" pitchFamily="34" charset="0"/>
            </a:endParaRPr>
          </a:p>
          <a:p>
            <a:pPr lvl="0" eaLnBrk="0" fontAlgn="base" hangingPunct="0">
              <a:spcBef>
                <a:spcPct val="0"/>
              </a:spcBef>
              <a:spcAft>
                <a:spcPct val="0"/>
              </a:spcAft>
            </a:pPr>
            <a:r>
              <a:rPr lang="pt-BR" dirty="0" err="1" smtClean="0">
                <a:solidFill>
                  <a:srgbClr val="669933"/>
                </a:solidFill>
                <a:latin typeface="Fira Mono"/>
                <a:cs typeface="Arial" pitchFamily="34" charset="0"/>
              </a:rPr>
              <a:t>resource</a:t>
            </a:r>
            <a:r>
              <a:rPr lang="pt-BR" dirty="0" smtClean="0">
                <a:solidFill>
                  <a:srgbClr val="737373"/>
                </a:solidFill>
                <a:latin typeface="Fira Mono"/>
                <a:cs typeface="Arial" pitchFamily="34" charset="0"/>
              </a:rPr>
              <a:t> </a:t>
            </a:r>
            <a:r>
              <a:rPr lang="pt-BR" dirty="0" err="1" smtClean="0">
                <a:solidFill>
                  <a:srgbClr val="336699"/>
                </a:solidFill>
                <a:latin typeface="Fira Mono"/>
                <a:cs typeface="Arial" pitchFamily="34" charset="0"/>
              </a:rPr>
              <a:t>fsockopen</a:t>
            </a:r>
            <a:r>
              <a:rPr lang="pt-BR" dirty="0" smtClean="0">
                <a:solidFill>
                  <a:srgbClr val="737373"/>
                </a:solidFill>
                <a:latin typeface="Fira Mono"/>
                <a:cs typeface="Arial" pitchFamily="34" charset="0"/>
              </a:rPr>
              <a:t> ( </a:t>
            </a:r>
            <a:r>
              <a:rPr lang="pt-BR" dirty="0" smtClean="0">
                <a:solidFill>
                  <a:srgbClr val="669933"/>
                </a:solidFill>
                <a:latin typeface="Fira Mono"/>
                <a:cs typeface="Arial" pitchFamily="34" charset="0"/>
              </a:rPr>
              <a:t>string</a:t>
            </a:r>
            <a:r>
              <a:rPr lang="pt-BR" dirty="0" smtClean="0">
                <a:solidFill>
                  <a:srgbClr val="737373"/>
                </a:solidFill>
                <a:latin typeface="Fira Mono"/>
                <a:cs typeface="Arial" pitchFamily="34" charset="0"/>
              </a:rPr>
              <a:t> </a:t>
            </a:r>
            <a:r>
              <a:rPr lang="pt-BR" sz="1200" dirty="0" smtClean="0">
                <a:solidFill>
                  <a:srgbClr val="336699"/>
                </a:solidFill>
                <a:latin typeface="Fira Mono"/>
                <a:cs typeface="Arial" pitchFamily="34" charset="0"/>
              </a:rPr>
              <a:t>$</a:t>
            </a:r>
            <a:r>
              <a:rPr lang="pt-BR" sz="1200" dirty="0" err="1" smtClean="0">
                <a:solidFill>
                  <a:srgbClr val="336699"/>
                </a:solidFill>
                <a:latin typeface="Fira Mono"/>
                <a:cs typeface="Arial" pitchFamily="34" charset="0"/>
              </a:rPr>
              <a:t>hostname</a:t>
            </a:r>
            <a:r>
              <a:rPr lang="pt-BR" dirty="0" smtClean="0">
                <a:solidFill>
                  <a:srgbClr val="737373"/>
                </a:solidFill>
                <a:latin typeface="Fira Mono"/>
                <a:cs typeface="Arial" pitchFamily="34" charset="0"/>
              </a:rPr>
              <a:t> [, </a:t>
            </a:r>
            <a:r>
              <a:rPr lang="pt-BR" dirty="0" err="1" smtClean="0">
                <a:solidFill>
                  <a:srgbClr val="669933"/>
                </a:solidFill>
                <a:latin typeface="Fira Mono"/>
                <a:cs typeface="Arial" pitchFamily="34" charset="0"/>
              </a:rPr>
              <a:t>int</a:t>
            </a:r>
            <a:r>
              <a:rPr lang="pt-BR" dirty="0" smtClean="0">
                <a:solidFill>
                  <a:srgbClr val="737373"/>
                </a:solidFill>
                <a:latin typeface="Fira Mono"/>
                <a:cs typeface="Arial" pitchFamily="34" charset="0"/>
              </a:rPr>
              <a:t> </a:t>
            </a:r>
            <a:r>
              <a:rPr lang="pt-BR" sz="1200" dirty="0" smtClean="0">
                <a:solidFill>
                  <a:srgbClr val="336699"/>
                </a:solidFill>
                <a:latin typeface="Fira Mono"/>
                <a:cs typeface="Arial" pitchFamily="34" charset="0"/>
              </a:rPr>
              <a:t>$</a:t>
            </a:r>
            <a:r>
              <a:rPr lang="pt-BR" sz="1200" dirty="0" err="1" smtClean="0">
                <a:solidFill>
                  <a:srgbClr val="336699"/>
                </a:solidFill>
                <a:latin typeface="Fira Mono"/>
                <a:cs typeface="Arial" pitchFamily="34" charset="0"/>
              </a:rPr>
              <a:t>port</a:t>
            </a:r>
            <a:r>
              <a:rPr lang="pt-BR" sz="1200" dirty="0" smtClean="0">
                <a:solidFill>
                  <a:srgbClr val="336699"/>
                </a:solidFill>
                <a:latin typeface="Fira Mono"/>
                <a:cs typeface="Arial" pitchFamily="34" charset="0"/>
              </a:rPr>
              <a:t> </a:t>
            </a:r>
            <a:r>
              <a:rPr lang="pt-BR" dirty="0" smtClean="0">
                <a:solidFill>
                  <a:srgbClr val="993366"/>
                </a:solidFill>
                <a:latin typeface="Fira Mono"/>
                <a:cs typeface="Arial" pitchFamily="34" charset="0"/>
              </a:rPr>
              <a:t>= -1</a:t>
            </a:r>
            <a:r>
              <a:rPr lang="pt-BR" dirty="0" smtClean="0">
                <a:solidFill>
                  <a:srgbClr val="737373"/>
                </a:solidFill>
                <a:latin typeface="Fira Mono"/>
                <a:cs typeface="Arial" pitchFamily="34" charset="0"/>
              </a:rPr>
              <a:t> [, </a:t>
            </a:r>
            <a:r>
              <a:rPr lang="pt-BR" dirty="0" err="1" smtClean="0">
                <a:solidFill>
                  <a:srgbClr val="669933"/>
                </a:solidFill>
                <a:latin typeface="Fira Mono"/>
                <a:cs typeface="Arial" pitchFamily="34" charset="0"/>
              </a:rPr>
              <a:t>int</a:t>
            </a:r>
            <a:r>
              <a:rPr lang="pt-BR" dirty="0" smtClean="0">
                <a:solidFill>
                  <a:srgbClr val="737373"/>
                </a:solidFill>
                <a:latin typeface="Fira Mono"/>
                <a:cs typeface="Arial" pitchFamily="34" charset="0"/>
              </a:rPr>
              <a:t> </a:t>
            </a:r>
            <a:r>
              <a:rPr lang="pt-BR" sz="1200" dirty="0" smtClean="0">
                <a:solidFill>
                  <a:srgbClr val="336699"/>
                </a:solidFill>
                <a:latin typeface="Fira Mono"/>
                <a:cs typeface="Arial" pitchFamily="34" charset="0"/>
              </a:rPr>
              <a:t>&amp;$</a:t>
            </a:r>
            <a:r>
              <a:rPr lang="pt-BR" sz="1200" dirty="0" err="1" smtClean="0">
                <a:solidFill>
                  <a:srgbClr val="336699"/>
                </a:solidFill>
                <a:latin typeface="Fira Mono"/>
                <a:cs typeface="Arial" pitchFamily="34" charset="0"/>
              </a:rPr>
              <a:t>errno</a:t>
            </a:r>
            <a:r>
              <a:rPr lang="pt-BR" dirty="0" smtClean="0">
                <a:solidFill>
                  <a:srgbClr val="737373"/>
                </a:solidFill>
                <a:latin typeface="Fira Mono"/>
                <a:cs typeface="Arial" pitchFamily="34" charset="0"/>
              </a:rPr>
              <a:t> [, </a:t>
            </a:r>
            <a:r>
              <a:rPr lang="pt-BR" dirty="0" smtClean="0">
                <a:solidFill>
                  <a:srgbClr val="669933"/>
                </a:solidFill>
                <a:latin typeface="Fira Mono"/>
                <a:cs typeface="Arial" pitchFamily="34" charset="0"/>
              </a:rPr>
              <a:t>string</a:t>
            </a:r>
            <a:r>
              <a:rPr lang="pt-BR" dirty="0" smtClean="0">
                <a:solidFill>
                  <a:srgbClr val="737373"/>
                </a:solidFill>
                <a:latin typeface="Fira Mono"/>
                <a:cs typeface="Arial" pitchFamily="34" charset="0"/>
              </a:rPr>
              <a:t> </a:t>
            </a:r>
            <a:r>
              <a:rPr lang="pt-BR" sz="1200" dirty="0" smtClean="0">
                <a:solidFill>
                  <a:srgbClr val="336699"/>
                </a:solidFill>
                <a:latin typeface="Fira Mono"/>
                <a:cs typeface="Arial" pitchFamily="34" charset="0"/>
              </a:rPr>
              <a:t>&amp;$</a:t>
            </a:r>
            <a:r>
              <a:rPr lang="pt-BR" sz="1200" dirty="0" err="1" smtClean="0">
                <a:solidFill>
                  <a:srgbClr val="336699"/>
                </a:solidFill>
                <a:latin typeface="Fira Mono"/>
                <a:cs typeface="Arial" pitchFamily="34" charset="0"/>
              </a:rPr>
              <a:t>errstr</a:t>
            </a:r>
            <a:r>
              <a:rPr lang="pt-BR" dirty="0" smtClean="0">
                <a:solidFill>
                  <a:srgbClr val="737373"/>
                </a:solidFill>
                <a:latin typeface="Fira Mono"/>
                <a:cs typeface="Arial" pitchFamily="34" charset="0"/>
              </a:rPr>
              <a:t> [,</a:t>
            </a:r>
            <a:r>
              <a:rPr lang="pt-BR" dirty="0" err="1" smtClean="0">
                <a:solidFill>
                  <a:srgbClr val="669933"/>
                </a:solidFill>
                <a:latin typeface="Fira Mono"/>
                <a:cs typeface="Arial" pitchFamily="34" charset="0"/>
              </a:rPr>
              <a:t>float</a:t>
            </a:r>
            <a:r>
              <a:rPr lang="pt-BR" dirty="0" smtClean="0">
                <a:solidFill>
                  <a:srgbClr val="737373"/>
                </a:solidFill>
                <a:latin typeface="Fira Mono"/>
                <a:cs typeface="Arial" pitchFamily="34" charset="0"/>
              </a:rPr>
              <a:t> </a:t>
            </a:r>
            <a:r>
              <a:rPr lang="pt-BR" sz="1200" dirty="0" smtClean="0">
                <a:solidFill>
                  <a:srgbClr val="336699"/>
                </a:solidFill>
                <a:latin typeface="Fira Mono"/>
                <a:cs typeface="Arial" pitchFamily="34" charset="0"/>
              </a:rPr>
              <a:t>$timeout</a:t>
            </a:r>
            <a:r>
              <a:rPr lang="pt-BR" dirty="0" smtClean="0">
                <a:solidFill>
                  <a:srgbClr val="993366"/>
                </a:solidFill>
                <a:latin typeface="Fira Mono"/>
                <a:cs typeface="Arial" pitchFamily="34" charset="0"/>
              </a:rPr>
              <a:t> = </a:t>
            </a:r>
            <a:r>
              <a:rPr lang="pt-BR" dirty="0" err="1" smtClean="0">
                <a:solidFill>
                  <a:srgbClr val="993366"/>
                </a:solidFill>
                <a:latin typeface="Fira Mono"/>
                <a:cs typeface="Arial" pitchFamily="34" charset="0"/>
              </a:rPr>
              <a:t>ini_get</a:t>
            </a:r>
            <a:r>
              <a:rPr lang="pt-BR" dirty="0" smtClean="0">
                <a:solidFill>
                  <a:srgbClr val="993366"/>
                </a:solidFill>
                <a:latin typeface="Fira Mono"/>
                <a:cs typeface="Arial" pitchFamily="34" charset="0"/>
              </a:rPr>
              <a:t>("</a:t>
            </a:r>
            <a:r>
              <a:rPr lang="pt-BR" dirty="0" err="1" smtClean="0">
                <a:solidFill>
                  <a:srgbClr val="993366"/>
                </a:solidFill>
                <a:latin typeface="Fira Mono"/>
                <a:cs typeface="Arial" pitchFamily="34" charset="0"/>
              </a:rPr>
              <a:t>default_socket_timeout</a:t>
            </a:r>
            <a:r>
              <a:rPr lang="pt-BR" dirty="0" smtClean="0">
                <a:solidFill>
                  <a:srgbClr val="993366"/>
                </a:solidFill>
                <a:latin typeface="Fira Mono"/>
                <a:cs typeface="Arial" pitchFamily="34" charset="0"/>
              </a:rPr>
              <a:t>")</a:t>
            </a:r>
            <a:r>
              <a:rPr lang="pt-BR" dirty="0" smtClean="0">
                <a:solidFill>
                  <a:srgbClr val="737373"/>
                </a:solidFill>
                <a:latin typeface="Fira Mono"/>
                <a:cs typeface="Arial" pitchFamily="34" charset="0"/>
              </a:rPr>
              <a:t> ]]]] )</a:t>
            </a:r>
            <a:endParaRPr lang="pt-BR" dirty="0" smtClean="0">
              <a:solidFill>
                <a:srgbClr val="333333"/>
              </a:solidFill>
              <a:latin typeface="Fira Sans"/>
              <a:cs typeface="Arial" pitchFamily="34" charset="0"/>
            </a:endParaRPr>
          </a:p>
          <a:p>
            <a:pPr lvl="0" eaLnBrk="0" fontAlgn="base" hangingPunct="0">
              <a:spcBef>
                <a:spcPct val="0"/>
              </a:spcBef>
              <a:spcAft>
                <a:spcPct val="0"/>
              </a:spcAft>
            </a:pPr>
            <a:endParaRPr lang="pt-BR" dirty="0" smtClean="0">
              <a:solidFill>
                <a:srgbClr val="333333"/>
              </a:solidFill>
              <a:latin typeface="Fira Sans"/>
              <a:cs typeface="Arial" pitchFamily="34" charset="0"/>
            </a:endParaRPr>
          </a:p>
          <a:p>
            <a:pPr lvl="0" eaLnBrk="0" fontAlgn="base" hangingPunct="0">
              <a:spcBef>
                <a:spcPct val="0"/>
              </a:spcBef>
              <a:spcAft>
                <a:spcPct val="0"/>
              </a:spcAft>
            </a:pPr>
            <a:r>
              <a:rPr lang="pt-BR" dirty="0" err="1" smtClean="0">
                <a:solidFill>
                  <a:srgbClr val="333333"/>
                </a:solidFill>
                <a:latin typeface="Fira Sans"/>
                <a:cs typeface="Arial" pitchFamily="34" charset="0"/>
              </a:rPr>
              <a:t>Initiates</a:t>
            </a:r>
            <a:r>
              <a:rPr lang="pt-BR" dirty="0" smtClean="0">
                <a:solidFill>
                  <a:srgbClr val="333333"/>
                </a:solidFill>
                <a:latin typeface="Fira Sans"/>
                <a:cs typeface="Arial" pitchFamily="34" charset="0"/>
              </a:rPr>
              <a:t> a </a:t>
            </a:r>
            <a:r>
              <a:rPr lang="pt-BR" dirty="0" err="1" smtClean="0">
                <a:solidFill>
                  <a:srgbClr val="333333"/>
                </a:solidFill>
                <a:latin typeface="Fira Sans"/>
                <a:cs typeface="Arial" pitchFamily="34" charset="0"/>
              </a:rPr>
              <a:t>socket</a:t>
            </a:r>
            <a:r>
              <a:rPr lang="pt-BR" dirty="0" smtClean="0">
                <a:solidFill>
                  <a:srgbClr val="333333"/>
                </a:solidFill>
                <a:latin typeface="Fira Sans"/>
                <a:cs typeface="Arial" pitchFamily="34" charset="0"/>
              </a:rPr>
              <a:t> connection to </a:t>
            </a:r>
            <a:r>
              <a:rPr lang="pt-BR" dirty="0" err="1" smtClean="0">
                <a:solidFill>
                  <a:srgbClr val="333333"/>
                </a:solidFill>
                <a:latin typeface="Fira Sans"/>
                <a:cs typeface="Arial" pitchFamily="34" charset="0"/>
              </a:rPr>
              <a:t>the</a:t>
            </a:r>
            <a:r>
              <a:rPr lang="pt-BR" dirty="0" smtClean="0">
                <a:solidFill>
                  <a:srgbClr val="333333"/>
                </a:solidFill>
                <a:latin typeface="Fira Sans"/>
                <a:cs typeface="Arial" pitchFamily="34" charset="0"/>
              </a:rPr>
              <a:t> </a:t>
            </a:r>
            <a:r>
              <a:rPr lang="pt-BR" dirty="0" err="1" smtClean="0">
                <a:solidFill>
                  <a:srgbClr val="333333"/>
                </a:solidFill>
                <a:latin typeface="Fira Sans"/>
                <a:cs typeface="Arial" pitchFamily="34" charset="0"/>
              </a:rPr>
              <a:t>resource</a:t>
            </a:r>
            <a:r>
              <a:rPr lang="pt-BR" dirty="0" smtClean="0">
                <a:solidFill>
                  <a:srgbClr val="333333"/>
                </a:solidFill>
                <a:latin typeface="Fira Sans"/>
                <a:cs typeface="Arial" pitchFamily="34" charset="0"/>
              </a:rPr>
              <a:t> </a:t>
            </a:r>
            <a:r>
              <a:rPr lang="pt-BR" dirty="0" err="1" smtClean="0">
                <a:solidFill>
                  <a:srgbClr val="333333"/>
                </a:solidFill>
                <a:latin typeface="Fira Sans"/>
                <a:cs typeface="Arial" pitchFamily="34" charset="0"/>
              </a:rPr>
              <a:t>specified</a:t>
            </a:r>
            <a:r>
              <a:rPr lang="pt-BR" dirty="0" smtClean="0">
                <a:solidFill>
                  <a:srgbClr val="333333"/>
                </a:solidFill>
                <a:latin typeface="Fira Sans"/>
                <a:cs typeface="Arial" pitchFamily="34" charset="0"/>
              </a:rPr>
              <a:t> </a:t>
            </a:r>
            <a:r>
              <a:rPr lang="pt-BR" dirty="0" err="1" smtClean="0">
                <a:solidFill>
                  <a:srgbClr val="333333"/>
                </a:solidFill>
                <a:latin typeface="Fira Sans"/>
                <a:cs typeface="Arial" pitchFamily="34" charset="0"/>
              </a:rPr>
              <a:t>by</a:t>
            </a:r>
            <a:r>
              <a:rPr lang="pt-BR" dirty="0" smtClean="0">
                <a:solidFill>
                  <a:srgbClr val="333333"/>
                </a:solidFill>
                <a:latin typeface="Fira Sans"/>
                <a:cs typeface="Arial" pitchFamily="34" charset="0"/>
              </a:rPr>
              <a:t> </a:t>
            </a:r>
            <a:r>
              <a:rPr lang="pt-BR" sz="1200" b="1" dirty="0" err="1" smtClean="0">
                <a:solidFill>
                  <a:srgbClr val="336699"/>
                </a:solidFill>
                <a:latin typeface="Fira Mono"/>
                <a:cs typeface="Arial" pitchFamily="34" charset="0"/>
              </a:rPr>
              <a:t>hostname</a:t>
            </a:r>
            <a:r>
              <a:rPr lang="pt-BR" dirty="0" smtClean="0">
                <a:solidFill>
                  <a:srgbClr val="333333"/>
                </a:solidFill>
                <a:latin typeface="Fira Sans"/>
                <a:cs typeface="Arial" pitchFamily="34" charset="0"/>
              </a:rPr>
              <a:t>.</a:t>
            </a:r>
            <a:endParaRPr lang="pt-BR" sz="2800" dirty="0" smtClean="0">
              <a:latin typeface="Arial" pitchFamily="34" charset="0"/>
              <a:cs typeface="Arial" pitchFamily="34" charset="0"/>
            </a:endParaRPr>
          </a:p>
        </p:txBody>
      </p:sp>
    </p:spTree>
    <p:extLst>
      <p:ext uri="{BB962C8B-B14F-4D97-AF65-F5344CB8AC3E}">
        <p14:creationId xmlns:p14="http://schemas.microsoft.com/office/powerpoint/2010/main" xmlns="" val="13498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48050</TotalTime>
  <Words>816</Words>
  <Application>Microsoft Office PowerPoint</Application>
  <PresentationFormat>Apresentação na tela (4:3)</PresentationFormat>
  <Paragraphs>213</Paragraphs>
  <Slides>30</Slides>
  <Notes>30</Notes>
  <HiddenSlides>0</HiddenSlides>
  <MMClips>0</MMClips>
  <ScaleCrop>false</ScaleCrop>
  <HeadingPairs>
    <vt:vector size="4" baseType="variant">
      <vt:variant>
        <vt:lpstr>Tema</vt:lpstr>
      </vt:variant>
      <vt:variant>
        <vt:i4>1</vt:i4>
      </vt:variant>
      <vt:variant>
        <vt:lpstr>Títulos de slides</vt:lpstr>
      </vt:variant>
      <vt:variant>
        <vt:i4>30</vt:i4>
      </vt:variant>
    </vt:vector>
  </HeadingPairs>
  <TitlesOfParts>
    <vt:vector size="31"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B1gH34d</dc:creator>
  <cp:lastModifiedBy>Windows User</cp:lastModifiedBy>
  <cp:revision>1378</cp:revision>
  <dcterms:created xsi:type="dcterms:W3CDTF">2012-03-03T15:14:32Z</dcterms:created>
  <dcterms:modified xsi:type="dcterms:W3CDTF">2014-09-28T21:50:29Z</dcterms:modified>
</cp:coreProperties>
</file>