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notesMasterIdLst>
    <p:notesMasterId r:id="rId36"/>
  </p:notesMasterIdLst>
  <p:sldIdLst>
    <p:sldId id="256" r:id="rId2"/>
    <p:sldId id="453" r:id="rId3"/>
    <p:sldId id="454" r:id="rId4"/>
    <p:sldId id="455" r:id="rId5"/>
    <p:sldId id="404" r:id="rId6"/>
    <p:sldId id="429" r:id="rId7"/>
    <p:sldId id="430" r:id="rId8"/>
    <p:sldId id="431" r:id="rId9"/>
    <p:sldId id="433" r:id="rId10"/>
    <p:sldId id="432" r:id="rId11"/>
    <p:sldId id="434" r:id="rId12"/>
    <p:sldId id="435" r:id="rId13"/>
    <p:sldId id="437" r:id="rId14"/>
    <p:sldId id="438" r:id="rId15"/>
    <p:sldId id="436" r:id="rId16"/>
    <p:sldId id="442" r:id="rId17"/>
    <p:sldId id="444" r:id="rId18"/>
    <p:sldId id="439" r:id="rId19"/>
    <p:sldId id="440" r:id="rId20"/>
    <p:sldId id="441" r:id="rId21"/>
    <p:sldId id="443" r:id="rId22"/>
    <p:sldId id="446" r:id="rId23"/>
    <p:sldId id="447" r:id="rId24"/>
    <p:sldId id="448" r:id="rId25"/>
    <p:sldId id="449" r:id="rId26"/>
    <p:sldId id="450" r:id="rId27"/>
    <p:sldId id="451" r:id="rId28"/>
    <p:sldId id="452" r:id="rId29"/>
    <p:sldId id="456" r:id="rId30"/>
    <p:sldId id="457" r:id="rId31"/>
    <p:sldId id="459" r:id="rId32"/>
    <p:sldId id="460" r:id="rId33"/>
    <p:sldId id="461" r:id="rId34"/>
    <p:sldId id="462" r:id="rId3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32"/>
    <a:srgbClr val="000099"/>
    <a:srgbClr val="FF33CC"/>
    <a:srgbClr val="0000FF"/>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55" autoAdjust="0"/>
    <p:restoredTop sz="99796" autoAdjust="0"/>
  </p:normalViewPr>
  <p:slideViewPr>
    <p:cSldViewPr>
      <p:cViewPr varScale="1">
        <p:scale>
          <a:sx n="56" d="100"/>
          <a:sy n="56" d="100"/>
        </p:scale>
        <p:origin x="-189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63C397-280C-4B0F-8DEB-584AB76C2E87}" type="datetimeFigureOut">
              <a:rPr lang="pt-BR" smtClean="0"/>
              <a:pPr/>
              <a:t>09/10/2014</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09822-EA8D-4146-B9A9-DB9AEB5C52A1}" type="slidenum">
              <a:rPr lang="pt-BR" smtClean="0"/>
              <a:pPr/>
              <a:t>‹nº›</a:t>
            </a:fld>
            <a:endParaRPr lang="pt-BR" dirty="0"/>
          </a:p>
        </p:txBody>
      </p:sp>
    </p:spTree>
    <p:extLst>
      <p:ext uri="{BB962C8B-B14F-4D97-AF65-F5344CB8AC3E}">
        <p14:creationId xmlns="" xmlns:p14="http://schemas.microsoft.com/office/powerpoint/2010/main" val="261130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10</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11</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12</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13</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14</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15</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16</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17</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18</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19</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20</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21</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22</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23</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24</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25</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26</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27</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28</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29</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30</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31</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32</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33</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34</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4</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5</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6</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7</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8</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charset="0"/>
              <a:buNone/>
            </a:pPr>
            <a:endParaRPr lang="pt-BR" dirty="0"/>
          </a:p>
        </p:txBody>
      </p:sp>
      <p:sp>
        <p:nvSpPr>
          <p:cNvPr id="4" name="Espaço Reservado para Número de Slide 3"/>
          <p:cNvSpPr>
            <a:spLocks noGrp="1"/>
          </p:cNvSpPr>
          <p:nvPr>
            <p:ph type="sldNum" sz="quarter" idx="10"/>
          </p:nvPr>
        </p:nvSpPr>
        <p:spPr/>
        <p:txBody>
          <a:bodyPr/>
          <a:lstStyle/>
          <a:p>
            <a:fld id="{1DC09822-EA8D-4146-B9A9-DB9AEB5C52A1}" type="slidenum">
              <a:rPr lang="pt-BR" smtClean="0"/>
              <a:pPr/>
              <a:t>9</a:t>
            </a:fld>
            <a:endParaRPr lang="pt-BR" dirty="0"/>
          </a:p>
        </p:txBody>
      </p:sp>
    </p:spTree>
    <p:extLst>
      <p:ext uri="{BB962C8B-B14F-4D97-AF65-F5344CB8AC3E}">
        <p14:creationId xmlns="" xmlns:p14="http://schemas.microsoft.com/office/powerpoint/2010/main" val="30444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239398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99610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141258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244972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183946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306340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60581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426989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414093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240819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5A31247-A69D-41AB-9211-798B96E1AFC0}" type="datetimeFigureOut">
              <a:rPr lang="pt-BR" smtClean="0"/>
              <a:pPr/>
              <a:t>09/10/2014</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376094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31247-A69D-41AB-9211-798B96E1AFC0}" type="datetimeFigureOut">
              <a:rPr lang="pt-BR" smtClean="0"/>
              <a:pPr/>
              <a:t>09/10/2014</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3EEC9-BD95-45EC-BFB8-9A0310F589DE}" type="slidenum">
              <a:rPr lang="pt-BR" smtClean="0"/>
              <a:pPr/>
              <a:t>‹nº›</a:t>
            </a:fld>
            <a:endParaRPr lang="pt-BR" dirty="0"/>
          </a:p>
        </p:txBody>
      </p:sp>
    </p:spTree>
    <p:extLst>
      <p:ext uri="{BB962C8B-B14F-4D97-AF65-F5344CB8AC3E}">
        <p14:creationId xmlns="" xmlns:p14="http://schemas.microsoft.com/office/powerpoint/2010/main" val="1920415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52400"/>
            <a:ext cx="8953297" cy="64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p:cNvSpPr txBox="1"/>
          <p:nvPr/>
        </p:nvSpPr>
        <p:spPr>
          <a:xfrm>
            <a:off x="1219200" y="5481935"/>
            <a:ext cx="6553200" cy="461665"/>
          </a:xfrm>
          <a:prstGeom prst="rect">
            <a:avLst/>
          </a:prstGeom>
          <a:noFill/>
        </p:spPr>
        <p:txBody>
          <a:bodyPr wrap="square" rtlCol="0">
            <a:spAutoFit/>
          </a:bodyPr>
          <a:lstStyle/>
          <a:p>
            <a:pPr algn="ctr"/>
            <a:r>
              <a:rPr lang="pt-BR" sz="2400" b="1" dirty="0" smtClean="0">
                <a:solidFill>
                  <a:schemeClr val="tx2">
                    <a:lumMod val="50000"/>
                  </a:schemeClr>
                </a:solidFill>
              </a:rPr>
              <a:t>Prof.  Luiz Fernando Albertin Bono Milan</a:t>
            </a:r>
          </a:p>
        </p:txBody>
      </p:sp>
      <p:sp>
        <p:nvSpPr>
          <p:cNvPr id="14" name="CaixaDeTexto 13"/>
          <p:cNvSpPr txBox="1"/>
          <p:nvPr/>
        </p:nvSpPr>
        <p:spPr>
          <a:xfrm>
            <a:off x="1905000" y="533400"/>
            <a:ext cx="5334000" cy="707886"/>
          </a:xfrm>
          <a:prstGeom prst="rect">
            <a:avLst/>
          </a:prstGeom>
          <a:noFill/>
        </p:spPr>
        <p:txBody>
          <a:bodyPr wrap="square" rtlCol="0">
            <a:spAutoFit/>
          </a:bodyPr>
          <a:lstStyle/>
          <a:p>
            <a:pPr algn="ctr"/>
            <a:r>
              <a:rPr lang="pt-BR" sz="4000" b="1" dirty="0" smtClean="0">
                <a:solidFill>
                  <a:srgbClr val="000032"/>
                </a:solidFill>
              </a:rPr>
              <a:t>Aula 8</a:t>
            </a:r>
          </a:p>
        </p:txBody>
      </p:sp>
      <p:sp>
        <p:nvSpPr>
          <p:cNvPr id="17" name="CaixaDeTexto 16"/>
          <p:cNvSpPr txBox="1"/>
          <p:nvPr/>
        </p:nvSpPr>
        <p:spPr>
          <a:xfrm>
            <a:off x="228600" y="2776716"/>
            <a:ext cx="8610600" cy="1261884"/>
          </a:xfrm>
          <a:prstGeom prst="rect">
            <a:avLst/>
          </a:prstGeom>
          <a:noFill/>
        </p:spPr>
        <p:txBody>
          <a:bodyPr wrap="square" rtlCol="0">
            <a:spAutoFit/>
          </a:bodyPr>
          <a:lstStyle/>
          <a:p>
            <a:pPr algn="ctr"/>
            <a:r>
              <a:rPr lang="pt-BR" sz="4800" b="1" dirty="0" smtClean="0">
                <a:solidFill>
                  <a:schemeClr val="tx2">
                    <a:lumMod val="50000"/>
                  </a:schemeClr>
                </a:solidFill>
              </a:rPr>
              <a:t>Rede de Computadores</a:t>
            </a:r>
          </a:p>
          <a:p>
            <a:pPr algn="ctr"/>
            <a:endParaRPr lang="en-US" sz="1400" b="1" dirty="0" smtClean="0">
              <a:solidFill>
                <a:srgbClr val="000032"/>
              </a:solidFill>
            </a:endParaRPr>
          </a:p>
          <a:p>
            <a:pPr algn="ctr"/>
            <a:endParaRPr lang="en-US" sz="1400" b="1" dirty="0" smtClean="0">
              <a:solidFill>
                <a:srgbClr val="000032"/>
              </a:solidFill>
            </a:endParaRPr>
          </a:p>
        </p:txBody>
      </p:sp>
      <p:pic>
        <p:nvPicPr>
          <p:cNvPr id="110594" name="Picture 2" descr="http://www.brainstorm9.com.br/wp-content/uploads/2012/08/012.jpg"/>
          <p:cNvPicPr>
            <a:picLocks noChangeAspect="1" noChangeArrowheads="1"/>
          </p:cNvPicPr>
          <p:nvPr/>
        </p:nvPicPr>
        <p:blipFill>
          <a:blip r:embed="rId3" cstate="print"/>
          <a:srcRect/>
          <a:stretch>
            <a:fillRect/>
          </a:stretch>
        </p:blipFill>
        <p:spPr bwMode="auto">
          <a:xfrm>
            <a:off x="304800" y="304800"/>
            <a:ext cx="1627322" cy="1066800"/>
          </a:xfrm>
          <a:prstGeom prst="rect">
            <a:avLst/>
          </a:prstGeom>
          <a:noFill/>
        </p:spPr>
      </p:pic>
      <p:pic>
        <p:nvPicPr>
          <p:cNvPr id="110595" name="Picture 3"/>
          <p:cNvPicPr>
            <a:picLocks noChangeAspect="1" noChangeArrowheads="1"/>
          </p:cNvPicPr>
          <p:nvPr/>
        </p:nvPicPr>
        <p:blipFill>
          <a:blip r:embed="rId4" cstate="print"/>
          <a:srcRect/>
          <a:stretch>
            <a:fillRect/>
          </a:stretch>
        </p:blipFill>
        <p:spPr bwMode="auto">
          <a:xfrm>
            <a:off x="7162800" y="304800"/>
            <a:ext cx="1693333" cy="1219200"/>
          </a:xfrm>
          <a:prstGeom prst="rect">
            <a:avLst/>
          </a:prstGeom>
          <a:noFill/>
          <a:ln w="9525">
            <a:noFill/>
            <a:miter lim="800000"/>
            <a:headEnd/>
            <a:tailEnd/>
          </a:ln>
          <a:effectLst/>
        </p:spPr>
      </p:pic>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188756"/>
            <a:ext cx="8686800" cy="5669244"/>
          </a:xfrm>
          <a:prstGeom prst="rect">
            <a:avLst/>
          </a:prstGeom>
          <a:noFill/>
        </p:spPr>
        <p:txBody>
          <a:bodyPr wrap="square" rtlCol="0">
            <a:spAutoFit/>
          </a:bodyPr>
          <a:lstStyle/>
          <a:p>
            <a:pPr algn="just">
              <a:lnSpc>
                <a:spcPct val="120000"/>
              </a:lnSpc>
            </a:pPr>
            <a:r>
              <a:rPr lang="pt-BR" sz="2800" b="1" dirty="0" smtClean="0">
                <a:solidFill>
                  <a:schemeClr val="tx2">
                    <a:lumMod val="50000"/>
                  </a:schemeClr>
                </a:solidFill>
              </a:rPr>
              <a:t>Normas IEEE</a:t>
            </a:r>
          </a:p>
          <a:p>
            <a:pPr algn="just">
              <a:lnSpc>
                <a:spcPct val="120000"/>
              </a:lnSpc>
            </a:pPr>
            <a:endParaRPr lang="pt-BR" sz="2800" dirty="0" smtClean="0">
              <a:solidFill>
                <a:schemeClr val="tx2">
                  <a:lumMod val="50000"/>
                </a:schemeClr>
              </a:solidFill>
            </a:endParaRPr>
          </a:p>
          <a:p>
            <a:pPr>
              <a:lnSpc>
                <a:spcPct val="90000"/>
              </a:lnSpc>
              <a:defRPr/>
            </a:pPr>
            <a:r>
              <a:rPr lang="pt-PT" sz="2800" dirty="0" smtClean="0">
                <a:solidFill>
                  <a:schemeClr val="tx2">
                    <a:lumMod val="50000"/>
                  </a:schemeClr>
                </a:solidFill>
              </a:rPr>
              <a:t>802.1 – Gestão.</a:t>
            </a:r>
          </a:p>
          <a:p>
            <a:pPr>
              <a:lnSpc>
                <a:spcPct val="90000"/>
              </a:lnSpc>
              <a:defRPr/>
            </a:pPr>
            <a:r>
              <a:rPr lang="pt-PT" sz="2800" dirty="0" smtClean="0">
                <a:solidFill>
                  <a:schemeClr val="tx2">
                    <a:lumMod val="50000"/>
                  </a:schemeClr>
                </a:solidFill>
              </a:rPr>
              <a:t>802.2 – Ligação entre redes.</a:t>
            </a:r>
          </a:p>
          <a:p>
            <a:pPr>
              <a:lnSpc>
                <a:spcPct val="90000"/>
              </a:lnSpc>
              <a:defRPr/>
            </a:pPr>
            <a:r>
              <a:rPr lang="pt-PT" sz="2800" dirty="0" smtClean="0">
                <a:solidFill>
                  <a:schemeClr val="tx2">
                    <a:lumMod val="50000"/>
                  </a:schemeClr>
                </a:solidFill>
              </a:rPr>
              <a:t>802.3 – Ethernet.</a:t>
            </a:r>
          </a:p>
          <a:p>
            <a:pPr>
              <a:lnSpc>
                <a:spcPct val="90000"/>
              </a:lnSpc>
              <a:defRPr/>
            </a:pPr>
            <a:r>
              <a:rPr lang="pt-PT" sz="2800" dirty="0" smtClean="0">
                <a:solidFill>
                  <a:schemeClr val="tx2">
                    <a:lumMod val="50000"/>
                  </a:schemeClr>
                </a:solidFill>
              </a:rPr>
              <a:t>802.4 – Token Bus.</a:t>
            </a:r>
          </a:p>
          <a:p>
            <a:pPr>
              <a:lnSpc>
                <a:spcPct val="90000"/>
              </a:lnSpc>
              <a:defRPr/>
            </a:pPr>
            <a:r>
              <a:rPr lang="pt-PT" sz="2800" dirty="0" smtClean="0">
                <a:solidFill>
                  <a:schemeClr val="tx2">
                    <a:lumMod val="50000"/>
                  </a:schemeClr>
                </a:solidFill>
              </a:rPr>
              <a:t>802.5 – Token Ring.</a:t>
            </a:r>
          </a:p>
          <a:p>
            <a:pPr>
              <a:lnSpc>
                <a:spcPct val="90000"/>
              </a:lnSpc>
              <a:defRPr/>
            </a:pPr>
            <a:r>
              <a:rPr lang="pt-PT" sz="2800" dirty="0" smtClean="0">
                <a:solidFill>
                  <a:schemeClr val="tx2">
                    <a:lumMod val="50000"/>
                  </a:schemeClr>
                </a:solidFill>
              </a:rPr>
              <a:t>802.6 – Especificações Redes MAN...</a:t>
            </a:r>
          </a:p>
          <a:p>
            <a:pPr>
              <a:lnSpc>
                <a:spcPct val="90000"/>
              </a:lnSpc>
              <a:defRPr/>
            </a:pPr>
            <a:r>
              <a:rPr lang="pt-PT" sz="2800" dirty="0" smtClean="0">
                <a:solidFill>
                  <a:schemeClr val="tx2">
                    <a:lumMod val="50000"/>
                  </a:schemeClr>
                </a:solidFill>
              </a:rPr>
              <a:t>802.10 – Segurança entre redes (nível aplicacional).</a:t>
            </a:r>
          </a:p>
          <a:p>
            <a:pPr>
              <a:lnSpc>
                <a:spcPct val="90000"/>
              </a:lnSpc>
              <a:defRPr/>
            </a:pPr>
            <a:r>
              <a:rPr lang="pt-PT" sz="2800" b="1" dirty="0" smtClean="0">
                <a:solidFill>
                  <a:schemeClr val="tx2">
                    <a:lumMod val="50000"/>
                  </a:schemeClr>
                </a:solidFill>
              </a:rPr>
              <a:t>802.11 – Redes sem fios – WiFi (b,g,a,h,i,e,x...)</a:t>
            </a:r>
          </a:p>
          <a:p>
            <a:pPr>
              <a:lnSpc>
                <a:spcPct val="90000"/>
              </a:lnSpc>
              <a:defRPr/>
            </a:pPr>
            <a:r>
              <a:rPr lang="pt-PT" sz="2800" dirty="0" smtClean="0">
                <a:solidFill>
                  <a:schemeClr val="tx2">
                    <a:lumMod val="50000"/>
                  </a:schemeClr>
                </a:solidFill>
              </a:rPr>
              <a:t>802.14 – Redes coaxiais – CableModem.</a:t>
            </a:r>
          </a:p>
          <a:p>
            <a:pPr>
              <a:lnSpc>
                <a:spcPct val="90000"/>
              </a:lnSpc>
              <a:defRPr/>
            </a:pPr>
            <a:r>
              <a:rPr lang="pt-PT" sz="2800" b="1" dirty="0" smtClean="0">
                <a:solidFill>
                  <a:schemeClr val="tx2">
                    <a:lumMod val="50000"/>
                  </a:schemeClr>
                </a:solidFill>
              </a:rPr>
              <a:t>802.15 – Redes Pessoais sem fios – Bluetooth,UWB.</a:t>
            </a:r>
          </a:p>
          <a:p>
            <a:pPr>
              <a:lnSpc>
                <a:spcPct val="90000"/>
              </a:lnSpc>
              <a:defRPr/>
            </a:pPr>
            <a:r>
              <a:rPr lang="pt-PT" sz="2800" b="1" dirty="0" smtClean="0">
                <a:solidFill>
                  <a:schemeClr val="tx2">
                    <a:lumMod val="50000"/>
                  </a:schemeClr>
                </a:solidFill>
              </a:rPr>
              <a:t>802.16 – Redes sem fios alargadas – WiMax.</a:t>
            </a:r>
          </a:p>
          <a:p>
            <a:endParaRPr lang="pt-BR" dirty="0"/>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188756"/>
            <a:ext cx="8686800" cy="2441694"/>
          </a:xfrm>
          <a:prstGeom prst="rect">
            <a:avLst/>
          </a:prstGeom>
          <a:noFill/>
        </p:spPr>
        <p:txBody>
          <a:bodyPr wrap="square" rtlCol="0">
            <a:spAutoFit/>
          </a:bodyPr>
          <a:lstStyle/>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800" dirty="0" smtClean="0">
                <a:solidFill>
                  <a:schemeClr val="tx2">
                    <a:lumMod val="50000"/>
                  </a:schemeClr>
                </a:solidFill>
                <a:ea typeface="DejaVu Sans" charset="0"/>
                <a:cs typeface="DejaVu Sans" charset="0"/>
              </a:rPr>
              <a:t>WMAN (Wireless </a:t>
            </a:r>
            <a:r>
              <a:rPr lang="pt-BR" sz="2800" dirty="0" err="1" smtClean="0">
                <a:solidFill>
                  <a:schemeClr val="tx2">
                    <a:lumMod val="50000"/>
                  </a:schemeClr>
                </a:solidFill>
                <a:ea typeface="DejaVu Sans" charset="0"/>
                <a:cs typeface="DejaVu Sans" charset="0"/>
              </a:rPr>
              <a:t>Metropolitan</a:t>
            </a:r>
            <a:r>
              <a:rPr lang="pt-BR" sz="2800" dirty="0" smtClean="0">
                <a:solidFill>
                  <a:schemeClr val="tx2">
                    <a:lumMod val="50000"/>
                  </a:schemeClr>
                </a:solidFill>
                <a:ea typeface="DejaVu Sans" charset="0"/>
                <a:cs typeface="DejaVu Sans" charset="0"/>
              </a:rPr>
              <a:t> </a:t>
            </a:r>
            <a:r>
              <a:rPr lang="pt-BR" sz="2800" dirty="0" err="1" smtClean="0">
                <a:solidFill>
                  <a:schemeClr val="tx2">
                    <a:lumMod val="50000"/>
                  </a:schemeClr>
                </a:solidFill>
                <a:ea typeface="DejaVu Sans" charset="0"/>
                <a:cs typeface="DejaVu Sans" charset="0"/>
              </a:rPr>
              <a:t>Area</a:t>
            </a:r>
            <a:r>
              <a:rPr lang="pt-BR" sz="2800" dirty="0" smtClean="0">
                <a:solidFill>
                  <a:schemeClr val="tx2">
                    <a:lumMod val="50000"/>
                  </a:schemeClr>
                </a:solidFill>
                <a:ea typeface="DejaVu Sans" charset="0"/>
                <a:cs typeface="DejaVu Sans" charset="0"/>
              </a:rPr>
              <a:t> Network)</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dirty="0" smtClean="0">
                <a:solidFill>
                  <a:schemeClr val="tx2">
                    <a:lumMod val="50000"/>
                  </a:schemeClr>
                </a:solidFill>
                <a:ea typeface="DejaVu Sans" charset="0"/>
                <a:cs typeface="DejaVu Sans" charset="0"/>
              </a:rPr>
              <a:t>Redes Metropolitanas Sem Fio</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dirty="0" smtClean="0">
                <a:solidFill>
                  <a:schemeClr val="tx2">
                    <a:lumMod val="50000"/>
                  </a:schemeClr>
                </a:solidFill>
                <a:ea typeface="DejaVu Sans" charset="0"/>
                <a:cs typeface="DejaVu Sans" charset="0"/>
              </a:rPr>
              <a:t>Ocupam cidades inteiras ou grandes regiões metropolitanas e centros urbanos</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dirty="0" smtClean="0">
                <a:solidFill>
                  <a:schemeClr val="tx2">
                    <a:lumMod val="50000"/>
                  </a:schemeClr>
                </a:solidFill>
                <a:ea typeface="DejaVu Sans" charset="0"/>
                <a:cs typeface="DejaVu Sans" charset="0"/>
              </a:rPr>
              <a:t>Ex.: Empresas e filiais em bairros ou cidades distintas, ou diversos setores de um campus universitário</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1600" dirty="0">
              <a:solidFill>
                <a:schemeClr val="tx2">
                  <a:lumMod val="50000"/>
                </a:schemeClr>
              </a:solidFill>
              <a:ea typeface="DejaVu Sans" charset="0"/>
              <a:cs typeface="DejaVu Sans" charset="0"/>
            </a:endParaRPr>
          </a:p>
        </p:txBody>
      </p:sp>
      <p:pic>
        <p:nvPicPr>
          <p:cNvPr id="10" name="Picture 3"/>
          <p:cNvPicPr>
            <a:picLocks noChangeAspect="1" noChangeArrowheads="1"/>
          </p:cNvPicPr>
          <p:nvPr/>
        </p:nvPicPr>
        <p:blipFill>
          <a:blip r:embed="rId5"/>
          <a:srcRect/>
          <a:stretch>
            <a:fillRect/>
          </a:stretch>
        </p:blipFill>
        <p:spPr bwMode="auto">
          <a:xfrm>
            <a:off x="2286000" y="2971800"/>
            <a:ext cx="6429375" cy="3422650"/>
          </a:xfrm>
          <a:prstGeom prst="rect">
            <a:avLst/>
          </a:prstGeom>
          <a:noFill/>
          <a:ln w="9525">
            <a:noFill/>
            <a:round/>
            <a:headEnd/>
            <a:tailEnd/>
          </a:ln>
          <a:effectLst/>
        </p:spPr>
      </p:pic>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686800" cy="4785926"/>
          </a:xfrm>
          <a:prstGeom prst="rect">
            <a:avLst/>
          </a:prstGeom>
          <a:noFill/>
        </p:spPr>
        <p:txBody>
          <a:bodyPr wrap="square" rtlCol="0">
            <a:spAutoFit/>
          </a:bodyPr>
          <a:lstStyle/>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WWAN (Wireless </a:t>
            </a:r>
            <a:r>
              <a:rPr lang="pt-BR" sz="2400" b="1" dirty="0" err="1" smtClean="0">
                <a:solidFill>
                  <a:schemeClr val="tx2">
                    <a:lumMod val="50000"/>
                  </a:schemeClr>
                </a:solidFill>
                <a:ea typeface="DejaVu Sans" charset="0"/>
                <a:cs typeface="DejaVu Sans" charset="0"/>
              </a:rPr>
              <a:t>Wide</a:t>
            </a:r>
            <a:r>
              <a:rPr lang="pt-BR" sz="2400" b="1" dirty="0" smtClean="0">
                <a:solidFill>
                  <a:schemeClr val="tx2">
                    <a:lumMod val="50000"/>
                  </a:schemeClr>
                </a:solidFill>
                <a:ea typeface="DejaVu Sans" charset="0"/>
                <a:cs typeface="DejaVu Sans" charset="0"/>
              </a:rPr>
              <a:t> </a:t>
            </a:r>
            <a:r>
              <a:rPr lang="pt-BR" sz="2400" b="1" dirty="0" err="1" smtClean="0">
                <a:solidFill>
                  <a:schemeClr val="tx2">
                    <a:lumMod val="50000"/>
                  </a:schemeClr>
                </a:solidFill>
                <a:ea typeface="DejaVu Sans" charset="0"/>
                <a:cs typeface="DejaVu Sans" charset="0"/>
              </a:rPr>
              <a:t>Area</a:t>
            </a:r>
            <a:r>
              <a:rPr lang="pt-BR" sz="2400" b="1" dirty="0" smtClean="0">
                <a:solidFill>
                  <a:schemeClr val="tx2">
                    <a:lumMod val="50000"/>
                  </a:schemeClr>
                </a:solidFill>
                <a:ea typeface="DejaVu Sans" charset="0"/>
                <a:cs typeface="DejaVu Sans" charset="0"/>
              </a:rPr>
              <a:t> Network)</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 </a:t>
            </a:r>
            <a:r>
              <a:rPr lang="pt-BR" sz="2000" dirty="0" smtClean="0">
                <a:solidFill>
                  <a:schemeClr val="tx2">
                    <a:lumMod val="50000"/>
                  </a:schemeClr>
                </a:solidFill>
                <a:ea typeface="DejaVu Sans" charset="0"/>
                <a:cs typeface="DejaVu Sans" charset="0"/>
              </a:rPr>
              <a:t>É uma rede sem fio de maior alcance (continental)</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a:t>
            </a:r>
            <a:r>
              <a:rPr lang="pt-BR" sz="2000" dirty="0" smtClean="0">
                <a:solidFill>
                  <a:schemeClr val="tx2">
                    <a:lumMod val="50000"/>
                  </a:schemeClr>
                </a:solidFill>
                <a:ea typeface="DejaVu Sans" charset="0"/>
                <a:cs typeface="DejaVu Sans" charset="0"/>
              </a:rPr>
              <a:t> Utilização de antenas potentes para retransmissão do sinal</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 </a:t>
            </a:r>
            <a:r>
              <a:rPr lang="pt-BR" sz="2000" dirty="0" smtClean="0">
                <a:solidFill>
                  <a:schemeClr val="tx2">
                    <a:lumMod val="50000"/>
                  </a:schemeClr>
                </a:solidFill>
                <a:ea typeface="DejaVu Sans" charset="0"/>
                <a:cs typeface="DejaVu Sans" charset="0"/>
              </a:rPr>
              <a:t>Redes de celulares que cobrem as diversas regiões do globo</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 </a:t>
            </a:r>
            <a:r>
              <a:rPr lang="pt-BR" sz="2000" dirty="0" smtClean="0">
                <a:solidFill>
                  <a:schemeClr val="tx2">
                    <a:lumMod val="50000"/>
                  </a:schemeClr>
                </a:solidFill>
                <a:ea typeface="DejaVu Sans" charset="0"/>
                <a:cs typeface="DejaVu Sans" charset="0"/>
              </a:rPr>
              <a:t>A distância é limitada pela tecnologia de transmissão, o nível do sinal</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dirty="0" smtClean="0">
                <a:solidFill>
                  <a:schemeClr val="tx2">
                    <a:lumMod val="50000"/>
                  </a:schemeClr>
                </a:solidFill>
                <a:ea typeface="DejaVu Sans" charset="0"/>
                <a:cs typeface="DejaVu Sans" charset="0"/>
              </a:rPr>
              <a:t> depende  dos equipamentos </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dirty="0" smtClean="0">
                <a:solidFill>
                  <a:schemeClr val="tx2">
                    <a:lumMod val="50000"/>
                  </a:schemeClr>
                </a:solidFill>
                <a:ea typeface="DejaVu Sans" charset="0"/>
                <a:cs typeface="DejaVu Sans" charset="0"/>
              </a:rPr>
              <a:t>de transmissão e recepção </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a:t>
            </a:r>
            <a:r>
              <a:rPr lang="pt-BR" sz="2000" dirty="0" smtClean="0">
                <a:solidFill>
                  <a:schemeClr val="tx2">
                    <a:lumMod val="50000"/>
                  </a:schemeClr>
                </a:solidFill>
                <a:ea typeface="DejaVu Sans" charset="0"/>
                <a:cs typeface="DejaVu Sans" charset="0"/>
              </a:rPr>
              <a:t> Propensa a perdas de sinais por causa </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dirty="0" smtClean="0">
                <a:solidFill>
                  <a:schemeClr val="tx2">
                    <a:lumMod val="50000"/>
                  </a:schemeClr>
                </a:solidFill>
                <a:ea typeface="DejaVu Sans" charset="0"/>
                <a:cs typeface="DejaVu Sans" charset="0"/>
              </a:rPr>
              <a:t>de ruídos e condições climáticas</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1600" dirty="0">
              <a:solidFill>
                <a:schemeClr val="tx2">
                  <a:lumMod val="50000"/>
                </a:schemeClr>
              </a:solidFill>
              <a:ea typeface="DejaVu Sans" charset="0"/>
              <a:cs typeface="DejaVu Sans" charset="0"/>
            </a:endParaRPr>
          </a:p>
        </p:txBody>
      </p:sp>
      <p:pic>
        <p:nvPicPr>
          <p:cNvPr id="12" name="Picture 3"/>
          <p:cNvPicPr>
            <a:picLocks noChangeAspect="1" noChangeArrowheads="1"/>
          </p:cNvPicPr>
          <p:nvPr/>
        </p:nvPicPr>
        <p:blipFill>
          <a:blip r:embed="rId5"/>
          <a:srcRect/>
          <a:stretch>
            <a:fillRect/>
          </a:stretch>
        </p:blipFill>
        <p:spPr bwMode="auto">
          <a:xfrm>
            <a:off x="4648200" y="3886200"/>
            <a:ext cx="4235450" cy="2667000"/>
          </a:xfrm>
          <a:prstGeom prst="rect">
            <a:avLst/>
          </a:prstGeom>
          <a:noFill/>
          <a:ln w="9525">
            <a:noFill/>
            <a:round/>
            <a:headEnd/>
            <a:tailEnd/>
          </a:ln>
          <a:effectLst/>
        </p:spPr>
      </p:pic>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3113673"/>
          </a:xfrm>
          <a:prstGeom prst="rect">
            <a:avLst/>
          </a:prstGeom>
          <a:noFill/>
        </p:spPr>
        <p:txBody>
          <a:bodyPr wrap="square" rtlCol="0">
            <a:spAutoFit/>
          </a:bodyPr>
          <a:lstStyle/>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WPAN (Wireless </a:t>
            </a:r>
            <a:r>
              <a:rPr lang="pt-BR" sz="2400" b="1" dirty="0" err="1" smtClean="0">
                <a:solidFill>
                  <a:schemeClr val="tx2">
                    <a:lumMod val="50000"/>
                  </a:schemeClr>
                </a:solidFill>
                <a:ea typeface="DejaVu Sans" charset="0"/>
                <a:cs typeface="DejaVu Sans" charset="0"/>
              </a:rPr>
              <a:t>Personal</a:t>
            </a:r>
            <a:r>
              <a:rPr lang="pt-BR" sz="2400" b="1" dirty="0" smtClean="0">
                <a:solidFill>
                  <a:schemeClr val="tx2">
                    <a:lumMod val="50000"/>
                  </a:schemeClr>
                </a:solidFill>
                <a:ea typeface="DejaVu Sans" charset="0"/>
                <a:cs typeface="DejaVu Sans" charset="0"/>
              </a:rPr>
              <a:t> </a:t>
            </a:r>
            <a:r>
              <a:rPr lang="pt-BR" sz="2400" b="1" dirty="0" err="1" smtClean="0">
                <a:solidFill>
                  <a:schemeClr val="tx2">
                    <a:lumMod val="50000"/>
                  </a:schemeClr>
                </a:solidFill>
                <a:ea typeface="DejaVu Sans" charset="0"/>
                <a:cs typeface="DejaVu Sans" charset="0"/>
              </a:rPr>
              <a:t>Area</a:t>
            </a:r>
            <a:r>
              <a:rPr lang="pt-BR" sz="2400" b="1" dirty="0" smtClean="0">
                <a:solidFill>
                  <a:schemeClr val="tx2">
                    <a:lumMod val="50000"/>
                  </a:schemeClr>
                </a:solidFill>
                <a:ea typeface="DejaVu Sans" charset="0"/>
                <a:cs typeface="DejaVu Sans" charset="0"/>
              </a:rPr>
              <a:t> Network)</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dirty="0" smtClean="0">
                <a:solidFill>
                  <a:schemeClr val="tx2">
                    <a:lumMod val="50000"/>
                  </a:schemeClr>
                </a:solidFill>
                <a:ea typeface="DejaVu Sans" charset="0"/>
                <a:cs typeface="DejaVu Sans" charset="0"/>
              </a:rPr>
              <a:t> </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800" dirty="0" smtClean="0">
                <a:solidFill>
                  <a:schemeClr val="tx2">
                    <a:lumMod val="50000"/>
                  </a:schemeClr>
                </a:solidFill>
                <a:ea typeface="DejaVu Sans" charset="0"/>
                <a:cs typeface="DejaVu Sans" charset="0"/>
              </a:rPr>
              <a:t>Bluetooth</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800" dirty="0" err="1" smtClean="0">
                <a:solidFill>
                  <a:schemeClr val="tx2">
                    <a:lumMod val="50000"/>
                  </a:schemeClr>
                </a:solidFill>
                <a:ea typeface="DejaVu Sans" charset="0"/>
                <a:cs typeface="DejaVu Sans" charset="0"/>
              </a:rPr>
              <a:t>Infrared</a:t>
            </a:r>
            <a:r>
              <a:rPr lang="pt-BR" sz="2800" dirty="0" smtClean="0">
                <a:solidFill>
                  <a:schemeClr val="tx2">
                    <a:lumMod val="50000"/>
                  </a:schemeClr>
                </a:solidFill>
                <a:ea typeface="DejaVu Sans" charset="0"/>
                <a:cs typeface="DejaVu Sans" charset="0"/>
              </a:rPr>
              <a:t> Data </a:t>
            </a:r>
            <a:r>
              <a:rPr lang="pt-BR" sz="2800" dirty="0" err="1" smtClean="0">
                <a:solidFill>
                  <a:schemeClr val="tx2">
                    <a:lumMod val="50000"/>
                  </a:schemeClr>
                </a:solidFill>
                <a:ea typeface="DejaVu Sans" charset="0"/>
                <a:cs typeface="DejaVu Sans" charset="0"/>
              </a:rPr>
              <a:t>Association</a:t>
            </a:r>
            <a:endParaRPr lang="pt-BR" sz="28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pic>
        <p:nvPicPr>
          <p:cNvPr id="1026" name="Picture 2"/>
          <p:cNvPicPr>
            <a:picLocks noChangeAspect="1" noChangeArrowheads="1"/>
          </p:cNvPicPr>
          <p:nvPr/>
        </p:nvPicPr>
        <p:blipFill>
          <a:blip r:embed="rId5"/>
          <a:srcRect/>
          <a:stretch>
            <a:fillRect/>
          </a:stretch>
        </p:blipFill>
        <p:spPr bwMode="auto">
          <a:xfrm>
            <a:off x="4419600" y="3124200"/>
            <a:ext cx="4286250" cy="3343275"/>
          </a:xfrm>
          <a:prstGeom prst="rect">
            <a:avLst/>
          </a:prstGeom>
          <a:noFill/>
          <a:ln w="9525">
            <a:noFill/>
            <a:miter lim="800000"/>
            <a:headEnd/>
            <a:tailEnd/>
          </a:ln>
          <a:effectLst/>
        </p:spPr>
      </p:pic>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WLAN</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609600" y="1295400"/>
            <a:ext cx="7756885" cy="5181600"/>
          </a:xfrm>
          <a:prstGeom prst="rect">
            <a:avLst/>
          </a:prstGeom>
          <a:noFill/>
          <a:ln w="9525">
            <a:noFill/>
            <a:miter lim="800000"/>
            <a:headEnd/>
            <a:tailEnd/>
          </a:ln>
          <a:effectLst/>
        </p:spPr>
      </p:pic>
      <p:sp>
        <p:nvSpPr>
          <p:cNvPr id="10" name="Nuvem 9"/>
          <p:cNvSpPr/>
          <p:nvPr/>
        </p:nvSpPr>
        <p:spPr>
          <a:xfrm>
            <a:off x="4572000" y="1219200"/>
            <a:ext cx="2514600" cy="1219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Internet</a:t>
            </a:r>
            <a:endParaRPr lang="pt-BR" dirty="0"/>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6055504"/>
          </a:xfrm>
          <a:prstGeom prst="rect">
            <a:avLst/>
          </a:prstGeom>
          <a:noFill/>
        </p:spPr>
        <p:txBody>
          <a:bodyPr wrap="square" rtlCol="0">
            <a:spAutoFit/>
          </a:bodyPr>
          <a:lstStyle/>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WLAN (Wireless Local </a:t>
            </a:r>
            <a:r>
              <a:rPr lang="pt-BR" sz="2400" b="1" dirty="0" err="1" smtClean="0">
                <a:solidFill>
                  <a:schemeClr val="tx2">
                    <a:lumMod val="50000"/>
                  </a:schemeClr>
                </a:solidFill>
                <a:ea typeface="DejaVu Sans" charset="0"/>
                <a:cs typeface="DejaVu Sans" charset="0"/>
              </a:rPr>
              <a:t>Area</a:t>
            </a:r>
            <a:r>
              <a:rPr lang="pt-BR" sz="2400" b="1" dirty="0" smtClean="0">
                <a:solidFill>
                  <a:schemeClr val="tx2">
                    <a:lumMod val="50000"/>
                  </a:schemeClr>
                </a:solidFill>
                <a:ea typeface="DejaVu Sans" charset="0"/>
                <a:cs typeface="DejaVu Sans" charset="0"/>
              </a:rPr>
              <a:t> Network)</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dirty="0" smtClean="0">
                <a:solidFill>
                  <a:schemeClr val="tx2">
                    <a:lumMod val="50000"/>
                  </a:schemeClr>
                </a:solidFill>
                <a:ea typeface="DejaVu Sans" charset="0"/>
                <a:cs typeface="DejaVu Sans" charset="0"/>
              </a:rPr>
              <a:t>Wireless LAN estende o alcance de redes </a:t>
            </a:r>
            <a:r>
              <a:rPr lang="pt-BR" sz="2400" dirty="0" err="1" smtClean="0">
                <a:solidFill>
                  <a:schemeClr val="tx2">
                    <a:lumMod val="50000"/>
                  </a:schemeClr>
                </a:solidFill>
                <a:ea typeface="DejaVu Sans" charset="0"/>
                <a:cs typeface="DejaVu Sans" charset="0"/>
              </a:rPr>
              <a:t>cabeadas</a:t>
            </a:r>
            <a:r>
              <a:rPr lang="pt-BR" sz="2400" dirty="0" smtClean="0">
                <a:solidFill>
                  <a:schemeClr val="tx2">
                    <a:lumMod val="50000"/>
                  </a:schemeClr>
                </a:solidFill>
                <a:ea typeface="DejaVu Sans" charset="0"/>
                <a:cs typeface="DejaVu Sans" charset="0"/>
              </a:rPr>
              <a:t> existentes através de ondas de rádio</a:t>
            </a: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Wireless </a:t>
            </a:r>
            <a:r>
              <a:rPr lang="pt-BR" sz="2400" b="1" dirty="0" err="1" smtClean="0">
                <a:solidFill>
                  <a:schemeClr val="tx2">
                    <a:lumMod val="50000"/>
                  </a:schemeClr>
                </a:solidFill>
                <a:ea typeface="DejaVu Sans" charset="0"/>
                <a:cs typeface="DejaVu Sans" charset="0"/>
              </a:rPr>
              <a:t>Fidelity</a:t>
            </a:r>
            <a:r>
              <a:rPr lang="pt-BR" sz="2400" dirty="0" smtClean="0">
                <a:solidFill>
                  <a:schemeClr val="tx2">
                    <a:lumMod val="50000"/>
                  </a:schemeClr>
                </a:solidFill>
                <a:ea typeface="DejaVu Sans" charset="0"/>
                <a:cs typeface="DejaVu Sans" charset="0"/>
              </a:rPr>
              <a:t> – Nome comercial dado à família de padrões 802.11 do IEEE</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rgbClr val="198A8A"/>
                </a:solidFill>
                <a:ea typeface="DejaVu Sans" charset="0"/>
                <a:cs typeface="DejaVu Sans" charset="0"/>
              </a:rPr>
              <a:t> </a:t>
            </a:r>
            <a:r>
              <a:rPr lang="pt-BR" sz="2600" dirty="0" smtClean="0">
                <a:solidFill>
                  <a:schemeClr val="tx2">
                    <a:lumMod val="50000"/>
                  </a:schemeClr>
                </a:solidFill>
                <a:ea typeface="DejaVu Sans" charset="0"/>
                <a:cs typeface="DejaVu Sans" charset="0"/>
              </a:rPr>
              <a:t> Padrões comerciais:</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chemeClr val="tx2">
                    <a:lumMod val="50000"/>
                  </a:schemeClr>
                </a:solidFill>
                <a:ea typeface="DejaVu Sans" charset="0"/>
                <a:cs typeface="DejaVu Sans" charset="0"/>
              </a:rPr>
              <a:t>  802.11a (5 GHz; 54 </a:t>
            </a:r>
            <a:r>
              <a:rPr lang="pt-BR" sz="2600" dirty="0" err="1" smtClean="0">
                <a:solidFill>
                  <a:schemeClr val="tx2">
                    <a:lumMod val="50000"/>
                  </a:schemeClr>
                </a:solidFill>
                <a:ea typeface="DejaVu Sans" charset="0"/>
                <a:cs typeface="DejaVu Sans" charset="0"/>
              </a:rPr>
              <a:t>Mbps</a:t>
            </a:r>
            <a:r>
              <a:rPr lang="pt-BR" sz="2600" dirty="0" smtClean="0">
                <a:solidFill>
                  <a:schemeClr val="tx2">
                    <a:lumMod val="50000"/>
                  </a:schemeClr>
                </a:solidFill>
                <a:ea typeface="DejaVu Sans" charset="0"/>
                <a:cs typeface="DejaVu Sans" charset="0"/>
              </a:rPr>
              <a:t>) </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chemeClr val="tx2">
                    <a:lumMod val="50000"/>
                  </a:schemeClr>
                </a:solidFill>
                <a:ea typeface="DejaVu Sans" charset="0"/>
                <a:cs typeface="DejaVu Sans" charset="0"/>
              </a:rPr>
              <a:t>  802 11b (2.4 GHz; 11 </a:t>
            </a:r>
            <a:r>
              <a:rPr lang="pt-BR" sz="2600" dirty="0" err="1" smtClean="0">
                <a:solidFill>
                  <a:schemeClr val="tx2">
                    <a:lumMod val="50000"/>
                  </a:schemeClr>
                </a:solidFill>
                <a:ea typeface="DejaVu Sans" charset="0"/>
                <a:cs typeface="DejaVu Sans" charset="0"/>
              </a:rPr>
              <a:t>Mbps</a:t>
            </a:r>
            <a:r>
              <a:rPr lang="pt-BR" sz="2600" dirty="0" smtClean="0">
                <a:solidFill>
                  <a:schemeClr val="tx2">
                    <a:lumMod val="50000"/>
                  </a:schemeClr>
                </a:solidFill>
                <a:ea typeface="DejaVu Sans" charset="0"/>
                <a:cs typeface="DejaVu Sans" charset="0"/>
              </a:rPr>
              <a:t>)  </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chemeClr val="tx2">
                    <a:lumMod val="50000"/>
                  </a:schemeClr>
                </a:solidFill>
                <a:ea typeface="DejaVu Sans" charset="0"/>
                <a:cs typeface="DejaVu Sans" charset="0"/>
              </a:rPr>
              <a:t>  802.11g (2.4 GHz; 54Mbps) </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r>
              <a:rPr lang="pt-BR" sz="2600" dirty="0" smtClean="0">
                <a:solidFill>
                  <a:schemeClr val="tx2">
                    <a:lumMod val="50000"/>
                  </a:schemeClr>
                </a:solidFill>
                <a:ea typeface="DejaVu Sans" charset="0"/>
                <a:cs typeface="DejaVu Sans" charset="0"/>
              </a:rPr>
              <a:t>  802.11n (</a:t>
            </a:r>
            <a:r>
              <a:rPr lang="pt-BR" sz="2400" dirty="0" smtClean="0">
                <a:solidFill>
                  <a:schemeClr val="tx2">
                    <a:lumMod val="50000"/>
                  </a:schemeClr>
                </a:solidFill>
                <a:ea typeface="DejaVu Sans" charset="0"/>
                <a:cs typeface="DejaVu Sans" charset="0"/>
              </a:rPr>
              <a:t> 2,4 GHz e/ou 5 GHz </a:t>
            </a:r>
            <a:r>
              <a:rPr lang="en-US" sz="2400" dirty="0" smtClean="0">
                <a:solidFill>
                  <a:schemeClr val="tx2">
                    <a:lumMod val="50000"/>
                  </a:schemeClr>
                </a:solidFill>
                <a:ea typeface="DejaVu Sans" charset="0"/>
                <a:cs typeface="DejaVu Sans" charset="0"/>
              </a:rPr>
              <a:t> 65 Mbps a 300 Mbps</a:t>
            </a:r>
            <a:r>
              <a:rPr lang="pt-BR" sz="2600" dirty="0" smtClean="0">
                <a:solidFill>
                  <a:schemeClr val="tx2">
                    <a:lumMod val="50000"/>
                  </a:schemeClr>
                </a:solidFill>
                <a:ea typeface="DejaVu Sans" charset="0"/>
                <a:cs typeface="DejaVu Sans" charset="0"/>
              </a:rPr>
              <a:t>)</a:t>
            </a: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5060873"/>
          </a:xfrm>
          <a:prstGeom prst="rect">
            <a:avLst/>
          </a:prstGeom>
          <a:noFill/>
        </p:spPr>
        <p:txBody>
          <a:bodyPr wrap="square" rtlCol="0">
            <a:spAutoFit/>
          </a:bodyPr>
          <a:lstStyle/>
          <a:p>
            <a:pPr>
              <a:lnSpc>
                <a:spcPct val="110000"/>
              </a:lnSpc>
              <a:spcBef>
                <a:spcPts val="500"/>
              </a:spcBef>
              <a:spcAft>
                <a:spcPts val="500"/>
              </a:spcAft>
              <a:buClr>
                <a:schemeClr val="accent2"/>
              </a:buClr>
              <a:buFont typeface="Wingdings" pitchFamily="2" charset="2"/>
              <a:buNone/>
            </a:pPr>
            <a:endParaRPr lang="pt-BR" sz="2400" dirty="0" smtClean="0">
              <a:solidFill>
                <a:schemeClr val="tx2">
                  <a:lumMod val="50000"/>
                </a:schemeClr>
              </a:solidFill>
              <a:latin typeface="Arial" charset="0"/>
            </a:endParaRPr>
          </a:p>
          <a:p>
            <a:pPr>
              <a:lnSpc>
                <a:spcPct val="110000"/>
              </a:lnSpc>
              <a:spcBef>
                <a:spcPts val="500"/>
              </a:spcBef>
              <a:spcAft>
                <a:spcPts val="500"/>
              </a:spcAft>
              <a:buClr>
                <a:schemeClr val="accent2"/>
              </a:buClr>
              <a:buFont typeface="Wingdings" pitchFamily="2" charset="2"/>
              <a:buNone/>
            </a:pPr>
            <a:r>
              <a:rPr lang="pt-BR" sz="2400" dirty="0" smtClean="0">
                <a:solidFill>
                  <a:schemeClr val="tx2">
                    <a:lumMod val="50000"/>
                  </a:schemeClr>
                </a:solidFill>
                <a:latin typeface="Arial" charset="0"/>
              </a:rPr>
              <a:t>IEEE 802.11  tem, entre outras, as seguintes premissas: </a:t>
            </a:r>
          </a:p>
          <a:p>
            <a:pPr>
              <a:lnSpc>
                <a:spcPct val="110000"/>
              </a:lnSpc>
              <a:spcBef>
                <a:spcPts val="500"/>
              </a:spcBef>
              <a:spcAft>
                <a:spcPts val="500"/>
              </a:spcAft>
              <a:buClr>
                <a:schemeClr val="accent2"/>
              </a:buClr>
              <a:buFont typeface="Wingdings" pitchFamily="2" charset="2"/>
              <a:buNone/>
            </a:pPr>
            <a:endParaRPr lang="pt-BR" sz="2400" dirty="0" smtClean="0">
              <a:latin typeface="Arial" charset="0"/>
            </a:endParaRP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suportar diversos canais</a:t>
            </a: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sobrepor diversas redes na mesma área de canal </a:t>
            </a: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apresentar robustez com relação a interferência</a:t>
            </a: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possuir mecanismos para evitar </a:t>
            </a:r>
            <a:r>
              <a:rPr lang="pt-BR" sz="2400" dirty="0" err="1" smtClean="0">
                <a:solidFill>
                  <a:schemeClr val="tx2">
                    <a:lumMod val="50000"/>
                  </a:schemeClr>
                </a:solidFill>
                <a:latin typeface="Arial" charset="0"/>
              </a:rPr>
              <a:t>nodes</a:t>
            </a:r>
            <a:r>
              <a:rPr lang="pt-BR" sz="2400" dirty="0" smtClean="0">
                <a:solidFill>
                  <a:schemeClr val="tx2">
                    <a:lumMod val="50000"/>
                  </a:schemeClr>
                </a:solidFill>
                <a:latin typeface="Arial" charset="0"/>
              </a:rPr>
              <a:t> escondidos</a:t>
            </a:r>
          </a:p>
          <a:p>
            <a:pPr>
              <a:lnSpc>
                <a:spcPct val="110000"/>
              </a:lnSpc>
              <a:spcBef>
                <a:spcPts val="500"/>
              </a:spcBef>
              <a:spcAft>
                <a:spcPts val="500"/>
              </a:spcAft>
              <a:buClr>
                <a:srgbClr val="000032"/>
              </a:buClr>
              <a:buFont typeface="Arial" pitchFamily="34" charset="0"/>
              <a:buChar char="•"/>
            </a:pPr>
            <a:r>
              <a:rPr lang="pt-BR" sz="2400" dirty="0" smtClean="0">
                <a:solidFill>
                  <a:schemeClr val="tx2">
                    <a:lumMod val="50000"/>
                  </a:schemeClr>
                </a:solidFill>
                <a:latin typeface="Arial" charset="0"/>
              </a:rPr>
              <a:t> oferecer privacidade e controle de acesso ao meio</a:t>
            </a: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pic>
        <p:nvPicPr>
          <p:cNvPr id="10" name="Picture 4" descr="osiXwifi"/>
          <p:cNvPicPr>
            <a:picLocks noChangeAspect="1" noChangeArrowheads="1"/>
          </p:cNvPicPr>
          <p:nvPr/>
        </p:nvPicPr>
        <p:blipFill>
          <a:blip r:embed="rId5"/>
          <a:srcRect/>
          <a:stretch>
            <a:fillRect/>
          </a:stretch>
        </p:blipFill>
        <p:spPr bwMode="auto">
          <a:xfrm>
            <a:off x="457200" y="1295399"/>
            <a:ext cx="8229600" cy="5197441"/>
          </a:xfrm>
          <a:prstGeom prst="rect">
            <a:avLst/>
          </a:prstGeom>
          <a:noFill/>
        </p:spPr>
      </p:pic>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4739759"/>
          </a:xfrm>
          <a:prstGeom prst="rect">
            <a:avLst/>
          </a:prstGeom>
          <a:noFill/>
        </p:spPr>
        <p:txBody>
          <a:bodyPr wrap="square" rtlCol="0">
            <a:spAutoFit/>
          </a:bodyPr>
          <a:lstStyle/>
          <a:p>
            <a:pPr marL="430213" indent="-319088" algn="ctr">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3200" b="1" dirty="0" smtClean="0">
                <a:solidFill>
                  <a:schemeClr val="tx2">
                    <a:lumMod val="50000"/>
                  </a:schemeClr>
                </a:solidFill>
                <a:ea typeface="DejaVu Sans" charset="0"/>
                <a:cs typeface="DejaVu Sans" charset="0"/>
              </a:rPr>
              <a:t>Topologias</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err="1" smtClean="0">
                <a:solidFill>
                  <a:schemeClr val="tx2">
                    <a:lumMod val="50000"/>
                  </a:schemeClr>
                </a:solidFill>
                <a:ea typeface="DejaVu Sans" charset="0"/>
                <a:cs typeface="DejaVu Sans" charset="0"/>
              </a:rPr>
              <a:t>Ad-hoc</a:t>
            </a:r>
            <a:endParaRPr lang="pt-BR" sz="2400" b="1"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b="1" dirty="0" smtClean="0">
              <a:solidFill>
                <a:schemeClr val="tx2">
                  <a:lumMod val="50000"/>
                </a:schemeClr>
              </a:solidFill>
              <a:ea typeface="DejaVu Sans" charset="0"/>
              <a:cs typeface="DejaVu Sans" charset="0"/>
            </a:endParaRPr>
          </a:p>
          <a:p>
            <a:pPr marL="430213" indent="-319088" algn="just">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dirty="0" smtClean="0">
                <a:solidFill>
                  <a:schemeClr val="tx2">
                    <a:lumMod val="50000"/>
                  </a:schemeClr>
                </a:solidFill>
                <a:ea typeface="DejaVu Sans" charset="0"/>
                <a:cs typeface="DejaVu Sans" charset="0"/>
              </a:rPr>
              <a:t>     Caracterizam-se por não possuírem qualquer infra-estrutura de apoio à comunicação. São diversos equipamentos móveis confinados em uma pequena área que estabelecem comunicação </a:t>
            </a:r>
            <a:r>
              <a:rPr lang="pt-BR" sz="2400" dirty="0" err="1" smtClean="0">
                <a:solidFill>
                  <a:schemeClr val="tx2">
                    <a:lumMod val="50000"/>
                  </a:schemeClr>
                </a:solidFill>
                <a:ea typeface="DejaVu Sans" charset="0"/>
                <a:cs typeface="DejaVu Sans" charset="0"/>
              </a:rPr>
              <a:t>peer-to-peer</a:t>
            </a:r>
            <a:r>
              <a:rPr lang="pt-BR" sz="2400" dirty="0" smtClean="0">
                <a:solidFill>
                  <a:schemeClr val="tx2">
                    <a:lumMod val="50000"/>
                  </a:schemeClr>
                </a:solidFill>
                <a:ea typeface="DejaVu Sans" charset="0"/>
                <a:cs typeface="DejaVu Sans" charset="0"/>
              </a:rPr>
              <a:t> por certo período de tempo.</a:t>
            </a: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endParaRPr lang="pt-BR" sz="2600" dirty="0" smtClean="0">
              <a:solidFill>
                <a:schemeClr val="tx2">
                  <a:lumMod val="50000"/>
                </a:schemeClr>
              </a:solidFill>
              <a:ea typeface="DejaVu Sans" charset="0"/>
              <a:cs typeface="DejaVu Sans" charset="0"/>
            </a:endParaRP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7184018"/>
          </a:xfrm>
          <a:prstGeom prst="rect">
            <a:avLst/>
          </a:prstGeom>
          <a:noFill/>
        </p:spPr>
        <p:txBody>
          <a:bodyPr wrap="square" rtlCol="0">
            <a:spAutoFit/>
          </a:bodyPr>
          <a:lstStyle/>
          <a:p>
            <a:pPr marL="430213" indent="-319088" algn="ctr">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3200" b="1" dirty="0" smtClean="0">
                <a:solidFill>
                  <a:schemeClr val="tx2">
                    <a:lumMod val="50000"/>
                  </a:schemeClr>
                </a:solidFill>
                <a:ea typeface="DejaVu Sans" charset="0"/>
                <a:cs typeface="DejaVu Sans" charset="0"/>
              </a:rPr>
              <a:t>Topologias</a:t>
            </a:r>
          </a:p>
          <a:p>
            <a:pPr algn="just">
              <a:lnSpc>
                <a:spcPct val="110000"/>
              </a:lnSpc>
            </a:pPr>
            <a:r>
              <a:rPr lang="pt-BR" sz="2400" b="1" dirty="0" err="1" smtClean="0">
                <a:solidFill>
                  <a:schemeClr val="tx2">
                    <a:lumMod val="50000"/>
                  </a:schemeClr>
                </a:solidFill>
              </a:rPr>
              <a:t>Infraestrutura</a:t>
            </a:r>
            <a:endParaRPr lang="pt-BR" sz="2400" b="1" dirty="0" smtClean="0">
              <a:solidFill>
                <a:schemeClr val="tx2">
                  <a:lumMod val="50000"/>
                </a:schemeClr>
              </a:solidFill>
            </a:endParaRPr>
          </a:p>
          <a:p>
            <a:pPr algn="just">
              <a:lnSpc>
                <a:spcPct val="110000"/>
              </a:lnSpc>
            </a:pPr>
            <a:endParaRPr lang="pt-BR" sz="2400" dirty="0" smtClean="0">
              <a:solidFill>
                <a:schemeClr val="tx2">
                  <a:lumMod val="50000"/>
                </a:schemeClr>
              </a:solidFill>
            </a:endParaRPr>
          </a:p>
          <a:p>
            <a:pPr algn="just">
              <a:lnSpc>
                <a:spcPct val="110000"/>
              </a:lnSpc>
            </a:pPr>
            <a:r>
              <a:rPr lang="pt-BR" sz="2400" dirty="0" smtClean="0">
                <a:solidFill>
                  <a:schemeClr val="tx2">
                    <a:lumMod val="50000"/>
                  </a:schemeClr>
                </a:solidFill>
              </a:rPr>
              <a:t>Elementos: estações móveis e pontos de acesso (AP)</a:t>
            </a:r>
          </a:p>
          <a:p>
            <a:pPr algn="just">
              <a:lnSpc>
                <a:spcPct val="110000"/>
              </a:lnSpc>
            </a:pPr>
            <a:endParaRPr lang="pt-BR" sz="2400" dirty="0" smtClean="0">
              <a:solidFill>
                <a:schemeClr val="tx2">
                  <a:lumMod val="50000"/>
                </a:schemeClr>
              </a:solidFill>
            </a:endParaRPr>
          </a:p>
          <a:p>
            <a:pPr algn="just">
              <a:lnSpc>
                <a:spcPct val="110000"/>
              </a:lnSpc>
            </a:pPr>
            <a:r>
              <a:rPr lang="pt-BR" sz="2400" dirty="0" smtClean="0">
                <a:solidFill>
                  <a:schemeClr val="tx2">
                    <a:lumMod val="50000"/>
                  </a:schemeClr>
                </a:solidFill>
              </a:rPr>
              <a:t>Cada AP é responsável pela conexão das estações móveis de uma    área de cobertura com a rede fixa. O AP desempenha tarefas importantes na coordenação das estações móveis: aceita ou não a inserção de uma nova estação à rede, colhe estatísticas para melhor gerenciamento do canal e ajuda a definir quando uma estação deve, ou não, ser controlada por outro AP.</a:t>
            </a: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b="1"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dirty="0" smtClean="0">
              <a:solidFill>
                <a:schemeClr val="tx2">
                  <a:lumMod val="50000"/>
                </a:schemeClr>
              </a:solidFill>
              <a:ea typeface="DejaVu Sans" charset="0"/>
              <a:cs typeface="DejaVu Sans" charset="0"/>
            </a:endParaRPr>
          </a:p>
          <a:p>
            <a:pPr marL="333375" indent="-333375">
              <a:spcAft>
                <a:spcPts val="1425"/>
              </a:spcAft>
              <a:buSzPct val="45000"/>
              <a:tabLst>
                <a:tab pos="333375" algn="l"/>
                <a:tab pos="781050" algn="l"/>
                <a:tab pos="1230313" algn="l"/>
                <a:tab pos="1679575" algn="l"/>
                <a:tab pos="2128838" algn="l"/>
                <a:tab pos="2578100" algn="l"/>
                <a:tab pos="3027363" algn="l"/>
                <a:tab pos="3476625" algn="l"/>
                <a:tab pos="3925888" algn="l"/>
                <a:tab pos="4375150" algn="l"/>
                <a:tab pos="4824413" algn="l"/>
                <a:tab pos="5273675" algn="l"/>
                <a:tab pos="5722938" algn="l"/>
                <a:tab pos="6172200" algn="l"/>
                <a:tab pos="6621463" algn="l"/>
                <a:tab pos="7070725" algn="l"/>
                <a:tab pos="7519988" algn="l"/>
                <a:tab pos="7969250" algn="l"/>
                <a:tab pos="8418513" algn="l"/>
                <a:tab pos="8867775" algn="l"/>
                <a:tab pos="9317038" algn="l"/>
              </a:tabLst>
            </a:pPr>
            <a:endParaRPr lang="pt-BR" sz="2600" dirty="0" smtClean="0">
              <a:solidFill>
                <a:schemeClr val="tx2">
                  <a:lumMod val="50000"/>
                </a:schemeClr>
              </a:solidFill>
              <a:ea typeface="DejaVu Sans" charset="0"/>
              <a:cs typeface="DejaVu Sans" charset="0"/>
            </a:endParaRPr>
          </a:p>
          <a:p>
            <a:pPr marL="430213" indent="-319088">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smtClean="0">
              <a:solidFill>
                <a:schemeClr val="tx2">
                  <a:lumMod val="50000"/>
                </a:schemeClr>
              </a:solidFill>
              <a:ea typeface="DejaVu Sans" charset="0"/>
              <a:cs typeface="DejaVu Sans" charset="0"/>
            </a:endParaRPr>
          </a:p>
          <a:p>
            <a:pPr marL="430213" indent="-319088">
              <a:spcAft>
                <a:spcPts val="1138"/>
              </a:spcAft>
              <a:buClrTx/>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000" dirty="0">
              <a:solidFill>
                <a:schemeClr val="tx2">
                  <a:lumMod val="50000"/>
                </a:schemeClr>
              </a:solidFill>
              <a:ea typeface="DejaVu Sans" charset="0"/>
              <a:cs typeface="DejaVu Sans" charset="0"/>
            </a:endParaRP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NAT </a:t>
            </a:r>
          </a:p>
          <a:p>
            <a:pPr algn="ctr"/>
            <a:r>
              <a:rPr lang="pt-BR" sz="4000" b="1" dirty="0" smtClean="0">
                <a:solidFill>
                  <a:srgbClr val="000032"/>
                </a:solidFill>
              </a:rPr>
              <a:t>Roteador Residencial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pic>
        <p:nvPicPr>
          <p:cNvPr id="12" name="Imagem 11" descr="screenshot_1.jpg"/>
          <p:cNvPicPr>
            <a:picLocks noChangeAspect="1"/>
          </p:cNvPicPr>
          <p:nvPr/>
        </p:nvPicPr>
        <p:blipFill>
          <a:blip r:embed="rId5"/>
          <a:stretch>
            <a:fillRect/>
          </a:stretch>
        </p:blipFill>
        <p:spPr>
          <a:xfrm>
            <a:off x="-280907" y="0"/>
            <a:ext cx="9729707" cy="6874883"/>
          </a:xfrm>
          <a:prstGeom prst="rect">
            <a:avLst/>
          </a:prstGeom>
        </p:spPr>
      </p:pic>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4998804"/>
          </a:xfrm>
          <a:prstGeom prst="rect">
            <a:avLst/>
          </a:prstGeom>
          <a:noFill/>
        </p:spPr>
        <p:txBody>
          <a:bodyPr wrap="square" rtlCol="0">
            <a:spAutoFit/>
          </a:bodyPr>
          <a:lstStyle/>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400" b="1" dirty="0" smtClean="0">
                <a:solidFill>
                  <a:schemeClr val="tx2">
                    <a:lumMod val="50000"/>
                  </a:schemeClr>
                </a:solidFill>
                <a:ea typeface="DejaVu Sans" charset="0"/>
                <a:cs typeface="DejaVu Sans" charset="0"/>
              </a:rPr>
              <a:t>Criptografias</a:t>
            </a: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b="1" dirty="0" smtClean="0">
              <a:solidFill>
                <a:schemeClr val="tx2">
                  <a:lumMod val="50000"/>
                </a:schemeClr>
              </a:solidFill>
              <a:ea typeface="DejaVu Sans" charset="0"/>
              <a:cs typeface="DejaVu Sans" charset="0"/>
            </a:endParaRPr>
          </a:p>
          <a:p>
            <a:pPr marL="430213" indent="-319088" algn="just">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WEP</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Wired</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Equivalent</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Privacy</a:t>
            </a:r>
            <a:r>
              <a:rPr lang="pt-BR" sz="2000" dirty="0" smtClean="0">
                <a:solidFill>
                  <a:schemeClr val="tx2">
                    <a:lumMod val="50000"/>
                  </a:schemeClr>
                </a:solidFill>
                <a:ea typeface="DejaVu Sans" charset="0"/>
                <a:cs typeface="DejaVu Sans" charset="0"/>
              </a:rPr>
              <a:t>)</a:t>
            </a:r>
          </a:p>
          <a:p>
            <a:pPr marL="430213" indent="-319088" algn="just">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WPA</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Wi-Fi</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Protected</a:t>
            </a:r>
            <a:r>
              <a:rPr lang="pt-BR" sz="2000" dirty="0" smtClean="0">
                <a:solidFill>
                  <a:schemeClr val="tx2">
                    <a:lumMod val="50000"/>
                  </a:schemeClr>
                </a:solidFill>
                <a:ea typeface="DejaVu Sans" charset="0"/>
                <a:cs typeface="DejaVu Sans" charset="0"/>
              </a:rPr>
              <a:t> Access) - Também chamado de WEP2, ou TKIP (Temporal </a:t>
            </a:r>
            <a:r>
              <a:rPr lang="pt-BR" sz="2000" dirty="0" err="1" smtClean="0">
                <a:solidFill>
                  <a:schemeClr val="tx2">
                    <a:lumMod val="50000"/>
                  </a:schemeClr>
                </a:solidFill>
                <a:ea typeface="DejaVu Sans" charset="0"/>
                <a:cs typeface="DejaVu Sans" charset="0"/>
              </a:rPr>
              <a:t>Key</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Integrity</a:t>
            </a:r>
            <a:r>
              <a:rPr lang="pt-BR" sz="2000" dirty="0" smtClean="0">
                <a:solidFill>
                  <a:schemeClr val="tx2">
                    <a:lumMod val="50000"/>
                  </a:schemeClr>
                </a:solidFill>
                <a:ea typeface="DejaVu Sans" charset="0"/>
                <a:cs typeface="DejaVu Sans" charset="0"/>
              </a:rPr>
              <a:t> </a:t>
            </a:r>
            <a:r>
              <a:rPr lang="pt-BR" sz="2000" dirty="0" err="1" smtClean="0">
                <a:solidFill>
                  <a:schemeClr val="tx2">
                    <a:lumMod val="50000"/>
                  </a:schemeClr>
                </a:solidFill>
                <a:ea typeface="DejaVu Sans" charset="0"/>
                <a:cs typeface="DejaVu Sans" charset="0"/>
              </a:rPr>
              <a:t>Protocol</a:t>
            </a:r>
            <a:r>
              <a:rPr lang="pt-BR" sz="2000" dirty="0" smtClean="0">
                <a:solidFill>
                  <a:schemeClr val="tx2">
                    <a:lumMod val="50000"/>
                  </a:schemeClr>
                </a:solidFill>
                <a:ea typeface="DejaVu Sans" charset="0"/>
                <a:cs typeface="DejaVu Sans" charset="0"/>
              </a:rPr>
              <a:t>) – algoritmo RC4 (o mesmo sistema de </a:t>
            </a:r>
            <a:r>
              <a:rPr lang="pt-BR" sz="2000" dirty="0" err="1" smtClean="0">
                <a:solidFill>
                  <a:schemeClr val="tx2">
                    <a:lumMod val="50000"/>
                  </a:schemeClr>
                </a:solidFill>
                <a:ea typeface="DejaVu Sans" charset="0"/>
                <a:cs typeface="DejaVu Sans" charset="0"/>
              </a:rPr>
              <a:t>encriptação</a:t>
            </a:r>
            <a:r>
              <a:rPr lang="pt-BR" sz="2000" dirty="0" smtClean="0">
                <a:solidFill>
                  <a:schemeClr val="tx2">
                    <a:lumMod val="50000"/>
                  </a:schemeClr>
                </a:solidFill>
                <a:ea typeface="DejaVu Sans" charset="0"/>
                <a:cs typeface="DejaVu Sans" charset="0"/>
              </a:rPr>
              <a:t> usado no WEP) - 2003</a:t>
            </a:r>
          </a:p>
          <a:p>
            <a:pPr marL="430213" indent="-319088" algn="just">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smtClean="0">
                <a:solidFill>
                  <a:schemeClr val="tx2">
                    <a:lumMod val="50000"/>
                  </a:schemeClr>
                </a:solidFill>
                <a:ea typeface="DejaVu Sans" charset="0"/>
                <a:cs typeface="DejaVu Sans" charset="0"/>
              </a:rPr>
              <a:t>WPA2</a:t>
            </a:r>
            <a:r>
              <a:rPr lang="pt-BR" sz="2000" dirty="0" smtClean="0">
                <a:solidFill>
                  <a:schemeClr val="tx2">
                    <a:lumMod val="50000"/>
                  </a:schemeClr>
                </a:solidFill>
                <a:ea typeface="DejaVu Sans" charset="0"/>
                <a:cs typeface="DejaVu Sans" charset="0"/>
              </a:rPr>
              <a:t>  versão finalizada do 802.11i, ratificado em 2004 - AES, um sistema de </a:t>
            </a:r>
            <a:r>
              <a:rPr lang="pt-BR" sz="2000" dirty="0" err="1" smtClean="0">
                <a:solidFill>
                  <a:schemeClr val="tx2">
                    <a:lumMod val="50000"/>
                  </a:schemeClr>
                </a:solidFill>
                <a:ea typeface="DejaVu Sans" charset="0"/>
                <a:cs typeface="DejaVu Sans" charset="0"/>
              </a:rPr>
              <a:t>encriptação</a:t>
            </a:r>
            <a:r>
              <a:rPr lang="pt-BR" sz="2000" dirty="0" smtClean="0">
                <a:solidFill>
                  <a:schemeClr val="tx2">
                    <a:lumMod val="50000"/>
                  </a:schemeClr>
                </a:solidFill>
                <a:ea typeface="DejaVu Sans" charset="0"/>
                <a:cs typeface="DejaVu Sans" charset="0"/>
              </a:rPr>
              <a:t> mais seguro</a:t>
            </a:r>
          </a:p>
          <a:p>
            <a:pPr marL="430213" indent="-319088" algn="just">
              <a:spcAft>
                <a:spcPts val="1138"/>
              </a:spcAft>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pt-BR" sz="2000" b="1" dirty="0" err="1" smtClean="0">
                <a:solidFill>
                  <a:schemeClr val="tx2">
                    <a:lumMod val="50000"/>
                  </a:schemeClr>
                </a:solidFill>
                <a:ea typeface="DejaVu Sans" charset="0"/>
                <a:cs typeface="DejaVu Sans" charset="0"/>
              </a:rPr>
              <a:t>WPA-Personal</a:t>
            </a:r>
            <a:r>
              <a:rPr lang="pt-BR" sz="2000" dirty="0" smtClean="0">
                <a:solidFill>
                  <a:schemeClr val="tx2">
                    <a:lumMod val="50000"/>
                  </a:schemeClr>
                </a:solidFill>
                <a:ea typeface="DejaVu Sans" charset="0"/>
                <a:cs typeface="DejaVu Sans" charset="0"/>
              </a:rPr>
              <a:t>, </a:t>
            </a:r>
            <a:r>
              <a:rPr lang="pt-BR" sz="2000" b="1" dirty="0" smtClean="0">
                <a:solidFill>
                  <a:schemeClr val="tx2">
                    <a:lumMod val="50000"/>
                  </a:schemeClr>
                </a:solidFill>
                <a:ea typeface="DejaVu Sans" charset="0"/>
                <a:cs typeface="DejaVu Sans" charset="0"/>
              </a:rPr>
              <a:t>WPA-PSK</a:t>
            </a:r>
            <a:r>
              <a:rPr lang="pt-BR" sz="2000" dirty="0" smtClean="0">
                <a:solidFill>
                  <a:schemeClr val="tx2">
                    <a:lumMod val="50000"/>
                  </a:schemeClr>
                </a:solidFill>
                <a:ea typeface="DejaVu Sans" charset="0"/>
                <a:cs typeface="DejaVu Sans" charset="0"/>
              </a:rPr>
              <a:t> e </a:t>
            </a:r>
            <a:r>
              <a:rPr lang="pt-BR" sz="2000" b="1" dirty="0" err="1" smtClean="0">
                <a:solidFill>
                  <a:schemeClr val="tx2">
                    <a:lumMod val="50000"/>
                  </a:schemeClr>
                </a:solidFill>
                <a:ea typeface="DejaVu Sans" charset="0"/>
                <a:cs typeface="DejaVu Sans" charset="0"/>
              </a:rPr>
              <a:t>WPA-Enterprise</a:t>
            </a:r>
            <a:r>
              <a:rPr lang="pt-BR" sz="2000" dirty="0" smtClean="0">
                <a:solidFill>
                  <a:schemeClr val="tx2">
                    <a:lumMod val="50000"/>
                  </a:schemeClr>
                </a:solidFill>
                <a:ea typeface="DejaVu Sans" charset="0"/>
                <a:cs typeface="DejaVu Sans" charset="0"/>
              </a:rPr>
              <a:t> dizem respeito ao funcionamento do sistema de autenticação, enquanto o "WPA" e o "WPA2" dizem respeito ao algoritmo de </a:t>
            </a:r>
            <a:r>
              <a:rPr lang="pt-BR" sz="2000" dirty="0" err="1" smtClean="0">
                <a:solidFill>
                  <a:schemeClr val="tx2">
                    <a:lumMod val="50000"/>
                  </a:schemeClr>
                </a:solidFill>
                <a:ea typeface="DejaVu Sans" charset="0"/>
                <a:cs typeface="DejaVu Sans" charset="0"/>
              </a:rPr>
              <a:t>encriptação</a:t>
            </a:r>
            <a:r>
              <a:rPr lang="pt-BR" sz="2000" dirty="0" smtClean="0">
                <a:solidFill>
                  <a:schemeClr val="tx2">
                    <a:lumMod val="50000"/>
                  </a:schemeClr>
                </a:solidFill>
                <a:ea typeface="DejaVu Sans" charset="0"/>
                <a:cs typeface="DejaVu Sans" charset="0"/>
              </a:rPr>
              <a:t> usado (RC4 ou AES). Tanto as redes que utilizam o WPA-PSK quanto as que utilizam o </a:t>
            </a:r>
            <a:r>
              <a:rPr lang="pt-BR" sz="2000" dirty="0" err="1" smtClean="0">
                <a:solidFill>
                  <a:schemeClr val="tx2">
                    <a:lumMod val="50000"/>
                  </a:schemeClr>
                </a:solidFill>
                <a:ea typeface="DejaVu Sans" charset="0"/>
                <a:cs typeface="DejaVu Sans" charset="0"/>
              </a:rPr>
              <a:t>WPA-Enterprise</a:t>
            </a:r>
            <a:r>
              <a:rPr lang="pt-BR" sz="2000" dirty="0" smtClean="0">
                <a:solidFill>
                  <a:schemeClr val="tx2">
                    <a:lumMod val="50000"/>
                  </a:schemeClr>
                </a:solidFill>
                <a:ea typeface="DejaVu Sans" charset="0"/>
                <a:cs typeface="DejaVu Sans" charset="0"/>
              </a:rPr>
              <a:t> podem utilizar tanto o WPA quanto o WPA2</a:t>
            </a:r>
            <a:endParaRPr lang="pt-BR" sz="2000" dirty="0">
              <a:solidFill>
                <a:schemeClr val="tx2">
                  <a:lumMod val="50000"/>
                </a:schemeClr>
              </a:solidFill>
              <a:ea typeface="DejaVu Sans" charset="0"/>
              <a:cs typeface="DejaVu Sans" charset="0"/>
            </a:endParaRP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76200" y="1188756"/>
            <a:ext cx="8839200" cy="5693866"/>
          </a:xfrm>
          <a:prstGeom prst="rect">
            <a:avLst/>
          </a:prstGeom>
          <a:noFill/>
        </p:spPr>
        <p:txBody>
          <a:bodyPr wrap="square" rtlCol="0">
            <a:spAutoFit/>
          </a:bodyPr>
          <a:lstStyle/>
          <a:p>
            <a:pPr defTabSz="762000">
              <a:buFontTx/>
              <a:buNone/>
            </a:pPr>
            <a:r>
              <a:rPr lang="pt-BR" sz="2400" b="1" u="sng" dirty="0" smtClean="0">
                <a:solidFill>
                  <a:schemeClr val="tx2">
                    <a:lumMod val="50000"/>
                  </a:schemeClr>
                </a:solidFill>
              </a:rPr>
              <a:t>Barreira</a:t>
            </a:r>
            <a:r>
              <a:rPr lang="pt-BR" sz="2000" b="1" dirty="0" smtClean="0">
                <a:solidFill>
                  <a:schemeClr val="tx2">
                    <a:lumMod val="50000"/>
                  </a:schemeClr>
                </a:solidFill>
              </a:rPr>
              <a:t>	                         </a:t>
            </a:r>
            <a:r>
              <a:rPr lang="pt-BR" sz="2400" b="1" u="sng" dirty="0" err="1" smtClean="0">
                <a:solidFill>
                  <a:schemeClr val="tx2">
                    <a:lumMod val="50000"/>
                  </a:schemeClr>
                </a:solidFill>
              </a:rPr>
              <a:t>Criticidade</a:t>
            </a:r>
            <a:r>
              <a:rPr lang="pt-BR" sz="2400" b="1" dirty="0" smtClean="0">
                <a:solidFill>
                  <a:schemeClr val="tx2">
                    <a:lumMod val="50000"/>
                  </a:schemeClr>
                </a:solidFill>
              </a:rPr>
              <a:t> </a:t>
            </a:r>
            <a:r>
              <a:rPr lang="pt-BR" sz="2000" b="1" dirty="0" smtClean="0">
                <a:solidFill>
                  <a:schemeClr val="tx2">
                    <a:lumMod val="50000"/>
                  </a:schemeClr>
                </a:solidFill>
              </a:rPr>
              <a:t>                        </a:t>
            </a:r>
            <a:r>
              <a:rPr lang="pt-BR" sz="2400" b="1" u="sng" dirty="0" smtClean="0">
                <a:solidFill>
                  <a:schemeClr val="tx2">
                    <a:lumMod val="50000"/>
                  </a:schemeClr>
                </a:solidFill>
              </a:rPr>
              <a:t>Exemplos</a:t>
            </a:r>
            <a:endParaRPr lang="pt-BR" sz="2000" b="1" u="sng" dirty="0" smtClean="0">
              <a:solidFill>
                <a:schemeClr val="tx2">
                  <a:lumMod val="50000"/>
                </a:schemeClr>
              </a:solidFill>
            </a:endParaRPr>
          </a:p>
          <a:p>
            <a:pPr defTabSz="762000">
              <a:buFontTx/>
              <a:buNone/>
            </a:pPr>
            <a:r>
              <a:rPr lang="pt-BR" sz="2400" dirty="0" smtClean="0">
                <a:solidFill>
                  <a:schemeClr val="tx2">
                    <a:lumMod val="50000"/>
                  </a:schemeClr>
                </a:solidFill>
              </a:rPr>
              <a:t> Ar			              Mínima			</a:t>
            </a:r>
          </a:p>
          <a:p>
            <a:pPr defTabSz="762000">
              <a:buFontTx/>
              <a:buNone/>
            </a:pPr>
            <a:r>
              <a:rPr lang="pt-BR" sz="2400" dirty="0" smtClean="0">
                <a:solidFill>
                  <a:schemeClr val="tx2">
                    <a:lumMod val="50000"/>
                  </a:schemeClr>
                </a:solidFill>
              </a:rPr>
              <a:t>Madeira		               Baixa                            Divisórias</a:t>
            </a:r>
          </a:p>
          <a:p>
            <a:pPr defTabSz="762000">
              <a:buFontTx/>
              <a:buNone/>
            </a:pPr>
            <a:r>
              <a:rPr lang="pt-BR" sz="2400" dirty="0" smtClean="0">
                <a:solidFill>
                  <a:schemeClr val="tx2">
                    <a:lumMod val="50000"/>
                  </a:schemeClr>
                </a:solidFill>
              </a:rPr>
              <a:t>Gesso 			    Baixa		   Paredes Internas</a:t>
            </a:r>
          </a:p>
          <a:p>
            <a:pPr defTabSz="762000">
              <a:buFontTx/>
              <a:buNone/>
            </a:pPr>
            <a:r>
              <a:rPr lang="pt-BR" sz="2400" dirty="0" smtClean="0">
                <a:solidFill>
                  <a:schemeClr val="tx2">
                    <a:lumMod val="50000"/>
                  </a:schemeClr>
                </a:solidFill>
              </a:rPr>
              <a:t>Material Sintético	               Baixa		        Divisórias</a:t>
            </a:r>
          </a:p>
          <a:p>
            <a:pPr defTabSz="762000">
              <a:buFontTx/>
              <a:buNone/>
            </a:pPr>
            <a:r>
              <a:rPr lang="pt-BR" sz="2400" dirty="0" smtClean="0">
                <a:solidFill>
                  <a:schemeClr val="tx2">
                    <a:lumMod val="50000"/>
                  </a:schemeClr>
                </a:solidFill>
              </a:rPr>
              <a:t>Asbestos		               Baixa		           Tetos</a:t>
            </a:r>
          </a:p>
          <a:p>
            <a:pPr defTabSz="762000">
              <a:buFontTx/>
              <a:buNone/>
            </a:pPr>
            <a:r>
              <a:rPr lang="pt-BR" sz="2400" dirty="0" smtClean="0">
                <a:solidFill>
                  <a:schemeClr val="tx2">
                    <a:lumMod val="50000"/>
                  </a:schemeClr>
                </a:solidFill>
              </a:rPr>
              <a:t>Vidros			    Baixa		          Janelas</a:t>
            </a:r>
          </a:p>
          <a:p>
            <a:pPr defTabSz="762000">
              <a:buFontTx/>
              <a:buNone/>
            </a:pPr>
            <a:r>
              <a:rPr lang="pt-BR" sz="2400" dirty="0" smtClean="0">
                <a:solidFill>
                  <a:schemeClr val="tx2">
                    <a:lumMod val="50000"/>
                  </a:schemeClr>
                </a:solidFill>
              </a:rPr>
              <a:t>Água			               Média	       Madeiras Úmidas, Aquários</a:t>
            </a:r>
          </a:p>
          <a:p>
            <a:pPr defTabSz="762000">
              <a:buFontTx/>
              <a:buNone/>
            </a:pPr>
            <a:r>
              <a:rPr lang="pt-BR" sz="2400" dirty="0" smtClean="0">
                <a:solidFill>
                  <a:schemeClr val="tx2">
                    <a:lumMod val="50000"/>
                  </a:schemeClr>
                </a:solidFill>
              </a:rPr>
              <a:t>Tijolos			    Média              Paredes Internas e Externas</a:t>
            </a:r>
          </a:p>
          <a:p>
            <a:pPr defTabSz="762000">
              <a:buFontTx/>
              <a:buNone/>
            </a:pPr>
            <a:r>
              <a:rPr lang="pt-BR" sz="2400" dirty="0" smtClean="0">
                <a:solidFill>
                  <a:schemeClr val="tx2">
                    <a:lumMod val="50000"/>
                  </a:schemeClr>
                </a:solidFill>
              </a:rPr>
              <a:t>Mármore		               Média	             Paredes Internas</a:t>
            </a:r>
          </a:p>
          <a:p>
            <a:pPr defTabSz="762000">
              <a:buFontTx/>
              <a:buNone/>
            </a:pPr>
            <a:r>
              <a:rPr lang="pt-BR" sz="2400" dirty="0" smtClean="0">
                <a:solidFill>
                  <a:schemeClr val="tx2">
                    <a:lumMod val="50000"/>
                  </a:schemeClr>
                </a:solidFill>
              </a:rPr>
              <a:t>Rolo de Papel		    Alta		     Rolos de papel	</a:t>
            </a:r>
          </a:p>
          <a:p>
            <a:pPr defTabSz="762000">
              <a:buFontTx/>
              <a:buNone/>
            </a:pPr>
            <a:r>
              <a:rPr lang="pt-BR" sz="2400" dirty="0" smtClean="0">
                <a:solidFill>
                  <a:schemeClr val="tx2">
                    <a:lumMod val="50000"/>
                  </a:schemeClr>
                </a:solidFill>
              </a:rPr>
              <a:t>Concreto		               Alta		        Pisos. Paredes externas</a:t>
            </a:r>
          </a:p>
          <a:p>
            <a:pPr defTabSz="762000">
              <a:buFontTx/>
              <a:buNone/>
            </a:pPr>
            <a:r>
              <a:rPr lang="pt-BR" sz="2400" dirty="0" smtClean="0">
                <a:solidFill>
                  <a:schemeClr val="tx2">
                    <a:lumMod val="50000"/>
                  </a:schemeClr>
                </a:solidFill>
              </a:rPr>
              <a:t>Vidro a prova de balas	    Alta		 Salas de segurança</a:t>
            </a:r>
          </a:p>
          <a:p>
            <a:pPr defTabSz="762000">
              <a:buFontTx/>
              <a:buNone/>
            </a:pPr>
            <a:r>
              <a:rPr lang="pt-BR" sz="2400" dirty="0" smtClean="0">
                <a:solidFill>
                  <a:schemeClr val="tx2">
                    <a:lumMod val="50000"/>
                  </a:schemeClr>
                </a:solidFill>
              </a:rPr>
              <a:t>Metal			               Muito Alta       Mesas, Estruturas Metálicas</a:t>
            </a:r>
            <a:endParaRPr lang="pt-BR" sz="2400" b="1" i="1" dirty="0" smtClean="0">
              <a:solidFill>
                <a:schemeClr val="tx2">
                  <a:lumMod val="50000"/>
                </a:schemeClr>
              </a:solidFill>
            </a:endParaRPr>
          </a:p>
          <a:p>
            <a:pPr marL="430213" indent="-319088" algn="just">
              <a:spcAft>
                <a:spcPts val="1425"/>
              </a:spcAft>
              <a:buClr>
                <a:srgbClr val="0066CC"/>
              </a:buCl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pt-BR" sz="2400" b="1" dirty="0" smtClean="0">
              <a:solidFill>
                <a:schemeClr val="tx2">
                  <a:lumMod val="50000"/>
                </a:schemeClr>
              </a:solidFill>
              <a:ea typeface="DejaVu Sans" charset="0"/>
              <a:cs typeface="DejaVu Sans" charset="0"/>
            </a:endParaRP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2006600"/>
          <a:ext cx="8305800" cy="378460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1G</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Analógico</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14.4 </a:t>
                      </a:r>
                      <a:r>
                        <a:rPr lang="pt-BR" sz="1800" dirty="0" err="1" smtClean="0">
                          <a:solidFill>
                            <a:schemeClr val="tx2">
                              <a:lumMod val="50000"/>
                            </a:schemeClr>
                          </a:solidFill>
                        </a:rPr>
                        <a:t>Kbps</a:t>
                      </a:r>
                      <a:r>
                        <a:rPr lang="pt-BR" sz="1800" dirty="0" smtClean="0">
                          <a:solidFill>
                            <a:schemeClr val="tx2">
                              <a:lumMod val="50000"/>
                            </a:schemeClr>
                          </a:solidFill>
                        </a:rPr>
                        <a:t> (</a:t>
                      </a:r>
                      <a:r>
                        <a:rPr lang="pt-BR" sz="1800" dirty="0" err="1" smtClean="0">
                          <a:solidFill>
                            <a:schemeClr val="tx2">
                              <a:lumMod val="50000"/>
                            </a:schemeClr>
                          </a:solidFill>
                        </a:rPr>
                        <a:t>peak</a:t>
                      </a:r>
                      <a:r>
                        <a:rPr lang="pt-BR" sz="1800" dirty="0" smtClean="0">
                          <a:solidFill>
                            <a:schemeClr val="tx2">
                              <a:lumMod val="50000"/>
                            </a:schemeClr>
                          </a:solidFill>
                        </a:rPr>
                        <a:t>)</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AMPS,NMT,TACS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1970 – 1980</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During 1G Wireless phones are used for voice only.</a:t>
                      </a:r>
                      <a:endParaRPr lang="pt-BR" sz="1800" dirty="0">
                        <a:solidFill>
                          <a:schemeClr val="tx2">
                            <a:lumMod val="50000"/>
                          </a:schemeClr>
                        </a:solidFill>
                      </a:endParaRPr>
                    </a:p>
                  </a:txBody>
                  <a:tcPr/>
                </a:tc>
              </a:tr>
              <a:tr h="1066800">
                <a:tc>
                  <a:txBody>
                    <a:bodyPr/>
                    <a:lstStyle/>
                    <a:p>
                      <a:pPr algn="ctr"/>
                      <a:r>
                        <a:rPr lang="pt-BR" sz="1800" dirty="0" smtClean="0">
                          <a:solidFill>
                            <a:schemeClr val="tx2">
                              <a:lumMod val="50000"/>
                            </a:schemeClr>
                          </a:solidFill>
                        </a:rPr>
                        <a:t>2G</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Digital </a:t>
                      </a:r>
                      <a:r>
                        <a:rPr lang="pt-BR" sz="1800" dirty="0" err="1" smtClean="0">
                          <a:solidFill>
                            <a:schemeClr val="tx2">
                              <a:lumMod val="50000"/>
                            </a:schemeClr>
                          </a:solidFill>
                        </a:rPr>
                        <a:t>Narrow</a:t>
                      </a:r>
                      <a:r>
                        <a:rPr lang="pt-BR" sz="1800" dirty="0" smtClean="0">
                          <a:solidFill>
                            <a:schemeClr val="tx2">
                              <a:lumMod val="50000"/>
                            </a:schemeClr>
                          </a:solidFill>
                        </a:rPr>
                        <a:t> </a:t>
                      </a:r>
                      <a:r>
                        <a:rPr lang="pt-BR" sz="1800" dirty="0" err="1" smtClean="0">
                          <a:solidFill>
                            <a:schemeClr val="tx2">
                              <a:lumMod val="50000"/>
                            </a:schemeClr>
                          </a:solidFill>
                        </a:rPr>
                        <a:t>band</a:t>
                      </a:r>
                      <a:r>
                        <a:rPr lang="pt-BR" sz="1800" dirty="0" smtClean="0">
                          <a:solidFill>
                            <a:schemeClr val="tx2">
                              <a:lumMod val="50000"/>
                            </a:schemeClr>
                          </a:solidFill>
                        </a:rPr>
                        <a:t> </a:t>
                      </a:r>
                      <a:r>
                        <a:rPr lang="pt-BR" sz="1800" dirty="0" err="1" smtClean="0">
                          <a:solidFill>
                            <a:schemeClr val="tx2">
                              <a:lumMod val="50000"/>
                            </a:schemeClr>
                          </a:solidFill>
                        </a:rPr>
                        <a:t>circuit</a:t>
                      </a:r>
                      <a:r>
                        <a:rPr lang="pt-BR" sz="1800" dirty="0" smtClean="0">
                          <a:solidFill>
                            <a:schemeClr val="tx2">
                              <a:lumMod val="50000"/>
                            </a:schemeClr>
                          </a:solidFill>
                        </a:rPr>
                        <a:t> data</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9.6/14.4 </a:t>
                      </a:r>
                      <a:r>
                        <a:rPr lang="pt-BR" sz="1800" dirty="0" err="1" smtClean="0">
                          <a:solidFill>
                            <a:schemeClr val="tx2">
                              <a:lumMod val="50000"/>
                            </a:schemeClr>
                          </a:solidFill>
                        </a:rPr>
                        <a:t>Kbps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TDMA,</a:t>
                      </a:r>
                    </a:p>
                    <a:p>
                      <a:pPr algn="ctr"/>
                      <a:r>
                        <a:rPr lang="pt-BR" sz="1800" dirty="0" smtClean="0">
                          <a:solidFill>
                            <a:schemeClr val="tx2">
                              <a:lumMod val="50000"/>
                            </a:schemeClr>
                          </a:solidFill>
                        </a:rPr>
                        <a:t>CDMA</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1990 to 2000</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2G capabilities are achieved by allowing multiple users on a single channel via </a:t>
                      </a:r>
                      <a:r>
                        <a:rPr lang="en-US" sz="1800" dirty="0" err="1" smtClean="0">
                          <a:solidFill>
                            <a:schemeClr val="tx2">
                              <a:lumMod val="50000"/>
                            </a:schemeClr>
                          </a:solidFill>
                        </a:rPr>
                        <a:t>multiplexing.During</a:t>
                      </a:r>
                      <a:r>
                        <a:rPr lang="en-US" sz="1800" dirty="0" smtClean="0">
                          <a:solidFill>
                            <a:schemeClr val="tx2">
                              <a:lumMod val="50000"/>
                            </a:schemeClr>
                          </a:solidFill>
                        </a:rPr>
                        <a:t> 2G Cellular phones are used for data also along with voice</a:t>
                      </a:r>
                      <a:endParaRPr lang="pt-BR" sz="1800" dirty="0">
                        <a:solidFill>
                          <a:schemeClr val="tx2">
                            <a:lumMod val="50000"/>
                          </a:schemeClr>
                        </a:solidFill>
                      </a:endParaRPr>
                    </a:p>
                  </a:txBody>
                  <a:tcPr/>
                </a:tc>
              </a:tr>
            </a:tbl>
          </a:graphicData>
        </a:graphic>
      </p:graphicFrame>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2006600"/>
          <a:ext cx="8305800" cy="381508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2.5G</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Packet</a:t>
                      </a:r>
                      <a:r>
                        <a:rPr lang="pt-BR" sz="1800" dirty="0" smtClean="0">
                          <a:solidFill>
                            <a:schemeClr val="tx2">
                              <a:lumMod val="50000"/>
                            </a:schemeClr>
                          </a:solidFill>
                        </a:rPr>
                        <a:t> Data</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171.2 </a:t>
                      </a:r>
                      <a:r>
                        <a:rPr lang="pt-BR" sz="1800" dirty="0" err="1" smtClean="0">
                          <a:solidFill>
                            <a:schemeClr val="tx2">
                              <a:lumMod val="50000"/>
                            </a:schemeClr>
                          </a:solidFill>
                        </a:rPr>
                        <a:t>Kbps</a:t>
                      </a:r>
                      <a:r>
                        <a:rPr lang="pt-BR" sz="1800" dirty="0" smtClean="0">
                          <a:solidFill>
                            <a:schemeClr val="tx2">
                              <a:lumMod val="50000"/>
                            </a:schemeClr>
                          </a:solidFill>
                        </a:rPr>
                        <a:t>(</a:t>
                      </a:r>
                      <a:r>
                        <a:rPr lang="pt-BR" sz="1800" dirty="0" err="1" smtClean="0">
                          <a:solidFill>
                            <a:schemeClr val="tx2">
                              <a:lumMod val="50000"/>
                            </a:schemeClr>
                          </a:solidFill>
                        </a:rPr>
                        <a:t>peak</a:t>
                      </a:r>
                      <a:r>
                        <a:rPr lang="pt-BR" sz="1800" dirty="0" smtClean="0">
                          <a:solidFill>
                            <a:schemeClr val="tx2">
                              <a:lumMod val="50000"/>
                            </a:schemeClr>
                          </a:solidFill>
                        </a:rPr>
                        <a:t>)</a:t>
                      </a:r>
                    </a:p>
                    <a:p>
                      <a:pPr algn="ctr"/>
                      <a:r>
                        <a:rPr lang="pt-BR" sz="1800" dirty="0" smtClean="0">
                          <a:solidFill>
                            <a:schemeClr val="tx2">
                              <a:lumMod val="50000"/>
                            </a:schemeClr>
                          </a:solidFill>
                        </a:rPr>
                        <a:t>20-40 </a:t>
                      </a:r>
                      <a:r>
                        <a:rPr lang="pt-BR" sz="1800" dirty="0" err="1" smtClean="0">
                          <a:solidFill>
                            <a:schemeClr val="tx2">
                              <a:lumMod val="50000"/>
                            </a:schemeClr>
                          </a:solidFill>
                        </a:rPr>
                        <a:t>Kbps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GPRS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2001-2004</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In 2.5G the internet becomes popular and data becomes more relevant.2.5G Multimedia services and streaming starts to show </a:t>
                      </a:r>
                      <a:r>
                        <a:rPr lang="en-US" sz="1800" dirty="0" err="1" smtClean="0">
                          <a:solidFill>
                            <a:schemeClr val="tx2">
                              <a:lumMod val="50000"/>
                            </a:schemeClr>
                          </a:solidFill>
                        </a:rPr>
                        <a:t>growth.Phones</a:t>
                      </a:r>
                      <a:r>
                        <a:rPr lang="en-US" sz="1800" dirty="0" smtClean="0">
                          <a:solidFill>
                            <a:schemeClr val="tx2">
                              <a:lumMod val="50000"/>
                            </a:schemeClr>
                          </a:solidFill>
                        </a:rPr>
                        <a:t> start supporting web browsing though limited and very few phones have that.</a:t>
                      </a:r>
                      <a:endParaRPr lang="pt-BR" sz="1800" dirty="0">
                        <a:solidFill>
                          <a:schemeClr val="tx2">
                            <a:lumMod val="50000"/>
                          </a:schemeClr>
                        </a:solidFill>
                      </a:endParaRPr>
                    </a:p>
                  </a:txBody>
                  <a:tcPr/>
                </a:tc>
              </a:tr>
            </a:tbl>
          </a:graphicData>
        </a:graphic>
      </p:graphicFrame>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2006600"/>
          <a:ext cx="8305800" cy="381508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3G</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Digital </a:t>
                      </a:r>
                      <a:r>
                        <a:rPr lang="pt-BR" sz="1800" dirty="0" err="1" smtClean="0">
                          <a:solidFill>
                            <a:schemeClr val="tx2">
                              <a:lumMod val="50000"/>
                            </a:schemeClr>
                          </a:solidFill>
                        </a:rPr>
                        <a:t>Broadband</a:t>
                      </a:r>
                      <a:r>
                        <a:rPr lang="pt-BR" sz="1800" dirty="0" smtClean="0">
                          <a:solidFill>
                            <a:schemeClr val="tx2">
                              <a:lumMod val="50000"/>
                            </a:schemeClr>
                          </a:solidFill>
                        </a:rPr>
                        <a:t> </a:t>
                      </a:r>
                      <a:r>
                        <a:rPr lang="pt-BR" sz="1800" dirty="0" err="1" smtClean="0">
                          <a:solidFill>
                            <a:schemeClr val="tx2">
                              <a:lumMod val="50000"/>
                            </a:schemeClr>
                          </a:solidFill>
                        </a:rPr>
                        <a:t>Packet</a:t>
                      </a:r>
                      <a:r>
                        <a:rPr lang="pt-BR" sz="1800" dirty="0" smtClean="0">
                          <a:solidFill>
                            <a:schemeClr val="tx2">
                              <a:lumMod val="50000"/>
                            </a:schemeClr>
                          </a:solidFill>
                        </a:rPr>
                        <a:t> Data</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3.1 Mbps (peak)</a:t>
                      </a:r>
                    </a:p>
                    <a:p>
                      <a:pPr algn="ctr"/>
                      <a:r>
                        <a:rPr lang="en-US" sz="1800" dirty="0" smtClean="0">
                          <a:solidFill>
                            <a:schemeClr val="tx2">
                              <a:lumMod val="50000"/>
                            </a:schemeClr>
                          </a:solidFill>
                        </a:rPr>
                        <a:t>500-700 Kbps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CDMA 2000</a:t>
                      </a:r>
                    </a:p>
                    <a:p>
                      <a:pPr algn="ctr"/>
                      <a:r>
                        <a:rPr lang="pt-BR" sz="1800" dirty="0" smtClean="0">
                          <a:solidFill>
                            <a:schemeClr val="tx2">
                              <a:lumMod val="50000"/>
                            </a:schemeClr>
                          </a:solidFill>
                        </a:rPr>
                        <a:t>(1xRTT, EVDO)</a:t>
                      </a:r>
                    </a:p>
                    <a:p>
                      <a:pPr algn="ctr"/>
                      <a:r>
                        <a:rPr lang="pt-BR" sz="1800" dirty="0" smtClean="0">
                          <a:solidFill>
                            <a:schemeClr val="tx2">
                              <a:lumMod val="50000"/>
                            </a:schemeClr>
                          </a:solidFill>
                        </a:rPr>
                        <a:t>UMTS, EDGE</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2004-2005</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3G has Multimedia services support along with streaming are more </a:t>
                      </a:r>
                      <a:r>
                        <a:rPr lang="en-US" sz="1800" dirty="0" err="1" smtClean="0">
                          <a:solidFill>
                            <a:schemeClr val="tx2">
                              <a:lumMod val="50000"/>
                            </a:schemeClr>
                          </a:solidFill>
                        </a:rPr>
                        <a:t>popular.In</a:t>
                      </a:r>
                      <a:r>
                        <a:rPr lang="en-US" sz="1800" dirty="0" smtClean="0">
                          <a:solidFill>
                            <a:schemeClr val="tx2">
                              <a:lumMod val="50000"/>
                            </a:schemeClr>
                          </a:solidFill>
                        </a:rPr>
                        <a:t> 3G, Universal access and portability across different device types are made possible. (Telephones, PDA’s, etc.)</a:t>
                      </a:r>
                      <a:endParaRPr lang="pt-BR" sz="1800" dirty="0">
                        <a:solidFill>
                          <a:schemeClr val="tx2">
                            <a:lumMod val="50000"/>
                          </a:schemeClr>
                        </a:solidFill>
                      </a:endParaRPr>
                    </a:p>
                  </a:txBody>
                  <a:tcPr/>
                </a:tc>
              </a:tr>
            </a:tbl>
          </a:graphicData>
        </a:graphic>
      </p:graphicFrame>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2006600"/>
          <a:ext cx="8305800" cy="189484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3.5G</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Packet</a:t>
                      </a:r>
                      <a:r>
                        <a:rPr lang="pt-BR" sz="1800" dirty="0" smtClean="0">
                          <a:solidFill>
                            <a:schemeClr val="tx2">
                              <a:lumMod val="50000"/>
                            </a:schemeClr>
                          </a:solidFill>
                        </a:rPr>
                        <a:t> Data</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14.4 Mbps (peak)</a:t>
                      </a:r>
                    </a:p>
                    <a:p>
                      <a:pPr algn="ctr"/>
                      <a:r>
                        <a:rPr lang="en-US" sz="1800" dirty="0" smtClean="0">
                          <a:solidFill>
                            <a:schemeClr val="tx2">
                              <a:lumMod val="50000"/>
                            </a:schemeClr>
                          </a:solidFill>
                        </a:rPr>
                        <a:t>1-3 Mbps</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HSPA</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2006 – 2010</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3.5G supports higher throughput and speeds to support higher data needs of the consumers.</a:t>
                      </a:r>
                      <a:endParaRPr lang="pt-BR" sz="1800" dirty="0">
                        <a:solidFill>
                          <a:schemeClr val="tx2">
                            <a:lumMod val="50000"/>
                          </a:schemeClr>
                        </a:solidFill>
                      </a:endParaRPr>
                    </a:p>
                  </a:txBody>
                  <a:tcPr/>
                </a:tc>
              </a:tr>
            </a:tbl>
          </a:graphicData>
        </a:graphic>
      </p:graphicFrame>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1295400"/>
          <a:ext cx="8305800" cy="518668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4G</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Digital Broadband Packet</a:t>
                      </a:r>
                    </a:p>
                    <a:p>
                      <a:pPr algn="ctr"/>
                      <a:r>
                        <a:rPr lang="en-US" sz="1800" dirty="0" smtClean="0">
                          <a:solidFill>
                            <a:schemeClr val="tx2">
                              <a:lumMod val="50000"/>
                            </a:schemeClr>
                          </a:solidFill>
                        </a:rPr>
                        <a:t>All IP</a:t>
                      </a:r>
                    </a:p>
                    <a:p>
                      <a:pPr algn="ctr"/>
                      <a:r>
                        <a:rPr lang="en-US" sz="1800" dirty="0" smtClean="0">
                          <a:solidFill>
                            <a:schemeClr val="tx2">
                              <a:lumMod val="50000"/>
                            </a:schemeClr>
                          </a:solidFill>
                        </a:rPr>
                        <a:t>Very high throughput</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100-300 Mbps (peak)</a:t>
                      </a:r>
                    </a:p>
                    <a:p>
                      <a:pPr algn="ctr"/>
                      <a:r>
                        <a:rPr lang="en-US" sz="1800" dirty="0" smtClean="0">
                          <a:solidFill>
                            <a:schemeClr val="tx2">
                              <a:lumMod val="50000"/>
                            </a:schemeClr>
                          </a:solidFill>
                        </a:rPr>
                        <a:t>3-5 Mbps</a:t>
                      </a:r>
                    </a:p>
                    <a:p>
                      <a:pPr algn="ctr"/>
                      <a:r>
                        <a:rPr lang="en-US" sz="1800" dirty="0" smtClean="0">
                          <a:solidFill>
                            <a:schemeClr val="tx2">
                              <a:lumMod val="50000"/>
                            </a:schemeClr>
                          </a:solidFill>
                        </a:rPr>
                        <a:t>100 Mbps (Wi-Fi)</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WiMax</a:t>
                      </a:r>
                      <a:endParaRPr lang="pt-BR" sz="1800" dirty="0" smtClean="0">
                        <a:solidFill>
                          <a:schemeClr val="tx2">
                            <a:lumMod val="50000"/>
                          </a:schemeClr>
                        </a:solidFill>
                      </a:endParaRPr>
                    </a:p>
                    <a:p>
                      <a:pPr algn="ctr"/>
                      <a:r>
                        <a:rPr lang="pt-BR" sz="1800" dirty="0" smtClean="0">
                          <a:solidFill>
                            <a:schemeClr val="tx2">
                              <a:lumMod val="50000"/>
                            </a:schemeClr>
                          </a:solidFill>
                        </a:rPr>
                        <a:t>LTE</a:t>
                      </a:r>
                    </a:p>
                    <a:p>
                      <a:pPr algn="ctr"/>
                      <a:r>
                        <a:rPr lang="pt-BR" sz="1800" dirty="0" err="1" smtClean="0">
                          <a:solidFill>
                            <a:schemeClr val="tx2">
                              <a:lumMod val="50000"/>
                            </a:schemeClr>
                          </a:solidFill>
                        </a:rPr>
                        <a:t>Wi-Fi</a:t>
                      </a:r>
                      <a:endParaRPr lang="pt-BR" sz="1800" dirty="0">
                        <a:solidFill>
                          <a:schemeClr val="tx2">
                            <a:lumMod val="50000"/>
                          </a:schemeClr>
                        </a:solidFill>
                      </a:endParaRPr>
                    </a:p>
                  </a:txBody>
                  <a:tcPr/>
                </a:tc>
                <a:tc>
                  <a:txBody>
                    <a:bodyPr/>
                    <a:lstStyle/>
                    <a:p>
                      <a:pPr algn="ctr"/>
                      <a:r>
                        <a:rPr lang="pt-BR" sz="1800" dirty="0" smtClean="0">
                          <a:solidFill>
                            <a:schemeClr val="tx2">
                              <a:lumMod val="50000"/>
                            </a:schemeClr>
                          </a:solidFill>
                        </a:rPr>
                        <a:t>Atual</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Speeds for 4G are further increased to keep up with data access demand used by various </a:t>
                      </a:r>
                      <a:r>
                        <a:rPr lang="en-US" sz="1800" dirty="0" err="1" smtClean="0">
                          <a:solidFill>
                            <a:schemeClr val="tx2">
                              <a:lumMod val="50000"/>
                            </a:schemeClr>
                          </a:solidFill>
                        </a:rPr>
                        <a:t>services.High</a:t>
                      </a:r>
                      <a:r>
                        <a:rPr lang="en-US" sz="1800" dirty="0" smtClean="0">
                          <a:solidFill>
                            <a:schemeClr val="tx2">
                              <a:lumMod val="50000"/>
                            </a:schemeClr>
                          </a:solidFill>
                        </a:rPr>
                        <a:t> definition streaming is now supported in 4G. New phones with HD capabilities surface. It gets pretty </a:t>
                      </a:r>
                      <a:r>
                        <a:rPr lang="en-US" sz="1800" dirty="0" err="1" smtClean="0">
                          <a:solidFill>
                            <a:schemeClr val="tx2">
                              <a:lumMod val="50000"/>
                            </a:schemeClr>
                          </a:solidFill>
                        </a:rPr>
                        <a:t>cool.In</a:t>
                      </a:r>
                      <a:r>
                        <a:rPr lang="en-US" sz="1800" dirty="0" smtClean="0">
                          <a:solidFill>
                            <a:schemeClr val="tx2">
                              <a:lumMod val="50000"/>
                            </a:schemeClr>
                          </a:solidFill>
                        </a:rPr>
                        <a:t> 4G, Portability is increased further. World-wide roaming is not a distant dream.</a:t>
                      </a:r>
                      <a:endParaRPr lang="pt-BR" sz="1800" dirty="0">
                        <a:solidFill>
                          <a:schemeClr val="tx2">
                            <a:lumMod val="50000"/>
                          </a:schemeClr>
                        </a:solidFill>
                      </a:endParaRPr>
                    </a:p>
                  </a:txBody>
                  <a:tcPr/>
                </a:tc>
              </a:tr>
            </a:tbl>
          </a:graphicData>
        </a:graphic>
      </p:graphicFrame>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graphicFrame>
        <p:nvGraphicFramePr>
          <p:cNvPr id="10" name="Tabela 9"/>
          <p:cNvGraphicFramePr>
            <a:graphicFrameLocks noGrp="1"/>
          </p:cNvGraphicFramePr>
          <p:nvPr/>
        </p:nvGraphicFramePr>
        <p:xfrm>
          <a:off x="381000" y="1752600"/>
          <a:ext cx="8305800" cy="4363720"/>
        </p:xfrm>
        <a:graphic>
          <a:graphicData uri="http://schemas.openxmlformats.org/drawingml/2006/table">
            <a:tbl>
              <a:tblPr firstRow="1" bandRow="1">
                <a:tableStyleId>{5C22544A-7EE6-4342-B048-85BDC9FD1C3A}</a:tableStyleId>
              </a:tblPr>
              <a:tblGrid>
                <a:gridCol w="1066800"/>
                <a:gridCol w="1143000"/>
                <a:gridCol w="1295400"/>
                <a:gridCol w="1295400"/>
                <a:gridCol w="1371600"/>
                <a:gridCol w="2133600"/>
              </a:tblGrid>
              <a:tr h="431800">
                <a:tc>
                  <a:txBody>
                    <a:bodyPr/>
                    <a:lstStyle/>
                    <a:p>
                      <a:r>
                        <a:rPr lang="pt-BR" dirty="0" smtClean="0"/>
                        <a:t>Geração</a:t>
                      </a:r>
                      <a:endParaRPr lang="pt-BR" dirty="0"/>
                    </a:p>
                  </a:txBody>
                  <a:tcPr/>
                </a:tc>
                <a:tc>
                  <a:txBody>
                    <a:bodyPr/>
                    <a:lstStyle/>
                    <a:p>
                      <a:r>
                        <a:rPr lang="pt-BR" dirty="0" smtClean="0"/>
                        <a:t>Definição</a:t>
                      </a:r>
                      <a:endParaRPr lang="pt-BR" dirty="0"/>
                    </a:p>
                  </a:txBody>
                  <a:tcPr/>
                </a:tc>
                <a:tc>
                  <a:txBody>
                    <a:bodyPr/>
                    <a:lstStyle/>
                    <a:p>
                      <a:r>
                        <a:rPr lang="pt-BR" dirty="0" smtClean="0"/>
                        <a:t>Velocidade</a:t>
                      </a:r>
                      <a:endParaRPr lang="pt-BR" dirty="0"/>
                    </a:p>
                  </a:txBody>
                  <a:tcPr/>
                </a:tc>
                <a:tc>
                  <a:txBody>
                    <a:bodyPr/>
                    <a:lstStyle/>
                    <a:p>
                      <a:r>
                        <a:rPr lang="pt-BR" dirty="0" smtClean="0"/>
                        <a:t>Tecnologia</a:t>
                      </a:r>
                      <a:endParaRPr lang="pt-BR" dirty="0"/>
                    </a:p>
                  </a:txBody>
                  <a:tcPr/>
                </a:tc>
                <a:tc>
                  <a:txBody>
                    <a:bodyPr/>
                    <a:lstStyle/>
                    <a:p>
                      <a:r>
                        <a:rPr lang="pt-BR" dirty="0" smtClean="0"/>
                        <a:t>Período</a:t>
                      </a:r>
                      <a:endParaRPr lang="pt-BR" dirty="0"/>
                    </a:p>
                  </a:txBody>
                  <a:tcPr/>
                </a:tc>
                <a:tc>
                  <a:txBody>
                    <a:bodyPr/>
                    <a:lstStyle/>
                    <a:p>
                      <a:r>
                        <a:rPr lang="pt-BR" dirty="0" smtClean="0"/>
                        <a:t>características</a:t>
                      </a:r>
                      <a:endParaRPr lang="pt-BR" dirty="0"/>
                    </a:p>
                  </a:txBody>
                  <a:tcPr/>
                </a:tc>
              </a:tr>
              <a:tr h="1066800">
                <a:tc>
                  <a:txBody>
                    <a:bodyPr/>
                    <a:lstStyle/>
                    <a:p>
                      <a:pPr algn="ctr"/>
                      <a:r>
                        <a:rPr lang="pt-BR" sz="1800" dirty="0" smtClean="0">
                          <a:solidFill>
                            <a:schemeClr val="tx2">
                              <a:lumMod val="50000"/>
                            </a:schemeClr>
                          </a:solidFill>
                        </a:rPr>
                        <a:t>5G</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Not Yet</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Probably gigabits</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Not</a:t>
                      </a:r>
                      <a:r>
                        <a:rPr lang="pt-BR" sz="1800" dirty="0" smtClean="0">
                          <a:solidFill>
                            <a:schemeClr val="tx2">
                              <a:lumMod val="50000"/>
                            </a:schemeClr>
                          </a:solidFill>
                        </a:rPr>
                        <a:t> </a:t>
                      </a:r>
                      <a:r>
                        <a:rPr lang="pt-BR" sz="1800" dirty="0" err="1" smtClean="0">
                          <a:solidFill>
                            <a:schemeClr val="tx2">
                              <a:lumMod val="50000"/>
                            </a:schemeClr>
                          </a:solidFill>
                        </a:rPr>
                        <a:t>Yet</a:t>
                      </a:r>
                      <a:endParaRPr lang="pt-BR" sz="1800" dirty="0">
                        <a:solidFill>
                          <a:schemeClr val="tx2">
                            <a:lumMod val="50000"/>
                          </a:schemeClr>
                        </a:solidFill>
                      </a:endParaRPr>
                    </a:p>
                  </a:txBody>
                  <a:tcPr/>
                </a:tc>
                <a:tc>
                  <a:txBody>
                    <a:bodyPr/>
                    <a:lstStyle/>
                    <a:p>
                      <a:pPr algn="ctr"/>
                      <a:r>
                        <a:rPr lang="pt-BR" sz="1800" dirty="0" err="1" smtClean="0">
                          <a:solidFill>
                            <a:schemeClr val="tx2">
                              <a:lumMod val="50000"/>
                            </a:schemeClr>
                          </a:solidFill>
                        </a:rPr>
                        <a:t>Soon</a:t>
                      </a:r>
                      <a:r>
                        <a:rPr lang="pt-BR" sz="1800" dirty="0" smtClean="0">
                          <a:solidFill>
                            <a:schemeClr val="tx2">
                              <a:lumMod val="50000"/>
                            </a:schemeClr>
                          </a:solidFill>
                        </a:rPr>
                        <a:t> (</a:t>
                      </a:r>
                      <a:r>
                        <a:rPr lang="pt-BR" sz="1800" dirty="0" err="1" smtClean="0">
                          <a:solidFill>
                            <a:schemeClr val="tx2">
                              <a:lumMod val="50000"/>
                            </a:schemeClr>
                          </a:solidFill>
                        </a:rPr>
                        <a:t>probably</a:t>
                      </a:r>
                      <a:r>
                        <a:rPr lang="pt-BR" sz="1800" dirty="0" smtClean="0">
                          <a:solidFill>
                            <a:schemeClr val="tx2">
                              <a:lumMod val="50000"/>
                            </a:schemeClr>
                          </a:solidFill>
                        </a:rPr>
                        <a:t> 2020)</a:t>
                      </a:r>
                    </a:p>
                    <a:p>
                      <a:pPr algn="ctr"/>
                      <a:endParaRPr lang="pt-BR" sz="1800" dirty="0" smtClean="0">
                        <a:solidFill>
                          <a:schemeClr val="tx2">
                            <a:lumMod val="50000"/>
                          </a:schemeClr>
                        </a:solidFill>
                      </a:endParaRPr>
                    </a:p>
                    <a:p>
                      <a:pPr algn="ctr"/>
                      <a:r>
                        <a:rPr lang="en-US" sz="1800" dirty="0" smtClean="0">
                          <a:solidFill>
                            <a:schemeClr val="tx2">
                              <a:lumMod val="50000"/>
                            </a:schemeClr>
                          </a:solidFill>
                        </a:rPr>
                        <a:t>(Samsung conducts tests on 5G)</a:t>
                      </a:r>
                      <a:endParaRPr lang="pt-BR" sz="1800" dirty="0">
                        <a:solidFill>
                          <a:schemeClr val="tx2">
                            <a:lumMod val="50000"/>
                          </a:schemeClr>
                        </a:solidFill>
                      </a:endParaRPr>
                    </a:p>
                  </a:txBody>
                  <a:tcPr/>
                </a:tc>
                <a:tc>
                  <a:txBody>
                    <a:bodyPr/>
                    <a:lstStyle/>
                    <a:p>
                      <a:pPr algn="ctr"/>
                      <a:r>
                        <a:rPr lang="en-US" sz="1800" dirty="0" smtClean="0">
                          <a:solidFill>
                            <a:schemeClr val="tx2">
                              <a:lumMod val="50000"/>
                            </a:schemeClr>
                          </a:solidFill>
                        </a:rPr>
                        <a:t>Currently there is no 5G technology deployed. When this becomes available it will provide very high speeds to the consumers. It would also provide efficient use of available bandwidth as has been seen through development of each new technology.</a:t>
                      </a:r>
                      <a:endParaRPr lang="pt-BR" sz="1800" dirty="0">
                        <a:solidFill>
                          <a:schemeClr val="tx2">
                            <a:lumMod val="50000"/>
                          </a:schemeClr>
                        </a:solidFill>
                      </a:endParaRPr>
                    </a:p>
                  </a:txBody>
                  <a:tcPr/>
                </a:tc>
              </a:tr>
            </a:tbl>
          </a:graphicData>
        </a:graphic>
      </p:graphicFrame>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524315"/>
          </a:xfrm>
          <a:prstGeom prst="rect">
            <a:avLst/>
          </a:prstGeom>
          <a:noFill/>
        </p:spPr>
        <p:txBody>
          <a:bodyPr wrap="square" rtlCol="0">
            <a:spAutoFit/>
          </a:bodyPr>
          <a:lstStyle/>
          <a:p>
            <a:pPr algn="just"/>
            <a:r>
              <a:rPr lang="pt-BR" sz="2400" dirty="0" smtClean="0">
                <a:solidFill>
                  <a:schemeClr val="tx2">
                    <a:lumMod val="50000"/>
                  </a:schemeClr>
                </a:solidFill>
              </a:rPr>
              <a:t>Como vimos, as redes podem ser classificadas por sua área de abrangência.  Quais classificações são essas e qual é a principal diferença entre elas?</a:t>
            </a:r>
          </a:p>
          <a:p>
            <a:pPr algn="just"/>
            <a:endParaRPr lang="pt-BR" sz="2400" dirty="0" smtClean="0">
              <a:solidFill>
                <a:schemeClr val="tx2">
                  <a:lumMod val="50000"/>
                </a:schemeClr>
              </a:solidFill>
            </a:endParaRPr>
          </a:p>
          <a:p>
            <a:r>
              <a:rPr lang="pt-BR" sz="2400" dirty="0" smtClean="0">
                <a:solidFill>
                  <a:schemeClr val="tx2">
                    <a:lumMod val="50000"/>
                  </a:schemeClr>
                </a:solidFill>
              </a:rPr>
              <a:t>Qual é a principal desvantagem no uso de uma rede estruturada em forma de anel?</a:t>
            </a:r>
          </a:p>
          <a:p>
            <a:endParaRPr lang="pt-BR" sz="2400" dirty="0" smtClean="0">
              <a:solidFill>
                <a:schemeClr val="tx2">
                  <a:lumMod val="50000"/>
                </a:schemeClr>
              </a:solidFill>
            </a:endParaRPr>
          </a:p>
          <a:p>
            <a:r>
              <a:rPr lang="pt-BR" sz="2400" dirty="0" smtClean="0">
                <a:solidFill>
                  <a:schemeClr val="tx2">
                    <a:lumMod val="50000"/>
                  </a:schemeClr>
                </a:solidFill>
              </a:rPr>
              <a:t>Qual é a diferença entre usar um hub ou um switch em uma rede?</a:t>
            </a:r>
          </a:p>
          <a:p>
            <a:r>
              <a:rPr lang="pt-BR" sz="2400" dirty="0" smtClean="0">
                <a:solidFill>
                  <a:schemeClr val="tx2">
                    <a:lumMod val="50000"/>
                  </a:schemeClr>
                </a:solidFill>
              </a:rPr>
              <a:t>Qual dos dois é a melhor opção para montar uma rede local?</a:t>
            </a:r>
          </a:p>
          <a:p>
            <a:endParaRPr lang="pt-BR" sz="2400" dirty="0" smtClean="0">
              <a:solidFill>
                <a:schemeClr val="tx2">
                  <a:lumMod val="50000"/>
                </a:schemeClr>
              </a:solidFill>
            </a:endParaRPr>
          </a:p>
          <a:p>
            <a:r>
              <a:rPr lang="pt-BR" sz="2400" dirty="0" smtClean="0">
                <a:solidFill>
                  <a:schemeClr val="tx2">
                    <a:lumMod val="50000"/>
                  </a:schemeClr>
                </a:solidFill>
              </a:rPr>
              <a:t>Por qual motivo devemos ter uma preocupação especial com a segurança nas redes wireless?</a:t>
            </a:r>
            <a:endParaRPr lang="pt-BR" sz="2400" dirty="0">
              <a:solidFill>
                <a:schemeClr val="tx2">
                  <a:lumMod val="50000"/>
                </a:schemeClr>
              </a:solidFill>
            </a:endParaRP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893647"/>
          </a:xfrm>
          <a:prstGeom prst="rect">
            <a:avLst/>
          </a:prstGeom>
          <a:noFill/>
        </p:spPr>
        <p:txBody>
          <a:bodyPr wrap="square" rtlCol="0">
            <a:spAutoFit/>
          </a:bodyPr>
          <a:lstStyle/>
          <a:p>
            <a:r>
              <a:rPr lang="pt-BR" altLang="zh-CN" sz="2400" dirty="0" smtClean="0">
                <a:solidFill>
                  <a:schemeClr val="tx2">
                    <a:lumMod val="50000"/>
                  </a:schemeClr>
                </a:solidFill>
              </a:rPr>
              <a:t>Diga o que você entende por Arquitetura de Rede.</a:t>
            </a:r>
          </a:p>
          <a:p>
            <a:endParaRPr lang="pt-BR" altLang="zh-CN" sz="2400" dirty="0" smtClean="0">
              <a:solidFill>
                <a:schemeClr val="tx2">
                  <a:lumMod val="50000"/>
                </a:schemeClr>
              </a:solidFill>
            </a:endParaRPr>
          </a:p>
          <a:p>
            <a:r>
              <a:rPr lang="pt-BR" altLang="zh-CN" sz="2400" dirty="0" smtClean="0">
                <a:solidFill>
                  <a:schemeClr val="tx2">
                    <a:lumMod val="50000"/>
                  </a:schemeClr>
                </a:solidFill>
              </a:rPr>
              <a:t>Descreva sobre topologia de rede.</a:t>
            </a:r>
          </a:p>
          <a:p>
            <a:endParaRPr lang="pt-BR" altLang="zh-CN" sz="2400" dirty="0" smtClean="0">
              <a:solidFill>
                <a:schemeClr val="tx2">
                  <a:lumMod val="50000"/>
                </a:schemeClr>
              </a:solidFill>
            </a:endParaRPr>
          </a:p>
          <a:p>
            <a:r>
              <a:rPr lang="pt-BR" altLang="zh-CN" sz="2400" dirty="0" smtClean="0">
                <a:solidFill>
                  <a:schemeClr val="tx2">
                    <a:lumMod val="50000"/>
                  </a:schemeClr>
                </a:solidFill>
              </a:rPr>
              <a:t>Escreva o nome correspondente à</a:t>
            </a:r>
            <a:r>
              <a:rPr lang="zh-CN" altLang="pt-BR" sz="2400" dirty="0" smtClean="0">
                <a:solidFill>
                  <a:schemeClr val="tx2">
                    <a:lumMod val="50000"/>
                  </a:schemeClr>
                </a:solidFill>
              </a:rPr>
              <a:t> </a:t>
            </a:r>
            <a:r>
              <a:rPr lang="pt-BR" altLang="zh-CN" sz="2400" dirty="0" smtClean="0">
                <a:solidFill>
                  <a:schemeClr val="tx2">
                    <a:lumMod val="50000"/>
                  </a:schemeClr>
                </a:solidFill>
              </a:rPr>
              <a:t>topologia física das redes representadas nas imagens abaixo: </a:t>
            </a:r>
          </a:p>
          <a:p>
            <a:endParaRPr lang="pt-BR" altLang="zh-CN" sz="2400" dirty="0" smtClean="0">
              <a:solidFill>
                <a:schemeClr val="tx2">
                  <a:lumMod val="50000"/>
                </a:schemeClr>
              </a:solidFill>
            </a:endParaRPr>
          </a:p>
          <a:p>
            <a:endParaRPr lang="zh-CN" altLang="pt-BR" sz="2400" dirty="0" smtClean="0"/>
          </a:p>
          <a:p>
            <a:r>
              <a:rPr lang="zh-CN" altLang="pt-BR" sz="2400" dirty="0" smtClean="0"/>
              <a:t>	</a:t>
            </a:r>
          </a:p>
          <a:p>
            <a:endParaRPr lang="zh-CN" altLang="pt-BR" sz="2400" dirty="0" smtClean="0"/>
          </a:p>
          <a:p>
            <a:endParaRPr lang="pt-BR" sz="2400" dirty="0" smtClean="0"/>
          </a:p>
          <a:p>
            <a:endParaRPr lang="zh-CN" altLang="pt-BR" sz="2400" dirty="0" smtClean="0">
              <a:solidFill>
                <a:schemeClr val="tx2">
                  <a:lumMod val="50000"/>
                </a:schemeClr>
              </a:solidFill>
            </a:endParaRPr>
          </a:p>
          <a:p>
            <a:endParaRPr lang="zh-CN" altLang="pt-BR" sz="2400" dirty="0" smtClean="0">
              <a:solidFill>
                <a:schemeClr val="tx2">
                  <a:lumMod val="50000"/>
                </a:schemeClr>
              </a:solidFill>
            </a:endParaRPr>
          </a:p>
        </p:txBody>
      </p:sp>
      <p:pic>
        <p:nvPicPr>
          <p:cNvPr id="5122" name="Picture 2"/>
          <p:cNvPicPr>
            <a:picLocks noChangeAspect="1" noChangeArrowheads="1"/>
          </p:cNvPicPr>
          <p:nvPr/>
        </p:nvPicPr>
        <p:blipFill>
          <a:blip r:embed="rId5"/>
          <a:srcRect/>
          <a:stretch>
            <a:fillRect/>
          </a:stretch>
        </p:blipFill>
        <p:spPr bwMode="auto">
          <a:xfrm>
            <a:off x="533400" y="4267200"/>
            <a:ext cx="7772400" cy="1905000"/>
          </a:xfrm>
          <a:prstGeom prst="rect">
            <a:avLst/>
          </a:prstGeom>
          <a:noFill/>
          <a:ln w="9525">
            <a:noFill/>
            <a:miter lim="800000"/>
            <a:headEnd/>
            <a:tailEnd/>
          </a:ln>
          <a:effectLst/>
        </p:spPr>
      </p:pic>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NAT </a:t>
            </a:r>
          </a:p>
          <a:p>
            <a:pPr algn="ctr"/>
            <a:r>
              <a:rPr lang="pt-BR" sz="4000" b="1" dirty="0" smtClean="0">
                <a:solidFill>
                  <a:srgbClr val="000032"/>
                </a:solidFill>
              </a:rPr>
              <a:t>Roteador Residencial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pic>
        <p:nvPicPr>
          <p:cNvPr id="9" name="Imagem 8" descr="screenshot_2.jpg"/>
          <p:cNvPicPr>
            <a:picLocks noChangeAspect="1"/>
          </p:cNvPicPr>
          <p:nvPr/>
        </p:nvPicPr>
        <p:blipFill>
          <a:blip r:embed="rId5"/>
          <a:stretch>
            <a:fillRect/>
          </a:stretch>
        </p:blipFill>
        <p:spPr>
          <a:xfrm>
            <a:off x="-280907" y="0"/>
            <a:ext cx="9705814" cy="6858000"/>
          </a:xfrm>
          <a:prstGeom prst="rect">
            <a:avLst/>
          </a:prstGeom>
        </p:spPr>
      </p:pic>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154984"/>
          </a:xfrm>
          <a:prstGeom prst="rect">
            <a:avLst/>
          </a:prstGeom>
          <a:noFill/>
        </p:spPr>
        <p:txBody>
          <a:bodyPr wrap="square" rtlCol="0">
            <a:spAutoFit/>
          </a:bodyPr>
          <a:lstStyle/>
          <a:p>
            <a:pPr algn="just"/>
            <a:r>
              <a:rPr lang="pt-BR" sz="2400" dirty="0" smtClean="0">
                <a:solidFill>
                  <a:schemeClr val="tx2">
                    <a:lumMod val="50000"/>
                  </a:schemeClr>
                </a:solidFill>
              </a:rPr>
              <a:t>Quais são os tipos de comunicação em uma rede comutada?</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Explique o que é um RFC (</a:t>
            </a:r>
            <a:r>
              <a:rPr lang="pt-BR" sz="2400" dirty="0" err="1" smtClean="0">
                <a:solidFill>
                  <a:schemeClr val="tx2">
                    <a:lumMod val="50000"/>
                  </a:schemeClr>
                </a:solidFill>
              </a:rPr>
              <a:t>Request</a:t>
            </a:r>
            <a:r>
              <a:rPr lang="pt-BR" sz="2400" dirty="0" smtClean="0">
                <a:solidFill>
                  <a:schemeClr val="tx2">
                    <a:lumMod val="50000"/>
                  </a:schemeClr>
                </a:solidFill>
              </a:rPr>
              <a:t> For </a:t>
            </a:r>
            <a:r>
              <a:rPr lang="pt-BR" sz="2400" dirty="0" err="1" smtClean="0">
                <a:solidFill>
                  <a:schemeClr val="tx2">
                    <a:lumMod val="50000"/>
                  </a:schemeClr>
                </a:solidFill>
              </a:rPr>
              <a:t>Comments</a:t>
            </a:r>
            <a:r>
              <a:rPr lang="pt-BR" sz="2400" dirty="0" smtClean="0">
                <a:solidFill>
                  <a:schemeClr val="tx2">
                    <a:lumMod val="50000"/>
                  </a:schemeClr>
                </a:solidFill>
              </a:rPr>
              <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Faça a relação entre as camadas dos </a:t>
            </a:r>
            <a:r>
              <a:rPr lang="pt-BR" sz="2400" dirty="0" err="1" smtClean="0">
                <a:solidFill>
                  <a:schemeClr val="tx2">
                    <a:lumMod val="50000"/>
                  </a:schemeClr>
                </a:solidFill>
              </a:rPr>
              <a:t>mods</a:t>
            </a:r>
            <a:r>
              <a:rPr lang="pt-BR" sz="2400" dirty="0" smtClean="0">
                <a:solidFill>
                  <a:schemeClr val="tx2">
                    <a:lumMod val="50000"/>
                  </a:schemeClr>
                </a:solidFill>
              </a:rPr>
              <a:t>. de ref. OSI e TCP/IP.</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os </a:t>
            </a:r>
            <a:r>
              <a:rPr lang="pt-BR" sz="2400" dirty="0" err="1" smtClean="0">
                <a:solidFill>
                  <a:schemeClr val="tx2">
                    <a:lumMod val="50000"/>
                  </a:schemeClr>
                </a:solidFill>
              </a:rPr>
              <a:t>IPs</a:t>
            </a:r>
            <a:r>
              <a:rPr lang="pt-BR" sz="2400" dirty="0" smtClean="0">
                <a:solidFill>
                  <a:schemeClr val="tx2">
                    <a:lumMod val="50000"/>
                  </a:schemeClr>
                </a:solidFill>
              </a:rPr>
              <a:t> reservados para LAN das classes A, B e C? E a máscara padrão de cada uma destas classes?</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Quantos bits tem um IP (IPv4)? E a máscara de rede, é composta por quantos bits? </a:t>
            </a: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154984"/>
          </a:xfrm>
          <a:prstGeom prst="rect">
            <a:avLst/>
          </a:prstGeom>
          <a:noFill/>
        </p:spPr>
        <p:txBody>
          <a:bodyPr wrap="square" rtlCol="0">
            <a:spAutoFit/>
          </a:bodyPr>
          <a:lstStyle/>
          <a:p>
            <a:pPr algn="just"/>
            <a:r>
              <a:rPr lang="pt-BR" sz="2400" dirty="0" smtClean="0">
                <a:solidFill>
                  <a:schemeClr val="tx2">
                    <a:lumMod val="50000"/>
                  </a:schemeClr>
                </a:solidFill>
              </a:rPr>
              <a:t>Quantos bits tem um IP (IPv6)? </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um IP válido na internet?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o IP de rede, IP de broadcast? Quais são os </a:t>
            </a:r>
            <a:r>
              <a:rPr lang="pt-BR" sz="2400" dirty="0" err="1" smtClean="0">
                <a:solidFill>
                  <a:schemeClr val="tx2">
                    <a:lumMod val="50000"/>
                  </a:schemeClr>
                </a:solidFill>
              </a:rPr>
              <a:t>IPs</a:t>
            </a:r>
            <a:r>
              <a:rPr lang="pt-BR" sz="2400" dirty="0" smtClean="0">
                <a:solidFill>
                  <a:schemeClr val="tx2">
                    <a:lumMod val="50000"/>
                  </a:schemeClr>
                </a:solidFill>
              </a:rPr>
              <a:t> que devemos utilizar para configurar um gateway?</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Qual é a finalidade do protocolo ARP?</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significam as siglas: DNS, VPN, DHCP, </a:t>
            </a:r>
            <a:r>
              <a:rPr lang="pt-BR" sz="2400" dirty="0" smtClean="0">
                <a:solidFill>
                  <a:schemeClr val="tx2">
                    <a:lumMod val="50000"/>
                  </a:schemeClr>
                </a:solidFill>
              </a:rPr>
              <a:t>TCP, </a:t>
            </a:r>
            <a:r>
              <a:rPr lang="pt-BR" sz="2400" dirty="0" smtClean="0">
                <a:solidFill>
                  <a:schemeClr val="tx2">
                    <a:lumMod val="50000"/>
                  </a:schemeClr>
                </a:solidFill>
              </a:rPr>
              <a:t>UDP, HTTP, HTTPS, FTP e NTP?</a:t>
            </a: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524315"/>
          </a:xfrm>
          <a:prstGeom prst="rect">
            <a:avLst/>
          </a:prstGeom>
          <a:noFill/>
        </p:spPr>
        <p:txBody>
          <a:bodyPr wrap="square" rtlCol="0">
            <a:spAutoFit/>
          </a:bodyPr>
          <a:lstStyle/>
          <a:p>
            <a:pPr algn="just"/>
            <a:r>
              <a:rPr lang="pt-BR" sz="2400" dirty="0" smtClean="0">
                <a:solidFill>
                  <a:schemeClr val="tx2">
                    <a:lumMod val="50000"/>
                  </a:schemeClr>
                </a:solidFill>
              </a:rPr>
              <a:t>Qual é o objetivo do protocolo SNMP?</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as principais características do protocolo HTTP  que um desenvolvedor web deve conhecer? Porque?</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o modelo computacional cliente-servidor?</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criptografia?</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Para que serve o protocolo NFS?</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SAMBA?</a:t>
            </a: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524315"/>
          </a:xfrm>
          <a:prstGeom prst="rect">
            <a:avLst/>
          </a:prstGeom>
          <a:noFill/>
        </p:spPr>
        <p:txBody>
          <a:bodyPr wrap="square" rtlCol="0">
            <a:spAutoFit/>
          </a:bodyPr>
          <a:lstStyle/>
          <a:p>
            <a:pPr algn="just"/>
            <a:r>
              <a:rPr lang="pt-BR" sz="2400" dirty="0" smtClean="0">
                <a:solidFill>
                  <a:schemeClr val="tx2">
                    <a:lumMod val="50000"/>
                  </a:schemeClr>
                </a:solidFill>
              </a:rPr>
              <a:t>O que você conhece referente a VPN?</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os tipos possíveis de VPN?</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a:t>
            </a:r>
            <a:r>
              <a:rPr lang="pt-BR" sz="2400" dirty="0" err="1" smtClean="0">
                <a:solidFill>
                  <a:schemeClr val="tx2">
                    <a:lumMod val="50000"/>
                  </a:schemeClr>
                </a:solidFill>
              </a:rPr>
              <a:t>IPsec</a:t>
            </a:r>
            <a:r>
              <a:rPr lang="pt-BR" sz="2400" dirty="0" smtClean="0">
                <a:solidFill>
                  <a:schemeClr val="tx2">
                    <a:lumMod val="50000"/>
                  </a:schemeClr>
                </a:solidFill>
              </a:rPr>
              <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Qual é a diferença entre o modo túnel e o modo transporte do </a:t>
            </a:r>
            <a:r>
              <a:rPr lang="pt-BR" sz="2400" dirty="0" err="1" smtClean="0">
                <a:solidFill>
                  <a:schemeClr val="tx2">
                    <a:lumMod val="50000"/>
                  </a:schemeClr>
                </a:solidFill>
              </a:rPr>
              <a:t>Ipsec</a:t>
            </a:r>
            <a:r>
              <a:rPr lang="pt-BR" sz="2400" dirty="0" smtClean="0">
                <a:solidFill>
                  <a:schemeClr val="tx2">
                    <a:lumMod val="50000"/>
                  </a:schemeClr>
                </a:solidFill>
              </a:rPr>
              <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uma porta lógica?</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as três gerações de Firewall? Qual a diferença entre elas?</a:t>
            </a: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206514"/>
            <a:ext cx="4876800" cy="707886"/>
          </a:xfrm>
          <a:prstGeom prst="rect">
            <a:avLst/>
          </a:prstGeom>
          <a:noFill/>
        </p:spPr>
        <p:txBody>
          <a:bodyPr wrap="square" rtlCol="0">
            <a:spAutoFit/>
          </a:bodyPr>
          <a:lstStyle/>
          <a:p>
            <a:pPr algn="ctr"/>
            <a:r>
              <a:rPr lang="pt-BR" sz="4000" b="1" dirty="0" smtClean="0">
                <a:solidFill>
                  <a:srgbClr val="000032"/>
                </a:solidFill>
              </a:rPr>
              <a:t>Lista de Exercícios</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600200"/>
            <a:ext cx="8610600" cy="4893647"/>
          </a:xfrm>
          <a:prstGeom prst="rect">
            <a:avLst/>
          </a:prstGeom>
          <a:noFill/>
        </p:spPr>
        <p:txBody>
          <a:bodyPr wrap="square" rtlCol="0">
            <a:spAutoFit/>
          </a:bodyPr>
          <a:lstStyle/>
          <a:p>
            <a:pPr algn="just"/>
            <a:r>
              <a:rPr lang="pt-BR" sz="2400" dirty="0" smtClean="0">
                <a:solidFill>
                  <a:schemeClr val="tx2">
                    <a:lumMod val="50000"/>
                  </a:schemeClr>
                </a:solidFill>
              </a:rPr>
              <a:t>O que é DMZ? Para que serve?</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Qual a diferença entre DNAT e SNAT?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O que é necessário implementar em uma rede para tornar possível identificar tentativas de intrusão?</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os tipos de criptografias disponíveis em uma rede </a:t>
            </a:r>
            <a:r>
              <a:rPr lang="pt-BR" sz="2400" dirty="0" err="1" smtClean="0">
                <a:solidFill>
                  <a:schemeClr val="tx2">
                    <a:lumMod val="50000"/>
                  </a:schemeClr>
                </a:solidFill>
              </a:rPr>
              <a:t>wifi</a:t>
            </a:r>
            <a:r>
              <a:rPr lang="pt-BR" sz="2400" dirty="0" smtClean="0">
                <a:solidFill>
                  <a:schemeClr val="tx2">
                    <a:lumMod val="50000"/>
                  </a:schemeClr>
                </a:solidFill>
              </a:rPr>
              <a:t>?</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os tipos de rede wireless?</a:t>
            </a: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Quais são as topologias de uma rede </a:t>
            </a:r>
            <a:r>
              <a:rPr lang="pt-BR" sz="2400" dirty="0" err="1" smtClean="0">
                <a:solidFill>
                  <a:schemeClr val="tx2">
                    <a:lumMod val="50000"/>
                  </a:schemeClr>
                </a:solidFill>
              </a:rPr>
              <a:t>wifi</a:t>
            </a:r>
            <a:r>
              <a:rPr lang="pt-BR" sz="2400" dirty="0" smtClean="0">
                <a:solidFill>
                  <a:schemeClr val="tx2">
                    <a:lumMod val="50000"/>
                  </a:schemeClr>
                </a:solidFill>
              </a:rPr>
              <a:t>?</a:t>
            </a:r>
          </a:p>
          <a:p>
            <a:pPr algn="just"/>
            <a:endParaRPr lang="pt-BR" sz="2400" dirty="0" smtClean="0">
              <a:solidFill>
                <a:schemeClr val="tx2">
                  <a:lumMod val="50000"/>
                </a:schemeClr>
              </a:solidFill>
            </a:endParaRP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NAT </a:t>
            </a:r>
          </a:p>
          <a:p>
            <a:pPr algn="ctr"/>
            <a:r>
              <a:rPr lang="pt-BR" sz="4000" b="1" dirty="0" smtClean="0">
                <a:solidFill>
                  <a:srgbClr val="000032"/>
                </a:solidFill>
              </a:rPr>
              <a:t>Roteador Residencial</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pic>
        <p:nvPicPr>
          <p:cNvPr id="9" name="Imagem 8" descr="screenshot_3.jpg"/>
          <p:cNvPicPr>
            <a:picLocks noChangeAspect="1"/>
          </p:cNvPicPr>
          <p:nvPr/>
        </p:nvPicPr>
        <p:blipFill>
          <a:blip r:embed="rId5"/>
          <a:stretch>
            <a:fillRect/>
          </a:stretch>
        </p:blipFill>
        <p:spPr>
          <a:xfrm>
            <a:off x="-688382" y="0"/>
            <a:ext cx="10137183" cy="7162800"/>
          </a:xfrm>
          <a:prstGeom prst="rect">
            <a:avLst/>
          </a:prstGeom>
        </p:spPr>
      </p:pic>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447800"/>
            <a:ext cx="8686800" cy="5632311"/>
          </a:xfrm>
          <a:prstGeom prst="rect">
            <a:avLst/>
          </a:prstGeom>
          <a:noFill/>
        </p:spPr>
        <p:txBody>
          <a:bodyPr wrap="square" rtlCol="0">
            <a:spAutoFit/>
          </a:bodyPr>
          <a:lstStyle/>
          <a:p>
            <a:pPr algn="just"/>
            <a:r>
              <a:rPr lang="pt-BR" sz="3600" dirty="0" smtClean="0">
                <a:solidFill>
                  <a:schemeClr val="tx2">
                    <a:lumMod val="50000"/>
                  </a:schemeClr>
                </a:solidFill>
              </a:rPr>
              <a:t>Sistema ALOHA - Universidade do Havaí</a:t>
            </a:r>
          </a:p>
          <a:p>
            <a:pPr algn="just"/>
            <a:endParaRPr lang="pt-BR" sz="3600" dirty="0" smtClean="0">
              <a:solidFill>
                <a:schemeClr val="tx2">
                  <a:lumMod val="50000"/>
                </a:schemeClr>
              </a:solidFill>
            </a:endParaRPr>
          </a:p>
          <a:p>
            <a:pPr algn="just"/>
            <a:r>
              <a:rPr lang="pt-BR" sz="2400" dirty="0" smtClean="0">
                <a:solidFill>
                  <a:schemeClr val="tx2">
                    <a:lumMod val="50000"/>
                  </a:schemeClr>
                </a:solidFill>
              </a:rPr>
              <a:t>Primeiro sistema de computadores a empregar a técnica de rádio difusão ao invés de cabos ponto a ponto</a:t>
            </a:r>
          </a:p>
          <a:p>
            <a:pPr algn="just"/>
            <a:endParaRPr lang="pt-BR" sz="2400" dirty="0" smtClean="0">
              <a:solidFill>
                <a:schemeClr val="tx2">
                  <a:lumMod val="50000"/>
                </a:schemeClr>
              </a:solidFill>
            </a:endParaRP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Década de 70, as linhas telefônicas disponíveis eram caras e pouco confiáveis</a:t>
            </a:r>
          </a:p>
          <a:p>
            <a:pPr algn="just"/>
            <a:endParaRPr lang="pt-BR" sz="2400" dirty="0" smtClean="0">
              <a:solidFill>
                <a:schemeClr val="tx2">
                  <a:lumMod val="50000"/>
                </a:schemeClr>
              </a:solidFill>
            </a:endParaRPr>
          </a:p>
          <a:p>
            <a:pPr algn="just"/>
            <a:endParaRPr lang="pt-BR" sz="2400" dirty="0" smtClean="0">
              <a:solidFill>
                <a:schemeClr val="tx2">
                  <a:lumMod val="50000"/>
                </a:schemeClr>
              </a:solidFill>
            </a:endParaRPr>
          </a:p>
          <a:p>
            <a:pPr algn="just"/>
            <a:r>
              <a:rPr lang="pt-BR" sz="2400" dirty="0" smtClean="0">
                <a:solidFill>
                  <a:schemeClr val="tx2">
                    <a:lumMod val="50000"/>
                  </a:schemeClr>
                </a:solidFill>
              </a:rPr>
              <a:t>Necessidade de interligação de </a:t>
            </a:r>
            <a:r>
              <a:rPr lang="pt-BR" sz="2400" dirty="0" err="1" smtClean="0">
                <a:solidFill>
                  <a:schemeClr val="tx2">
                    <a:lumMod val="50000"/>
                  </a:schemeClr>
                </a:solidFill>
              </a:rPr>
              <a:t>subredes</a:t>
            </a:r>
            <a:r>
              <a:rPr lang="pt-BR" sz="2400" dirty="0" smtClean="0">
                <a:solidFill>
                  <a:schemeClr val="tx2">
                    <a:lumMod val="50000"/>
                  </a:schemeClr>
                </a:solidFill>
              </a:rPr>
              <a:t> da universidade espalhadas pelas ilhas ao Centro de Computação principal</a:t>
            </a:r>
          </a:p>
          <a:p>
            <a:pPr algn="just"/>
            <a:endParaRPr lang="pt-BR" sz="2400" dirty="0" smtClean="0">
              <a:solidFill>
                <a:schemeClr val="tx2">
                  <a:lumMod val="50000"/>
                </a:schemeClr>
              </a:solidFill>
            </a:endParaRPr>
          </a:p>
          <a:p>
            <a:pPr algn="just"/>
            <a:endParaRPr lang="pt-BR" sz="2400" dirty="0">
              <a:solidFill>
                <a:schemeClr val="tx2">
                  <a:lumMod val="50000"/>
                </a:schemeClr>
              </a:solidFill>
            </a:endParaRPr>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10" name="CaixaDeTexto 9"/>
          <p:cNvSpPr txBox="1"/>
          <p:nvPr/>
        </p:nvSpPr>
        <p:spPr>
          <a:xfrm>
            <a:off x="228600" y="1219200"/>
            <a:ext cx="8610600" cy="800219"/>
          </a:xfrm>
          <a:prstGeom prst="rect">
            <a:avLst/>
          </a:prstGeom>
          <a:noFill/>
        </p:spPr>
        <p:txBody>
          <a:bodyPr wrap="square" rtlCol="0">
            <a:spAutoFit/>
          </a:bodyPr>
          <a:lstStyle/>
          <a:p>
            <a:pPr algn="ctr"/>
            <a:endParaRPr lang="pt-BR" sz="2800" b="1" dirty="0" smtClean="0">
              <a:solidFill>
                <a:schemeClr val="tx2">
                  <a:lumMod val="50000"/>
                </a:schemeClr>
              </a:solidFill>
            </a:endParaRPr>
          </a:p>
          <a:p>
            <a:endParaRPr lang="pt-BR" dirty="0"/>
          </a:p>
        </p:txBody>
      </p:sp>
      <p:sp>
        <p:nvSpPr>
          <p:cNvPr id="9" name="CaixaDeTexto 8"/>
          <p:cNvSpPr txBox="1"/>
          <p:nvPr/>
        </p:nvSpPr>
        <p:spPr>
          <a:xfrm>
            <a:off x="228600" y="1447800"/>
            <a:ext cx="8686800" cy="5336846"/>
          </a:xfrm>
          <a:prstGeom prst="rect">
            <a:avLst/>
          </a:prstGeom>
          <a:noFill/>
        </p:spPr>
        <p:txBody>
          <a:bodyPr wrap="square" rtlCol="0">
            <a:spAutoFit/>
          </a:bodyPr>
          <a:lstStyle/>
          <a:p>
            <a:endParaRPr lang="pt-BR" dirty="0" smtClean="0"/>
          </a:p>
          <a:p>
            <a:pPr algn="just">
              <a:lnSpc>
                <a:spcPct val="120000"/>
              </a:lnSpc>
            </a:pPr>
            <a:r>
              <a:rPr lang="pt-BR" sz="2800" dirty="0" smtClean="0">
                <a:solidFill>
                  <a:schemeClr val="tx2">
                    <a:lumMod val="50000"/>
                  </a:schemeClr>
                </a:solidFill>
              </a:rPr>
              <a:t>A comunicação era realizada através da instalação de um pequeno transmissor/receptor de rádio FM em cada estação (campus), com um alcance suficiente para comunicar-se com o transmissor/receptor do Centro de Comunicação.</a:t>
            </a:r>
          </a:p>
          <a:p>
            <a:pPr algn="just">
              <a:lnSpc>
                <a:spcPct val="120000"/>
              </a:lnSpc>
            </a:pPr>
            <a:endParaRPr lang="pt-BR" sz="2800" dirty="0" smtClean="0">
              <a:solidFill>
                <a:schemeClr val="tx2">
                  <a:lumMod val="50000"/>
                </a:schemeClr>
              </a:solidFill>
            </a:endParaRPr>
          </a:p>
          <a:p>
            <a:pPr algn="just">
              <a:lnSpc>
                <a:spcPct val="120000"/>
              </a:lnSpc>
            </a:pPr>
            <a:endParaRPr lang="pt-BR" sz="2800" dirty="0" smtClean="0">
              <a:solidFill>
                <a:schemeClr val="tx2">
                  <a:lumMod val="50000"/>
                </a:schemeClr>
              </a:solidFill>
            </a:endParaRPr>
          </a:p>
          <a:p>
            <a:pPr algn="just">
              <a:lnSpc>
                <a:spcPct val="120000"/>
              </a:lnSpc>
            </a:pPr>
            <a:r>
              <a:rPr lang="pt-BR" sz="2800" dirty="0" smtClean="0">
                <a:solidFill>
                  <a:schemeClr val="tx2">
                    <a:lumMod val="50000"/>
                  </a:schemeClr>
                </a:solidFill>
              </a:rPr>
              <a:t>Transmissão feita a 9600bps.</a:t>
            </a:r>
          </a:p>
          <a:p>
            <a:pPr algn="just"/>
            <a:endParaRPr lang="pt-BR" dirty="0" smtClean="0">
              <a:solidFill>
                <a:schemeClr val="tx2">
                  <a:lumMod val="50000"/>
                </a:schemeClr>
              </a:solidFill>
            </a:endParaRPr>
          </a:p>
          <a:p>
            <a:pPr algn="just"/>
            <a:endParaRPr lang="pt-BR" dirty="0" smtClean="0">
              <a:solidFill>
                <a:schemeClr val="tx2">
                  <a:lumMod val="50000"/>
                </a:schemeClr>
              </a:solidFill>
            </a:endParaRPr>
          </a:p>
          <a:p>
            <a:endParaRPr lang="pt-BR" dirty="0"/>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447800"/>
            <a:ext cx="8686800" cy="5853910"/>
          </a:xfrm>
          <a:prstGeom prst="rect">
            <a:avLst/>
          </a:prstGeom>
          <a:noFill/>
        </p:spPr>
        <p:txBody>
          <a:bodyPr wrap="square" rtlCol="0">
            <a:spAutoFit/>
          </a:bodyPr>
          <a:lstStyle/>
          <a:p>
            <a:endParaRPr lang="pt-BR" dirty="0" smtClean="0"/>
          </a:p>
          <a:p>
            <a:pPr algn="just">
              <a:lnSpc>
                <a:spcPct val="120000"/>
              </a:lnSpc>
            </a:pPr>
            <a:r>
              <a:rPr lang="pt-BR" sz="2800" dirty="0" smtClean="0">
                <a:solidFill>
                  <a:schemeClr val="tx2">
                    <a:lumMod val="50000"/>
                  </a:schemeClr>
                </a:solidFill>
              </a:rPr>
              <a:t>Pesquisa e desenvolvimento das primeiras redes sem fio no início dos anos 90:</a:t>
            </a:r>
          </a:p>
          <a:p>
            <a:pPr algn="just">
              <a:lnSpc>
                <a:spcPct val="120000"/>
              </a:lnSpc>
            </a:pPr>
            <a:endParaRPr lang="pt-BR" sz="2800" dirty="0" smtClean="0">
              <a:solidFill>
                <a:schemeClr val="tx2">
                  <a:lumMod val="50000"/>
                </a:schemeClr>
              </a:solidFill>
            </a:endParaRPr>
          </a:p>
          <a:p>
            <a:pPr algn="just">
              <a:lnSpc>
                <a:spcPct val="120000"/>
              </a:lnSpc>
            </a:pPr>
            <a:endParaRPr lang="pt-BR" sz="2800" dirty="0" smtClean="0">
              <a:solidFill>
                <a:schemeClr val="tx2">
                  <a:lumMod val="50000"/>
                </a:schemeClr>
              </a:solidFill>
            </a:endParaRPr>
          </a:p>
          <a:p>
            <a:pPr lvl="1" algn="just">
              <a:lnSpc>
                <a:spcPct val="120000"/>
              </a:lnSpc>
            </a:pPr>
            <a:r>
              <a:rPr lang="pt-BR" sz="2800" dirty="0" smtClean="0">
                <a:solidFill>
                  <a:schemeClr val="tx2">
                    <a:lumMod val="50000"/>
                  </a:schemeClr>
                </a:solidFill>
              </a:rPr>
              <a:t>Miniaturização de componentes eletrônicos</a:t>
            </a:r>
          </a:p>
          <a:p>
            <a:pPr lvl="1" algn="just">
              <a:lnSpc>
                <a:spcPct val="120000"/>
              </a:lnSpc>
            </a:pPr>
            <a:endParaRPr lang="pt-BR" sz="2800" dirty="0" smtClean="0">
              <a:solidFill>
                <a:schemeClr val="tx2">
                  <a:lumMod val="50000"/>
                </a:schemeClr>
              </a:solidFill>
            </a:endParaRPr>
          </a:p>
          <a:p>
            <a:pPr lvl="1" algn="just">
              <a:lnSpc>
                <a:spcPct val="120000"/>
              </a:lnSpc>
            </a:pPr>
            <a:endParaRPr lang="pt-BR" sz="2800" dirty="0" smtClean="0">
              <a:solidFill>
                <a:schemeClr val="tx2">
                  <a:lumMod val="50000"/>
                </a:schemeClr>
              </a:solidFill>
            </a:endParaRPr>
          </a:p>
          <a:p>
            <a:pPr lvl="1" algn="just">
              <a:lnSpc>
                <a:spcPct val="120000"/>
              </a:lnSpc>
            </a:pPr>
            <a:r>
              <a:rPr lang="pt-BR" sz="2800" dirty="0" smtClean="0">
                <a:solidFill>
                  <a:schemeClr val="tx2">
                    <a:lumMod val="50000"/>
                  </a:schemeClr>
                </a:solidFill>
              </a:rPr>
              <a:t>Comunicações pessoais sem fio</a:t>
            </a:r>
          </a:p>
          <a:p>
            <a:pPr algn="just">
              <a:lnSpc>
                <a:spcPct val="120000"/>
              </a:lnSpc>
            </a:pPr>
            <a:endParaRPr lang="pt-BR" sz="2800" dirty="0" smtClean="0">
              <a:solidFill>
                <a:schemeClr val="tx2">
                  <a:lumMod val="50000"/>
                </a:schemeClr>
              </a:solidFill>
            </a:endParaRPr>
          </a:p>
          <a:p>
            <a:pPr algn="just"/>
            <a:endParaRPr lang="pt-BR" dirty="0" smtClean="0">
              <a:solidFill>
                <a:schemeClr val="tx2">
                  <a:lumMod val="50000"/>
                </a:schemeClr>
              </a:solidFill>
            </a:endParaRPr>
          </a:p>
          <a:p>
            <a:pPr algn="just"/>
            <a:endParaRPr lang="pt-BR" dirty="0" smtClean="0">
              <a:solidFill>
                <a:schemeClr val="tx2">
                  <a:lumMod val="50000"/>
                </a:schemeClr>
              </a:solidFill>
            </a:endParaRPr>
          </a:p>
          <a:p>
            <a:endParaRPr lang="pt-BR" dirty="0"/>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188756"/>
            <a:ext cx="8686800" cy="4780283"/>
          </a:xfrm>
          <a:prstGeom prst="rect">
            <a:avLst/>
          </a:prstGeom>
          <a:noFill/>
        </p:spPr>
        <p:txBody>
          <a:bodyPr wrap="square" rtlCol="0">
            <a:spAutoFit/>
          </a:bodyPr>
          <a:lstStyle/>
          <a:p>
            <a:pPr algn="ctr">
              <a:lnSpc>
                <a:spcPct val="120000"/>
              </a:lnSpc>
            </a:pPr>
            <a:r>
              <a:rPr lang="pt-BR" sz="2800" b="1" dirty="0" smtClean="0">
                <a:solidFill>
                  <a:schemeClr val="tx2">
                    <a:lumMod val="50000"/>
                  </a:schemeClr>
                </a:solidFill>
              </a:rPr>
              <a:t>Vantagens</a:t>
            </a:r>
          </a:p>
          <a:p>
            <a:pPr algn="just">
              <a:lnSpc>
                <a:spcPct val="120000"/>
              </a:lnSpc>
            </a:pPr>
            <a:endParaRPr lang="pt-BR" sz="2800" b="1" dirty="0" smtClean="0">
              <a:solidFill>
                <a:schemeClr val="tx2">
                  <a:lumMod val="50000"/>
                </a:schemeClr>
              </a:solidFill>
            </a:endParaRPr>
          </a:p>
          <a:p>
            <a:pPr algn="just">
              <a:lnSpc>
                <a:spcPct val="120000"/>
              </a:lnSpc>
            </a:pPr>
            <a:endParaRPr lang="pt-BR" sz="2800" dirty="0" smtClean="0">
              <a:solidFill>
                <a:schemeClr val="tx2">
                  <a:lumMod val="50000"/>
                </a:schemeClr>
              </a:solidFill>
            </a:endParaRP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		Flexibilidade, Mobilidade e Praticidade</a:t>
            </a: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endParaRPr lang="pt-BR" sz="2800" dirty="0" smtClean="0">
              <a:solidFill>
                <a:schemeClr val="tx2">
                  <a:lumMod val="50000"/>
                </a:schemeClr>
              </a:solidFill>
              <a:ea typeface="DejaVu Sans" charset="0"/>
              <a:cs typeface="DejaVu Sans" charset="0"/>
            </a:endParaRP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		Simplicidade de Instalação</a:t>
            </a: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endParaRPr lang="pt-BR" sz="2800" dirty="0" smtClean="0">
              <a:solidFill>
                <a:schemeClr val="tx2">
                  <a:lumMod val="50000"/>
                </a:schemeClr>
              </a:solidFill>
              <a:ea typeface="DejaVu Sans" charset="0"/>
              <a:cs typeface="DejaVu Sans" charset="0"/>
            </a:endParaRP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		Redução de Custos</a:t>
            </a:r>
          </a:p>
          <a:p>
            <a:endParaRPr lang="pt-BR" dirty="0"/>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9060" y="1219200"/>
            <a:ext cx="8953297" cy="5410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1981200" y="-76200"/>
            <a:ext cx="4876800" cy="1323439"/>
          </a:xfrm>
          <a:prstGeom prst="rect">
            <a:avLst/>
          </a:prstGeom>
          <a:noFill/>
        </p:spPr>
        <p:txBody>
          <a:bodyPr wrap="square" rtlCol="0">
            <a:spAutoFit/>
          </a:bodyPr>
          <a:lstStyle/>
          <a:p>
            <a:pPr algn="ctr"/>
            <a:r>
              <a:rPr lang="pt-BR" sz="4000" b="1" dirty="0" smtClean="0">
                <a:solidFill>
                  <a:srgbClr val="000032"/>
                </a:solidFill>
              </a:rPr>
              <a:t>Wireless</a:t>
            </a:r>
          </a:p>
          <a:p>
            <a:pPr algn="ctr"/>
            <a:r>
              <a:rPr lang="pt-BR" sz="4000" b="1" dirty="0" smtClean="0">
                <a:solidFill>
                  <a:srgbClr val="000032"/>
                </a:solidFill>
              </a:rPr>
              <a:t>Redes Sem Fio</a:t>
            </a:r>
            <a:endParaRPr lang="en-US" sz="4000" b="1" dirty="0">
              <a:solidFill>
                <a:srgbClr val="000032"/>
              </a:solidFill>
            </a:endParaRPr>
          </a:p>
        </p:txBody>
      </p:sp>
      <p:pic>
        <p:nvPicPr>
          <p:cNvPr id="7" name="Picture 2" descr="http://www.brainstorm9.com.br/wp-content/uploads/2012/08/012.jpg"/>
          <p:cNvPicPr>
            <a:picLocks noChangeAspect="1" noChangeArrowheads="1"/>
          </p:cNvPicPr>
          <p:nvPr/>
        </p:nvPicPr>
        <p:blipFill>
          <a:blip r:embed="rId3" cstate="print"/>
          <a:srcRect/>
          <a:stretch>
            <a:fillRect/>
          </a:stretch>
        </p:blipFill>
        <p:spPr bwMode="auto">
          <a:xfrm>
            <a:off x="76200" y="143933"/>
            <a:ext cx="1524000" cy="999067"/>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7509934" y="76200"/>
            <a:ext cx="1481666" cy="1066800"/>
          </a:xfrm>
          <a:prstGeom prst="rect">
            <a:avLst/>
          </a:prstGeom>
          <a:noFill/>
          <a:ln w="9525">
            <a:noFill/>
            <a:miter lim="800000"/>
            <a:headEnd/>
            <a:tailEnd/>
          </a:ln>
          <a:effectLst/>
        </p:spPr>
      </p:pic>
      <p:sp>
        <p:nvSpPr>
          <p:cNvPr id="9" name="CaixaDeTexto 8"/>
          <p:cNvSpPr txBox="1"/>
          <p:nvPr/>
        </p:nvSpPr>
        <p:spPr>
          <a:xfrm>
            <a:off x="228600" y="1188756"/>
            <a:ext cx="8686800" cy="5407121"/>
          </a:xfrm>
          <a:prstGeom prst="rect">
            <a:avLst/>
          </a:prstGeom>
          <a:noFill/>
        </p:spPr>
        <p:txBody>
          <a:bodyPr wrap="square" rtlCol="0">
            <a:spAutoFit/>
          </a:bodyPr>
          <a:lstStyle/>
          <a:p>
            <a:pPr algn="ctr">
              <a:lnSpc>
                <a:spcPct val="120000"/>
              </a:lnSpc>
            </a:pPr>
            <a:r>
              <a:rPr lang="pt-BR" sz="2800" b="1" dirty="0" smtClean="0">
                <a:solidFill>
                  <a:schemeClr val="tx2">
                    <a:lumMod val="50000"/>
                  </a:schemeClr>
                </a:solidFill>
              </a:rPr>
              <a:t>Desvantagens</a:t>
            </a:r>
          </a:p>
          <a:p>
            <a:pPr algn="just">
              <a:lnSpc>
                <a:spcPct val="120000"/>
              </a:lnSpc>
            </a:pPr>
            <a:endParaRPr lang="pt-BR" sz="2800" b="1" dirty="0" smtClean="0">
              <a:solidFill>
                <a:schemeClr val="tx2">
                  <a:lumMod val="50000"/>
                </a:schemeClr>
              </a:solidFill>
            </a:endParaRP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endParaRPr lang="pt-BR" sz="2800" dirty="0" smtClean="0">
              <a:solidFill>
                <a:schemeClr val="tx2">
                  <a:lumMod val="50000"/>
                </a:schemeClr>
              </a:solidFill>
            </a:endParaRP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Limitação de alcance</a:t>
            </a: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Interferência</a:t>
            </a: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Dificuldade de se atingir altas taxas de transmissão</a:t>
            </a: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Segurança</a:t>
            </a:r>
          </a:p>
          <a:p>
            <a:pPr marL="857250" lvl="1">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r>
              <a:rPr lang="pt-BR" sz="2800" dirty="0" smtClean="0">
                <a:solidFill>
                  <a:schemeClr val="tx2">
                    <a:lumMod val="50000"/>
                  </a:schemeClr>
                </a:solidFill>
                <a:ea typeface="DejaVu Sans" charset="0"/>
                <a:cs typeface="DejaVu Sans" charset="0"/>
              </a:rPr>
              <a:t>Reflexões do sinal no interior de uma edifício</a:t>
            </a:r>
          </a:p>
          <a:p>
            <a:pPr marL="425450" indent="-320675">
              <a:spcAft>
                <a:spcPts val="1138"/>
              </a:spcAft>
              <a:buClr>
                <a:srgbClr val="0066CC"/>
              </a:buClr>
              <a:tabLst>
                <a:tab pos="425450" algn="l"/>
                <a:tab pos="873125" algn="l"/>
                <a:tab pos="1322388" algn="l"/>
                <a:tab pos="1771650" algn="l"/>
                <a:tab pos="2220913" algn="l"/>
                <a:tab pos="2670175" algn="l"/>
                <a:tab pos="3119438" algn="l"/>
                <a:tab pos="3568700" algn="l"/>
                <a:tab pos="4017963" algn="l"/>
                <a:tab pos="4467225" algn="l"/>
                <a:tab pos="4916488" algn="l"/>
                <a:tab pos="5365750" algn="l"/>
                <a:tab pos="5815013" algn="l"/>
                <a:tab pos="6264275" algn="l"/>
                <a:tab pos="6713538" algn="l"/>
                <a:tab pos="7162800" algn="l"/>
                <a:tab pos="7612063" algn="l"/>
                <a:tab pos="8061325" algn="l"/>
                <a:tab pos="8510588" algn="l"/>
                <a:tab pos="8959850" algn="l"/>
                <a:tab pos="9409113" algn="l"/>
              </a:tabLst>
            </a:pPr>
            <a:endParaRPr lang="pt-BR" sz="2800" dirty="0" smtClean="0">
              <a:solidFill>
                <a:schemeClr val="tx2">
                  <a:lumMod val="50000"/>
                </a:schemeClr>
              </a:solidFill>
              <a:ea typeface="DejaVu Sans" charset="0"/>
              <a:cs typeface="DejaVu Sans" charset="0"/>
            </a:endParaRPr>
          </a:p>
          <a:p>
            <a:endParaRPr lang="pt-BR" dirty="0"/>
          </a:p>
        </p:txBody>
      </p:sp>
    </p:spTree>
    <p:extLst>
      <p:ext uri="{BB962C8B-B14F-4D97-AF65-F5344CB8AC3E}">
        <p14:creationId xmlns="" xmlns:p14="http://schemas.microsoft.com/office/powerpoint/2010/main" val="134988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48428</TotalTime>
  <Words>1649</Words>
  <Application>Microsoft Office PowerPoint</Application>
  <PresentationFormat>Apresentação na tela (4:3)</PresentationFormat>
  <Paragraphs>379</Paragraphs>
  <Slides>34</Slides>
  <Notes>34</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B1gH34d</dc:creator>
  <cp:lastModifiedBy>Windows User</cp:lastModifiedBy>
  <cp:revision>1421</cp:revision>
  <dcterms:created xsi:type="dcterms:W3CDTF">2012-03-03T15:14:32Z</dcterms:created>
  <dcterms:modified xsi:type="dcterms:W3CDTF">2014-10-09T13:58:05Z</dcterms:modified>
</cp:coreProperties>
</file>