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60" r:id="rId15"/>
    <p:sldId id="262" r:id="rId16"/>
    <p:sldId id="261" r:id="rId17"/>
    <p:sldId id="263" r:id="rId1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EA4A0E-B21D-4D1F-B11F-BAAC2AF92DC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E2EAEE8F-AFC8-4C71-97AF-26EE76F7DC8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4CA2B4B8-1E4B-4D88-A233-8B0033A597C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FE2D1C-2AED-409D-8528-B4E41ECF01A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669907A-AAF4-40CC-AB92-E063B73C9CD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71F415E-6F39-4AEE-B572-FB92121FF9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807798B-F6C9-4746-A365-EEA947DD48A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EDE6850-FD59-458D-B549-A02A1916D6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84398359-2DDA-4624-8142-11EC2146918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9965146-9E42-4985-B091-465A6373B13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488F7B70-DAEC-4366-9F09-BCC24A4B153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E0E0824-621D-4F3C-80F4-1AF365E4B7A4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800937A-9359-4F07-8760-F610C31C0EC3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339131-FF6B-451A-AC42-0FE6EFB6F0D2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8082DC0-9974-4569-B9CA-FCC3BBA88FD0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C55B856-362A-44F2-AE4F-807C13935D26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11B702-6A1B-45F8-90F6-EBA7990E22C3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8650F53-D31F-4415-97FD-6025C09524DF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095A5C8-67E4-4052-AF91-E607F8B789C9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001B441-8145-4440-B643-EB99519B003D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E917B5-695D-465F-8870-E9143A86412E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0B1918C-3E3B-4FD2-A0E0-77F202D4027F}" type="slidenum">
              <a:rPr lang="pt-BR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6000" b="0" strike="noStrike" spc="-1" dirty="0">
                <a:solidFill>
                  <a:schemeClr val="dk1"/>
                </a:solidFill>
                <a:latin typeface="Aptos Display"/>
              </a:rPr>
              <a:t>MPEI 24/25</a:t>
            </a:r>
            <a:endParaRPr lang="en-GB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/>
                </a:solidFill>
                <a:latin typeface="Aptos"/>
              </a:rPr>
              <a:t>Trabalho prático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dk1"/>
                </a:solidFill>
                <a:latin typeface="Aptos"/>
              </a:rPr>
              <a:t>Ellen Sales (117450)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dk1"/>
                </a:solidFill>
                <a:latin typeface="Aptos"/>
              </a:rPr>
              <a:t>Rodrigo Santos (119198)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chemeClr val="dk1"/>
                </a:solidFill>
                <a:latin typeface="Aptos Display"/>
              </a:rPr>
              <a:t>Objetivo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chemeClr val="dk1"/>
                </a:solidFill>
                <a:latin typeface="Aptos"/>
              </a:rPr>
              <a:t>Desenvolver, testar e demonstrar um sistema de deteção de ataques </a:t>
            </a:r>
            <a:r>
              <a:rPr lang="pt-BR" sz="2400" b="0" strike="noStrike" spc="-1" dirty="0" err="1">
                <a:solidFill>
                  <a:schemeClr val="dk1"/>
                </a:solidFill>
                <a:latin typeface="Aptos"/>
              </a:rPr>
              <a:t>DDoS</a:t>
            </a:r>
            <a:r>
              <a:rPr lang="pt-BR" sz="2400" b="0" strike="noStrike" spc="-1" dirty="0">
                <a:solidFill>
                  <a:schemeClr val="dk1"/>
                </a:solidFill>
                <a:latin typeface="Aptos"/>
              </a:rPr>
              <a:t> a partir de</a:t>
            </a:r>
            <a:r>
              <a:rPr lang="pt-BR" sz="1800" b="0" strike="noStrike" spc="-1" dirty="0">
                <a:solidFill>
                  <a:schemeClr val="dk1"/>
                </a:solidFill>
                <a:latin typeface="Aptos"/>
              </a:rPr>
              <a:t>:</a:t>
            </a:r>
          </a:p>
          <a:p>
            <a:pPr marL="742950" indent="-742950"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pt-BR" sz="2400" b="1" strike="noStrike" spc="-1" dirty="0">
                <a:solidFill>
                  <a:schemeClr val="dk1"/>
                </a:solidFill>
                <a:latin typeface="Aptos"/>
              </a:rPr>
              <a:t>Bloom Filter</a:t>
            </a:r>
            <a:r>
              <a:rPr lang="pt-BR" sz="2400" b="0" strike="noStrike" spc="-1" dirty="0">
                <a:solidFill>
                  <a:schemeClr val="dk1"/>
                </a:solidFill>
                <a:latin typeface="Aptos"/>
              </a:rPr>
              <a:t>: verificar se um dado fluxo já foi previamente classificado como ataque</a:t>
            </a:r>
            <a:r>
              <a:rPr lang="pt-BR" sz="2400" spc="-1" dirty="0">
                <a:solidFill>
                  <a:schemeClr val="dk1"/>
                </a:solidFill>
                <a:latin typeface="Aptos"/>
              </a:rPr>
              <a:t>.</a:t>
            </a:r>
          </a:p>
          <a:p>
            <a:pPr marL="742950" indent="-742950"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pt-BR" sz="2400" b="1" strike="noStrike" spc="-1" dirty="0" err="1">
                <a:solidFill>
                  <a:schemeClr val="dk1"/>
                </a:solidFill>
                <a:latin typeface="Aptos"/>
              </a:rPr>
              <a:t>Naive</a:t>
            </a:r>
            <a:r>
              <a:rPr lang="pt-BR" sz="2400" b="1" strike="noStrike" spc="-1" dirty="0">
                <a:solidFill>
                  <a:schemeClr val="dk1"/>
                </a:solidFill>
                <a:latin typeface="Aptos"/>
              </a:rPr>
              <a:t> </a:t>
            </a:r>
            <a:r>
              <a:rPr lang="pt-BR" sz="2400" b="1" strike="noStrike" spc="-1" dirty="0" err="1">
                <a:solidFill>
                  <a:schemeClr val="dk1"/>
                </a:solidFill>
                <a:latin typeface="Aptos"/>
              </a:rPr>
              <a:t>Bayes</a:t>
            </a:r>
            <a:r>
              <a:rPr lang="pt-BR" sz="2400" b="0" strike="noStrike" spc="-1" dirty="0">
                <a:solidFill>
                  <a:schemeClr val="dk1"/>
                </a:solidFill>
                <a:latin typeface="Aptos"/>
              </a:rPr>
              <a:t>: identificar padrões de tráfego (ataque ou benigno).</a:t>
            </a:r>
          </a:p>
          <a:p>
            <a:pPr marL="742950" indent="-742950"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pt-BR" sz="2400" b="1" spc="-1" dirty="0" err="1">
                <a:solidFill>
                  <a:schemeClr val="dk1"/>
                </a:solidFill>
                <a:latin typeface="Aptos"/>
              </a:rPr>
              <a:t>MinHash</a:t>
            </a:r>
            <a:r>
              <a:rPr lang="pt-BR" sz="2400" spc="-1" dirty="0">
                <a:solidFill>
                  <a:schemeClr val="dk1"/>
                </a:solidFill>
                <a:latin typeface="Aptos"/>
              </a:rPr>
              <a:t>: </a:t>
            </a:r>
            <a:r>
              <a:rPr lang="pt-BR" sz="2400" spc="-1" dirty="0" err="1">
                <a:solidFill>
                  <a:schemeClr val="dk1"/>
                </a:solidFill>
                <a:latin typeface="Aptos"/>
              </a:rPr>
              <a:t>detetar</a:t>
            </a:r>
            <a:r>
              <a:rPr lang="pt-BR" sz="2400" spc="-1" dirty="0">
                <a:solidFill>
                  <a:schemeClr val="dk1"/>
                </a:solidFill>
                <a:latin typeface="Aptos"/>
              </a:rPr>
              <a:t> similaridades entre os endereços IP de origem dos fluxos e identificar semelhantes.</a:t>
            </a:r>
            <a:endParaRPr lang="pt-BR" sz="2400" b="0" strike="noStrike" spc="-1" dirty="0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0" strike="noStrike" spc="-1" dirty="0" err="1">
                <a:solidFill>
                  <a:schemeClr val="dk1"/>
                </a:solidFill>
                <a:latin typeface="Aptos Display"/>
              </a:rPr>
              <a:t>Dataset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11520000" cy="144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pt-BR" sz="2000" b="0" strike="noStrike" spc="-1" dirty="0">
                <a:solidFill>
                  <a:schemeClr val="dk1"/>
                </a:solidFill>
                <a:latin typeface="Aptos"/>
              </a:rPr>
              <a:t>Uma vez que o </a:t>
            </a:r>
            <a:r>
              <a:rPr lang="pt-BR" sz="2000" b="0" strike="noStrike" spc="-1" dirty="0" err="1">
                <a:solidFill>
                  <a:schemeClr val="dk1"/>
                </a:solidFill>
                <a:latin typeface="Aptos"/>
              </a:rPr>
              <a:t>dataset</a:t>
            </a:r>
            <a:r>
              <a:rPr lang="pt-BR" sz="2000" b="0" strike="noStrike" spc="-1" dirty="0">
                <a:solidFill>
                  <a:schemeClr val="dk1"/>
                </a:solidFill>
                <a:latin typeface="Aptos"/>
              </a:rPr>
              <a:t> escolhido tinha demasiada informação, foram escolhidas as colunas mais relevantes para a análise de ataque </a:t>
            </a:r>
            <a:r>
              <a:rPr lang="pt-BR" sz="2000" b="0" strike="noStrike" spc="-1" dirty="0" err="1">
                <a:solidFill>
                  <a:schemeClr val="dk1"/>
                </a:solidFill>
                <a:latin typeface="Aptos"/>
              </a:rPr>
              <a:t>DDoS</a:t>
            </a:r>
            <a:r>
              <a:rPr lang="pt-BR" sz="2000" b="0" strike="noStrike" spc="-1" dirty="0">
                <a:solidFill>
                  <a:schemeClr val="dk1"/>
                </a:solidFill>
                <a:latin typeface="Aptos"/>
              </a:rPr>
              <a:t>. Além disso, como o conjunto de dados tinha </a:t>
            </a:r>
            <a:r>
              <a:rPr lang="pt-BR" sz="2000" b="0" strike="noStrike" spc="-1" dirty="0" err="1">
                <a:solidFill>
                  <a:schemeClr val="dk1"/>
                </a:solidFill>
                <a:latin typeface="Aptos"/>
              </a:rPr>
              <a:t>apróximadamente</a:t>
            </a:r>
            <a:r>
              <a:rPr lang="pt-BR" sz="2000" b="0" strike="noStrike" spc="-1" dirty="0">
                <a:solidFill>
                  <a:schemeClr val="dk1"/>
                </a:solidFill>
                <a:latin typeface="Aptos"/>
              </a:rPr>
              <a:t> 12.800.000 linhas, </a:t>
            </a:r>
            <a:r>
              <a:rPr lang="pt-BR" sz="2000" b="0" strike="noStrike" spc="-1" dirty="0" err="1">
                <a:solidFill>
                  <a:schemeClr val="dk1"/>
                </a:solidFill>
                <a:latin typeface="Aptos"/>
              </a:rPr>
              <a:t>fizémos</a:t>
            </a:r>
            <a:r>
              <a:rPr lang="pt-BR" sz="2000" b="0" strike="noStrike" spc="-1" dirty="0">
                <a:solidFill>
                  <a:schemeClr val="dk1"/>
                </a:solidFill>
                <a:latin typeface="Aptos"/>
              </a:rPr>
              <a:t> um script </a:t>
            </a:r>
            <a:r>
              <a:rPr lang="pt-BR" sz="2000" b="0" strike="noStrike" spc="-1" dirty="0" err="1">
                <a:solidFill>
                  <a:schemeClr val="dk1"/>
                </a:solidFill>
                <a:latin typeface="Aptos"/>
              </a:rPr>
              <a:t>python</a:t>
            </a:r>
            <a:r>
              <a:rPr lang="pt-BR" sz="2000" b="0" strike="noStrike" spc="-1" dirty="0">
                <a:solidFill>
                  <a:schemeClr val="dk1"/>
                </a:solidFill>
                <a:latin typeface="Aptos"/>
              </a:rPr>
              <a:t> que filtra e exporta um menor número de informação. A informação escolhida foi a seguinte: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900000" y="3092040"/>
            <a:ext cx="4500000" cy="3207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dk1"/>
                </a:solidFill>
                <a:latin typeface="Aptos"/>
              </a:rPr>
              <a:t>Endereço e porta de origem;</a:t>
            </a: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dk1"/>
                </a:solidFill>
                <a:latin typeface="Aptos"/>
              </a:rPr>
              <a:t>Quantidade de bytes transmitidos por segundo;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dk1"/>
                </a:solidFill>
                <a:latin typeface="Aptos"/>
              </a:rPr>
              <a:t>Número de pacotes transmitidos por segundo;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dk1"/>
                </a:solidFill>
                <a:latin typeface="Aptos"/>
              </a:rPr>
              <a:t>Duração do fluxo;</a:t>
            </a: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chemeClr val="dk1"/>
                </a:solidFill>
                <a:latin typeface="Aptos"/>
              </a:rPr>
              <a:t>Total de pacotes enviados</a:t>
            </a: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dk1"/>
                </a:solidFill>
                <a:latin typeface="Aptos"/>
              </a:rPr>
              <a:t>Total do tamanho dos pacotes enviados;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A672D4-3BA4-1792-D88A-19915254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40" y="2880000"/>
            <a:ext cx="6216163" cy="3311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CA48-BA1E-8796-C0E4-87A1078AB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>
            <a:extLst>
              <a:ext uri="{FF2B5EF4-FFF2-40B4-BE49-F238E27FC236}">
                <a16:creationId xmlns:a16="http://schemas.microsoft.com/office/drawing/2014/main" id="{686F06CF-5756-C385-03DA-4F6E531D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chemeClr val="dk1"/>
                </a:solidFill>
                <a:latin typeface="Aptos Display"/>
              </a:rPr>
              <a:t>Estrutura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>
            <a:extLst>
              <a:ext uri="{FF2B5EF4-FFF2-40B4-BE49-F238E27FC236}">
                <a16:creationId xmlns:a16="http://schemas.microsoft.com/office/drawing/2014/main" id="{236C964A-A81E-DE2F-4EF3-E7D74A53ECD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n-GB" sz="2300" spc="-1" dirty="0">
                <a:solidFill>
                  <a:srgbClr val="000000"/>
                </a:solidFill>
                <a:latin typeface="Arial"/>
              </a:rPr>
              <a:t>O </a:t>
            </a:r>
            <a:r>
              <a:rPr lang="en-GB" sz="2300" i="1" spc="-1" dirty="0">
                <a:solidFill>
                  <a:srgbClr val="000000"/>
                </a:solidFill>
                <a:latin typeface="Arial"/>
              </a:rPr>
              <a:t>Bloom Filter 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é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iniciado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b="1" i="1" spc="-1" dirty="0">
                <a:solidFill>
                  <a:srgbClr val="000000"/>
                </a:solidFill>
                <a:latin typeface="Arial"/>
              </a:rPr>
              <a:t>ids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dos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fluxos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DDoS de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treino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, 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depois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classifica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ids de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cada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amostra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do teste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obtém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classe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maior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probabilidade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Retorna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300" spc="-1" dirty="0">
                <a:solidFill>
                  <a:srgbClr val="000000"/>
                </a:solidFill>
                <a:latin typeface="Arial"/>
              </a:rPr>
              <a:t>se o ID do </a:t>
            </a:r>
            <a:r>
              <a:rPr lang="pt-BR" sz="2300" spc="-1" dirty="0" err="1">
                <a:solidFill>
                  <a:srgbClr val="000000"/>
                </a:solidFill>
                <a:latin typeface="Arial"/>
              </a:rPr>
              <a:t>flow</a:t>
            </a:r>
            <a:r>
              <a:rPr lang="pt-BR" sz="2300" spc="-1" dirty="0">
                <a:solidFill>
                  <a:srgbClr val="000000"/>
                </a:solidFill>
                <a:latin typeface="Arial"/>
              </a:rPr>
              <a:t> fornecido já foi </a:t>
            </a:r>
            <a:r>
              <a:rPr lang="pt-BR" sz="2300" spc="-1" dirty="0" err="1">
                <a:solidFill>
                  <a:srgbClr val="000000"/>
                </a:solidFill>
                <a:latin typeface="Arial"/>
              </a:rPr>
              <a:t>analizado</a:t>
            </a:r>
            <a:r>
              <a:rPr lang="pt-BR" sz="2300" spc="-1" dirty="0">
                <a:solidFill>
                  <a:srgbClr val="000000"/>
                </a:solidFill>
                <a:latin typeface="Arial"/>
              </a:rPr>
              <a:t> ou se sabemos a sua natureza;</a:t>
            </a:r>
            <a:endParaRPr lang="en-GB" sz="2300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300" i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18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C1F6-FC6E-F41E-2F5D-FBA76A00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>
            <a:extLst>
              <a:ext uri="{FF2B5EF4-FFF2-40B4-BE49-F238E27FC236}">
                <a16:creationId xmlns:a16="http://schemas.microsoft.com/office/drawing/2014/main" id="{E20C12F6-5D27-9878-1031-49850BA1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chemeClr val="dk1"/>
                </a:solidFill>
                <a:latin typeface="Aptos Display"/>
              </a:rPr>
              <a:t>Estrutura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>
            <a:extLst>
              <a:ext uri="{FF2B5EF4-FFF2-40B4-BE49-F238E27FC236}">
                <a16:creationId xmlns:a16="http://schemas.microsoft.com/office/drawing/2014/main" id="{B0E9AB97-DF87-E6D0-8B6A-9AC513B104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n-GB" sz="2300" spc="-1" dirty="0">
                <a:solidFill>
                  <a:srgbClr val="000000"/>
                </a:solidFill>
                <a:latin typeface="Arial"/>
              </a:rPr>
              <a:t>O </a:t>
            </a:r>
            <a:r>
              <a:rPr lang="en-GB" sz="2300" i="1" spc="-1" dirty="0">
                <a:solidFill>
                  <a:srgbClr val="000000"/>
                </a:solidFill>
                <a:latin typeface="Arial"/>
              </a:rPr>
              <a:t>Bloom Filter 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é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iniciado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b="1" i="1" spc="-1" dirty="0">
                <a:solidFill>
                  <a:srgbClr val="000000"/>
                </a:solidFill>
                <a:latin typeface="Arial"/>
              </a:rPr>
              <a:t>ids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dos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fluxos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DDoS de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treino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, 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depois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classifica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ids de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cada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amostra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do teste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obtém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classe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maior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probabilidade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Retorna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300" spc="-1" dirty="0">
                <a:solidFill>
                  <a:srgbClr val="000000"/>
                </a:solidFill>
                <a:latin typeface="Arial"/>
              </a:rPr>
              <a:t>se o ID do </a:t>
            </a:r>
            <a:r>
              <a:rPr lang="pt-BR" sz="2300" spc="-1" dirty="0" err="1">
                <a:solidFill>
                  <a:srgbClr val="000000"/>
                </a:solidFill>
                <a:latin typeface="Arial"/>
              </a:rPr>
              <a:t>flow</a:t>
            </a:r>
            <a:r>
              <a:rPr lang="pt-BR" sz="2300" spc="-1" dirty="0">
                <a:solidFill>
                  <a:srgbClr val="000000"/>
                </a:solidFill>
                <a:latin typeface="Arial"/>
              </a:rPr>
              <a:t> fornecido já foi analisado ou se sabemos a sua natureza;</a:t>
            </a:r>
            <a:endParaRPr lang="en-GB" sz="2300" spc="-1" dirty="0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n-GB" sz="2300" spc="-1" dirty="0">
                <a:solidFill>
                  <a:srgbClr val="000000"/>
                </a:solidFill>
                <a:latin typeface="Arial"/>
              </a:rPr>
              <a:t>O </a:t>
            </a:r>
            <a:r>
              <a:rPr lang="en-GB" sz="2300" i="1" spc="-1" dirty="0" err="1">
                <a:solidFill>
                  <a:srgbClr val="000000"/>
                </a:solidFill>
                <a:latin typeface="Arial"/>
              </a:rPr>
              <a:t>Classificador</a:t>
            </a:r>
            <a:r>
              <a:rPr lang="en-GB" sz="2300" i="1" spc="-1" dirty="0">
                <a:solidFill>
                  <a:srgbClr val="000000"/>
                </a:solidFill>
                <a:latin typeface="Arial"/>
              </a:rPr>
              <a:t> Naïve Bayes 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é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treinado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o conjunto de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treino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, e, para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cada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documento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faz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previsões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base no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teorema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de Naïve Bayes 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atribui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como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previsão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classe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maior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probabilidade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8405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9073F-732A-B638-A92B-79026AAE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>
            <a:extLst>
              <a:ext uri="{FF2B5EF4-FFF2-40B4-BE49-F238E27FC236}">
                <a16:creationId xmlns:a16="http://schemas.microsoft.com/office/drawing/2014/main" id="{3CFC603C-B42A-64B8-5DB8-F23FE450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chemeClr val="dk1"/>
                </a:solidFill>
                <a:latin typeface="Aptos Display"/>
              </a:rPr>
              <a:t>Estrutura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>
            <a:extLst>
              <a:ext uri="{FF2B5EF4-FFF2-40B4-BE49-F238E27FC236}">
                <a16:creationId xmlns:a16="http://schemas.microsoft.com/office/drawing/2014/main" id="{E7A51E92-D9EF-A27B-AF28-13789F192B4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n-GB" sz="2300" spc="-1" dirty="0">
                <a:solidFill>
                  <a:srgbClr val="000000"/>
                </a:solidFill>
                <a:latin typeface="Arial"/>
              </a:rPr>
              <a:t>O </a:t>
            </a:r>
            <a:r>
              <a:rPr lang="en-GB" sz="2300" i="1" spc="-1" dirty="0">
                <a:solidFill>
                  <a:srgbClr val="000000"/>
                </a:solidFill>
                <a:latin typeface="Arial"/>
              </a:rPr>
              <a:t>Bloom Filter 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é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iniciado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b="1" i="1" spc="-1" dirty="0">
                <a:solidFill>
                  <a:srgbClr val="000000"/>
                </a:solidFill>
                <a:latin typeface="Arial"/>
              </a:rPr>
              <a:t>ids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dos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fluxos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DDoS de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treino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, 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depois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classifica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ids de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cada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amostra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do teste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obtém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classe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maior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probabilidade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Retorna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300" spc="-1" dirty="0">
                <a:solidFill>
                  <a:srgbClr val="000000"/>
                </a:solidFill>
                <a:latin typeface="Arial"/>
              </a:rPr>
              <a:t>se o ID do </a:t>
            </a:r>
            <a:r>
              <a:rPr lang="pt-BR" sz="2300" spc="-1" dirty="0" err="1">
                <a:solidFill>
                  <a:srgbClr val="000000"/>
                </a:solidFill>
                <a:latin typeface="Arial"/>
              </a:rPr>
              <a:t>flow</a:t>
            </a:r>
            <a:r>
              <a:rPr lang="pt-BR" sz="2300" spc="-1" dirty="0">
                <a:solidFill>
                  <a:srgbClr val="000000"/>
                </a:solidFill>
                <a:latin typeface="Arial"/>
              </a:rPr>
              <a:t> fornecido já foi </a:t>
            </a:r>
            <a:r>
              <a:rPr lang="pt-BR" sz="2300" spc="-1" dirty="0" err="1">
                <a:solidFill>
                  <a:srgbClr val="000000"/>
                </a:solidFill>
                <a:latin typeface="Arial"/>
              </a:rPr>
              <a:t>analizado</a:t>
            </a:r>
            <a:r>
              <a:rPr lang="pt-BR" sz="2300" spc="-1" dirty="0">
                <a:solidFill>
                  <a:srgbClr val="000000"/>
                </a:solidFill>
                <a:latin typeface="Arial"/>
              </a:rPr>
              <a:t> ou se sabemos a sua natureza;</a:t>
            </a:r>
            <a:endParaRPr lang="en-GB" sz="2300" spc="-1" dirty="0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n-GB" sz="2300" spc="-1" dirty="0">
                <a:solidFill>
                  <a:srgbClr val="000000"/>
                </a:solidFill>
                <a:latin typeface="Arial"/>
              </a:rPr>
              <a:t>O </a:t>
            </a:r>
            <a:r>
              <a:rPr lang="en-GB" sz="2300" i="1" spc="-1" dirty="0" err="1">
                <a:solidFill>
                  <a:srgbClr val="000000"/>
                </a:solidFill>
                <a:latin typeface="Arial"/>
              </a:rPr>
              <a:t>Classificador</a:t>
            </a:r>
            <a:r>
              <a:rPr lang="en-GB" sz="2300" i="1" spc="-1" dirty="0">
                <a:solidFill>
                  <a:srgbClr val="000000"/>
                </a:solidFill>
                <a:latin typeface="Arial"/>
              </a:rPr>
              <a:t> Naïve Bayes 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é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treinado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o conjunto de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treino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, e, para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cada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documento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faz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previsões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base no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teorema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de Naïve Bayes e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atribui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como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previsão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classe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maior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Arial"/>
              </a:rPr>
              <a:t>probabilidade</a:t>
            </a:r>
            <a:r>
              <a:rPr lang="en-GB" sz="2300" spc="-1" dirty="0">
                <a:solidFill>
                  <a:srgbClr val="000000"/>
                </a:solidFill>
                <a:latin typeface="Arial"/>
              </a:rPr>
              <a:t>; 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Tx/>
              <a:buAutoNum type="arabicParenR"/>
            </a:pPr>
            <a:r>
              <a:rPr lang="pt-BR" sz="2300" dirty="0"/>
              <a:t>O </a:t>
            </a:r>
            <a:r>
              <a:rPr lang="pt-BR" sz="2300" i="1" dirty="0" err="1"/>
              <a:t>MinHash</a:t>
            </a:r>
            <a:r>
              <a:rPr lang="pt-BR" sz="2300" dirty="0"/>
              <a:t> é aplicado aos </a:t>
            </a:r>
            <a:r>
              <a:rPr lang="pt-BR" sz="2300" i="1" dirty="0" err="1"/>
              <a:t>shingles</a:t>
            </a:r>
            <a:r>
              <a:rPr lang="pt-BR" sz="2300" dirty="0"/>
              <a:t> gerados a partir dos endereços </a:t>
            </a:r>
            <a:r>
              <a:rPr lang="pt-BR" sz="2300" dirty="0" err="1"/>
              <a:t>IPs</a:t>
            </a:r>
            <a:r>
              <a:rPr lang="pt-BR" sz="2300" dirty="0"/>
              <a:t> dos fluxos de teste, calculando assinaturas com funções de </a:t>
            </a:r>
            <a:r>
              <a:rPr lang="pt-BR" sz="2300" dirty="0" err="1"/>
              <a:t>hash</a:t>
            </a:r>
            <a:r>
              <a:rPr lang="pt-BR" sz="2300" dirty="0"/>
              <a:t> aleatórias e comparando-as com as assinaturas dos fluxos </a:t>
            </a:r>
            <a:r>
              <a:rPr lang="pt-BR" sz="2300" i="1" dirty="0" err="1"/>
              <a:t>DDoS</a:t>
            </a:r>
            <a:r>
              <a:rPr lang="pt-BR" sz="2300" dirty="0"/>
              <a:t> e </a:t>
            </a:r>
            <a:r>
              <a:rPr lang="pt-BR" sz="2300" i="1" dirty="0" err="1"/>
              <a:t>Benign</a:t>
            </a:r>
            <a:r>
              <a:rPr lang="pt-BR" sz="2300" dirty="0"/>
              <a:t>. A classe é atribuída com base na maior similaridade entre as assinaturas geradas.</a:t>
            </a:r>
            <a:endParaRPr lang="en-GB" sz="23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Tx/>
              <a:buAutoNum type="arabicParenR"/>
            </a:pPr>
            <a:endParaRPr lang="en-GB" sz="2300" i="1" spc="-1" dirty="0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endParaRPr lang="en-GB" sz="2300" spc="-1" dirty="0">
              <a:solidFill>
                <a:srgbClr val="000000"/>
              </a:solidFill>
              <a:latin typeface="Arial"/>
            </a:endParaRP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300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300" i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5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7A5D-4865-6C36-2729-6A1DCEC0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>
            <a:extLst>
              <a:ext uri="{FF2B5EF4-FFF2-40B4-BE49-F238E27FC236}">
                <a16:creationId xmlns:a16="http://schemas.microsoft.com/office/drawing/2014/main" id="{B0F2A267-C8C0-1310-F288-0197D76F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chemeClr val="dk1"/>
                </a:solidFill>
                <a:latin typeface="Aptos Display"/>
              </a:rPr>
              <a:t>Como os fluxos são classificados?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8AE5404-8E84-272B-C155-BEE7F6E0E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CE5167B-43DE-C672-5E21-CD68632AB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755457"/>
            <a:ext cx="116205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30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443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7</vt:i4>
      </vt:variant>
    </vt:vector>
  </HeadingPairs>
  <TitlesOfParts>
    <vt:vector size="24" baseType="lpstr">
      <vt:lpstr>Aptos</vt:lpstr>
      <vt:lpstr>Aptos Display</vt:lpstr>
      <vt:lpstr>Arial</vt:lpstr>
      <vt:lpstr>Symbol</vt:lpstr>
      <vt:lpstr>Times New Roman</vt:lpstr>
      <vt:lpstr>Wingdings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MPEI 24/25</vt:lpstr>
      <vt:lpstr>Objetivo</vt:lpstr>
      <vt:lpstr>Dataset</vt:lpstr>
      <vt:lpstr>Estrutura</vt:lpstr>
      <vt:lpstr>Estrutura</vt:lpstr>
      <vt:lpstr>Estrutura</vt:lpstr>
      <vt:lpstr>Como os fluxos são classificados?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ellen sales</dc:creator>
  <dc:description/>
  <cp:lastModifiedBy>ellen sales</cp:lastModifiedBy>
  <cp:revision>7</cp:revision>
  <dcterms:created xsi:type="dcterms:W3CDTF">2024-12-05T10:42:17Z</dcterms:created>
  <dcterms:modified xsi:type="dcterms:W3CDTF">2024-12-17T20:41:10Z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