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02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0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9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0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9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3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36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57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24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4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1B264FE-31E8-493D-9CCD-26DB6514E02A}" type="datetimeFigureOut">
              <a:rPr lang="pt-BR" smtClean="0"/>
              <a:t>17/02/2021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AEBB4AB-BA35-4F36-BF68-4FF17185E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FAB50-9578-4E66-9E95-5C7708B85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Stone Age: Take Home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2055-DB8E-4172-84FB-63666EA45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COVID deaths Prediction</a:t>
            </a:r>
          </a:p>
          <a:p>
            <a:endParaRPr lang="pt-BR" dirty="0"/>
          </a:p>
          <a:p>
            <a:r>
              <a:rPr lang="pt-BR" dirty="0"/>
              <a:t>Rodrigo Neumann</a:t>
            </a:r>
          </a:p>
        </p:txBody>
      </p:sp>
    </p:spTree>
    <p:extLst>
      <p:ext uri="{BB962C8B-B14F-4D97-AF65-F5344CB8AC3E}">
        <p14:creationId xmlns:p14="http://schemas.microsoft.com/office/powerpoint/2010/main" val="12185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pt-BR" sz="4400" dirty="0"/>
              <a:t>Variáveis utilizadas no modelo:</a:t>
            </a:r>
          </a:p>
          <a:p>
            <a:pPr algn="just"/>
            <a:r>
              <a:rPr lang="pt-BR" sz="3800" b="1" dirty="0" err="1"/>
              <a:t>deathIncrease</a:t>
            </a:r>
            <a:r>
              <a:rPr lang="pt-BR" sz="3800" b="1" dirty="0"/>
              <a:t>:</a:t>
            </a:r>
            <a:r>
              <a:rPr lang="pt-BR" sz="3800" dirty="0"/>
              <a:t> Numero de mortes no dai anterior ao previsto;</a:t>
            </a:r>
          </a:p>
          <a:p>
            <a:pPr algn="just"/>
            <a:r>
              <a:rPr lang="pt-BR" sz="3800" b="1" dirty="0" err="1"/>
              <a:t>pending</a:t>
            </a:r>
            <a:r>
              <a:rPr lang="pt-BR" sz="3800" b="1" dirty="0"/>
              <a:t>:</a:t>
            </a:r>
            <a:r>
              <a:rPr lang="pt-BR" sz="3800" dirty="0"/>
              <a:t> Numero de testes aguardando resultado;</a:t>
            </a:r>
          </a:p>
          <a:p>
            <a:pPr algn="just"/>
            <a:r>
              <a:rPr lang="pt-BR" sz="3800" b="1" dirty="0" err="1"/>
              <a:t>inIcuCurrently</a:t>
            </a:r>
            <a:r>
              <a:rPr lang="pt-BR" sz="3800" b="1" dirty="0"/>
              <a:t>: </a:t>
            </a:r>
            <a:r>
              <a:rPr lang="pt-BR" sz="3800" dirty="0"/>
              <a:t>Pessoas atualmente hospitalizadas com casos graves ;</a:t>
            </a:r>
          </a:p>
          <a:p>
            <a:pPr algn="just"/>
            <a:r>
              <a:rPr lang="pt-BR" sz="3800" b="1" dirty="0" err="1"/>
              <a:t>onVentilatorCurrently</a:t>
            </a:r>
            <a:r>
              <a:rPr lang="pt-BR" sz="3800" b="1" dirty="0"/>
              <a:t>: </a:t>
            </a:r>
            <a:r>
              <a:rPr lang="pt-BR" sz="3800" dirty="0"/>
              <a:t>Pessoas hospitalizadas usando ventilação;</a:t>
            </a:r>
          </a:p>
          <a:p>
            <a:pPr algn="just"/>
            <a:r>
              <a:rPr lang="pt-BR" sz="3800" b="1" dirty="0" err="1"/>
              <a:t>positiveIncrease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positivos;</a:t>
            </a:r>
          </a:p>
          <a:p>
            <a:pPr algn="just"/>
            <a:r>
              <a:rPr lang="pt-BR" sz="3800" b="1" dirty="0" err="1"/>
              <a:t>negativeIncrease</a:t>
            </a:r>
            <a:r>
              <a:rPr lang="pt-BR" sz="3800" b="1" dirty="0"/>
              <a:t>: </a:t>
            </a:r>
            <a:r>
              <a:rPr lang="pt-BR" sz="3800" dirty="0"/>
              <a:t>Aumento no numero de testes negativos;</a:t>
            </a:r>
          </a:p>
          <a:p>
            <a:pPr algn="just"/>
            <a:r>
              <a:rPr lang="pt-BR" sz="3800" b="1" dirty="0" err="1"/>
              <a:t>hospitalizedIncrease</a:t>
            </a:r>
            <a:r>
              <a:rPr lang="pt-BR" sz="3800" dirty="0"/>
              <a:t>: Aumento no numero de Hospitalizados;</a:t>
            </a:r>
          </a:p>
          <a:p>
            <a:pPr algn="just"/>
            <a:r>
              <a:rPr lang="pt-BR" sz="3800" dirty="0"/>
              <a:t>E as variáveis criadas na etapa de </a:t>
            </a:r>
            <a:r>
              <a:rPr lang="pt-BR" sz="3800" dirty="0" err="1"/>
              <a:t>feature</a:t>
            </a:r>
            <a:r>
              <a:rPr lang="pt-BR" sz="3800" dirty="0"/>
              <a:t> </a:t>
            </a:r>
            <a:r>
              <a:rPr lang="pt-BR" sz="3800" dirty="0" err="1"/>
              <a:t>enginnering</a:t>
            </a:r>
            <a:r>
              <a:rPr lang="pt-BR" sz="3800" dirty="0"/>
              <a:t>.</a:t>
            </a:r>
          </a:p>
          <a:p>
            <a:pPr marL="0" indent="0" algn="just">
              <a:buNone/>
            </a:pPr>
            <a:r>
              <a:rPr lang="pt-BR" sz="4400" dirty="0"/>
              <a:t>Resultando em 17 variáveis usadas no modelo (7 delas sendo </a:t>
            </a:r>
            <a:r>
              <a:rPr lang="pt-BR" sz="4400" dirty="0" err="1"/>
              <a:t>dummies</a:t>
            </a:r>
            <a:r>
              <a:rPr lang="pt-BR" sz="4400" dirty="0"/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7999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6CC1-3DC8-4D11-BF18-4A50D7A5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Selection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747144-5ED8-49B0-AA5D-031ECE43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determinar o modelo que seria utilizado foram testado varias combinações de modelos até chegar no modelo escolhido.</a:t>
            </a:r>
          </a:p>
          <a:p>
            <a:endParaRPr lang="pt-BR" sz="2400" dirty="0"/>
          </a:p>
          <a:p>
            <a:r>
              <a:rPr lang="pt-BR" sz="2400" dirty="0"/>
              <a:t>Alguns exemplos: Regressão linear, Regressão polinomial, </a:t>
            </a:r>
            <a:r>
              <a:rPr lang="pt-BR" sz="2400" dirty="0" err="1"/>
              <a:t>Random</a:t>
            </a:r>
            <a:r>
              <a:rPr lang="pt-BR" sz="2400" dirty="0"/>
              <a:t> Forest.</a:t>
            </a:r>
          </a:p>
          <a:p>
            <a:endParaRPr lang="pt-BR" sz="2400" dirty="0"/>
          </a:p>
          <a:p>
            <a:r>
              <a:rPr lang="pt-BR" sz="2400" dirty="0"/>
              <a:t>Comparando principalmente o </a:t>
            </a:r>
            <a:r>
              <a:rPr lang="pt-BR" sz="2400" dirty="0" err="1"/>
              <a:t>fit</a:t>
            </a:r>
            <a:r>
              <a:rPr lang="pt-BR" sz="2400" dirty="0"/>
              <a:t> obtido na etapa de validação, foi escolhido trabalhar com um regressão linear da raiz quadrada da variável resposta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4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sz="2400" dirty="0"/>
                  <a:t>Modelo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pt-BR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Porque utilizar a raiz da variável resposta? </a:t>
                </a:r>
              </a:p>
              <a:p>
                <a:pPr marL="0" indent="0" algn="just">
                  <a:buNone/>
                </a:pPr>
                <a:r>
                  <a:rPr lang="pt-BR" sz="2400" dirty="0"/>
                  <a:t>Remetendo a decomposição STL é possível perceber que a variância da sazonalidade cresce muito, especialmente na região de validação. Funções como a raiz quadrada e log ajudam a reduzir a variância o que facilita no ajuste do modelo. Foram realizados testes com modelo do tipo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pt-BR" sz="2400" dirty="0"/>
                  <a:t>, mas os resultados não foram tão bons quanto com a raiz quadrada.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5E9256-59EA-40D0-8147-BFD2A9D41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541" r="-10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39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E7994-C446-46F7-811B-44DC422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Model </a:t>
            </a:r>
            <a:r>
              <a:rPr lang="pt-BR" sz="4800" b="1" dirty="0" err="1"/>
              <a:t>description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E9256-59EA-40D0-8147-BFD2A9D4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Outra adição que foi feita no modelo foi passar o produto da variável </a:t>
            </a:r>
            <a:r>
              <a:rPr lang="pt-BR" sz="2400" dirty="0" err="1"/>
              <a:t>data_n</a:t>
            </a:r>
            <a:r>
              <a:rPr lang="pt-BR" sz="2400" dirty="0"/>
              <a:t> com as </a:t>
            </a:r>
            <a:r>
              <a:rPr lang="pt-BR" sz="2400" dirty="0" err="1"/>
              <a:t>dummies</a:t>
            </a:r>
            <a:r>
              <a:rPr lang="pt-BR" sz="2400" dirty="0"/>
              <a:t> (Ex. </a:t>
            </a:r>
            <a:r>
              <a:rPr lang="pt-BR" sz="2400" dirty="0" err="1"/>
              <a:t>date_n</a:t>
            </a:r>
            <a:r>
              <a:rPr lang="pt-BR" sz="2400" dirty="0"/>
              <a:t> X </a:t>
            </a:r>
            <a:r>
              <a:rPr lang="pt-BR" sz="2400" dirty="0" err="1"/>
              <a:t>d_w_domingo</a:t>
            </a:r>
            <a:r>
              <a:rPr lang="pt-BR" sz="2400" dirty="0"/>
              <a:t>).</a:t>
            </a:r>
          </a:p>
          <a:p>
            <a:r>
              <a:rPr lang="pt-BR" sz="2400" dirty="0"/>
              <a:t>O objetivo desta adição no modelo foi facilitar que o efeito da sazonalidade mudasse ao longo do tempo, oferecendo um pouco mais de não-linearidade para o modelo.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9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Imagem 10" descr="Gráfico&#10;&#10;Descrição gerada automaticamente">
            <a:extLst>
              <a:ext uri="{FF2B5EF4-FFF2-40B4-BE49-F238E27FC236}">
                <a16:creationId xmlns:a16="http://schemas.microsoft.com/office/drawing/2014/main" id="{C9B306B4-44EE-40D8-A8EB-B83D89852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9" y="1691322"/>
            <a:ext cx="9667783" cy="504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p:pic>
        <p:nvPicPr>
          <p:cNvPr id="11" name="Espaço Reservado para Conteúdo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EFC65223-4F3D-48A8-94BC-2EBB0244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92" y="1988598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263797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do Treino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130.782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21,48%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RMSE : 190,96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87,9%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2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A66-0AC5-4BE2-9EFB-DEA211FF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A5E0BF32-5F4A-454C-96B4-F2EEBFB5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0" y="1691322"/>
            <a:ext cx="9445841" cy="49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F2FE-0B79-433A-8B8D-024DF5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p:pic>
        <p:nvPicPr>
          <p:cNvPr id="6" name="Espaço Reservado para Conteúdo 5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79F484B-737D-4A12-9D6A-B248641DD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059619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139832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29EA3-48E1-454B-8CD6-1BFB3BAC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Resultado da Validação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/>
                  <a:t>Erro Absoluto Médio: 341.84 mortes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Erro Relativo Médio: 15,98%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RMSE: 477.52</a:t>
                </a:r>
              </a:p>
              <a:p>
                <a:endParaRPr lang="pt-BR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: 72,62%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BFDDE69-DBA8-4C83-A490-251ED3AF4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6" t="-1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13EE-BACA-411D-AA2D-27A14934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800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834B6-55DB-4701-B25F-2B11EBFB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Utilizar os dados disponíveis na API do The Tracking COVID Project, para desenvolver um modelo capaz de prever o numero de mortes que vão ocorrer no dia seguinte.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modelo será validado com os dados de dezembro de 2020.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822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3317C-F553-4ADA-8BB9-40D26A39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Importância das Variáveis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09B883-D037-474A-AA72-84AAC18D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8" y="2097090"/>
            <a:ext cx="9509760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94D88-B027-4B5D-9F14-A498802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698F5-05C9-459E-8F60-91903A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API fornece dados tanto por cada um dos estados e territórios do USA quanto agregado para o pais todo. </a:t>
            </a:r>
          </a:p>
          <a:p>
            <a:pPr algn="just"/>
            <a:r>
              <a:rPr lang="pt-BR" sz="2400" dirty="0"/>
              <a:t>Embora tenham sido extraídos os dois </a:t>
            </a:r>
            <a:r>
              <a:rPr lang="pt-BR" sz="2400" dirty="0" err="1"/>
              <a:t>datasets</a:t>
            </a:r>
            <a:r>
              <a:rPr lang="pt-BR" sz="2400" dirty="0"/>
              <a:t> só foram utilizados os dados nacionais.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B12CA7-ECE6-4B15-925F-8D4EC69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77" y="3644265"/>
            <a:ext cx="9124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9406-D39C-49E0-A5E2-995A5F7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Dados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D4466-EB0C-45F4-89B4-F374A722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Foi decidido não utilizar os dados onde nem todos os território reportaram os dados (período antes de 2020-03-16). Utilizar dados nesta região só diminuiria a eficiência do modelo, já que a informação não representaria o comportamento do pais.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 Onde dados faltaram, em sua grande maioria nos inicio do </a:t>
            </a:r>
            <a:r>
              <a:rPr lang="pt-BR" sz="2400" dirty="0" err="1"/>
              <a:t>dataset</a:t>
            </a:r>
            <a:r>
              <a:rPr lang="pt-BR" sz="2400" dirty="0"/>
              <a:t>, foi utilizado o valor zero. Embora tenha sido uma decisão arriscada a maioria dos dados cresce ao longo do tempo, temos bastante dados completos e queremos prever um futuro longe da área com dados faltantes.</a:t>
            </a:r>
          </a:p>
        </p:txBody>
      </p:sp>
    </p:spTree>
    <p:extLst>
      <p:ext uri="{BB962C8B-B14F-4D97-AF65-F5344CB8AC3E}">
        <p14:creationId xmlns:p14="http://schemas.microsoft.com/office/powerpoint/2010/main" val="335377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BF85C-1B0A-4338-A365-6DD3C885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350E3-3C69-4F6E-B0DA-968FA6B5D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variável resposta utilizada será o número de mortes novas (</a:t>
            </a:r>
            <a:r>
              <a:rPr lang="pt-BR" sz="2400" dirty="0" err="1"/>
              <a:t>deathincrease</a:t>
            </a:r>
            <a:r>
              <a:rPr lang="pt-BR" sz="2400" dirty="0"/>
              <a:t> no </a:t>
            </a:r>
            <a:r>
              <a:rPr lang="pt-BR" sz="2400" dirty="0" err="1"/>
              <a:t>dataset</a:t>
            </a:r>
            <a:r>
              <a:rPr lang="pt-BR" sz="2400" dirty="0"/>
              <a:t>).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Utilizar a Variável death, que é o numero total de mortes até agora é uma opção que só aumentaria ad  dificuldade de ajustar o modelo conforme os números crescem.</a:t>
            </a:r>
          </a:p>
        </p:txBody>
      </p:sp>
    </p:spTree>
    <p:extLst>
      <p:ext uri="{BB962C8B-B14F-4D97-AF65-F5344CB8AC3E}">
        <p14:creationId xmlns:p14="http://schemas.microsoft.com/office/powerpoint/2010/main" val="94729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/>
              <a:t>Variável Resposta</a:t>
            </a:r>
          </a:p>
        </p:txBody>
      </p:sp>
      <p:pic>
        <p:nvPicPr>
          <p:cNvPr id="6" name="Imagem 5" descr="Gráfico, Gráfico de linhas, Histograma&#10;&#10;Descrição gerada automaticamente">
            <a:extLst>
              <a:ext uri="{FF2B5EF4-FFF2-40B4-BE49-F238E27FC236}">
                <a16:creationId xmlns:a16="http://schemas.microsoft.com/office/drawing/2014/main" id="{4A048527-A91E-47F0-9570-F0B17148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" y="1691322"/>
            <a:ext cx="9710213" cy="50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D5409-921C-4033-B226-B0E48760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1" dirty="0"/>
              <a:t>Variável</a:t>
            </a:r>
            <a:r>
              <a:rPr lang="pt-BR" dirty="0"/>
              <a:t> </a:t>
            </a:r>
            <a:r>
              <a:rPr lang="pt-BR" sz="4800" b="1" dirty="0"/>
              <a:t>Resposta</a:t>
            </a:r>
            <a:endParaRPr lang="pt-BR" b="1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1753A75-ADDE-491D-960E-48CF229E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" y="1691322"/>
            <a:ext cx="9518578" cy="49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4562-1CA9-4DAC-BB56-BA6A5C0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Engineering</a:t>
            </a:r>
            <a:endParaRPr lang="pt-BR" sz="48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4FE69-7B5A-4897-B6D0-B58A7565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Sazonalidade semanal: Foram criadas </a:t>
            </a:r>
            <a:r>
              <a:rPr lang="pt-BR" sz="2400" dirty="0" err="1"/>
              <a:t>dummy</a:t>
            </a:r>
            <a:r>
              <a:rPr lang="pt-BR" sz="2400" dirty="0"/>
              <a:t> </a:t>
            </a:r>
            <a:r>
              <a:rPr lang="pt-BR" sz="2400" dirty="0" err="1"/>
              <a:t>variables</a:t>
            </a:r>
            <a:r>
              <a:rPr lang="pt-BR" sz="2400" dirty="0"/>
              <a:t> para que o modelo possa saber que dia da semana está prevendo (</a:t>
            </a:r>
            <a:r>
              <a:rPr lang="pt-BR" sz="2400" dirty="0" err="1"/>
              <a:t>d_w_domingo</a:t>
            </a:r>
            <a:r>
              <a:rPr lang="pt-BR" sz="2400" dirty="0"/>
              <a:t>, </a:t>
            </a:r>
            <a:r>
              <a:rPr lang="pt-BR" sz="2400" dirty="0" err="1"/>
              <a:t>d_w_segunda</a:t>
            </a:r>
            <a:r>
              <a:rPr lang="pt-BR" sz="2400" dirty="0"/>
              <a:t>... </a:t>
            </a:r>
            <a:r>
              <a:rPr lang="pt-BR" sz="2400" dirty="0" err="1"/>
              <a:t>d_w_sabado</a:t>
            </a:r>
            <a:r>
              <a:rPr lang="pt-BR" sz="2400" dirty="0"/>
              <a:t>).</a:t>
            </a:r>
          </a:p>
          <a:p>
            <a:pPr algn="just"/>
            <a:r>
              <a:rPr lang="pt-BR" sz="2400" dirty="0"/>
              <a:t>Sazonalidade semanal: Normalmente é útil para prever o efeito sazonal o valor da variável resposta na mesma etapa, mas no ciclo passado. Essa variável foi chamada de </a:t>
            </a:r>
            <a:r>
              <a:rPr lang="pt-BR" sz="2400" dirty="0" err="1"/>
              <a:t>same_day_last_week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Tempo: Como estamos falando de um evento dinâmico é útil passar uma variável de tempo para que o modelo possa mudar seu comportamento. Foi criada a variável </a:t>
            </a:r>
            <a:r>
              <a:rPr lang="pt-BR" sz="2400" dirty="0" err="1"/>
              <a:t>date_n</a:t>
            </a:r>
            <a:r>
              <a:rPr lang="pt-BR" sz="2400" dirty="0"/>
              <a:t> que é o número dias que se passaram desde 2020-03-16, começando de zero.</a:t>
            </a:r>
          </a:p>
        </p:txBody>
      </p:sp>
    </p:spTree>
    <p:extLst>
      <p:ext uri="{BB962C8B-B14F-4D97-AF65-F5344CB8AC3E}">
        <p14:creationId xmlns:p14="http://schemas.microsoft.com/office/powerpoint/2010/main" val="276008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7811-DCB4-4BCD-BC72-7178583A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err="1"/>
              <a:t>Feature</a:t>
            </a:r>
            <a:r>
              <a:rPr lang="pt-BR" sz="4800" b="1" dirty="0"/>
              <a:t> </a:t>
            </a:r>
            <a:r>
              <a:rPr lang="pt-BR" sz="4800" b="1" dirty="0" err="1"/>
              <a:t>Selection</a:t>
            </a:r>
            <a:r>
              <a:rPr lang="pt-BR" sz="4800" b="1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853E5-1E23-477E-B2F4-B2861960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dataset</a:t>
            </a:r>
            <a:r>
              <a:rPr lang="pt-BR" sz="2400" dirty="0"/>
              <a:t> direto da API contem 25 variáveis, além disso foram criadas mais 9 variáveis (7 </a:t>
            </a:r>
            <a:r>
              <a:rPr lang="pt-BR" sz="2400" dirty="0" err="1"/>
              <a:t>dummies</a:t>
            </a:r>
            <a:r>
              <a:rPr lang="pt-BR" sz="2400" dirty="0"/>
              <a:t>), precisamos eliminar algumas delas para garantir que o modelo seja interpretável.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abordagem escolhida foi remover as variáveis que eram extremamente correlacionadas (&gt;90%).</a:t>
            </a:r>
          </a:p>
        </p:txBody>
      </p:sp>
    </p:spTree>
    <p:extLst>
      <p:ext uri="{BB962C8B-B14F-4D97-AF65-F5344CB8AC3E}">
        <p14:creationId xmlns:p14="http://schemas.microsoft.com/office/powerpoint/2010/main" val="3281154399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415</TotalTime>
  <Words>771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Wingdings 2</vt:lpstr>
      <vt:lpstr>Exibir</vt:lpstr>
      <vt:lpstr>Stone Age: Take Home</vt:lpstr>
      <vt:lpstr>O Problema</vt:lpstr>
      <vt:lpstr>Dados</vt:lpstr>
      <vt:lpstr>Dados faltantes</vt:lpstr>
      <vt:lpstr>Variável Resposta</vt:lpstr>
      <vt:lpstr>Variável Resposta</vt:lpstr>
      <vt:lpstr>Variável Resposta</vt:lpstr>
      <vt:lpstr>Feature Engineering</vt:lpstr>
      <vt:lpstr>Feature Selection </vt:lpstr>
      <vt:lpstr>Feature Selection </vt:lpstr>
      <vt:lpstr>Model Selection</vt:lpstr>
      <vt:lpstr>Model description</vt:lpstr>
      <vt:lpstr>Model description</vt:lpstr>
      <vt:lpstr>Resultado do Treino</vt:lpstr>
      <vt:lpstr>Resultado do Treino</vt:lpstr>
      <vt:lpstr>Resultado do Treino</vt:lpstr>
      <vt:lpstr>Resultado da Validação</vt:lpstr>
      <vt:lpstr>Resultado da Validação</vt:lpstr>
      <vt:lpstr>Resultado da Validação</vt:lpstr>
      <vt:lpstr>Importância das Variáveis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 Age: Take Home</dc:title>
  <dc:creator>Leticia Nicolino</dc:creator>
  <cp:lastModifiedBy>Leticia Nicolino</cp:lastModifiedBy>
  <cp:revision>30</cp:revision>
  <dcterms:created xsi:type="dcterms:W3CDTF">2021-02-17T17:23:55Z</dcterms:created>
  <dcterms:modified xsi:type="dcterms:W3CDTF">2021-02-18T00:19:24Z</dcterms:modified>
</cp:coreProperties>
</file>