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4D94-EC01-4D72-BD18-01446F2B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B6A33-42A0-4720-B6EB-170B0A63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B8F5A-C7E6-4B53-9D99-D109939F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22831-7A7E-479A-8221-5BC8D3AA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8C0DE-D864-4C45-9BD1-3971940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7AD9-180B-4305-9BDF-459B0E3C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A83DD9-9E8F-404B-8273-9A1D4E63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3F9BD-B2A6-44DF-9247-A048BCA8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6B5B7-D2FF-48F1-BD08-63CF0172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01663-722E-42BB-A074-203BB3C8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14CC0-FCF9-460D-B378-13E4C6BE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8EB5E6-46AB-475F-A761-A893B61F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07DC-4445-4BEB-8B5A-8BEE9E9E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F0DD98-1D57-42EF-884E-A630880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9D63B-6919-4372-B2DB-FCC85DB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7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A746-93DE-4A28-9073-6DEE361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8EB66-32DF-453D-8B76-4E7729BE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D56A5-AB77-4735-AC24-408D5C50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D345-71BC-435E-A341-1A142CE0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FFEE0-EF05-4C90-A53A-26FC71C3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2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0EF42-B258-4C5B-8C21-4FE1C29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80F16-462C-4594-9F8D-A7B25181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AC321-A99B-4553-A9AE-1E136C69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06C98-4A1C-4EEF-AABF-1F38976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06E1F-2D39-42B7-82CA-88416EB6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0A4E-D2F3-42E5-9F7A-C7BF39E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314CF-DD47-4A84-8B0F-3E85E284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70AC3-487A-407D-9ADC-40487FCB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F1953-761F-4231-88A8-0065F654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9CA207-70FD-4B43-8BC1-49E8C5D6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07AFF-E7B2-4950-B9F5-78A6D9B0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85CCF-1873-40EF-8BED-C65366F3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58F98-9EEE-4CE0-AB94-523C0724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488B14-BCE4-440B-A838-E8592132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62F51-4AD1-420D-B3D4-B472D56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FC8BCA-3113-46E8-8659-0328C606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897D36-960A-4E17-BC8D-8F818E2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F8110-9668-4CB6-9A47-C02D0E4B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30C1E-CA85-4732-A78B-FF52D56C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E0C1B-17D1-4D9C-8A81-23126800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7F9271-4BAB-469B-8ABC-0264B5B2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F6EF8E-1EF0-4D25-9C51-B59E0F7D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F459C-A214-443F-B7D0-22C81F4B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5AF41F-49DE-4346-9DB1-C8D169E4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16B0A4-A4FA-41F4-BD0C-8137E2B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FEA48-BC98-48E2-BB46-BB6D4F57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78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66A-26EB-46FB-8E3B-2AEF00E9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C7220-FD25-425F-88D7-919A92C7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F9E4F-F02B-4B1E-9C5F-3F9478C1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2ECBB-AE15-4073-9829-B13780F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BD564-B25E-4CBB-BBEA-78BDBF28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E30211-77A6-4429-AFE2-573AE12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9F86E-9797-404C-8331-964C41F4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15AC6-55F0-4026-A9E8-C5C6BAF1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F3BCB-6F52-4FA5-B466-3F1FCC89E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C6A36-7852-4908-93B7-2AED6043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F584B-9C74-4E7F-9CE3-75ACDB0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EC849-B60E-40D8-B4AA-ED533959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6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4AD166-C348-45AA-845E-19CAD2D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D93EC-DC81-456E-9BC8-FCEDA428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CC093-66B7-49AE-A71B-DCF6B4FCF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7718E-DCDF-4C73-97BC-0158AD09E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2D219-DE86-47D3-88DB-56C39D3D3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9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</a:t>
            </a:r>
            <a:r>
              <a:rPr lang="pt-BR" dirty="0" err="1"/>
              <a:t>prediction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Varaveis</a:t>
            </a:r>
            <a:r>
              <a:rPr lang="pt-BR" dirty="0"/>
              <a:t> utilizadas no modelo:</a:t>
            </a:r>
          </a:p>
          <a:p>
            <a:r>
              <a:rPr lang="pt-BR" dirty="0" err="1"/>
              <a:t>deathIncrease</a:t>
            </a:r>
            <a:r>
              <a:rPr lang="pt-BR" dirty="0"/>
              <a:t> : Numero de mortes no dai anterior ao previsto</a:t>
            </a:r>
          </a:p>
          <a:p>
            <a:r>
              <a:rPr lang="pt-BR" dirty="0" err="1"/>
              <a:t>pending</a:t>
            </a:r>
            <a:r>
              <a:rPr lang="pt-BR" dirty="0"/>
              <a:t>: Numero de testes aguardando resultado</a:t>
            </a:r>
          </a:p>
          <a:p>
            <a:r>
              <a:rPr lang="pt-BR" dirty="0" err="1"/>
              <a:t>inIcuCurrently</a:t>
            </a:r>
            <a:r>
              <a:rPr lang="pt-BR" dirty="0"/>
              <a:t>: Pessoas atualmente hospitalizadas com casos graves </a:t>
            </a:r>
          </a:p>
          <a:p>
            <a:r>
              <a:rPr lang="pt-BR" dirty="0" err="1"/>
              <a:t>onVentilatorCurrently</a:t>
            </a:r>
            <a:r>
              <a:rPr lang="pt-BR" dirty="0"/>
              <a:t>: Pessoas hospitalizadas usando ventilação</a:t>
            </a:r>
          </a:p>
          <a:p>
            <a:r>
              <a:rPr lang="pt-BR" dirty="0" err="1"/>
              <a:t>positiveIncrease</a:t>
            </a:r>
            <a:r>
              <a:rPr lang="pt-BR" dirty="0"/>
              <a:t>: Aumento no numero de testes positivos</a:t>
            </a:r>
          </a:p>
          <a:p>
            <a:r>
              <a:rPr lang="pt-BR" dirty="0" err="1"/>
              <a:t>negativeIncrease</a:t>
            </a:r>
            <a:r>
              <a:rPr lang="pt-BR" dirty="0"/>
              <a:t>: Aumento no numero de testes negativos</a:t>
            </a:r>
          </a:p>
          <a:p>
            <a:r>
              <a:rPr lang="pt-BR" dirty="0" err="1"/>
              <a:t>hospitalizedIncrease</a:t>
            </a:r>
            <a:r>
              <a:rPr lang="pt-BR" dirty="0"/>
              <a:t>: Aumento no numero de Hospitalizados</a:t>
            </a:r>
          </a:p>
          <a:p>
            <a:r>
              <a:rPr lang="pt-BR" dirty="0"/>
              <a:t>E as variáveis criadas na etapa de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enginnering</a:t>
            </a:r>
            <a:endParaRPr lang="pt-BR" dirty="0"/>
          </a:p>
          <a:p>
            <a:r>
              <a:rPr lang="pt-BR" dirty="0"/>
              <a:t>Resultando em 17 variáveis usadas no modelo (7 delas sendo </a:t>
            </a:r>
            <a:r>
              <a:rPr lang="pt-BR" dirty="0" err="1"/>
              <a:t>dummies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Selection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determinar o modelo que seria utilizado foram testado varias combinações de modelos até chegar no modelo escolhido.</a:t>
            </a:r>
          </a:p>
          <a:p>
            <a:endParaRPr lang="pt-BR" dirty="0"/>
          </a:p>
          <a:p>
            <a:r>
              <a:rPr lang="pt-BR" dirty="0"/>
              <a:t>Alguns exemplo: Regressão linear, Regressão polinomial, </a:t>
            </a:r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endParaRPr lang="pt-BR" dirty="0"/>
          </a:p>
          <a:p>
            <a:r>
              <a:rPr lang="pt-BR" dirty="0"/>
              <a:t>Comparando principalmente o </a:t>
            </a:r>
            <a:r>
              <a:rPr lang="pt-BR" dirty="0" err="1"/>
              <a:t>fit</a:t>
            </a:r>
            <a:r>
              <a:rPr lang="pt-BR" dirty="0"/>
              <a:t> obtido na etapa de validação, foi escolhido trabalhar com um regressão linear da raiz quadrada da variável resposta.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Modelo: </a:t>
            </a:r>
            <a:r>
              <a:rPr lang="pt-BR" dirty="0" err="1"/>
              <a:t>sqrt</a:t>
            </a:r>
            <a:r>
              <a:rPr lang="pt-BR" dirty="0"/>
              <a:t>(Y(X))= A X +B + e</a:t>
            </a:r>
          </a:p>
          <a:p>
            <a:r>
              <a:rPr lang="pt-BR" dirty="0"/>
              <a:t>Porque utilizar a raiz da variável resposta? </a:t>
            </a:r>
          </a:p>
          <a:p>
            <a:pPr marL="0" indent="0">
              <a:buNone/>
            </a:pPr>
            <a:r>
              <a:rPr lang="pt-BR" dirty="0"/>
              <a:t>Remetendo a decomposição STL é possível perceber que a </a:t>
            </a:r>
            <a:r>
              <a:rPr lang="pt-BR" dirty="0" err="1"/>
              <a:t>variança</a:t>
            </a:r>
            <a:r>
              <a:rPr lang="pt-BR" dirty="0"/>
              <a:t> da sazonalidade cresce muito, especialmente na região de validação. Funções como a raiz quadrada e log ajudam a reduzir a </a:t>
            </a:r>
            <a:r>
              <a:rPr lang="pt-BR" dirty="0" err="1"/>
              <a:t>variança</a:t>
            </a:r>
            <a:r>
              <a:rPr lang="pt-BR" dirty="0"/>
              <a:t> o que facilita no ajuste do modelo. Foram realizados testes com modelo do tipo log(Y(X))= A X +B + e, e os resultado não foram tão bons quanto com a raiz quadrada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adição que foi feita no modelo foi passar o produto da variável </a:t>
            </a:r>
            <a:r>
              <a:rPr lang="pt-BR" dirty="0" err="1"/>
              <a:t>data_n</a:t>
            </a:r>
            <a:r>
              <a:rPr lang="pt-BR" dirty="0"/>
              <a:t> com as </a:t>
            </a:r>
            <a:r>
              <a:rPr lang="pt-BR" dirty="0" err="1"/>
              <a:t>dummies</a:t>
            </a:r>
            <a:r>
              <a:rPr lang="pt-BR" dirty="0"/>
              <a:t> (Ex. </a:t>
            </a:r>
            <a:r>
              <a:rPr lang="pt-BR" dirty="0" err="1"/>
              <a:t>date_n</a:t>
            </a:r>
            <a:r>
              <a:rPr lang="pt-BR" dirty="0"/>
              <a:t> X </a:t>
            </a:r>
            <a:r>
              <a:rPr lang="pt-BR" dirty="0" err="1"/>
              <a:t>d_w_domingo</a:t>
            </a:r>
            <a:r>
              <a:rPr lang="pt-BR" dirty="0"/>
              <a:t>) </a:t>
            </a:r>
          </a:p>
          <a:p>
            <a:r>
              <a:rPr lang="pt-BR" dirty="0"/>
              <a:t>O objetivo desta adição no modelo foi facilitar que o efeito da sazonalidade mudasse ao longo do tempo, oferecendo um pouco mais de não-linearidade para o modelo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8" y="1602346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" y="1509744"/>
            <a:ext cx="10008701" cy="521807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DE69-DBA8-4C83-A490-251ED3AF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 Absoluto Médio: 130.782 mortes</a:t>
            </a:r>
          </a:p>
          <a:p>
            <a:endParaRPr lang="pt-BR" dirty="0"/>
          </a:p>
          <a:p>
            <a:r>
              <a:rPr lang="pt-BR" dirty="0"/>
              <a:t>Erro Relativo Médio: 21,48 % </a:t>
            </a:r>
          </a:p>
          <a:p>
            <a:endParaRPr lang="pt-BR" dirty="0"/>
          </a:p>
          <a:p>
            <a:r>
              <a:rPr lang="pt-BR" dirty="0"/>
              <a:t>Erro médio quadrático: 190,96</a:t>
            </a:r>
          </a:p>
          <a:p>
            <a:endParaRPr lang="pt-BR" dirty="0"/>
          </a:p>
          <a:p>
            <a:r>
              <a:rPr lang="pt-BR" dirty="0"/>
              <a:t>R^2: 87,9 %</a:t>
            </a:r>
          </a:p>
        </p:txBody>
      </p:sp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2" y="1690688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25" y="1690688"/>
            <a:ext cx="9671349" cy="504219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DE69-DBA8-4C83-A490-251ED3AF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 Absoluto Médio: 341.84 mortes</a:t>
            </a:r>
          </a:p>
          <a:p>
            <a:endParaRPr lang="pt-BR" dirty="0"/>
          </a:p>
          <a:p>
            <a:r>
              <a:rPr lang="pt-BR" dirty="0"/>
              <a:t>Erro Relativo Médio: 15,98 % </a:t>
            </a:r>
          </a:p>
          <a:p>
            <a:endParaRPr lang="pt-BR" dirty="0"/>
          </a:p>
          <a:p>
            <a:r>
              <a:rPr lang="pt-BR" dirty="0"/>
              <a:t>Erro médio quadrático: 477.52</a:t>
            </a:r>
          </a:p>
          <a:p>
            <a:endParaRPr lang="pt-BR" dirty="0"/>
          </a:p>
          <a:p>
            <a:r>
              <a:rPr lang="pt-BR" dirty="0"/>
              <a:t>R^2: 72,62 %</a:t>
            </a:r>
          </a:p>
        </p:txBody>
      </p:sp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os dados disponíveis na API do The Tracking COVID Project, para desenvolver um modelo capaz de prever o numero de mortes que vão ocorrer no dia seguinte.</a:t>
            </a:r>
          </a:p>
          <a:p>
            <a:endParaRPr lang="pt-BR" dirty="0"/>
          </a:p>
          <a:p>
            <a:r>
              <a:rPr lang="pt-BR" dirty="0"/>
              <a:t>O modelo será validado com os dados de dezembro </a:t>
            </a:r>
            <a:r>
              <a:rPr lang="pt-BR"/>
              <a:t>de 2020.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fornece dados tanto por cada um dos estados e territórios do USA quanto agregado para o pais todo. </a:t>
            </a:r>
          </a:p>
          <a:p>
            <a:r>
              <a:rPr lang="pt-BR" dirty="0"/>
              <a:t>Embora tenham sido extraídos os dois </a:t>
            </a:r>
            <a:r>
              <a:rPr lang="pt-BR" dirty="0" err="1"/>
              <a:t>datasets</a:t>
            </a:r>
            <a:r>
              <a:rPr lang="pt-BR" dirty="0"/>
              <a:t> só foram utilizados os dados nacionais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52" y="3540849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decidido não utilizar os dados onde nem todos os território reportaram os dados (período antes de 2020-03-16). Utilizar dados nesta região só diminuiria a eficiência do modelo, já que a informação não representaria o comportamento do pais</a:t>
            </a:r>
          </a:p>
          <a:p>
            <a:endParaRPr lang="pt-BR" dirty="0"/>
          </a:p>
          <a:p>
            <a:r>
              <a:rPr lang="pt-BR" dirty="0"/>
              <a:t> Onde dados faltaram, em sua grande maioria nos inicio do </a:t>
            </a:r>
            <a:r>
              <a:rPr lang="pt-BR" dirty="0" err="1"/>
              <a:t>dataset</a:t>
            </a:r>
            <a:r>
              <a:rPr lang="pt-BR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resposta utilizada será o número de mortes novas (</a:t>
            </a:r>
            <a:r>
              <a:rPr lang="pt-BR" dirty="0" err="1"/>
              <a:t>deathincrease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Utilizar a Variável death, que é o numero total de mortes até agora é uma opção que só aumentaria ad  dificuldade de ajustar o modelo conforme os números crescem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3" y="1430415"/>
            <a:ext cx="9710213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1" y="1297548"/>
            <a:ext cx="10422698" cy="54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Sazonalidade semanal: Foram criadas </a:t>
            </a:r>
            <a:r>
              <a:rPr lang="pt-BR" dirty="0" err="1"/>
              <a:t>dummy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para que o modelo possa saber que dia da semana está prevendo (</a:t>
            </a:r>
            <a:r>
              <a:rPr lang="pt-BR" dirty="0" err="1"/>
              <a:t>d_w_domingo</a:t>
            </a:r>
            <a:r>
              <a:rPr lang="pt-BR" dirty="0"/>
              <a:t>, </a:t>
            </a:r>
            <a:r>
              <a:rPr lang="pt-BR" dirty="0" err="1"/>
              <a:t>d_w_segunda</a:t>
            </a:r>
            <a:r>
              <a:rPr lang="pt-BR" dirty="0"/>
              <a:t>... </a:t>
            </a:r>
            <a:r>
              <a:rPr lang="pt-BR" dirty="0" err="1"/>
              <a:t>d_w_sabado</a:t>
            </a:r>
            <a:r>
              <a:rPr lang="pt-BR" dirty="0"/>
              <a:t>)</a:t>
            </a:r>
          </a:p>
          <a:p>
            <a:r>
              <a:rPr lang="pt-BR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dirty="0" err="1"/>
              <a:t>same_day_last_week</a:t>
            </a:r>
            <a:endParaRPr lang="pt-BR" dirty="0"/>
          </a:p>
          <a:p>
            <a:r>
              <a:rPr lang="pt-BR" dirty="0"/>
              <a:t>Tempo: Como estamos falando de um evento dinâmico é útil passar uma variável de tempo para que o modelo possa mudar seu comportamento. Foi criada a variável </a:t>
            </a:r>
            <a:r>
              <a:rPr lang="pt-BR" dirty="0" err="1"/>
              <a:t>date_n</a:t>
            </a:r>
            <a:r>
              <a:rPr lang="pt-BR" dirty="0"/>
              <a:t> que é o numero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direto da API contem 25 variáveis, além disso foram criadas mais 9 </a:t>
            </a:r>
            <a:r>
              <a:rPr lang="pt-BR" dirty="0" err="1"/>
              <a:t>varaiveis</a:t>
            </a:r>
            <a:r>
              <a:rPr lang="pt-BR" dirty="0"/>
              <a:t> (7 </a:t>
            </a:r>
            <a:r>
              <a:rPr lang="pt-BR" dirty="0" err="1"/>
              <a:t>dummies</a:t>
            </a:r>
            <a:r>
              <a:rPr lang="pt-BR" dirty="0"/>
              <a:t>), precisamos </a:t>
            </a:r>
            <a:r>
              <a:rPr lang="pt-BR" dirty="0" err="1"/>
              <a:t>eleminar</a:t>
            </a:r>
            <a:r>
              <a:rPr lang="pt-BR" dirty="0"/>
              <a:t> algumas delas para garantir que o modelo seja interpretável.</a:t>
            </a:r>
          </a:p>
          <a:p>
            <a:endParaRPr lang="pt-BR" dirty="0"/>
          </a:p>
          <a:p>
            <a:r>
              <a:rPr lang="pt-BR" dirty="0"/>
              <a:t>A abordagem escolhida foi remover as </a:t>
            </a:r>
            <a:r>
              <a:rPr lang="pt-BR" dirty="0" err="1"/>
              <a:t>varaives</a:t>
            </a:r>
            <a:r>
              <a:rPr lang="pt-BR" dirty="0"/>
              <a:t> que eram extremamente correlacionadas (&gt;90%)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768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21</cp:revision>
  <dcterms:created xsi:type="dcterms:W3CDTF">2021-02-17T17:23:55Z</dcterms:created>
  <dcterms:modified xsi:type="dcterms:W3CDTF">2021-02-17T22:46:04Z</dcterms:modified>
</cp:coreProperties>
</file>