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12801600" cx="960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6097295e_0_58:notes"/>
          <p:cNvSpPr/>
          <p:nvPr>
            <p:ph idx="2" type="sldImg"/>
          </p:nvPr>
        </p:nvSpPr>
        <p:spPr>
          <a:xfrm>
            <a:off x="21431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58609729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27294" y="1853164"/>
            <a:ext cx="8946600" cy="51087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27285" y="7053822"/>
            <a:ext cx="8946600" cy="19728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27285" y="2753022"/>
            <a:ext cx="8946600" cy="48870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27285" y="7845538"/>
            <a:ext cx="8946600" cy="32376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1950" lvl="1" marL="914400" algn="ctr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algn="ctr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algn="ctr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algn="ctr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algn="ctr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algn="ctr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algn="ctr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algn="ctr">
              <a:spcBef>
                <a:spcPts val="2400"/>
              </a:spcBef>
              <a:spcAft>
                <a:spcPts val="240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27285" y="1107618"/>
            <a:ext cx="36417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968875" y="1107625"/>
            <a:ext cx="5304900" cy="10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896082" y="11606228"/>
            <a:ext cx="5760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27285" y="5353227"/>
            <a:ext cx="8946600" cy="20952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27285" y="2868382"/>
            <a:ext cx="8946600" cy="85029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1950" lvl="1" marL="91440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>
              <a:spcBef>
                <a:spcPts val="2400"/>
              </a:spcBef>
              <a:spcAft>
                <a:spcPts val="240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27285" y="2868382"/>
            <a:ext cx="4200000" cy="85029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074020" y="2868382"/>
            <a:ext cx="4200000" cy="85029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27285" y="1382827"/>
            <a:ext cx="2948400" cy="18810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27285" y="3458560"/>
            <a:ext cx="2948400" cy="79131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14763" y="1120373"/>
            <a:ext cx="6686100" cy="101814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800600" y="-311"/>
            <a:ext cx="4800600" cy="128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9850" lIns="139850" spcFirstLastPara="1" rIns="139850" wrap="square" tIns="13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78775" y="3069236"/>
            <a:ext cx="4247400" cy="36894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78775" y="6976542"/>
            <a:ext cx="4247400" cy="30741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186475" y="1802142"/>
            <a:ext cx="4028700" cy="91968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1950" lvl="1" marL="91440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>
              <a:spcBef>
                <a:spcPts val="2400"/>
              </a:spcBef>
              <a:spcAft>
                <a:spcPts val="240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27285" y="10529431"/>
            <a:ext cx="6298800" cy="15060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9850" lIns="139850" spcFirstLastPara="1" rIns="139850" wrap="square" tIns="139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7285" y="2868382"/>
            <a:ext cx="8946600" cy="8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9850" lIns="139850" spcFirstLastPara="1" rIns="139850" wrap="square" tIns="139850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indent="-361950" lvl="1" marL="9144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2pPr>
            <a:lvl3pPr indent="-361950" lvl="2" marL="13716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3pPr>
            <a:lvl4pPr indent="-361950" lvl="3" marL="18288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4pPr>
            <a:lvl5pPr indent="-361950" lvl="4" marL="22860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5pPr>
            <a:lvl6pPr indent="-361950" lvl="5" marL="27432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6pPr>
            <a:lvl7pPr indent="-361950" lvl="6" marL="32004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7pPr>
            <a:lvl8pPr indent="-361950" lvl="7" marL="36576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8pPr>
            <a:lvl9pPr indent="-361950" lvl="8" marL="411480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9850" lIns="139850" spcFirstLastPara="1" rIns="139850" wrap="square" tIns="139850">
            <a:no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27281" y="1107625"/>
            <a:ext cx="31851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68885" y="1107618"/>
            <a:ext cx="5304900" cy="10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96082" y="11606228"/>
            <a:ext cx="5760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868" y="125440"/>
            <a:ext cx="3718497" cy="63021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761374" y="-304"/>
            <a:ext cx="207600" cy="410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9544" y="11170762"/>
            <a:ext cx="18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PT" sz="24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2018/2019</a:t>
            </a:r>
            <a:endParaRPr i="0" sz="2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 amt="12000"/>
          </a:blip>
          <a:srcRect b="0" l="0" r="0" t="0"/>
          <a:stretch/>
        </p:blipFill>
        <p:spPr>
          <a:xfrm>
            <a:off x="330532" y="11650105"/>
            <a:ext cx="900775" cy="9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40452" y="11693982"/>
            <a:ext cx="972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QR </a:t>
            </a:r>
            <a:r>
              <a:rPr b="1" i="0" lang="pt-PT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r>
              <a:rPr b="1" i="0" lang="pt-PT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this sample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68961" y="178950"/>
            <a:ext cx="530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latin typeface="Impact"/>
                <a:ea typeface="Impact"/>
                <a:cs typeface="Impact"/>
                <a:sym typeface="Impact"/>
              </a:rPr>
              <a:t>Project MVP  checklist </a:t>
            </a:r>
            <a:endParaRPr i="0" sz="2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jpg"/><Relationship Id="rId13" Type="http://schemas.openxmlformats.org/officeDocument/2006/relationships/image" Target="../media/image4.jp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jp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5" Type="http://schemas.openxmlformats.org/officeDocument/2006/relationships/image" Target="../media/image15.jp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7608888" y="141917"/>
            <a:ext cx="18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t-PT" sz="28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GROUP </a:t>
            </a:r>
            <a:r>
              <a:rPr lang="pt-PT" sz="2800">
                <a:latin typeface="Impact"/>
                <a:ea typeface="Impact"/>
                <a:cs typeface="Impact"/>
                <a:sym typeface="Impact"/>
              </a:rPr>
              <a:t>01</a:t>
            </a:r>
            <a:endParaRPr i="0" sz="28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00050" y="2915400"/>
            <a:ext cx="34719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PT">
                <a:solidFill>
                  <a:schemeClr val="dk2"/>
                </a:solidFill>
              </a:rPr>
              <a:t>Rodrigo Rocha        		71731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PT">
                <a:solidFill>
                  <a:schemeClr val="dk2"/>
                </a:solidFill>
              </a:rPr>
              <a:t>Rodrigo Oliveira 			71860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PT">
                <a:solidFill>
                  <a:schemeClr val="dk2"/>
                </a:solidFill>
              </a:rPr>
              <a:t>Fábio Nunes	       		80109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PT">
                <a:solidFill>
                  <a:schemeClr val="dk2"/>
                </a:solidFill>
              </a:rPr>
              <a:t>João Jesus     			80098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PT">
                <a:solidFill>
                  <a:schemeClr val="dk2"/>
                </a:solidFill>
              </a:rPr>
              <a:t>Diana Silva		     	    	80239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PT">
                <a:solidFill>
                  <a:schemeClr val="dk2"/>
                </a:solidFill>
              </a:rPr>
              <a:t>Susana Dias			80410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dk2"/>
                </a:solidFill>
              </a:rPr>
              <a:t>Mentors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PT">
                <a:solidFill>
                  <a:schemeClr val="dk2"/>
                </a:solidFill>
              </a:rPr>
              <a:t>Rogério Nogueira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PT">
                <a:solidFill>
                  <a:schemeClr val="dk2"/>
                </a:solidFill>
              </a:rPr>
              <a:t>Lúcia Bilro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PT">
                <a:solidFill>
                  <a:schemeClr val="dk2"/>
                </a:solidFill>
              </a:rPr>
              <a:t>Pedro Costa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50" y="11558175"/>
            <a:ext cx="1126326" cy="112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426374" y="12345538"/>
            <a:ext cx="53049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None/>
            </a:pPr>
            <a:r>
              <a:rPr b="1" i="0" lang="pt-PT" sz="1960" u="none" cap="none" strike="noStrike">
                <a:solidFill>
                  <a:srgbClr val="000000"/>
                </a:solidFill>
              </a:rPr>
              <a:t>http://xcoa.av.it.pt/~pei2018-2019_g0</a:t>
            </a:r>
            <a:r>
              <a:rPr b="1" lang="pt-PT" sz="1960"/>
              <a:t>1</a:t>
            </a:r>
            <a:r>
              <a:rPr b="1" i="0" lang="pt-PT" sz="1960" u="none" cap="none" strike="noStrike">
                <a:solidFill>
                  <a:srgbClr val="000000"/>
                </a:solidFill>
              </a:rPr>
              <a:t>/</a:t>
            </a:r>
            <a:endParaRPr b="1" i="0" sz="1960" u="none" cap="none" strike="noStrike">
              <a:solidFill>
                <a:srgbClr val="0000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00" y="1399301"/>
            <a:ext cx="3776600" cy="84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27336" l="9427" r="14114" t="0"/>
          <a:stretch/>
        </p:blipFill>
        <p:spPr>
          <a:xfrm>
            <a:off x="332275" y="2950200"/>
            <a:ext cx="300024" cy="38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6">
            <a:alphaModFix/>
          </a:blip>
          <a:srcRect b="0" l="0" r="21085" t="0"/>
          <a:stretch/>
        </p:blipFill>
        <p:spPr>
          <a:xfrm>
            <a:off x="332275" y="3374075"/>
            <a:ext cx="300025" cy="3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971925" y="930001"/>
            <a:ext cx="5304900" cy="10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PT">
                <a:solidFill>
                  <a:schemeClr val="dk1"/>
                </a:solidFill>
              </a:rPr>
              <a:t>Mobile App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pt-PT" sz="1600">
                <a:solidFill>
                  <a:schemeClr val="dk1"/>
                </a:solidFill>
              </a:rPr>
              <a:t>Communication with the sensor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PT" sz="1600">
                <a:solidFill>
                  <a:schemeClr val="dk1"/>
                </a:solidFill>
              </a:rPr>
              <a:t>Connect/Disconnect via bluetooth </a:t>
            </a:r>
            <a:r>
              <a:rPr b="1" lang="pt-PT" sz="1600">
                <a:solidFill>
                  <a:schemeClr val="dk1"/>
                </a:solidFill>
              </a:rPr>
              <a:t>MVP 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PT" sz="1600">
                <a:solidFill>
                  <a:schemeClr val="dk1"/>
                </a:solidFill>
              </a:rPr>
              <a:t>Read values from sensor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PT" sz="1600">
                <a:solidFill>
                  <a:schemeClr val="dk1"/>
                </a:solidFill>
              </a:rPr>
              <a:t>Read QR Code/ Barcode to immediate identification of the sensor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pt-PT" sz="1600">
                <a:solidFill>
                  <a:schemeClr val="dk1"/>
                </a:solidFill>
              </a:rPr>
              <a:t>Communication with the API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PT" sz="1600">
                <a:solidFill>
                  <a:schemeClr val="dk1"/>
                </a:solidFill>
              </a:rPr>
              <a:t>Login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PT" sz="1600">
                <a:solidFill>
                  <a:schemeClr val="dk1"/>
                </a:solidFill>
              </a:rPr>
              <a:t>Create notes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PT" sz="1600">
                <a:solidFill>
                  <a:schemeClr val="dk1"/>
                </a:solidFill>
              </a:rPr>
              <a:t>Delete notes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PT" sz="1600">
                <a:solidFill>
                  <a:schemeClr val="dk1"/>
                </a:solidFill>
              </a:rPr>
              <a:t>Edit notes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PT" sz="1600">
                <a:solidFill>
                  <a:schemeClr val="dk1"/>
                </a:solidFill>
              </a:rPr>
              <a:t>List notes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PT" sz="1600">
                <a:solidFill>
                  <a:schemeClr val="dk1"/>
                </a:solidFill>
              </a:rPr>
              <a:t>List process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PT" sz="1600">
                <a:solidFill>
                  <a:schemeClr val="dk1"/>
                </a:solidFill>
              </a:rPr>
              <a:t>Finish process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b="1"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PT">
                <a:solidFill>
                  <a:schemeClr val="dk1"/>
                </a:solidFill>
              </a:rPr>
              <a:t>Data Analysis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Prediction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Confidence band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Normalization of curves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PT">
                <a:solidFill>
                  <a:schemeClr val="dk1"/>
                </a:solidFill>
              </a:rPr>
              <a:t>BLE (Bluetooth Low Energy)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BLE Server development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Real time communication protocol deployment  </a:t>
            </a:r>
            <a:r>
              <a:rPr b="1" lang="pt-PT" sz="1600">
                <a:solidFill>
                  <a:schemeClr val="dk1"/>
                </a:solidFill>
              </a:rPr>
              <a:t>MVP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Encrypted communication </a:t>
            </a:r>
            <a:r>
              <a:rPr b="1" lang="pt-PT" sz="1600">
                <a:solidFill>
                  <a:schemeClr val="dk1"/>
                </a:solidFill>
              </a:rPr>
              <a:t>EXTRA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Improved connection security </a:t>
            </a:r>
            <a:r>
              <a:rPr b="1" lang="pt-PT" sz="1600">
                <a:solidFill>
                  <a:schemeClr val="dk1"/>
                </a:solidFill>
              </a:rPr>
              <a:t>EXTRA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OTA firmware updates </a:t>
            </a:r>
            <a:r>
              <a:rPr b="1" lang="pt-PT" sz="1600">
                <a:solidFill>
                  <a:schemeClr val="dk1"/>
                </a:solidFill>
              </a:rPr>
              <a:t>EXTRA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Search available devices </a:t>
            </a:r>
            <a:r>
              <a:rPr b="1" lang="pt-PT" sz="1600">
                <a:solidFill>
                  <a:schemeClr val="dk1"/>
                </a:solidFill>
              </a:rPr>
              <a:t>EXTRA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7">
            <a:alphaModFix/>
          </a:blip>
          <a:srcRect b="0" l="10543" r="10535" t="0"/>
          <a:stretch/>
        </p:blipFill>
        <p:spPr>
          <a:xfrm>
            <a:off x="332275" y="3797950"/>
            <a:ext cx="300025" cy="3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8">
            <a:alphaModFix/>
          </a:blip>
          <a:srcRect b="0" l="0" r="21079" t="0"/>
          <a:stretch/>
        </p:blipFill>
        <p:spPr>
          <a:xfrm>
            <a:off x="332275" y="4221825"/>
            <a:ext cx="300025" cy="3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9">
            <a:alphaModFix/>
          </a:blip>
          <a:srcRect b="0" l="15109" r="15102" t="11567"/>
          <a:stretch/>
        </p:blipFill>
        <p:spPr>
          <a:xfrm>
            <a:off x="332275" y="4645700"/>
            <a:ext cx="300025" cy="3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10">
            <a:alphaModFix/>
          </a:blip>
          <a:srcRect b="0" l="10543" r="10535" t="0"/>
          <a:stretch/>
        </p:blipFill>
        <p:spPr>
          <a:xfrm>
            <a:off x="332275" y="5102900"/>
            <a:ext cx="300025" cy="3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11">
            <a:alphaModFix/>
          </a:blip>
          <a:srcRect b="0" l="11216" r="11216" t="0"/>
          <a:stretch/>
        </p:blipFill>
        <p:spPr>
          <a:xfrm>
            <a:off x="332275" y="6780175"/>
            <a:ext cx="300025" cy="3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12">
            <a:alphaModFix/>
          </a:blip>
          <a:srcRect b="0" l="10535" r="10543" t="0"/>
          <a:stretch/>
        </p:blipFill>
        <p:spPr>
          <a:xfrm>
            <a:off x="332275" y="6250450"/>
            <a:ext cx="300025" cy="3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00113" y="2396563"/>
            <a:ext cx="1126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dk2"/>
                </a:solidFill>
              </a:rPr>
              <a:t>Team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13">
            <a:alphaModFix/>
          </a:blip>
          <a:srcRect b="22762" l="57720" r="0" t="21239"/>
          <a:stretch/>
        </p:blipFill>
        <p:spPr>
          <a:xfrm>
            <a:off x="332275" y="7245591"/>
            <a:ext cx="300024" cy="39737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432550" y="11833850"/>
            <a:ext cx="4419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Arial"/>
              <a:buNone/>
            </a:pPr>
            <a:r>
              <a:rPr lang="pt-PT" sz="1960"/>
              <a:t>Visit our website for more information:</a:t>
            </a:r>
            <a:endParaRPr sz="196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976812" y="2165958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228347" y="2460433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341010" y="2993058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74360" y="3557608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66497" y="3791558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089322" y="4095083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66472" y="4389558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66472" y="4688558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008847" y="4987558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08872" y="5188608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71722" y="6951121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71797" y="8700621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390535" y="9224421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040972" y="9767621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90822" y="8134946"/>
            <a:ext cx="300025" cy="29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89325" y="6672995"/>
            <a:ext cx="300025" cy="27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431250" y="6369682"/>
            <a:ext cx="300025" cy="27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90850" y="8946295"/>
            <a:ext cx="300025" cy="27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90825" y="9518895"/>
            <a:ext cx="300025" cy="278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