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20">
          <p15:clr>
            <a:srgbClr val="A4A3A4"/>
          </p15:clr>
        </p15:guide>
        <p15:guide id="2" pos="2502">
          <p15:clr>
            <a:srgbClr val="A4A3A4"/>
          </p15:clr>
        </p15:guide>
        <p15:guide id="3" orient="horz" pos="4100">
          <p15:clr>
            <a:srgbClr val="A4A3A4"/>
          </p15:clr>
        </p15:guide>
        <p15:guide id="4" orient="horz" pos="1696">
          <p15:clr>
            <a:srgbClr val="A4A3A4"/>
          </p15:clr>
        </p15:guide>
        <p15:guide id="5" orient="horz" pos="6912">
          <p15:clr>
            <a:srgbClr val="A4A3A4"/>
          </p15:clr>
        </p15:guide>
        <p15:guide id="6" pos="2434">
          <p15:clr>
            <a:srgbClr val="A4A3A4"/>
          </p15:clr>
        </p15:guide>
        <p15:guide id="7" pos="1731">
          <p15:clr>
            <a:srgbClr val="A4A3A4"/>
          </p15:clr>
        </p15:guide>
        <p15:guide id="8" pos="189">
          <p15:clr>
            <a:srgbClr val="A4A3A4"/>
          </p15:clr>
        </p15:guide>
        <p15:guide id="9" orient="horz" pos="562">
          <p15:clr>
            <a:srgbClr val="A4A3A4"/>
          </p15:clr>
        </p15:guide>
        <p15:guide id="10" pos="4793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7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20" orient="horz"/>
        <p:guide pos="2502"/>
        <p:guide pos="4100" orient="horz"/>
        <p:guide pos="1696" orient="horz"/>
        <p:guide pos="6912" orient="horz"/>
        <p:guide pos="2434"/>
        <p:guide pos="1731"/>
        <p:guide pos="189"/>
        <p:guide pos="562" orient="horz"/>
        <p:guide pos="4793"/>
        <p:guide pos="358" orient="horz"/>
        <p:guide pos="78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27285" y="1107618"/>
            <a:ext cx="3641600" cy="1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968885" y="1107618"/>
            <a:ext cx="5305030" cy="10263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896082" y="11606228"/>
            <a:ext cx="576135" cy="97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285" y="1107618"/>
            <a:ext cx="8946630" cy="1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8885" y="1107618"/>
            <a:ext cx="5305029" cy="10263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6082" y="11606228"/>
            <a:ext cx="576135" cy="97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8" y="125440"/>
            <a:ext cx="3718496" cy="63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3850090" y="-312"/>
            <a:ext cx="118796" cy="64011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69544" y="11170762"/>
            <a:ext cx="1863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2018/2019</a:t>
            </a:r>
            <a:endParaRPr i="0" sz="2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 amt="12000"/>
          </a:blip>
          <a:srcRect b="0" l="0" r="0" t="0"/>
          <a:stretch/>
        </p:blipFill>
        <p:spPr>
          <a:xfrm>
            <a:off x="330532" y="11650105"/>
            <a:ext cx="900775" cy="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40452" y="11693982"/>
            <a:ext cx="9719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QR </a:t>
            </a: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this sample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3.png"/><Relationship Id="rId10" Type="http://schemas.openxmlformats.org/officeDocument/2006/relationships/image" Target="../media/image15.jpg"/><Relationship Id="rId13" Type="http://schemas.openxmlformats.org/officeDocument/2006/relationships/image" Target="../media/image5.jp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7.jpg"/><Relationship Id="rId15" Type="http://schemas.openxmlformats.org/officeDocument/2006/relationships/image" Target="../media/image19.png"/><Relationship Id="rId14" Type="http://schemas.openxmlformats.org/officeDocument/2006/relationships/image" Target="../media/image17.png"/><Relationship Id="rId17" Type="http://schemas.openxmlformats.org/officeDocument/2006/relationships/image" Target="../media/image12.png"/><Relationship Id="rId16" Type="http://schemas.openxmlformats.org/officeDocument/2006/relationships/image" Target="../media/image18.png"/><Relationship Id="rId5" Type="http://schemas.openxmlformats.org/officeDocument/2006/relationships/image" Target="../media/image20.jpg"/><Relationship Id="rId19" Type="http://schemas.openxmlformats.org/officeDocument/2006/relationships/image" Target="../media/image11.png"/><Relationship Id="rId6" Type="http://schemas.openxmlformats.org/officeDocument/2006/relationships/image" Target="../media/image14.jpg"/><Relationship Id="rId18" Type="http://schemas.openxmlformats.org/officeDocument/2006/relationships/image" Target="../media/image10.pn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7608888" y="141917"/>
            <a:ext cx="1863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GROUP </a:t>
            </a:r>
            <a:r>
              <a:rPr lang="en-GB" sz="2800">
                <a:latin typeface="Impact"/>
                <a:ea typeface="Impact"/>
                <a:cs typeface="Impact"/>
                <a:sym typeface="Impact"/>
              </a:rPr>
              <a:t>01</a:t>
            </a:r>
            <a:endParaRPr i="0" sz="2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00050" y="2915400"/>
            <a:ext cx="34719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Rodrigo Rocha</a:t>
            </a:r>
            <a:r>
              <a:rPr lang="en-GB">
                <a:solidFill>
                  <a:schemeClr val="dk2"/>
                </a:solidFill>
              </a:rPr>
              <a:t>        		71731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Rodrigo Oliveira 			71860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Fábio Nunes	       		</a:t>
            </a:r>
            <a:r>
              <a:rPr lang="en-GB">
                <a:solidFill>
                  <a:schemeClr val="dk2"/>
                </a:solidFill>
              </a:rPr>
              <a:t>80109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João Jesus     			</a:t>
            </a:r>
            <a:r>
              <a:rPr lang="en-GB">
                <a:solidFill>
                  <a:schemeClr val="dk2"/>
                </a:solidFill>
              </a:rPr>
              <a:t>80098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Diana Silva		     	    	</a:t>
            </a:r>
            <a:r>
              <a:rPr lang="en-GB">
                <a:solidFill>
                  <a:schemeClr val="dk2"/>
                </a:solidFill>
              </a:rPr>
              <a:t>80239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Susana Dias			80410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Mentors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Rogério Nogueira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Lúcia Bilro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Pedro Costa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Technologies Used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0" y="11558175"/>
            <a:ext cx="1126326" cy="112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1426374" y="12345538"/>
            <a:ext cx="5304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b="1" i="0" lang="en-GB" sz="1960" u="none" cap="none" strike="noStrike">
                <a:solidFill>
                  <a:srgbClr val="000000"/>
                </a:solidFill>
              </a:rPr>
              <a:t>http://xcoa.av.it.pt/~pei2018-2019_g0</a:t>
            </a:r>
            <a:r>
              <a:rPr b="1" lang="en-GB" sz="1960"/>
              <a:t>1</a:t>
            </a:r>
            <a:r>
              <a:rPr b="1" i="0" lang="en-GB" sz="1960" u="none" cap="none" strike="noStrike">
                <a:solidFill>
                  <a:srgbClr val="000000"/>
                </a:solidFill>
              </a:rPr>
              <a:t>/</a:t>
            </a:r>
            <a:endParaRPr b="1" i="0" sz="1960" u="none" cap="none" strike="noStrike">
              <a:solidFill>
                <a:srgbClr val="000000"/>
              </a:solidFill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00" y="1399301"/>
            <a:ext cx="3776600" cy="8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27336" l="9427" r="14114" t="0"/>
          <a:stretch/>
        </p:blipFill>
        <p:spPr>
          <a:xfrm>
            <a:off x="332275" y="2950200"/>
            <a:ext cx="300024" cy="38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6">
            <a:alphaModFix/>
          </a:blip>
          <a:srcRect b="0" l="0" r="21085" t="0"/>
          <a:stretch/>
        </p:blipFill>
        <p:spPr>
          <a:xfrm>
            <a:off x="332275" y="3374075"/>
            <a:ext cx="300025" cy="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idx="1" type="body"/>
          </p:nvPr>
        </p:nvSpPr>
        <p:spPr>
          <a:xfrm>
            <a:off x="3968875" y="872100"/>
            <a:ext cx="5304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/>
              <a:t>Winegrid </a:t>
            </a:r>
            <a:r>
              <a:rPr lang="en-GB"/>
              <a:t>is a company that does </a:t>
            </a:r>
            <a:r>
              <a:rPr b="1" lang="en-GB"/>
              <a:t>real time vinification </a:t>
            </a:r>
            <a:r>
              <a:rPr b="1" lang="en-GB"/>
              <a:t>monitoring</a:t>
            </a:r>
            <a:r>
              <a:rPr b="1" lang="en-GB"/>
              <a:t>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Monitoring the winemaking process manually is quite </a:t>
            </a:r>
            <a:r>
              <a:rPr b="1" lang="en-GB"/>
              <a:t>time and </a:t>
            </a:r>
            <a:r>
              <a:rPr b="1" lang="en-GB"/>
              <a:t>resource</a:t>
            </a:r>
            <a:r>
              <a:rPr b="1" lang="en-GB"/>
              <a:t> consuming</a:t>
            </a:r>
            <a:r>
              <a:rPr lang="en-GB"/>
              <a:t>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Late reaction and lose monitoring, leads to lower wine quality, and therefore </a:t>
            </a:r>
            <a:r>
              <a:rPr b="1" lang="en-GB"/>
              <a:t>revenue loss</a:t>
            </a:r>
            <a:r>
              <a:rPr lang="en-GB"/>
              <a:t>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Our goal is to access the data via </a:t>
            </a:r>
            <a:r>
              <a:rPr b="1" lang="en-GB"/>
              <a:t>B</a:t>
            </a:r>
            <a:r>
              <a:rPr b="1" lang="en-GB"/>
              <a:t>luetooth Low Energy</a:t>
            </a:r>
            <a:r>
              <a:rPr lang="en-GB"/>
              <a:t>, with a </a:t>
            </a:r>
            <a:r>
              <a:rPr b="1" lang="en-GB"/>
              <a:t>Mobile Application</a:t>
            </a:r>
            <a:r>
              <a:rPr lang="en-GB"/>
              <a:t> (Android and iOS). Also perform some </a:t>
            </a:r>
            <a:r>
              <a:rPr b="1" lang="en-GB"/>
              <a:t>D</a:t>
            </a:r>
            <a:r>
              <a:rPr b="1" lang="en-GB"/>
              <a:t>ata Analysis</a:t>
            </a:r>
            <a:r>
              <a:rPr lang="en-GB"/>
              <a:t> on the data collected from the sensors (normalization, prediction and confidence band).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7">
            <a:alphaModFix/>
          </a:blip>
          <a:srcRect b="0" l="10543" r="10535" t="0"/>
          <a:stretch/>
        </p:blipFill>
        <p:spPr>
          <a:xfrm>
            <a:off x="332275" y="379795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8">
            <a:alphaModFix/>
          </a:blip>
          <a:srcRect b="0" l="0" r="21079" t="0"/>
          <a:stretch/>
        </p:blipFill>
        <p:spPr>
          <a:xfrm>
            <a:off x="332275" y="4221825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9">
            <a:alphaModFix/>
          </a:blip>
          <a:srcRect b="0" l="15109" r="15102" t="11567"/>
          <a:stretch/>
        </p:blipFill>
        <p:spPr>
          <a:xfrm>
            <a:off x="332275" y="464570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10">
            <a:alphaModFix/>
          </a:blip>
          <a:srcRect b="0" l="10543" r="10535" t="0"/>
          <a:stretch/>
        </p:blipFill>
        <p:spPr>
          <a:xfrm>
            <a:off x="332275" y="510290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1">
            <a:alphaModFix/>
          </a:blip>
          <a:srcRect b="0" l="11216" r="11216" t="0"/>
          <a:stretch/>
        </p:blipFill>
        <p:spPr>
          <a:xfrm>
            <a:off x="332275" y="6780175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2">
            <a:alphaModFix/>
          </a:blip>
          <a:srcRect b="0" l="10535" r="10543" t="0"/>
          <a:stretch/>
        </p:blipFill>
        <p:spPr>
          <a:xfrm>
            <a:off x="332275" y="6250450"/>
            <a:ext cx="300025" cy="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/>
          <p:nvPr/>
        </p:nvSpPr>
        <p:spPr>
          <a:xfrm>
            <a:off x="300113" y="2396563"/>
            <a:ext cx="1126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Team</a:t>
            </a:r>
            <a:endParaRPr/>
          </a:p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13">
            <a:alphaModFix/>
          </a:blip>
          <a:srcRect b="22762" l="57720" r="0" t="21239"/>
          <a:stretch/>
        </p:blipFill>
        <p:spPr>
          <a:xfrm>
            <a:off x="332275" y="7245591"/>
            <a:ext cx="300024" cy="397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3"/>
          <p:cNvGrpSpPr/>
          <p:nvPr/>
        </p:nvGrpSpPr>
        <p:grpSpPr>
          <a:xfrm>
            <a:off x="343550" y="8788688"/>
            <a:ext cx="2996150" cy="1347687"/>
            <a:chOff x="300050" y="9038188"/>
            <a:chExt cx="2996150" cy="1347687"/>
          </a:xfrm>
        </p:grpSpPr>
        <p:pic>
          <p:nvPicPr>
            <p:cNvPr id="39" name="Google Shape;39;p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0050" y="9162009"/>
              <a:ext cx="723800" cy="7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104800" y="9192850"/>
              <a:ext cx="569376" cy="640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755125" y="9177325"/>
              <a:ext cx="671124" cy="67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346825" y="9038188"/>
              <a:ext cx="949375" cy="94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3"/>
            <p:cNvSpPr txBox="1"/>
            <p:nvPr/>
          </p:nvSpPr>
          <p:spPr>
            <a:xfrm>
              <a:off x="332275" y="9862675"/>
              <a:ext cx="704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Flutter</a:t>
              </a:r>
              <a:endParaRPr/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104748" y="9862675"/>
              <a:ext cx="5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C++</a:t>
              </a:r>
              <a:endParaRPr/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1681627" y="9862675"/>
              <a:ext cx="818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Phyton</a:t>
              </a:r>
              <a:endParaRPr/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472413" y="9862675"/>
              <a:ext cx="704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Jekyll</a:t>
              </a:r>
              <a:endParaRPr/>
            </a:p>
          </p:txBody>
        </p:sp>
      </p:grpSp>
      <p:sp>
        <p:nvSpPr>
          <p:cNvPr id="47" name="Google Shape;47;p3"/>
          <p:cNvSpPr txBox="1"/>
          <p:nvPr/>
        </p:nvSpPr>
        <p:spPr>
          <a:xfrm>
            <a:off x="1432550" y="11833850"/>
            <a:ext cx="441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lang="en-GB" sz="1960"/>
              <a:t>Visit our website for more information:</a:t>
            </a:r>
            <a:endParaRPr sz="1960"/>
          </a:p>
        </p:txBody>
      </p:sp>
      <p:grpSp>
        <p:nvGrpSpPr>
          <p:cNvPr id="48" name="Google Shape;48;p3"/>
          <p:cNvGrpSpPr/>
          <p:nvPr/>
        </p:nvGrpSpPr>
        <p:grpSpPr>
          <a:xfrm>
            <a:off x="4710175" y="8908538"/>
            <a:ext cx="3776600" cy="2692216"/>
            <a:chOff x="4710175" y="8908538"/>
            <a:chExt cx="3776600" cy="2692216"/>
          </a:xfrm>
        </p:grpSpPr>
        <p:pic>
          <p:nvPicPr>
            <p:cNvPr id="49" name="Google Shape;49;p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710175" y="8908538"/>
              <a:ext cx="3776600" cy="1800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562038" y="10480400"/>
              <a:ext cx="1863325" cy="11203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" name="Google Shape;51;p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82100" y="3754680"/>
            <a:ext cx="1863325" cy="292420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3968875" y="3330375"/>
            <a:ext cx="32163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Winegrid </a:t>
            </a:r>
            <a:r>
              <a:rPr lang="en-GB" sz="1800">
                <a:solidFill>
                  <a:schemeClr val="dk2"/>
                </a:solidFill>
              </a:rPr>
              <a:t>goal is to bring the digital to the cellar, providing producers with </a:t>
            </a:r>
            <a:r>
              <a:rPr b="1" lang="en-GB" sz="1800">
                <a:solidFill>
                  <a:schemeClr val="dk2"/>
                </a:solidFill>
              </a:rPr>
              <a:t>real time, remote and reliable data</a:t>
            </a:r>
            <a:r>
              <a:rPr lang="en-GB" sz="1800">
                <a:solidFill>
                  <a:schemeClr val="dk2"/>
                </a:solidFill>
              </a:rPr>
              <a:t> of five main production variables, available in a dashboard via wifi.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