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313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3634">
          <p15:clr>
            <a:srgbClr val="A4A3A4"/>
          </p15:clr>
        </p15:guide>
        <p15:guide id="5" pos="4536">
          <p15:clr>
            <a:srgbClr val="A4A3A4"/>
          </p15:clr>
        </p15:guide>
        <p15:guide id="6" pos="46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313"/>
        <p:guide pos="346" orient="horz"/>
        <p:guide pos="3634" orient="horz"/>
        <p:guide pos="4536"/>
        <p:guide pos="469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LibreFranklin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232976" y="593367"/>
            <a:ext cx="3258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3668233" y="669851"/>
            <a:ext cx="5164200" cy="54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2976" y="593367"/>
            <a:ext cx="3258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85086" y="674250"/>
            <a:ext cx="5147100" cy="54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0825" y="67200"/>
            <a:ext cx="2656068" cy="4150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/>
          <p:nvPr/>
        </p:nvSpPr>
        <p:spPr>
          <a:xfrm>
            <a:off x="3530002" y="10466"/>
            <a:ext cx="117000" cy="445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1205458" y="6219302"/>
            <a:ext cx="186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2018/2019</a:t>
            </a:r>
            <a:endParaRPr b="0" i="0" sz="2800" u="none" cap="none" strike="noStrik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pSp>
        <p:nvGrpSpPr>
          <p:cNvPr id="12" name="Google Shape;12;p1"/>
          <p:cNvGrpSpPr/>
          <p:nvPr/>
        </p:nvGrpSpPr>
        <p:grpSpPr>
          <a:xfrm>
            <a:off x="258575" y="5772875"/>
            <a:ext cx="900775" cy="900775"/>
            <a:chOff x="258575" y="5772875"/>
            <a:chExt cx="900775" cy="900775"/>
          </a:xfrm>
        </p:grpSpPr>
        <p:pic>
          <p:nvPicPr>
            <p:cNvPr id="13" name="Google Shape;13;p1"/>
            <p:cNvPicPr preferRelativeResize="0"/>
            <p:nvPr/>
          </p:nvPicPr>
          <p:blipFill rotWithShape="1">
            <a:blip r:embed="rId2">
              <a:alphaModFix amt="12000"/>
            </a:blip>
            <a:srcRect b="0" l="0" r="0" t="0"/>
            <a:stretch/>
          </p:blipFill>
          <p:spPr>
            <a:xfrm>
              <a:off x="258575" y="5772875"/>
              <a:ext cx="900775" cy="900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4;p1"/>
            <p:cNvSpPr txBox="1"/>
            <p:nvPr/>
          </p:nvSpPr>
          <p:spPr>
            <a:xfrm>
              <a:off x="278550" y="5848290"/>
              <a:ext cx="874450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4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Your QR over this sample</a:t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jpg"/><Relationship Id="rId10" Type="http://schemas.openxmlformats.org/officeDocument/2006/relationships/image" Target="../media/image9.jpg"/><Relationship Id="rId13" Type="http://schemas.openxmlformats.org/officeDocument/2006/relationships/image" Target="../media/image6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xcoa.av.it.pt/~pei2018-2019_g08/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4.jpg"/><Relationship Id="rId15" Type="http://schemas.openxmlformats.org/officeDocument/2006/relationships/image" Target="../media/image8.png"/><Relationship Id="rId14" Type="http://schemas.openxmlformats.org/officeDocument/2006/relationships/image" Target="../media/image3.jpg"/><Relationship Id="rId17" Type="http://schemas.openxmlformats.org/officeDocument/2006/relationships/image" Target="../media/image15.png"/><Relationship Id="rId16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7.jpg"/><Relationship Id="rId18" Type="http://schemas.openxmlformats.org/officeDocument/2006/relationships/image" Target="../media/image12.png"/><Relationship Id="rId7" Type="http://schemas.openxmlformats.org/officeDocument/2006/relationships/image" Target="../media/image7.jpg"/><Relationship Id="rId8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668233" y="669851"/>
            <a:ext cx="5164200" cy="54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Winegrid </a:t>
            </a:r>
            <a:r>
              <a:rPr lang="en-GB" sz="1500"/>
              <a:t>is a company that does </a:t>
            </a:r>
            <a:r>
              <a:rPr b="1" lang="en-GB" sz="1500"/>
              <a:t>real time vinification monitoring.</a:t>
            </a:r>
            <a:endParaRPr b="1"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Monitoring the winemaking process manually is quite </a:t>
            </a:r>
            <a:r>
              <a:rPr b="1" lang="en-GB" sz="1500"/>
              <a:t>time and resource consuming</a:t>
            </a:r>
            <a:r>
              <a:rPr lang="en-GB" sz="1500"/>
              <a:t>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Late reaction and lose monitoring, leads to lower wine quality, and therefore </a:t>
            </a:r>
            <a:r>
              <a:rPr b="1" lang="en-GB" sz="1500"/>
              <a:t>revenue loss</a:t>
            </a:r>
            <a:r>
              <a:rPr lang="en-GB" sz="1500"/>
              <a:t>.</a:t>
            </a:r>
            <a:endParaRPr sz="15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595959"/>
                </a:solidFill>
              </a:rPr>
              <a:t>Winegrid </a:t>
            </a:r>
            <a:r>
              <a:rPr lang="en-GB" sz="1500">
                <a:solidFill>
                  <a:srgbClr val="595959"/>
                </a:solidFill>
              </a:rPr>
              <a:t>goal is to bring the digital to the cellar, providing producers with </a:t>
            </a:r>
            <a:r>
              <a:rPr b="1" lang="en-GB" sz="1500">
                <a:solidFill>
                  <a:srgbClr val="595959"/>
                </a:solidFill>
              </a:rPr>
              <a:t>real time, remote and reliable data</a:t>
            </a:r>
            <a:r>
              <a:rPr lang="en-GB" sz="1500">
                <a:solidFill>
                  <a:srgbClr val="595959"/>
                </a:solidFill>
              </a:rPr>
              <a:t> of five main production variables (Density, Temperature, Level, Turbidity, Color), </a:t>
            </a:r>
            <a:r>
              <a:rPr lang="en-GB" sz="1500"/>
              <a:t>available in a dashboard via wifi.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Our goal is to access the data via </a:t>
            </a:r>
            <a:r>
              <a:rPr b="1" lang="en-GB" sz="1500"/>
              <a:t>Bluetooth Low Energy</a:t>
            </a:r>
            <a:r>
              <a:rPr lang="en-GB" sz="1500"/>
              <a:t>, with a </a:t>
            </a:r>
            <a:r>
              <a:rPr b="1" lang="en-GB" sz="1500"/>
              <a:t>Mobile Application</a:t>
            </a:r>
            <a:r>
              <a:rPr lang="en-GB" sz="1500"/>
              <a:t> (Android and iOS). Also perform some </a:t>
            </a:r>
            <a:r>
              <a:rPr b="1" lang="en-GB" sz="1500"/>
              <a:t>Data Analysis</a:t>
            </a:r>
            <a:r>
              <a:rPr lang="en-GB" sz="1500"/>
              <a:t> on the data collected from the sensors (normalization, prediction and confidence band).</a:t>
            </a:r>
            <a:endParaRPr b="1" sz="1500"/>
          </a:p>
        </p:txBody>
      </p:sp>
      <p:sp>
        <p:nvSpPr>
          <p:cNvPr id="24" name="Google Shape;24;p3"/>
          <p:cNvSpPr txBox="1"/>
          <p:nvPr/>
        </p:nvSpPr>
        <p:spPr>
          <a:xfrm>
            <a:off x="1222888" y="6091750"/>
            <a:ext cx="38169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u="sng">
                <a:solidFill>
                  <a:schemeClr val="accent5"/>
                </a:solidFill>
                <a:hlinkClick r:id="rId3"/>
              </a:rPr>
              <a:t>http://xcoa.av.it.pt/~pei2018-2019_g01/</a:t>
            </a: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988" y="5768975"/>
            <a:ext cx="1012826" cy="101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800" y="549274"/>
            <a:ext cx="3030002" cy="6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/>
        </p:nvSpPr>
        <p:spPr>
          <a:xfrm>
            <a:off x="60950" y="1272775"/>
            <a:ext cx="3365700" cy="3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54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Rodrigo Rocha        	71731</a:t>
            </a:r>
            <a:endParaRPr>
              <a:solidFill>
                <a:schemeClr val="dk2"/>
              </a:solidFill>
            </a:endParaRPr>
          </a:p>
          <a:p>
            <a:pPr indent="254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Rodrigo Oliveira 		71860</a:t>
            </a:r>
            <a:endParaRPr>
              <a:solidFill>
                <a:schemeClr val="dk2"/>
              </a:solidFill>
            </a:endParaRPr>
          </a:p>
          <a:p>
            <a:pPr indent="254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Fábio Nunes	       	80109</a:t>
            </a:r>
            <a:endParaRPr>
              <a:solidFill>
                <a:schemeClr val="dk2"/>
              </a:solidFill>
            </a:endParaRPr>
          </a:p>
          <a:p>
            <a:pPr indent="254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João Jesus     		80098</a:t>
            </a:r>
            <a:endParaRPr>
              <a:solidFill>
                <a:schemeClr val="dk2"/>
              </a:solidFill>
            </a:endParaRPr>
          </a:p>
          <a:p>
            <a:pPr indent="254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Diana Silva		     	80239</a:t>
            </a:r>
            <a:endParaRPr>
              <a:solidFill>
                <a:schemeClr val="dk2"/>
              </a:solidFill>
            </a:endParaRPr>
          </a:p>
          <a:p>
            <a:pPr indent="254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Susana Dias		80410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Mentors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Rogério Nogueira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Lúcia Bilro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Pedro Costa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0" y="961663"/>
            <a:ext cx="11262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595959"/>
                </a:solidFill>
              </a:rPr>
              <a:t> </a:t>
            </a:r>
            <a:r>
              <a:rPr b="1" lang="en-GB">
                <a:solidFill>
                  <a:srgbClr val="595959"/>
                </a:solidFill>
              </a:rPr>
              <a:t>Team</a:t>
            </a:r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145998" y="1272775"/>
            <a:ext cx="263428" cy="2002823"/>
            <a:chOff x="81098" y="1606600"/>
            <a:chExt cx="263428" cy="2002823"/>
          </a:xfrm>
        </p:grpSpPr>
        <p:pic>
          <p:nvPicPr>
            <p:cNvPr id="30" name="Google Shape;30;p3"/>
            <p:cNvPicPr preferRelativeResize="0"/>
            <p:nvPr/>
          </p:nvPicPr>
          <p:blipFill rotWithShape="1">
            <a:blip r:embed="rId6">
              <a:alphaModFix/>
            </a:blip>
            <a:srcRect b="27336" l="9427" r="14114" t="0"/>
            <a:stretch/>
          </p:blipFill>
          <p:spPr>
            <a:xfrm>
              <a:off x="81100" y="1606600"/>
              <a:ext cx="263426" cy="3338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p3"/>
            <p:cNvPicPr preferRelativeResize="0"/>
            <p:nvPr/>
          </p:nvPicPr>
          <p:blipFill rotWithShape="1">
            <a:blip r:embed="rId7">
              <a:alphaModFix/>
            </a:blip>
            <a:srcRect b="0" l="0" r="21085" t="0"/>
            <a:stretch/>
          </p:blipFill>
          <p:spPr>
            <a:xfrm>
              <a:off x="81098" y="1940400"/>
              <a:ext cx="263425" cy="333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2;p3"/>
            <p:cNvPicPr preferRelativeResize="0"/>
            <p:nvPr/>
          </p:nvPicPr>
          <p:blipFill rotWithShape="1">
            <a:blip r:embed="rId8">
              <a:alphaModFix/>
            </a:blip>
            <a:srcRect b="0" l="10543" r="10535" t="0"/>
            <a:stretch/>
          </p:blipFill>
          <p:spPr>
            <a:xfrm>
              <a:off x="81100" y="2274224"/>
              <a:ext cx="263425" cy="333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3"/>
            <p:cNvPicPr preferRelativeResize="0"/>
            <p:nvPr/>
          </p:nvPicPr>
          <p:blipFill rotWithShape="1">
            <a:blip r:embed="rId9">
              <a:alphaModFix/>
            </a:blip>
            <a:srcRect b="0" l="0" r="21079" t="0"/>
            <a:stretch/>
          </p:blipFill>
          <p:spPr>
            <a:xfrm>
              <a:off x="81100" y="2608025"/>
              <a:ext cx="263425" cy="333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3"/>
            <p:cNvPicPr preferRelativeResize="0"/>
            <p:nvPr/>
          </p:nvPicPr>
          <p:blipFill rotWithShape="1">
            <a:blip r:embed="rId10">
              <a:alphaModFix/>
            </a:blip>
            <a:srcRect b="0" l="15109" r="15102" t="11567"/>
            <a:stretch/>
          </p:blipFill>
          <p:spPr>
            <a:xfrm>
              <a:off x="81100" y="2941850"/>
              <a:ext cx="263425" cy="333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3"/>
            <p:cNvPicPr preferRelativeResize="0"/>
            <p:nvPr/>
          </p:nvPicPr>
          <p:blipFill rotWithShape="1">
            <a:blip r:embed="rId11">
              <a:alphaModFix/>
            </a:blip>
            <a:srcRect b="0" l="10543" r="10535" t="0"/>
            <a:stretch/>
          </p:blipFill>
          <p:spPr>
            <a:xfrm>
              <a:off x="81100" y="3275625"/>
              <a:ext cx="263425" cy="3337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" name="Google Shape;36;p3"/>
          <p:cNvGrpSpPr/>
          <p:nvPr/>
        </p:nvGrpSpPr>
        <p:grpSpPr>
          <a:xfrm>
            <a:off x="146000" y="3512363"/>
            <a:ext cx="263425" cy="1048113"/>
            <a:chOff x="188275" y="4355413"/>
            <a:chExt cx="263425" cy="1048113"/>
          </a:xfrm>
        </p:grpSpPr>
        <p:pic>
          <p:nvPicPr>
            <p:cNvPr id="37" name="Google Shape;37;p3"/>
            <p:cNvPicPr preferRelativeResize="0"/>
            <p:nvPr/>
          </p:nvPicPr>
          <p:blipFill rotWithShape="1">
            <a:blip r:embed="rId12">
              <a:alphaModFix/>
            </a:blip>
            <a:srcRect b="0" l="10535" r="10543" t="0"/>
            <a:stretch/>
          </p:blipFill>
          <p:spPr>
            <a:xfrm>
              <a:off x="188275" y="4355413"/>
              <a:ext cx="263425" cy="3337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38;p3"/>
            <p:cNvPicPr preferRelativeResize="0"/>
            <p:nvPr/>
          </p:nvPicPr>
          <p:blipFill rotWithShape="1">
            <a:blip r:embed="rId13">
              <a:alphaModFix/>
            </a:blip>
            <a:srcRect b="0" l="11216" r="11216" t="0"/>
            <a:stretch/>
          </p:blipFill>
          <p:spPr>
            <a:xfrm>
              <a:off x="188275" y="4705025"/>
              <a:ext cx="263425" cy="3337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3"/>
            <p:cNvPicPr preferRelativeResize="0"/>
            <p:nvPr/>
          </p:nvPicPr>
          <p:blipFill rotWithShape="1">
            <a:blip r:embed="rId14">
              <a:alphaModFix/>
            </a:blip>
            <a:srcRect b="22762" l="57720" r="0" t="21239"/>
            <a:stretch/>
          </p:blipFill>
          <p:spPr>
            <a:xfrm>
              <a:off x="188275" y="5054649"/>
              <a:ext cx="263424" cy="3488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" name="Google Shape;40;p3"/>
          <p:cNvGrpSpPr/>
          <p:nvPr/>
        </p:nvGrpSpPr>
        <p:grpSpPr>
          <a:xfrm>
            <a:off x="532052" y="4492845"/>
            <a:ext cx="3013528" cy="1276125"/>
            <a:chOff x="300050" y="9038188"/>
            <a:chExt cx="2996150" cy="1347687"/>
          </a:xfrm>
        </p:grpSpPr>
        <p:pic>
          <p:nvPicPr>
            <p:cNvPr id="41" name="Google Shape;41;p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300050" y="9162009"/>
              <a:ext cx="723800" cy="723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1104800" y="9192850"/>
              <a:ext cx="569376" cy="640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1755125" y="9177325"/>
              <a:ext cx="671124" cy="671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2346825" y="9038188"/>
              <a:ext cx="949375" cy="94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Google Shape;45;p3"/>
            <p:cNvSpPr txBox="1"/>
            <p:nvPr/>
          </p:nvSpPr>
          <p:spPr>
            <a:xfrm>
              <a:off x="332275" y="9862675"/>
              <a:ext cx="704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Flutter</a:t>
              </a:r>
              <a:endParaRPr/>
            </a:p>
          </p:txBody>
        </p:sp>
        <p:sp>
          <p:nvSpPr>
            <p:cNvPr id="46" name="Google Shape;46;p3"/>
            <p:cNvSpPr txBox="1"/>
            <p:nvPr/>
          </p:nvSpPr>
          <p:spPr>
            <a:xfrm>
              <a:off x="1104748" y="9862675"/>
              <a:ext cx="569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C++</a:t>
              </a:r>
              <a:endParaRPr/>
            </a:p>
          </p:txBody>
        </p:sp>
        <p:sp>
          <p:nvSpPr>
            <p:cNvPr id="47" name="Google Shape;47;p3"/>
            <p:cNvSpPr txBox="1"/>
            <p:nvPr/>
          </p:nvSpPr>
          <p:spPr>
            <a:xfrm>
              <a:off x="1681627" y="9862675"/>
              <a:ext cx="818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Python</a:t>
              </a:r>
              <a:endParaRPr/>
            </a:p>
          </p:txBody>
        </p:sp>
        <p:sp>
          <p:nvSpPr>
            <p:cNvPr id="48" name="Google Shape;48;p3"/>
            <p:cNvSpPr txBox="1"/>
            <p:nvPr/>
          </p:nvSpPr>
          <p:spPr>
            <a:xfrm>
              <a:off x="2472413" y="9862675"/>
              <a:ext cx="704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Jekyll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