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6" r:id="rId5"/>
    <p:sldId id="261" r:id="rId6"/>
    <p:sldId id="262" r:id="rId7"/>
    <p:sldId id="257" r:id="rId8"/>
    <p:sldId id="259" r:id="rId9"/>
    <p:sldId id="260" r:id="rId10"/>
    <p:sldId id="263" r:id="rId11"/>
    <p:sldId id="264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B14F-813B-4A86-27E5-2818ED3D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8B066-B647-291E-8867-4C6BD4D6A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2BDD71-1980-A225-B052-CD33487F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7A606-4436-5869-A8FA-7950F429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66729-CA01-1C21-7F8B-3ACBEE9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10B6-F724-70A1-9176-FA0308A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C647E-7C3B-CE40-4A31-76F58B5D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15B608-A6B0-D1DD-FF98-B8D5497D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49793-4B72-E869-30E8-6863AAF1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85979-3344-DCFF-4CF0-33EC1935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6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E5817B-FF4B-B26B-7CD9-743272A4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F7D17B-0751-BCED-3346-545E4A3E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7896E-6126-F896-BA29-E9CD88D9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D4F26-8E19-2D24-E8CB-3DD81A49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11A09-43F5-9735-EB66-B48901B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E69F-5E04-C644-B5FA-20A74559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30F74-DBC5-AEB3-172A-9A15DA7A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189AD-BE60-3A84-BD47-A17FA9E9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BC790-9306-4E09-9C31-2EC4919C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E92D3-61FB-9AB2-C788-98057620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07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27B17-E70E-8664-E9D1-7D4C9E31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EE3F0-428B-CAD2-1A61-19877C20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1977F-D928-5F25-320B-DA65B551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BB99A-E715-D1A0-B0F3-CDDB4FDA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D868A-BD33-0A5C-44E7-C421458A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A0F6A-670F-7DBB-B67E-45432320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687C0-7468-8BBC-590E-05C7AC352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905CD-8587-7848-6125-A0BF10C4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9FEB2-40D5-821F-1EA8-AEB5FFAD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AFB020-D741-3113-37CE-C7146208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E8577D-62B2-BBFB-F465-F5BA4E4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4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BCEC-BFB3-5DE6-2455-39C5BC35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580A6E-2CC9-4F0F-9165-5962AA09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AD96AF-9003-B884-9AF5-564D8038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376A27-3157-20EE-FF32-847EA9081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3B72DE-E9EA-B6A9-A88E-8A5683EEB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672802-7927-DA39-1E2F-5F2DE3D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62720B-D1C9-3B85-25A0-A8A8115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168D13-4BA9-C9AD-4E07-316668C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2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89770-71C1-F08F-FFBD-5D437FA0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915381-CE31-90E5-37FF-801DB263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3CB13D-0715-2A1F-140D-07A55078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48F375-E0E9-299A-8613-2C1D971F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6E2433-4FDB-05D6-BB90-87959E91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367777-8B54-E903-78EC-E9442D7F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6CE03B-9614-EFC2-1455-B8B8D8B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9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3B1BD-4B8D-D385-6E35-AB31403E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280B6-5121-B0E0-AE9A-A63C4D5D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2F1A3-F6C6-503B-BD6E-5DDB37D0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8D2885-A5C5-1C49-5D09-C1F4A58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323E43-46ED-6405-1EDB-8895FE8C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FA8B81-BB4A-7BC5-03F4-4B30B3DC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5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29DA-DEB3-B1A0-695B-DF15C264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FCA987-7FB3-DF1A-2102-8EC4A5220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30BC6-1DC8-03DE-C3A6-9CFBBEC4E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79BA7C-A769-6527-2E88-D7307AC8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296E0D-039A-85EC-1B18-E2E1385D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A6BC49-915B-9EDC-F26D-2084A324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7772B8-6CCB-39FA-77B8-B9DD86BD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1FDB43-FFA3-47C5-E4DD-A16FEFC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5C5C8-8FB1-3722-82AB-2B4015B1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B773-57BF-44F1-9114-BF00659A5118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5834C-C4F0-C195-45F8-D3FA6A58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7126B8-A358-5EA1-3D51-20EE70112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AC13-6222-4001-9B9D-CFD1D7BC7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9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stemas.anac.gov.br/dadosabertos/Voos%20e%20opera%C3%A7%C3%B5es%20a%C3%A9reas/Dados%20Estat%C3%ADsticos%20do%20Transporte%20A%C3%A9re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raphonline.ru/pt/?graph=exwZxocrcCJPkf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14B2D-D575-1591-EE71-4395F011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3E298-97B9-C6BA-8A74-46C862FE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Cálculo de melhor rota no tráfego aéreo e rotas em situações de caos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0F6EC50-AD0F-A0FD-B243-B4FC9B21F637}"/>
              </a:ext>
            </a:extLst>
          </p:cNvPr>
          <p:cNvSpPr txBox="1">
            <a:spLocks/>
          </p:cNvSpPr>
          <p:nvPr/>
        </p:nvSpPr>
        <p:spPr>
          <a:xfrm>
            <a:off x="5023449" y="5735637"/>
            <a:ext cx="7019027" cy="405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Aluno: Rodrigo Mattos Scavassin	TIA: 32055374</a:t>
            </a:r>
          </a:p>
        </p:txBody>
      </p:sp>
    </p:spTree>
    <p:extLst>
      <p:ext uri="{BB962C8B-B14F-4D97-AF65-F5344CB8AC3E}">
        <p14:creationId xmlns:p14="http://schemas.microsoft.com/office/powerpoint/2010/main" val="29114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4B3D-8DED-0BE9-FA0D-33816095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19766-B293-2639-1102-E5F7F09F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err="1"/>
              <a:t>save</a:t>
            </a:r>
            <a:r>
              <a:rPr lang="pt-BR" b="1" dirty="0"/>
              <a:t>() </a:t>
            </a:r>
            <a:r>
              <a:rPr lang="pt-BR" dirty="0"/>
              <a:t>– grava o grafo no arquivo grafo.txt</a:t>
            </a:r>
          </a:p>
          <a:p>
            <a:pPr algn="just"/>
            <a:r>
              <a:rPr lang="pt-BR" b="1" dirty="0" err="1"/>
              <a:t>insereV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aeroporto) </a:t>
            </a:r>
            <a:r>
              <a:rPr lang="pt-BR" dirty="0"/>
              <a:t>– insere novo aeroporto no grafo</a:t>
            </a:r>
          </a:p>
          <a:p>
            <a:pPr algn="just"/>
            <a:r>
              <a:rPr lang="pt-BR" b="1" dirty="0" err="1"/>
              <a:t>insereA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aeroporto1, </a:t>
            </a:r>
            <a:r>
              <a:rPr lang="pt-BR" b="1" dirty="0" err="1"/>
              <a:t>string</a:t>
            </a:r>
            <a:r>
              <a:rPr lang="pt-BR" b="1" dirty="0"/>
              <a:t> aeroporto2, </a:t>
            </a:r>
            <a:r>
              <a:rPr lang="pt-BR" b="1" dirty="0" err="1"/>
              <a:t>int</a:t>
            </a:r>
            <a:r>
              <a:rPr lang="pt-BR" b="1" dirty="0"/>
              <a:t> distancia, </a:t>
            </a:r>
            <a:r>
              <a:rPr lang="pt-BR" b="1" dirty="0" err="1"/>
              <a:t>int</a:t>
            </a:r>
            <a:r>
              <a:rPr lang="pt-BR" b="1" dirty="0"/>
              <a:t> tempo) </a:t>
            </a:r>
            <a:r>
              <a:rPr lang="pt-BR" dirty="0"/>
              <a:t>– insere nova rota aérea entre dois aeroportos</a:t>
            </a:r>
          </a:p>
          <a:p>
            <a:pPr algn="just"/>
            <a:r>
              <a:rPr lang="pt-BR" b="1" dirty="0" err="1"/>
              <a:t>removeV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aeroporto) </a:t>
            </a:r>
            <a:r>
              <a:rPr lang="pt-BR" dirty="0"/>
              <a:t>– remove aeroporto do grafo</a:t>
            </a:r>
          </a:p>
          <a:p>
            <a:pPr algn="just"/>
            <a:r>
              <a:rPr lang="pt-BR" b="1" dirty="0" err="1"/>
              <a:t>removeA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aeroporto1, </a:t>
            </a:r>
            <a:r>
              <a:rPr lang="pt-BR" b="1" dirty="0" err="1"/>
              <a:t>string</a:t>
            </a:r>
            <a:r>
              <a:rPr lang="pt-BR" b="1" dirty="0"/>
              <a:t> aeroporto2) </a:t>
            </a:r>
            <a:r>
              <a:rPr lang="pt-BR" dirty="0"/>
              <a:t>– remove rota aérea do grafo</a:t>
            </a:r>
          </a:p>
          <a:p>
            <a:pPr algn="just"/>
            <a:r>
              <a:rPr lang="pt-BR" b="1" dirty="0" err="1"/>
              <a:t>mostrarConteudo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</a:t>
            </a:r>
            <a:r>
              <a:rPr lang="pt-BR" b="1" dirty="0" err="1"/>
              <a:t>fileName</a:t>
            </a:r>
            <a:r>
              <a:rPr lang="pt-BR" b="1" dirty="0"/>
              <a:t>) </a:t>
            </a:r>
            <a:r>
              <a:rPr lang="pt-BR" dirty="0"/>
              <a:t>– imprime o conteúdo do arquivo grafo.txt de forma mais visual</a:t>
            </a:r>
          </a:p>
          <a:p>
            <a:pPr algn="just"/>
            <a:r>
              <a:rPr lang="pt-BR" b="1" dirty="0" err="1"/>
              <a:t>mostrarGrafo</a:t>
            </a:r>
            <a:r>
              <a:rPr lang="pt-BR" b="1" dirty="0"/>
              <a:t>() </a:t>
            </a:r>
            <a:r>
              <a:rPr lang="pt-BR" dirty="0"/>
              <a:t>– imprime o grafo completo</a:t>
            </a:r>
          </a:p>
          <a:p>
            <a:pPr algn="just"/>
            <a:r>
              <a:rPr lang="pt-BR" b="1" dirty="0" err="1"/>
              <a:t>mostrarGrafoArestas</a:t>
            </a:r>
            <a:r>
              <a:rPr lang="pt-BR" b="1" dirty="0"/>
              <a:t>() </a:t>
            </a:r>
            <a:r>
              <a:rPr lang="pt-BR" dirty="0"/>
              <a:t>– imprime apenas as arestas da matriz com valor</a:t>
            </a:r>
          </a:p>
        </p:txBody>
      </p:sp>
    </p:spTree>
    <p:extLst>
      <p:ext uri="{BB962C8B-B14F-4D97-AF65-F5344CB8AC3E}">
        <p14:creationId xmlns:p14="http://schemas.microsoft.com/office/powerpoint/2010/main" val="120524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D456-EA08-856E-C73C-FA21499E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39008-7318-AFE0-872C-4486017B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err="1"/>
              <a:t>percursoLargura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vInicio</a:t>
            </a:r>
            <a:r>
              <a:rPr lang="pt-BR" b="1" dirty="0"/>
              <a:t>) </a:t>
            </a:r>
            <a:r>
              <a:rPr lang="pt-BR" dirty="0"/>
              <a:t>– identifica os vértices no percurso em largura. Utilizado para identificar a conexidade do grafo</a:t>
            </a:r>
          </a:p>
          <a:p>
            <a:pPr algn="just"/>
            <a:r>
              <a:rPr lang="pt-BR" b="1" dirty="0" err="1"/>
              <a:t>fconexo</a:t>
            </a:r>
            <a:r>
              <a:rPr lang="pt-BR" b="1" dirty="0"/>
              <a:t>() </a:t>
            </a:r>
            <a:r>
              <a:rPr lang="pt-BR" dirty="0"/>
              <a:t>– identifica se o grafo é fortemente conexo</a:t>
            </a:r>
          </a:p>
          <a:p>
            <a:pPr algn="just"/>
            <a:r>
              <a:rPr lang="pt-BR" b="1" dirty="0" err="1"/>
              <a:t>sfconexo</a:t>
            </a:r>
            <a:r>
              <a:rPr lang="pt-BR" b="1" dirty="0"/>
              <a:t>() </a:t>
            </a:r>
            <a:r>
              <a:rPr lang="pt-BR" dirty="0"/>
              <a:t>– identifica se o grafo é semi-fortemente conexo</a:t>
            </a:r>
          </a:p>
          <a:p>
            <a:pPr algn="just"/>
            <a:r>
              <a:rPr lang="pt-BR" b="1" dirty="0"/>
              <a:t>desconexo() </a:t>
            </a:r>
            <a:r>
              <a:rPr lang="pt-BR" dirty="0"/>
              <a:t>– identifica se o grafo é desconexo</a:t>
            </a:r>
          </a:p>
          <a:p>
            <a:pPr algn="just"/>
            <a:r>
              <a:rPr lang="pt-BR" b="1" dirty="0" err="1"/>
              <a:t>determinarConexidade</a:t>
            </a:r>
            <a:r>
              <a:rPr lang="pt-BR" b="1" dirty="0"/>
              <a:t>() </a:t>
            </a:r>
            <a:r>
              <a:rPr lang="pt-BR" dirty="0"/>
              <a:t>– categoriza o grafo em C3, C2, C1 ou C0</a:t>
            </a:r>
          </a:p>
          <a:p>
            <a:pPr algn="just"/>
            <a:r>
              <a:rPr lang="pt-BR" b="1" dirty="0" err="1"/>
              <a:t>melhorRota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aeroporto1, </a:t>
            </a:r>
            <a:r>
              <a:rPr lang="pt-BR" b="1" dirty="0" err="1"/>
              <a:t>string</a:t>
            </a:r>
            <a:r>
              <a:rPr lang="pt-BR" b="1" dirty="0"/>
              <a:t> aeroporto2) </a:t>
            </a:r>
            <a:r>
              <a:rPr lang="pt-BR" dirty="0"/>
              <a:t>– utiliza o algoritmo de Floyd para identificar a melhor rota em termos de distância e a melhor rota em termos de tempo</a:t>
            </a:r>
          </a:p>
        </p:txBody>
      </p:sp>
    </p:spTree>
    <p:extLst>
      <p:ext uri="{BB962C8B-B14F-4D97-AF65-F5344CB8AC3E}">
        <p14:creationId xmlns:p14="http://schemas.microsoft.com/office/powerpoint/2010/main" val="36971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D3C3A-080D-71C1-B008-9FDD20B7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80F08-6F2C-47F9-3E0F-6D90E5D8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584"/>
            <a:ext cx="10515600" cy="660123"/>
          </a:xfrm>
        </p:spPr>
        <p:txBody>
          <a:bodyPr/>
          <a:lstStyle/>
          <a:p>
            <a:r>
              <a:rPr lang="pt-BR" dirty="0"/>
              <a:t>https://github.com/rodrigo-scavassin/grafos.git</a:t>
            </a:r>
          </a:p>
        </p:txBody>
      </p:sp>
    </p:spTree>
    <p:extLst>
      <p:ext uri="{BB962C8B-B14F-4D97-AF65-F5344CB8AC3E}">
        <p14:creationId xmlns:p14="http://schemas.microsoft.com/office/powerpoint/2010/main" val="124087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C8BA-00B3-0433-ADD7-032C951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92741C-97F0-5D09-4F21-92C224D1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Considerar o tempo de espera nos aeroportos (utilizar peso nos vértices)</a:t>
            </a:r>
          </a:p>
          <a:p>
            <a:r>
              <a:rPr lang="pt-BR" dirty="0"/>
              <a:t>Filtrar rotas mais usuais</a:t>
            </a:r>
          </a:p>
          <a:p>
            <a:r>
              <a:rPr lang="pt-BR" dirty="0"/>
              <a:t>Considerar o fluxo máximo de passageiros para determinada rota.</a:t>
            </a:r>
          </a:p>
        </p:txBody>
      </p:sp>
    </p:spTree>
    <p:extLst>
      <p:ext uri="{BB962C8B-B14F-4D97-AF65-F5344CB8AC3E}">
        <p14:creationId xmlns:p14="http://schemas.microsoft.com/office/powerpoint/2010/main" val="16816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0F5C-E58A-DF5A-2BDE-D57CB7C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948" y="2421797"/>
            <a:ext cx="3258104" cy="2014406"/>
          </a:xfrm>
        </p:spPr>
        <p:txBody>
          <a:bodyPr>
            <a:normAutofit/>
          </a:bodyPr>
          <a:lstStyle/>
          <a:p>
            <a:r>
              <a:rPr lang="pt-BR" sz="5400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38253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B62A-E13A-AD9C-C852-6344C491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B2999-8117-5068-8638-31BAE2D4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a melhor rota em função da distância e do tempo de viagem entre dois aeroportos.</a:t>
            </a:r>
          </a:p>
          <a:p>
            <a:r>
              <a:rPr lang="pt-BR" dirty="0"/>
              <a:t>Categorizar o grafo conforme sua conexidade.</a:t>
            </a:r>
          </a:p>
          <a:p>
            <a:r>
              <a:rPr lang="pt-BR" dirty="0"/>
              <a:t>Verificar melhor rota em situações de caos. Será feita uma simulação na qual determinado aeroporto fica indisponível (representado pela remoção do vértice no grafo) e deve-se calcular uma nova rota</a:t>
            </a:r>
          </a:p>
        </p:txBody>
      </p:sp>
    </p:spTree>
    <p:extLst>
      <p:ext uri="{BB962C8B-B14F-4D97-AF65-F5344CB8AC3E}">
        <p14:creationId xmlns:p14="http://schemas.microsoft.com/office/powerpoint/2010/main" val="18949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AD3A-115A-7791-7636-AF3F20C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ODS relacionados com o projeto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65B1A55-28BF-3D6A-4864-99711123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09" y="1825625"/>
            <a:ext cx="8696181" cy="4351338"/>
          </a:xfrm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8D152C7-FBFA-BD11-F9F6-0FD2FB1BA083}"/>
              </a:ext>
            </a:extLst>
          </p:cNvPr>
          <p:cNvSpPr/>
          <p:nvPr/>
        </p:nvSpPr>
        <p:spPr>
          <a:xfrm>
            <a:off x="3240350" y="3311371"/>
            <a:ext cx="2787588" cy="1349406"/>
          </a:xfrm>
          <a:prstGeom prst="flowChartAlternateProcess">
            <a:avLst/>
          </a:prstGeom>
          <a:noFill/>
          <a:ln w="130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6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B62A-E13A-AD9C-C852-6344C491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B2999-8117-5068-8638-31BAE2D4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elaborado um grafo que representa a rede de transporte aéreo doméstica. Cada vértice representa um aeroporto e as arestas representam voos diretos entre dois aeroportos.</a:t>
            </a:r>
          </a:p>
          <a:p>
            <a:r>
              <a:rPr lang="pt-BR" dirty="0"/>
              <a:t>Como há diferenciação entre ida e volta, o grafo foi definido como direcionado com peso na aresta sendo este a distância entre dois aeroportos em km e o tempo de viagem em minutos.</a:t>
            </a:r>
          </a:p>
          <a:p>
            <a:r>
              <a:rPr lang="pt-BR" dirty="0"/>
              <a:t>O grafo em questão é considerado esparso.</a:t>
            </a:r>
          </a:p>
        </p:txBody>
      </p:sp>
    </p:spTree>
    <p:extLst>
      <p:ext uri="{BB962C8B-B14F-4D97-AF65-F5344CB8AC3E}">
        <p14:creationId xmlns:p14="http://schemas.microsoft.com/office/powerpoint/2010/main" val="4176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BDFB-A718-3DEB-0DE1-C66DA343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C3EE5-31DF-D728-8AFA-8D6173E0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 de dados obtida em: </a:t>
            </a:r>
            <a:r>
              <a:rPr lang="pt-BR" dirty="0">
                <a:hlinkClick r:id="rId2"/>
              </a:rPr>
              <a:t>https://sistemas.anac.gov.br/dadosabertos/Voos%20e%20opera%C3%A7%C3%B5es%20a%C3%A9reas/Dados%20Estat%C3%ADsticos%20do%20Transporte%20A%C3%A9reo/</a:t>
            </a:r>
            <a:endParaRPr lang="pt-BR" dirty="0"/>
          </a:p>
          <a:p>
            <a:r>
              <a:rPr lang="pt-BR" dirty="0"/>
              <a:t>Foram removidos os registros incompletos e com distância entre aeroportos igual a zero.</a:t>
            </a:r>
          </a:p>
          <a:p>
            <a:r>
              <a:rPr lang="pt-BR" dirty="0"/>
              <a:t>Os dados obtidos mostram as viagens feitas desde 2000. Foram extraídos os dados referentes a todos os voos feitos em 2022.</a:t>
            </a:r>
          </a:p>
        </p:txBody>
      </p:sp>
    </p:spTree>
    <p:extLst>
      <p:ext uri="{BB962C8B-B14F-4D97-AF65-F5344CB8AC3E}">
        <p14:creationId xmlns:p14="http://schemas.microsoft.com/office/powerpoint/2010/main" val="19813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ECE4C-1D7F-2EB3-8D29-8282FE18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 do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05D8D-F233-7560-BFF8-2E98FB57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nomes das cidades com os aeroportos, foi utilizada a ferramenta </a:t>
            </a:r>
            <a:r>
              <a:rPr lang="pt-BR" dirty="0" err="1"/>
              <a:t>chatGPT</a:t>
            </a:r>
            <a:r>
              <a:rPr lang="pt-BR" dirty="0"/>
              <a:t> para solicitar um </a:t>
            </a:r>
            <a:r>
              <a:rPr lang="pt-BR" dirty="0" err="1"/>
              <a:t>csv</a:t>
            </a:r>
            <a:r>
              <a:rPr lang="pt-BR" dirty="0"/>
              <a:t> com as coordenadas geográficas de cada cidade.</a:t>
            </a:r>
          </a:p>
          <a:p>
            <a:r>
              <a:rPr lang="pt-BR" dirty="0"/>
              <a:t>A partir do </a:t>
            </a:r>
            <a:r>
              <a:rPr lang="pt-BR" dirty="0" err="1"/>
              <a:t>csv</a:t>
            </a:r>
            <a:r>
              <a:rPr lang="pt-BR" dirty="0"/>
              <a:t>, foi feita uma correlação com a coordenada geográfica e um número tal que o grafo fosse representado de forma correta pela ferramenta </a:t>
            </a:r>
            <a:r>
              <a:rPr lang="pt-BR" dirty="0" err="1"/>
              <a:t>graphonline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78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8999-A663-83B2-D0C6-041E67B3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68951" cy="785004"/>
          </a:xfrm>
        </p:spPr>
        <p:txBody>
          <a:bodyPr/>
          <a:lstStyle/>
          <a:p>
            <a:r>
              <a:rPr lang="pt-BR" dirty="0"/>
              <a:t>Representação visual do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FA26D-DC82-5A5C-3484-6C123B7A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1038"/>
            <a:ext cx="10515600" cy="625671"/>
          </a:xfrm>
        </p:spPr>
        <p:txBody>
          <a:bodyPr/>
          <a:lstStyle/>
          <a:p>
            <a:r>
              <a:rPr lang="pt-BR" dirty="0">
                <a:hlinkClick r:id="rId2"/>
              </a:rPr>
              <a:t>http://graphonline.ru/pt/?graph=exwZxocrcCJPkfNG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 descr="Mapa&#10;&#10;Descrição gerada automaticamente com confiança média">
            <a:extLst>
              <a:ext uri="{FF2B5EF4-FFF2-40B4-BE49-F238E27FC236}">
                <a16:creationId xmlns:a16="http://schemas.microsoft.com/office/drawing/2014/main" id="{6FB958B8-B795-B2DA-29FC-0924D814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4" y="1194878"/>
            <a:ext cx="6435306" cy="55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8999-A663-83B2-D0C6-041E67B3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Representação visual do grafo</a:t>
            </a:r>
          </a:p>
        </p:txBody>
      </p:sp>
      <p:pic>
        <p:nvPicPr>
          <p:cNvPr id="6" name="Espaço Reservado para Conteúdo 5" descr="Diagrama, Esquemático&#10;&#10;Descrição gerada automaticamente">
            <a:extLst>
              <a:ext uri="{FF2B5EF4-FFF2-40B4-BE49-F238E27FC236}">
                <a16:creationId xmlns:a16="http://schemas.microsoft.com/office/drawing/2014/main" id="{451DD946-6511-D96E-873B-4EDE7D4C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14" y="1039236"/>
            <a:ext cx="5579422" cy="5608789"/>
          </a:xfrm>
        </p:spPr>
      </p:pic>
    </p:spTree>
    <p:extLst>
      <p:ext uri="{BB962C8B-B14F-4D97-AF65-F5344CB8AC3E}">
        <p14:creationId xmlns:p14="http://schemas.microsoft.com/office/powerpoint/2010/main" val="25792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B335-E7AF-F498-1E7D-AA990CDA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B5077-A829-02AD-0116-5D8DE929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Por ser considerado um grafo esparso, a melhor solução seria a de utilizar uma lista de adjacência. Porém optou-se por implementar o código utilizando uma matriz de adjacência.</a:t>
            </a:r>
          </a:p>
          <a:p>
            <a:pPr algn="just"/>
            <a:r>
              <a:rPr lang="pt-BR" dirty="0"/>
              <a:t>Total de vértices: 194</a:t>
            </a:r>
          </a:p>
          <a:p>
            <a:pPr algn="just"/>
            <a:r>
              <a:rPr lang="pt-BR" dirty="0"/>
              <a:t>Total de arestas: 1835</a:t>
            </a:r>
          </a:p>
          <a:p>
            <a:pPr algn="just"/>
            <a:r>
              <a:rPr lang="pt-BR" dirty="0"/>
              <a:t>a/v² ≅ 5%</a:t>
            </a:r>
          </a:p>
          <a:p>
            <a:pPr algn="just"/>
            <a:r>
              <a:rPr lang="pt-BR" dirty="0"/>
              <a:t>O código foi desenvolvido em C++</a:t>
            </a:r>
          </a:p>
        </p:txBody>
      </p:sp>
    </p:spTree>
    <p:extLst>
      <p:ext uri="{BB962C8B-B14F-4D97-AF65-F5344CB8AC3E}">
        <p14:creationId xmlns:p14="http://schemas.microsoft.com/office/powerpoint/2010/main" val="1442577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644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Teoria dos Grafos</vt:lpstr>
      <vt:lpstr>Proposta do Projeto</vt:lpstr>
      <vt:lpstr>Objetivos da ODS relacionados com o projeto</vt:lpstr>
      <vt:lpstr>Descrição do problema</vt:lpstr>
      <vt:lpstr>Base de dados</vt:lpstr>
      <vt:lpstr>Representação visual do grafo</vt:lpstr>
      <vt:lpstr>Representação visual do grafo</vt:lpstr>
      <vt:lpstr>Representação visual do grafo</vt:lpstr>
      <vt:lpstr>Implementação</vt:lpstr>
      <vt:lpstr>Métodos desenvolvidos</vt:lpstr>
      <vt:lpstr>Métodos desenvolvidos</vt:lpstr>
      <vt:lpstr>Código do projeto</vt:lpstr>
      <vt:lpstr>Pontos de melhoria</vt:lpstr>
      <vt:lpstr>Obrigado!!</vt:lpstr>
    </vt:vector>
  </TitlesOfParts>
  <Company>Instituto Presbiteriano Mackenzie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Mattos Scavassin</dc:creator>
  <cp:lastModifiedBy>Rodrigo Mattos Scavassin</cp:lastModifiedBy>
  <cp:revision>27</cp:revision>
  <dcterms:created xsi:type="dcterms:W3CDTF">2023-02-27T17:33:25Z</dcterms:created>
  <dcterms:modified xsi:type="dcterms:W3CDTF">2023-05-13T13:59:30Z</dcterms:modified>
</cp:coreProperties>
</file>