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93" r:id="rId2"/>
    <p:sldId id="256" r:id="rId3"/>
    <p:sldId id="258" r:id="rId4"/>
    <p:sldId id="259" r:id="rId5"/>
    <p:sldId id="260" r:id="rId6"/>
    <p:sldId id="290" r:id="rId7"/>
    <p:sldId id="285" r:id="rId8"/>
    <p:sldId id="291" r:id="rId9"/>
    <p:sldId id="287" r:id="rId10"/>
    <p:sldId id="292" r:id="rId11"/>
    <p:sldId id="274" r:id="rId1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5148" autoAdjust="0"/>
  </p:normalViewPr>
  <p:slideViewPr>
    <p:cSldViewPr snapToGrid="0">
      <p:cViewPr varScale="1">
        <p:scale>
          <a:sx n="65" d="100"/>
          <a:sy n="65" d="100"/>
        </p:scale>
        <p:origin x="20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826680" y="3182325"/>
            <a:ext cx="5204640" cy="219456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6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047" y="5803392"/>
            <a:ext cx="3825907" cy="1653192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425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7375" y="1249680"/>
            <a:ext cx="790475" cy="6644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4534" y="1249680"/>
            <a:ext cx="3537131" cy="6644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29818" y="3182325"/>
            <a:ext cx="5205222" cy="219456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6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047" y="5803287"/>
            <a:ext cx="3825907" cy="1686776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  <a:lvl2pPr marL="3429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7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680" y="3517392"/>
            <a:ext cx="2466017" cy="4135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03" y="3517392"/>
            <a:ext cx="2467887" cy="4135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2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79" y="3084579"/>
            <a:ext cx="2466018" cy="93878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679" y="4191000"/>
            <a:ext cx="2466018" cy="3462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303" y="4191000"/>
            <a:ext cx="2467887" cy="346236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5303" y="3084579"/>
            <a:ext cx="2467887" cy="93878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6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42900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527" y="2991773"/>
            <a:ext cx="2467946" cy="15219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045" y="1072896"/>
            <a:ext cx="2708910" cy="6998208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4733224"/>
            <a:ext cx="2134553" cy="292538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527" y="8314944"/>
            <a:ext cx="2854799" cy="42672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5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428999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060" y="2991771"/>
            <a:ext cx="2468880" cy="1524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000" y="0"/>
            <a:ext cx="3432430" cy="9144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4733226"/>
            <a:ext cx="2134553" cy="292538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80060" y="8314944"/>
            <a:ext cx="2852928" cy="42672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0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04534" y="1286256"/>
            <a:ext cx="4453316" cy="158496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534" y="3517394"/>
            <a:ext cx="4453316" cy="413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4207" y="8318422"/>
            <a:ext cx="1548983" cy="4319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596AE2-9F24-4DE0-A492-B15D4E02AC52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679" y="8314944"/>
            <a:ext cx="3417498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0084" y="8290560"/>
            <a:ext cx="274320" cy="48768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397222C8-01FA-4901-881F-C0F1D9EB291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7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3250" advClick="0" advTm="10000">
        <p:wipe/>
      </p:transition>
    </mc:Choice>
    <mc:Fallback xmlns="">
      <p:transition spd="slow" advClick="0" advTm="10000">
        <p:wip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95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5838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716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EE5F-5683-4F15-A917-EA9BA749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com a </a:t>
            </a:r>
            <a:r>
              <a:rPr lang="en-US" dirty="0" err="1"/>
              <a:t>marca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324B5-F64A-46C3-B9E9-D073E997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88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 advClick="0" advTm="3000">
        <p:wipe/>
      </p:transition>
    </mc:Choice>
    <mc:Fallback>
      <p:transition spd="slow" advClick="0" advTm="3000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E1F3-E306-4BF3-A984-489A3E98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7" y="2709644"/>
            <a:ext cx="6442745" cy="67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latin typeface="Segoe Print" panose="02000600000000000000" pitchFamily="2" charset="0"/>
              </a:rPr>
              <a:t>... To be continued ...</a:t>
            </a:r>
          </a:p>
          <a:p>
            <a:pPr marL="0" indent="0">
              <a:buNone/>
            </a:pPr>
            <a:endParaRPr lang="pt-BR" sz="1800" b="1" dirty="0">
              <a:latin typeface="Segoe Print" panose="02000600000000000000" pitchFamily="2" charset="0"/>
            </a:endParaRPr>
          </a:p>
          <a:p>
            <a:pPr marL="0" indent="0">
              <a:buNone/>
            </a:pPr>
            <a:endParaRPr lang="pt-BR" sz="1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103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4000">
        <p15:prstTrans prst="curtains"/>
      </p:transition>
    </mc:Choice>
    <mc:Fallback xmlns="">
      <p:transition spd="slow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BDC2F-DE6B-4C5D-B395-82D18E4F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b="1" i="1" dirty="0"/>
            </a:br>
            <a:r>
              <a:rPr lang="pt-BR" b="1" i="1" dirty="0"/>
              <a:t>Faça a inscrição no canal </a:t>
            </a:r>
            <a:br>
              <a:rPr lang="pt-BR" b="1" i="1" dirty="0"/>
            </a:br>
            <a:r>
              <a:rPr lang="pt-BR" b="1" i="1" dirty="0"/>
              <a:t>para futuros updates e </a:t>
            </a:r>
            <a:br>
              <a:rPr lang="pt-BR" b="1" i="1" dirty="0"/>
            </a:br>
            <a:r>
              <a:rPr lang="pt-BR" b="1" i="1" dirty="0"/>
              <a:t>informações sobre cursos</a:t>
            </a:r>
            <a:br>
              <a:rPr lang="pt-BR" b="1" i="1" dirty="0"/>
            </a:br>
            <a:endParaRPr lang="en-US" b="1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0ECA97-C6F5-43F7-997C-4CD965CD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45" y="2991773"/>
            <a:ext cx="2708910" cy="152199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800" b="1" i="1" dirty="0"/>
              <a:t>“... Torne o conhecimento significante para o aprendiz sem interesse...”</a:t>
            </a:r>
          </a:p>
          <a:p>
            <a:endParaRPr lang="en-US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1EB7C34-1901-44EF-B259-9FA1E42E89BA}"/>
              </a:ext>
            </a:extLst>
          </p:cNvPr>
          <p:cNvSpPr txBox="1">
            <a:spLocks/>
          </p:cNvSpPr>
          <p:nvPr/>
        </p:nvSpPr>
        <p:spPr bwMode="blackWhite">
          <a:xfrm>
            <a:off x="1989259" y="7222029"/>
            <a:ext cx="2879481" cy="50463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 fontScale="7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75" kern="1200" cap="all" spc="15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/>
              <a:t>Obrigado pela atenção!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69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>
        <p:circle/>
      </p:transition>
    </mc:Choice>
    <mc:Fallback xmlns="">
      <p:transition spd="slow" advClick="0" advTm="1000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6978EE-38CD-4585-AE46-ABBDC3E6F121}"/>
              </a:ext>
            </a:extLst>
          </p:cNvPr>
          <p:cNvGrpSpPr/>
          <p:nvPr/>
        </p:nvGrpSpPr>
        <p:grpSpPr>
          <a:xfrm>
            <a:off x="0" y="-3906"/>
            <a:ext cx="6858000" cy="9197661"/>
            <a:chOff x="0" y="-3906"/>
            <a:chExt cx="6858000" cy="9197661"/>
          </a:xfrm>
        </p:grpSpPr>
        <p:sp>
          <p:nvSpPr>
            <p:cNvPr id="4" name="Google Shape;99;p25">
              <a:extLst>
                <a:ext uri="{FF2B5EF4-FFF2-40B4-BE49-F238E27FC236}">
                  <a16:creationId xmlns:a16="http://schemas.microsoft.com/office/drawing/2014/main" id="{B1858924-ADBF-4472-945E-0FAB97E2CBCD}"/>
                </a:ext>
              </a:extLst>
            </p:cNvPr>
            <p:cNvSpPr/>
            <p:nvPr/>
          </p:nvSpPr>
          <p:spPr>
            <a:xfrm>
              <a:off x="0" y="-3906"/>
              <a:ext cx="6858000" cy="3296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100;p25">
              <a:extLst>
                <a:ext uri="{FF2B5EF4-FFF2-40B4-BE49-F238E27FC236}">
                  <a16:creationId xmlns:a16="http://schemas.microsoft.com/office/drawing/2014/main" id="{A5E6D3BC-A42E-4963-9F45-FFA451BDFD98}"/>
                </a:ext>
              </a:extLst>
            </p:cNvPr>
            <p:cNvSpPr/>
            <p:nvPr/>
          </p:nvSpPr>
          <p:spPr>
            <a:xfrm>
              <a:off x="0" y="2064751"/>
              <a:ext cx="6858000" cy="3670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01;p25">
              <a:extLst>
                <a:ext uri="{FF2B5EF4-FFF2-40B4-BE49-F238E27FC236}">
                  <a16:creationId xmlns:a16="http://schemas.microsoft.com/office/drawing/2014/main" id="{CEAB4CD2-EBB5-43DB-8605-8CE0B520F26D}"/>
                </a:ext>
              </a:extLst>
            </p:cNvPr>
            <p:cNvSpPr/>
            <p:nvPr/>
          </p:nvSpPr>
          <p:spPr>
            <a:xfrm>
              <a:off x="0" y="5419289"/>
              <a:ext cx="6858000" cy="37744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02;p25">
            <a:extLst>
              <a:ext uri="{FF2B5EF4-FFF2-40B4-BE49-F238E27FC236}">
                <a16:creationId xmlns:a16="http://schemas.microsoft.com/office/drawing/2014/main" id="{B75C6EF8-C4F5-4B67-AD67-D2E6CA64A2C7}"/>
              </a:ext>
            </a:extLst>
          </p:cNvPr>
          <p:cNvSpPr txBox="1">
            <a:spLocks/>
          </p:cNvSpPr>
          <p:nvPr/>
        </p:nvSpPr>
        <p:spPr>
          <a:xfrm>
            <a:off x="-58724" y="1552027"/>
            <a:ext cx="6916723" cy="1753199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ofia"/>
                <a:cs typeface="Sofia"/>
                <a:sym typeface="Sofia"/>
              </a:rPr>
              <a:t>P</a:t>
            </a:r>
            <a:r>
              <a:rPr lang="pt-BR" sz="1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ofia"/>
                <a:cs typeface="Sofia"/>
                <a:sym typeface="Sofia"/>
              </a:rPr>
              <a:t>ython</a:t>
            </a:r>
          </a:p>
        </p:txBody>
      </p:sp>
      <p:pic>
        <p:nvPicPr>
          <p:cNvPr id="9" name="Google Shape;105;p25">
            <a:extLst>
              <a:ext uri="{FF2B5EF4-FFF2-40B4-BE49-F238E27FC236}">
                <a16:creationId xmlns:a16="http://schemas.microsoft.com/office/drawing/2014/main" id="{E40538D0-2293-4D8F-BE05-5358979706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29000" y="3190521"/>
            <a:ext cx="1800000" cy="180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Google Shape;102;p25">
            <a:extLst>
              <a:ext uri="{FF2B5EF4-FFF2-40B4-BE49-F238E27FC236}">
                <a16:creationId xmlns:a16="http://schemas.microsoft.com/office/drawing/2014/main" id="{229FAA54-9E6F-428A-AB14-49A5E177BB52}"/>
              </a:ext>
            </a:extLst>
          </p:cNvPr>
          <p:cNvSpPr txBox="1">
            <a:spLocks/>
          </p:cNvSpPr>
          <p:nvPr/>
        </p:nvSpPr>
        <p:spPr>
          <a:xfrm>
            <a:off x="0" y="5053479"/>
            <a:ext cx="6858000" cy="1753199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ofia"/>
                <a:cs typeface="Sofia"/>
                <a:sym typeface="Sofia"/>
              </a:rPr>
              <a:t>S</a:t>
            </a:r>
            <a:r>
              <a:rPr lang="pt-BR" sz="1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ofia"/>
                <a:cs typeface="Sofia"/>
                <a:sym typeface="Sofia"/>
              </a:rPr>
              <a:t>tack</a:t>
            </a:r>
          </a:p>
        </p:txBody>
      </p:sp>
    </p:spTree>
    <p:extLst>
      <p:ext uri="{BB962C8B-B14F-4D97-AF65-F5344CB8AC3E}">
        <p14:creationId xmlns:p14="http://schemas.microsoft.com/office/powerpoint/2010/main" val="2709934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500" advClick="0" advTm="0">
        <p15:prstTrans prst="curtains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0;p25">
            <a:extLst>
              <a:ext uri="{FF2B5EF4-FFF2-40B4-BE49-F238E27FC236}">
                <a16:creationId xmlns:a16="http://schemas.microsoft.com/office/drawing/2014/main" id="{1DFD89EC-2D55-4054-A707-960FB342BF3B}"/>
              </a:ext>
            </a:extLst>
          </p:cNvPr>
          <p:cNvSpPr/>
          <p:nvPr/>
        </p:nvSpPr>
        <p:spPr>
          <a:xfrm>
            <a:off x="0" y="2122944"/>
            <a:ext cx="6858000" cy="7021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145F512-91C3-4F49-92E6-8772C1849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94" y="2857500"/>
            <a:ext cx="4381500" cy="1714500"/>
          </a:xfrm>
          <a:prstGeom prst="rect">
            <a:avLst/>
          </a:prstGeom>
        </p:spPr>
      </p:pic>
      <p:sp>
        <p:nvSpPr>
          <p:cNvPr id="14" name="Google Shape;102;p25">
            <a:extLst>
              <a:ext uri="{FF2B5EF4-FFF2-40B4-BE49-F238E27FC236}">
                <a16:creationId xmlns:a16="http://schemas.microsoft.com/office/drawing/2014/main" id="{B223B272-F60D-4972-A242-0C46825A6D0F}"/>
              </a:ext>
            </a:extLst>
          </p:cNvPr>
          <p:cNvSpPr txBox="1">
            <a:spLocks/>
          </p:cNvSpPr>
          <p:nvPr/>
        </p:nvSpPr>
        <p:spPr>
          <a:xfrm>
            <a:off x="0" y="5306556"/>
            <a:ext cx="6858000" cy="1298588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ofia"/>
                <a:cs typeface="Sofia"/>
                <a:sym typeface="Sofia"/>
              </a:rPr>
              <a:t>Notes</a:t>
            </a:r>
          </a:p>
          <a:p>
            <a:r>
              <a:rPr 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ofia"/>
                <a:cs typeface="Sofia"/>
                <a:sym typeface="Sofia"/>
              </a:rPr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3981911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3000">
        <p15:prstTrans prst="pageCurlSingle"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70BC-7770-472E-A37B-E9A24698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42" y="6323565"/>
            <a:ext cx="4453316" cy="1584960"/>
          </a:xfrm>
        </p:spPr>
        <p:txBody>
          <a:bodyPr>
            <a:normAutofit fontScale="90000"/>
          </a:bodyPr>
          <a:lstStyle/>
          <a:p>
            <a:br>
              <a:rPr lang="pt-BR" sz="22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pt-BR" sz="2200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... O que é Flask ??? ...</a:t>
            </a:r>
            <a:br>
              <a:rPr lang="pt-BR" sz="2200" b="1" dirty="0">
                <a:latin typeface="Ink Free" panose="03080402000500000000" pitchFamily="66" charset="0"/>
              </a:rPr>
            </a:br>
            <a:br>
              <a:rPr lang="pt-BR" b="1" dirty="0">
                <a:latin typeface="Ink Free" panose="03080402000500000000" pitchFamily="66" charset="0"/>
              </a:rPr>
            </a:br>
            <a:r>
              <a:rPr lang="pt-BR" sz="1800" dirty="0">
                <a:latin typeface="Segoe Script" panose="030B0504020000000003" pitchFamily="66" charset="0"/>
              </a:rPr>
              <a:t>“... Um web framework minimalista desenvolvido em Python...”</a:t>
            </a:r>
            <a:br>
              <a:rPr lang="pt-BR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5CD870E-1CB3-469B-B5F7-DD4884EDF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6"/>
          <a:stretch/>
        </p:blipFill>
        <p:spPr>
          <a:xfrm>
            <a:off x="618688" y="820387"/>
            <a:ext cx="5639499" cy="4932727"/>
          </a:xfrm>
        </p:spPr>
      </p:pic>
    </p:spTree>
    <p:extLst>
      <p:ext uri="{BB962C8B-B14F-4D97-AF65-F5344CB8AC3E}">
        <p14:creationId xmlns:p14="http://schemas.microsoft.com/office/powerpoint/2010/main" val="2843468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10000">
        <p15:prstTrans prst="pageCurlSingle"/>
      </p:transition>
    </mc:Choice>
    <mc:Fallback xmlns="">
      <p:transition spd="slow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E1F3-E306-4BF3-A984-489A3E98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37" y="369116"/>
            <a:ext cx="6241409" cy="6342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 b="1" dirty="0">
                <a:latin typeface="Segoe Print" panose="02000600000000000000" pitchFamily="2" charset="0"/>
              </a:rPr>
              <a:t>... É um web-framework desenvolvido em Python, com um módulo (</a:t>
            </a:r>
            <a:r>
              <a:rPr lang="pt-BR" sz="1900" b="1" dirty="0">
                <a:solidFill>
                  <a:srgbClr val="C00000"/>
                </a:solidFill>
                <a:latin typeface="Segoe Print" panose="02000600000000000000" pitchFamily="2" charset="0"/>
              </a:rPr>
              <a:t>Jinja2</a:t>
            </a:r>
            <a:r>
              <a:rPr lang="pt-BR" sz="1900" b="1" dirty="0">
                <a:latin typeface="Segoe Print" panose="02000600000000000000" pitchFamily="2" charset="0"/>
              </a:rPr>
              <a:t>) para gerenciar dinamicamente os templates existentes no seu projeto e uma biblioteca para aplicações web seguindo o protocolo </a:t>
            </a:r>
            <a:r>
              <a:rPr lang="pt-BR" sz="1900" b="1" dirty="0">
                <a:solidFill>
                  <a:srgbClr val="7030A0"/>
                </a:solidFill>
                <a:latin typeface="Segoe Print" panose="02000600000000000000" pitchFamily="2" charset="0"/>
              </a:rPr>
              <a:t>WSGI</a:t>
            </a:r>
            <a:r>
              <a:rPr lang="pt-BR" sz="1900" b="1" dirty="0">
                <a:latin typeface="Segoe Print" panose="02000600000000000000" pitchFamily="2" charset="0"/>
              </a:rPr>
              <a:t>, chamada </a:t>
            </a:r>
            <a:r>
              <a:rPr lang="pt-BR" sz="1900" b="1" dirty="0">
                <a:solidFill>
                  <a:srgbClr val="C00000"/>
                </a:solidFill>
                <a:latin typeface="Segoe Print" panose="02000600000000000000" pitchFamily="2" charset="0"/>
              </a:rPr>
              <a:t>Werkzeug</a:t>
            </a:r>
            <a:r>
              <a:rPr lang="pt-BR" sz="1900" b="1" dirty="0">
                <a:latin typeface="Segoe Print" panose="02000600000000000000" pitchFamily="2" charset="0"/>
              </a:rPr>
              <a:t>. Uma de suas funcionalidades é a criação de rotas e um servidor local para desenvolvimento ... </a:t>
            </a:r>
          </a:p>
          <a:p>
            <a:pPr marL="0" indent="0">
              <a:buNone/>
            </a:pPr>
            <a:endParaRPr lang="pt-BR" sz="1900" b="1" dirty="0"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pt-BR" sz="1900" b="1" dirty="0">
                <a:latin typeface="Segoe Print" panose="02000600000000000000" pitchFamily="2" charset="0"/>
              </a:rPr>
              <a:t>... Não se engane com a estrutura minimalista do </a:t>
            </a:r>
            <a:r>
              <a:rPr lang="pt-BR" sz="2400" b="1" dirty="0">
                <a:solidFill>
                  <a:schemeClr val="tx2"/>
                </a:solidFill>
                <a:latin typeface="Segoe Print" panose="02000600000000000000" pitchFamily="2" charset="0"/>
              </a:rPr>
              <a:t>Flask</a:t>
            </a:r>
            <a:r>
              <a:rPr lang="pt-BR" sz="1900" b="1" dirty="0">
                <a:latin typeface="Segoe Print" panose="02000600000000000000" pitchFamily="2" charset="0"/>
              </a:rPr>
              <a:t>, pois seu atributo de modularidade proporciona flexibilidade para escolher diferentes bancos de dados como MongoDB, DynamoDB, MySQL, PostgreSQL ... </a:t>
            </a:r>
          </a:p>
          <a:p>
            <a:pPr marL="0" indent="0">
              <a:buNone/>
            </a:pPr>
            <a:endParaRPr lang="pt-BR" sz="1900" b="1" dirty="0"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pt-BR" sz="1900" b="1" dirty="0">
                <a:latin typeface="Segoe Print" panose="02000600000000000000" pitchFamily="2" charset="0"/>
              </a:rPr>
              <a:t>... O seu </a:t>
            </a:r>
            <a:r>
              <a:rPr lang="pt-BR" sz="1900" b="1" dirty="0">
                <a:solidFill>
                  <a:srgbClr val="FF0000"/>
                </a:solidFill>
                <a:latin typeface="Segoe Print" panose="02000600000000000000" pitchFamily="2" charset="0"/>
              </a:rPr>
              <a:t>MVP</a:t>
            </a:r>
            <a:r>
              <a:rPr lang="pt-BR" sz="1900" b="1" dirty="0">
                <a:latin typeface="Segoe Print" panose="02000600000000000000" pitchFamily="2" charset="0"/>
              </a:rPr>
              <a:t> pode se tornar um grande negócio com simplicidade e rapidez. O </a:t>
            </a:r>
            <a:r>
              <a:rPr lang="pt-BR" sz="2400" b="1" dirty="0">
                <a:solidFill>
                  <a:schemeClr val="tx2"/>
                </a:solidFill>
                <a:latin typeface="Segoe Print" panose="02000600000000000000" pitchFamily="2" charset="0"/>
              </a:rPr>
              <a:t>Flask</a:t>
            </a:r>
            <a:r>
              <a:rPr lang="pt-BR" sz="1900" b="1" dirty="0">
                <a:solidFill>
                  <a:schemeClr val="tx2"/>
                </a:solidFill>
                <a:latin typeface="Segoe Print" panose="02000600000000000000" pitchFamily="2" charset="0"/>
              </a:rPr>
              <a:t> </a:t>
            </a:r>
            <a:r>
              <a:rPr lang="pt-BR" sz="1900" b="1" dirty="0">
                <a:latin typeface="Segoe Print" panose="02000600000000000000" pitchFamily="2" charset="0"/>
              </a:rPr>
              <a:t>auxilia também no ensino de desenvolvimento web, disponibilizando em poucas linhas de código, um aplicativo funcional para criação ...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FC38C-BBDF-4AA4-9FED-B39C8484880E}"/>
              </a:ext>
            </a:extLst>
          </p:cNvPr>
          <p:cNvSpPr/>
          <p:nvPr/>
        </p:nvSpPr>
        <p:spPr>
          <a:xfrm>
            <a:off x="3473041" y="682771"/>
            <a:ext cx="1043236" cy="315519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3045F-B982-4D48-9F72-B6F42EFCCB79}"/>
              </a:ext>
            </a:extLst>
          </p:cNvPr>
          <p:cNvSpPr/>
          <p:nvPr/>
        </p:nvSpPr>
        <p:spPr>
          <a:xfrm>
            <a:off x="5025008" y="1543574"/>
            <a:ext cx="1291904" cy="310393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E43A9-7143-4CAF-8333-43097D77ED8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27" y="7149284"/>
            <a:ext cx="1625600" cy="16256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99354-19A7-43F5-ACCC-EFF6479661D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0" y="6901808"/>
            <a:ext cx="812800" cy="812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01DDE3-8C8B-4A35-9AEB-D6CC3BEFBFF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830527" y="7714608"/>
            <a:ext cx="812800" cy="812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7BFCA25-8E86-4EA0-98A5-E94B94420830}"/>
              </a:ext>
            </a:extLst>
          </p:cNvPr>
          <p:cNvSpPr txBox="1"/>
          <p:nvPr/>
        </p:nvSpPr>
        <p:spPr>
          <a:xfrm>
            <a:off x="4194494" y="7046752"/>
            <a:ext cx="2323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Segoe Print" panose="02000600000000000000" pitchFamily="2" charset="0"/>
              </a:rPr>
              <a:t>Vamos</a:t>
            </a:r>
            <a:r>
              <a:rPr lang="en-US" sz="2800" b="1" dirty="0">
                <a:latin typeface="Segoe Print" panose="02000600000000000000" pitchFamily="2" charset="0"/>
              </a:rPr>
              <a:t> </a:t>
            </a:r>
            <a:r>
              <a:rPr lang="en-US" sz="2800" b="1" dirty="0" err="1">
                <a:latin typeface="Segoe Print" panose="02000600000000000000" pitchFamily="2" charset="0"/>
              </a:rPr>
              <a:t>entender</a:t>
            </a:r>
            <a:r>
              <a:rPr lang="en-US" sz="2800" b="1" dirty="0">
                <a:latin typeface="Segoe Print" panose="02000600000000000000" pitchFamily="2" charset="0"/>
              </a:rPr>
              <a:t> o Código? …</a:t>
            </a:r>
            <a:endParaRPr lang="pt-BR" sz="28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75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20000">
        <p15:prstTrans prst="pageCurlSingle"/>
      </p:transition>
    </mc:Choice>
    <mc:Fallback xmlns="">
      <p:transition spd="slow" advClick="0" advTm="2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E1F3-E306-4BF3-A984-489A3E98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38" y="268447"/>
            <a:ext cx="6191075" cy="864904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2400" b="1" dirty="0">
                <a:latin typeface="Segoe Print" panose="02000600000000000000" pitchFamily="2" charset="0"/>
              </a:rPr>
              <a:t>#1 INICIALIZAÇÃO ...</a:t>
            </a:r>
          </a:p>
          <a:p>
            <a:pPr marL="0" indent="0">
              <a:buNone/>
            </a:pPr>
            <a:endParaRPr lang="pt-BR" sz="2200" dirty="0"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pt-BR" sz="2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app = Flask(__name__)</a:t>
            </a:r>
          </a:p>
          <a:p>
            <a:pPr marL="0" indent="0" algn="ctr">
              <a:buNone/>
            </a:pPr>
            <a:endParaRPr lang="pt-BR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pt-BR" sz="22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... Primeiro cria-se a </a:t>
            </a:r>
            <a:r>
              <a:rPr lang="pt-BR" sz="2200" b="1" dirty="0">
                <a:solidFill>
                  <a:srgbClr val="C00000"/>
                </a:solidFill>
                <a:latin typeface="Segoe Print" panose="02000600000000000000" pitchFamily="2" charset="0"/>
                <a:ea typeface="Microsoft YaHei Light" panose="020B0502040204020203" pitchFamily="34" charset="-122"/>
              </a:rPr>
              <a:t>instance</a:t>
            </a:r>
            <a:r>
              <a:rPr lang="pt-BR" sz="22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 da aplicação Flask (</a:t>
            </a:r>
            <a:r>
              <a:rPr lang="pt-BR" sz="2800" b="1" dirty="0">
                <a:solidFill>
                  <a:srgbClr val="7030A0"/>
                </a:solidFill>
                <a:latin typeface="Segoe Print" panose="02000600000000000000" pitchFamily="2" charset="0"/>
                <a:ea typeface="Microsoft YaHei Light" panose="020B0502040204020203" pitchFamily="34" charset="-122"/>
              </a:rPr>
              <a:t>app</a:t>
            </a:r>
            <a:r>
              <a:rPr lang="pt-BR" sz="22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). O servidor web passará todos os </a:t>
            </a:r>
            <a:r>
              <a:rPr lang="pt-BR" sz="2200" b="1" dirty="0">
                <a:solidFill>
                  <a:srgbClr val="C00000"/>
                </a:solidFill>
                <a:latin typeface="Segoe Print" panose="02000600000000000000" pitchFamily="2" charset="0"/>
                <a:ea typeface="Microsoft YaHei Light" panose="020B0502040204020203" pitchFamily="34" charset="-122"/>
              </a:rPr>
              <a:t>requests</a:t>
            </a:r>
            <a:r>
              <a:rPr lang="pt-BR" sz="22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 que vem do</a:t>
            </a:r>
            <a:r>
              <a:rPr lang="pt-BR" sz="2200" b="1" dirty="0">
                <a:solidFill>
                  <a:srgbClr val="C00000"/>
                </a:solidFill>
                <a:latin typeface="Segoe Print" panose="02000600000000000000" pitchFamily="2" charset="0"/>
                <a:ea typeface="Microsoft YaHei Light" panose="020B0502040204020203" pitchFamily="34" charset="-122"/>
              </a:rPr>
              <a:t> client </a:t>
            </a:r>
            <a:r>
              <a:rPr lang="pt-BR" sz="2200" b="1" dirty="0">
                <a:solidFill>
                  <a:schemeClr val="tx1"/>
                </a:solidFill>
                <a:latin typeface="Segoe Print" panose="02000600000000000000" pitchFamily="2" charset="0"/>
                <a:ea typeface="Microsoft YaHei Light" panose="020B0502040204020203" pitchFamily="34" charset="-122"/>
              </a:rPr>
              <a:t>(neste caso pode ser o seu navegador favorito)</a:t>
            </a:r>
            <a:r>
              <a:rPr lang="pt-BR" sz="22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 por este objeto, utilizando um protocolo chamado </a:t>
            </a:r>
            <a:r>
              <a:rPr lang="pt-BR" sz="2800" b="1" dirty="0">
                <a:solidFill>
                  <a:srgbClr val="7030A0"/>
                </a:solidFill>
                <a:latin typeface="Segoe Print" panose="02000600000000000000" pitchFamily="2" charset="0"/>
                <a:ea typeface="Microsoft YaHei Light" panose="020B0502040204020203" pitchFamily="34" charset="-122"/>
              </a:rPr>
              <a:t>WSGI</a:t>
            </a:r>
            <a:r>
              <a:rPr lang="pt-BR" sz="22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 (</a:t>
            </a:r>
            <a:r>
              <a:rPr lang="pt-BR" sz="2200" b="1" dirty="0">
                <a:solidFill>
                  <a:srgbClr val="C00000"/>
                </a:solidFill>
                <a:latin typeface="Segoe Print" panose="02000600000000000000" pitchFamily="2" charset="0"/>
                <a:ea typeface="Microsoft YaHei Light" panose="020B0502040204020203" pitchFamily="34" charset="-122"/>
              </a:rPr>
              <a:t>Web Server Gateway Interface</a:t>
            </a:r>
            <a:r>
              <a:rPr lang="pt-BR" sz="22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). O único argumento exigido deste </a:t>
            </a:r>
            <a:r>
              <a:rPr lang="pt-BR" sz="2200" b="1" dirty="0">
                <a:solidFill>
                  <a:srgbClr val="C00000"/>
                </a:solidFill>
                <a:latin typeface="Segoe Print" panose="02000600000000000000" pitchFamily="2" charset="0"/>
                <a:ea typeface="Microsoft YaHei Light" panose="020B0502040204020203" pitchFamily="34" charset="-122"/>
              </a:rPr>
              <a:t>constructor</a:t>
            </a:r>
            <a:r>
              <a:rPr lang="pt-BR" sz="22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 da classe Flask é o nome do módulo principal ou de um pacote da aplicação a ser criado ...</a:t>
            </a:r>
          </a:p>
          <a:p>
            <a:pPr marL="0" indent="0">
              <a:buNone/>
            </a:pPr>
            <a:endParaRPr lang="pt-BR" sz="2200" b="1" dirty="0">
              <a:latin typeface="Segoe Print" panose="02000600000000000000" pitchFamily="2" charset="0"/>
              <a:ea typeface="Microsoft YaHei Light" panose="020B0502040204020203" pitchFamily="34" charset="-122"/>
            </a:endParaRPr>
          </a:p>
          <a:p>
            <a:pPr marL="0" indent="0" algn="ctr">
              <a:buNone/>
            </a:pPr>
            <a:r>
              <a:rPr lang="pt-BR" sz="36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...</a:t>
            </a:r>
            <a:r>
              <a:rPr lang="pt-BR" sz="3600" b="1" dirty="0">
                <a:solidFill>
                  <a:srgbClr val="C00000"/>
                </a:solidFill>
                <a:latin typeface="Segoe Print" panose="02000600000000000000" pitchFamily="2" charset="0"/>
                <a:ea typeface="Microsoft YaHei Light" panose="020B0502040204020203" pitchFamily="34" charset="-122"/>
              </a:rPr>
              <a:t>DICA</a:t>
            </a:r>
            <a:r>
              <a:rPr lang="pt-BR" sz="36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...</a:t>
            </a:r>
          </a:p>
          <a:p>
            <a:pPr marL="0" indent="0" algn="ctr">
              <a:buNone/>
            </a:pPr>
            <a:endParaRPr lang="pt-BR" sz="2200" b="1" dirty="0">
              <a:latin typeface="Segoe Print" panose="02000600000000000000" pitchFamily="2" charset="0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pt-BR" sz="22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... O Flask utiliza este argumento </a:t>
            </a:r>
            <a:r>
              <a:rPr lang="pt-BR" sz="2200" b="1" dirty="0">
                <a:solidFill>
                  <a:srgbClr val="7030A0"/>
                </a:solidFill>
                <a:latin typeface="Segoe Print" panose="02000600000000000000" pitchFamily="2" charset="0"/>
                <a:ea typeface="Microsoft YaHei Light" panose="020B0502040204020203" pitchFamily="34" charset="-122"/>
              </a:rPr>
              <a:t>__name__ </a:t>
            </a:r>
            <a:r>
              <a:rPr lang="pt-BR" sz="22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para determinar o diretório raiz da aplicação, usando futuramente na procura dos outros arquivos que serão utilizados na execução do app ...</a:t>
            </a:r>
          </a:p>
          <a:p>
            <a:pPr marL="0" indent="0">
              <a:buNone/>
            </a:pPr>
            <a:endParaRPr lang="pt-BR" sz="2200" dirty="0">
              <a:latin typeface="Segoe Print" panose="02000600000000000000" pitchFamily="2" charset="0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pt-BR" sz="1800" dirty="0">
              <a:latin typeface="Segoe Print" panose="02000600000000000000" pitchFamily="2" charset="0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endParaRPr lang="pt-BR" sz="1800" dirty="0">
              <a:latin typeface="Segoe Print" panose="02000600000000000000" pitchFamily="2" charset="0"/>
            </a:endParaRPr>
          </a:p>
          <a:p>
            <a:pPr marL="0" indent="0">
              <a:buNone/>
            </a:pPr>
            <a:endParaRPr lang="pt-BR" sz="1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35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20000">
        <p15:prstTrans prst="pageCurlSingle"/>
      </p:transition>
    </mc:Choice>
    <mc:Fallback xmlns="">
      <p:transition spd="slow" advClick="0" advTm="2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E1F3-E306-4BF3-A984-489A3E98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159391"/>
            <a:ext cx="6535024" cy="4482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>
                <a:latin typeface="Segoe Print" panose="02000600000000000000" pitchFamily="2" charset="0"/>
                <a:ea typeface="Microsoft YaHei Light" panose="020B0502040204020203" pitchFamily="34" charset="-122"/>
              </a:rPr>
              <a:t>#2 ROTAS E VIEW FUNCTIONS</a:t>
            </a:r>
          </a:p>
          <a:p>
            <a:pPr marL="0" indent="0">
              <a:buNone/>
            </a:pPr>
            <a:endParaRPr lang="pt-BR" sz="2000" b="1" dirty="0"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pt-BR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@app.route(‘/’)</a:t>
            </a:r>
            <a:br>
              <a:rPr lang="pt-BR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pt-BR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def index(): </a:t>
            </a:r>
            <a:br>
              <a:rPr lang="pt-BR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pt-BR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return ‘Hello world’</a:t>
            </a:r>
          </a:p>
          <a:p>
            <a:pPr marL="0" indent="0" algn="ctr">
              <a:buNone/>
            </a:pPr>
            <a:endParaRPr lang="pt-BR" sz="2000" b="1" dirty="0"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Print" panose="02000600000000000000" pitchFamily="2" charset="0"/>
              </a:rPr>
              <a:t>… </a:t>
            </a:r>
            <a:r>
              <a:rPr lang="en-US" sz="2000" b="1" dirty="0">
                <a:solidFill>
                  <a:srgbClr val="7030A0"/>
                </a:solidFill>
                <a:latin typeface="Segoe Print" panose="02000600000000000000" pitchFamily="2" charset="0"/>
              </a:rPr>
              <a:t>Clients</a:t>
            </a:r>
            <a:r>
              <a:rPr lang="en-US" sz="2000" b="1" dirty="0">
                <a:solidFill>
                  <a:srgbClr val="FF0000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latin typeface="Segoe Print" panose="02000600000000000000" pitchFamily="2" charset="0"/>
              </a:rPr>
              <a:t>enviam</a:t>
            </a:r>
            <a:r>
              <a:rPr lang="en-US" sz="2000" b="1" dirty="0">
                <a:latin typeface="Segoe Print" panose="02000600000000000000" pitchFamily="2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Segoe Print" panose="02000600000000000000" pitchFamily="2" charset="0"/>
              </a:rPr>
              <a:t>requests</a:t>
            </a:r>
            <a:r>
              <a:rPr lang="en-US" sz="2000" b="1" dirty="0">
                <a:latin typeface="Segoe Print" panose="02000600000000000000" pitchFamily="2" charset="0"/>
              </a:rPr>
              <a:t> para o web server (</a:t>
            </a:r>
            <a:r>
              <a:rPr lang="en-US" sz="2000" b="1" dirty="0">
                <a:solidFill>
                  <a:srgbClr val="7030A0"/>
                </a:solidFill>
                <a:latin typeface="Segoe Print" panose="02000600000000000000" pitchFamily="2" charset="0"/>
              </a:rPr>
              <a:t>AWS</a:t>
            </a:r>
            <a:r>
              <a:rPr lang="en-US" sz="2000" b="1" dirty="0">
                <a:latin typeface="Segoe Print" panose="02000600000000000000" pitchFamily="2" charset="0"/>
              </a:rPr>
              <a:t> – </a:t>
            </a:r>
            <a:r>
              <a:rPr lang="pt-BR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onde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ficará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 o </a:t>
            </a:r>
            <a:r>
              <a:rPr lang="pt-BR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seu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 Código para accesso </a:t>
            </a:r>
            <a:r>
              <a:rPr lang="pt-BR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na</a:t>
            </a:r>
            <a:r>
              <a:rPr lang="en-US" sz="2000" b="1" dirty="0">
                <a:solidFill>
                  <a:srgbClr val="C00000"/>
                </a:solidFill>
                <a:latin typeface="Segoe Print" panose="02000600000000000000" pitchFamily="2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Segoe Print" panose="02000600000000000000" pitchFamily="2" charset="0"/>
              </a:rPr>
              <a:t>WWW</a:t>
            </a:r>
            <a:r>
              <a:rPr lang="en-US" sz="2000" b="1" dirty="0">
                <a:latin typeface="Segoe Print" panose="02000600000000000000" pitchFamily="2" charset="0"/>
              </a:rPr>
              <a:t>), </a:t>
            </a:r>
            <a:r>
              <a:rPr lang="pt-BR" sz="2000" b="1" dirty="0">
                <a:latin typeface="Segoe Print" panose="02000600000000000000" pitchFamily="2" charset="0"/>
              </a:rPr>
              <a:t>sendo</a:t>
            </a:r>
            <a:r>
              <a:rPr lang="en-US" sz="2000" b="1" dirty="0">
                <a:latin typeface="Segoe Print" panose="02000600000000000000" pitchFamily="2" charset="0"/>
              </a:rPr>
              <a:t> </a:t>
            </a:r>
            <a:r>
              <a:rPr lang="pt-BR" sz="2000" b="1" dirty="0">
                <a:latin typeface="Segoe Print" panose="02000600000000000000" pitchFamily="2" charset="0"/>
              </a:rPr>
              <a:t>interpretados</a:t>
            </a:r>
            <a:r>
              <a:rPr lang="en-US" sz="2000" b="1" dirty="0">
                <a:latin typeface="Segoe Print" panose="02000600000000000000" pitchFamily="2" charset="0"/>
              </a:rPr>
              <a:t> pela </a:t>
            </a:r>
            <a:r>
              <a:rPr lang="pt-BR" sz="2000" b="1" dirty="0">
                <a:latin typeface="Segoe Print" panose="02000600000000000000" pitchFamily="2" charset="0"/>
              </a:rPr>
              <a:t>instância</a:t>
            </a:r>
            <a:r>
              <a:rPr lang="en-US" sz="2000" b="1" dirty="0">
                <a:latin typeface="Segoe Print" panose="02000600000000000000" pitchFamily="2" charset="0"/>
              </a:rPr>
              <a:t> do </a:t>
            </a:r>
            <a:r>
              <a:rPr lang="en-US" sz="2400" b="1" dirty="0">
                <a:solidFill>
                  <a:schemeClr val="tx2"/>
                </a:solidFill>
                <a:latin typeface="Segoe Print" panose="02000600000000000000" pitchFamily="2" charset="0"/>
              </a:rPr>
              <a:t>Flask</a:t>
            </a:r>
            <a:r>
              <a:rPr lang="en-US" sz="2000" b="1" dirty="0">
                <a:latin typeface="Segoe Print" panose="02000600000000000000" pitchFamily="2" charset="0"/>
              </a:rPr>
              <a:t>. O </a:t>
            </a:r>
            <a:r>
              <a:rPr lang="en-US" sz="2000" b="1" dirty="0">
                <a:solidFill>
                  <a:srgbClr val="7030A0"/>
                </a:solidFill>
                <a:latin typeface="Segoe Print" panose="02000600000000000000" pitchFamily="2" charset="0"/>
              </a:rPr>
              <a:t>app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precisa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saber qual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parte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do Código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ele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precisa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rodar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para a </a:t>
            </a:r>
            <a:r>
              <a:rPr lang="en-US" sz="2000" b="1" dirty="0">
                <a:solidFill>
                  <a:srgbClr val="7030A0"/>
                </a:solidFill>
                <a:latin typeface="Segoe Print" panose="02000600000000000000" pitchFamily="2" charset="0"/>
              </a:rPr>
              <a:t>URL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requisitada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Sendo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assim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, o app </a:t>
            </a:r>
            <a:r>
              <a:rPr lang="en-US" sz="2400" b="1" dirty="0">
                <a:solidFill>
                  <a:schemeClr val="tx2"/>
                </a:solidFill>
                <a:latin typeface="Segoe Print" panose="02000600000000000000" pitchFamily="2" charset="0"/>
              </a:rPr>
              <a:t>Flask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irá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mapear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todas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URLs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existentes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no software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e as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funções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associadas a estas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Esta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união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das </a:t>
            </a:r>
            <a:r>
              <a:rPr lang="pt-BR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funç</a:t>
            </a:r>
            <a:r>
              <a:rPr lang="en-US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ão-URL </a:t>
            </a:r>
            <a:r>
              <a:rPr lang="pt-BR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chama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-se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Segoe Print" panose="02000600000000000000" pitchFamily="2" charset="0"/>
              </a:rPr>
              <a:t>route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 (</a:t>
            </a:r>
            <a:r>
              <a:rPr lang="pt-BR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rota</a:t>
            </a:r>
            <a:r>
              <a:rPr lang="en-US" sz="2000" b="1" dirty="0">
                <a:solidFill>
                  <a:schemeClr val="tx1"/>
                </a:solidFill>
                <a:latin typeface="Segoe Print" panose="02000600000000000000" pitchFamily="2" charset="0"/>
              </a:rPr>
              <a:t>) …</a:t>
            </a:r>
            <a:endParaRPr lang="pt-BR" sz="2000" b="1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BA95E3-D348-45A7-9E37-1C5B9EA37E18}"/>
              </a:ext>
            </a:extLst>
          </p:cNvPr>
          <p:cNvSpPr/>
          <p:nvPr/>
        </p:nvSpPr>
        <p:spPr>
          <a:xfrm>
            <a:off x="2535572" y="5838869"/>
            <a:ext cx="2575420" cy="1879134"/>
          </a:xfrm>
          <a:prstGeom prst="roundRect">
            <a:avLst/>
          </a:prstGeom>
          <a:solidFill>
            <a:schemeClr val="bg1"/>
          </a:solidFill>
          <a:ln w="139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041556-F249-458F-BDE4-0638BE2F4387}"/>
              </a:ext>
            </a:extLst>
          </p:cNvPr>
          <p:cNvSpPr/>
          <p:nvPr/>
        </p:nvSpPr>
        <p:spPr>
          <a:xfrm>
            <a:off x="2904425" y="6191206"/>
            <a:ext cx="1784758" cy="1510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78841-6A1D-4CF4-BE66-03238BDBCB44}"/>
              </a:ext>
            </a:extLst>
          </p:cNvPr>
          <p:cNvSpPr txBox="1"/>
          <p:nvPr/>
        </p:nvSpPr>
        <p:spPr>
          <a:xfrm>
            <a:off x="2904425" y="6135902"/>
            <a:ext cx="178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nk Free" panose="03080402000500000000" pitchFamily="66" charset="0"/>
                <a:cs typeface="Segoe UI" panose="020B0502040204020203" pitchFamily="34" charset="0"/>
              </a:rPr>
              <a:t>www.meuwebsite.com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65FC8-B2F5-4211-B5C3-9A573FCD9775}"/>
              </a:ext>
            </a:extLst>
          </p:cNvPr>
          <p:cNvSpPr txBox="1"/>
          <p:nvPr/>
        </p:nvSpPr>
        <p:spPr>
          <a:xfrm>
            <a:off x="4021472" y="5257219"/>
            <a:ext cx="214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URL </a:t>
            </a:r>
            <a:r>
              <a:rPr lang="en-US" sz="1100" b="1" dirty="0">
                <a:latin typeface="Segoe Print" panose="02000600000000000000" pitchFamily="2" charset="0"/>
              </a:rPr>
              <a:t>(www.meusite.com)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00BDC-0D71-4C1A-8598-B19E670127C5}"/>
              </a:ext>
            </a:extLst>
          </p:cNvPr>
          <p:cNvSpPr txBox="1"/>
          <p:nvPr/>
        </p:nvSpPr>
        <p:spPr>
          <a:xfrm>
            <a:off x="5173857" y="6535285"/>
            <a:ext cx="21467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Request</a:t>
            </a:r>
          </a:p>
          <a:p>
            <a:r>
              <a:rPr lang="pt-BR" sz="1100" b="1" dirty="0">
                <a:latin typeface="Segoe Print" panose="02000600000000000000" pitchFamily="2" charset="0"/>
              </a:rPr>
              <a:t>Protocolo</a:t>
            </a:r>
            <a:r>
              <a:rPr lang="en-US" sz="1100" b="1" dirty="0">
                <a:latin typeface="Segoe Print" panose="02000600000000000000" pitchFamily="2" charset="0"/>
              </a:rPr>
              <a:t> HTTP</a:t>
            </a:r>
            <a:endParaRPr lang="en-US" b="1" dirty="0">
              <a:latin typeface="Segoe Print" panose="02000600000000000000" pitchFamily="2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4464383-9163-42F2-81CD-BE0D56279E7E}"/>
              </a:ext>
            </a:extLst>
          </p:cNvPr>
          <p:cNvCxnSpPr>
            <a:stCxn id="7" idx="0"/>
            <a:endCxn id="13" idx="1"/>
          </p:cNvCxnSpPr>
          <p:nvPr/>
        </p:nvCxnSpPr>
        <p:spPr>
          <a:xfrm rot="5400000" flipH="1" flipV="1">
            <a:off x="3723885" y="5541282"/>
            <a:ext cx="396984" cy="1981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8780EC2-1E6B-4354-9D3A-CEFA58720861}"/>
              </a:ext>
            </a:extLst>
          </p:cNvPr>
          <p:cNvCxnSpPr>
            <a:stCxn id="13" idx="3"/>
          </p:cNvCxnSpPr>
          <p:nvPr/>
        </p:nvCxnSpPr>
        <p:spPr>
          <a:xfrm flipH="1">
            <a:off x="5780014" y="5441885"/>
            <a:ext cx="388254" cy="1066389"/>
          </a:xfrm>
          <a:prstGeom prst="bentConnector4">
            <a:avLst>
              <a:gd name="adj1" fmla="val -58879"/>
              <a:gd name="adj2" fmla="val 586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B9EFC0-28D0-45E3-A526-223056CD40DA}"/>
              </a:ext>
            </a:extLst>
          </p:cNvPr>
          <p:cNvSpPr txBox="1"/>
          <p:nvPr/>
        </p:nvSpPr>
        <p:spPr>
          <a:xfrm>
            <a:off x="2567947" y="8015036"/>
            <a:ext cx="282001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Flask =&gt; </a:t>
            </a:r>
            <a:r>
              <a:rPr lang="en-US" sz="1100" b="1" dirty="0">
                <a:latin typeface="Segoe Print" panose="02000600000000000000" pitchFamily="2" charset="0"/>
              </a:rPr>
              <a:t>app = Flask(__name__)</a:t>
            </a:r>
          </a:p>
          <a:p>
            <a:r>
              <a:rPr lang="en-US" sz="1100" b="1" dirty="0">
                <a:latin typeface="Segoe Print" panose="02000600000000000000" pitchFamily="2" charset="0"/>
              </a:rPr>
              <a:t>                  @app.route(‘/’)</a:t>
            </a:r>
          </a:p>
          <a:p>
            <a:r>
              <a:rPr lang="en-US" sz="1100" b="1" dirty="0">
                <a:latin typeface="Segoe Print" panose="02000600000000000000" pitchFamily="2" charset="0"/>
              </a:rPr>
              <a:t>                  def index():</a:t>
            </a:r>
          </a:p>
          <a:p>
            <a:r>
              <a:rPr lang="en-US" sz="1100" b="1" dirty="0">
                <a:latin typeface="Segoe Print" panose="02000600000000000000" pitchFamily="2" charset="0"/>
              </a:rPr>
              <a:t>                   …</a:t>
            </a:r>
            <a:endParaRPr lang="en-US" b="1" dirty="0">
              <a:latin typeface="Segoe Print" panose="02000600000000000000" pitchFamily="2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90E5E86-9145-455F-B84C-3309D114F12B}"/>
              </a:ext>
            </a:extLst>
          </p:cNvPr>
          <p:cNvCxnSpPr>
            <a:endCxn id="19" idx="3"/>
          </p:cNvCxnSpPr>
          <p:nvPr/>
        </p:nvCxnSpPr>
        <p:spPr>
          <a:xfrm rot="5400000">
            <a:off x="4989677" y="7663280"/>
            <a:ext cx="1188621" cy="3920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272622-FCFE-4263-9EAA-F800683941A1}"/>
              </a:ext>
            </a:extLst>
          </p:cNvPr>
          <p:cNvSpPr/>
          <p:nvPr/>
        </p:nvSpPr>
        <p:spPr>
          <a:xfrm>
            <a:off x="3326758" y="6921115"/>
            <a:ext cx="993047" cy="1527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ED1650-7177-41C9-BB96-9E75AD81467E}"/>
              </a:ext>
            </a:extLst>
          </p:cNvPr>
          <p:cNvSpPr txBox="1"/>
          <p:nvPr/>
        </p:nvSpPr>
        <p:spPr>
          <a:xfrm>
            <a:off x="3362229" y="649224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FFFF0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66415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20000">
        <p15:prstTrans prst="pageCurlSingle"/>
      </p:transition>
    </mc:Choice>
    <mc:Fallback xmlns="">
      <p:transition spd="slow" advClick="0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E1F3-E306-4BF3-A984-489A3E98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5" y="360726"/>
            <a:ext cx="6308521" cy="6226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Segoe Print" panose="02000600000000000000" pitchFamily="2" charset="0"/>
              </a:rPr>
              <a:t> … </a:t>
            </a:r>
            <a:r>
              <a:rPr lang="en-US" sz="3600" b="1" dirty="0">
                <a:solidFill>
                  <a:srgbClr val="00B050"/>
                </a:solidFill>
                <a:latin typeface="Segoe Print" panose="02000600000000000000" pitchFamily="2" charset="0"/>
              </a:rPr>
              <a:t>DICA</a:t>
            </a:r>
            <a:r>
              <a:rPr lang="en-US" sz="3600" b="1" dirty="0">
                <a:latin typeface="Segoe Print" panose="02000600000000000000" pitchFamily="2" charset="0"/>
              </a:rPr>
              <a:t> …</a:t>
            </a:r>
          </a:p>
          <a:p>
            <a:pPr marL="0" indent="0" algn="ctr">
              <a:buNone/>
            </a:pPr>
            <a:endParaRPr lang="en-US" sz="3600" b="1" dirty="0">
              <a:latin typeface="Segoe Print" panose="02000600000000000000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0070C0"/>
                </a:solidFill>
                <a:latin typeface="Segoe Print" panose="02000600000000000000" pitchFamily="2" charset="0"/>
              </a:rPr>
              <a:t>@</a:t>
            </a:r>
            <a:r>
              <a:rPr lang="en-US" sz="3200" b="1" dirty="0" err="1">
                <a:solidFill>
                  <a:srgbClr val="0070C0"/>
                </a:solidFill>
                <a:latin typeface="Segoe Print" panose="02000600000000000000" pitchFamily="2" charset="0"/>
              </a:rPr>
              <a:t>app.route</a:t>
            </a:r>
            <a:r>
              <a:rPr lang="en-US" sz="3200" b="1" dirty="0">
                <a:solidFill>
                  <a:srgbClr val="0070C0"/>
                </a:solidFill>
                <a:latin typeface="Segoe Print" panose="02000600000000000000" pitchFamily="2" charset="0"/>
              </a:rPr>
              <a:t>(‘/’)</a:t>
            </a:r>
            <a:br>
              <a:rPr lang="en-US" sz="3200" b="1" dirty="0">
                <a:solidFill>
                  <a:srgbClr val="0070C0"/>
                </a:solidFill>
                <a:latin typeface="Segoe Print" panose="02000600000000000000" pitchFamily="2" charset="0"/>
              </a:rPr>
            </a:br>
            <a:endParaRPr lang="en-US" sz="3200" b="1" dirty="0">
              <a:solidFill>
                <a:srgbClr val="0070C0"/>
              </a:solidFill>
              <a:latin typeface="Segoe Print" panose="02000600000000000000" pitchFamily="2" charset="0"/>
            </a:endParaRPr>
          </a:p>
          <a:p>
            <a:pPr marL="0" indent="0" algn="ctr">
              <a:buNone/>
            </a:pPr>
            <a:r>
              <a:rPr lang="en-US" sz="1800" b="1" dirty="0">
                <a:latin typeface="Segoe Print" panose="02000600000000000000" pitchFamily="2" charset="0"/>
              </a:rPr>
              <a:t>… </a:t>
            </a:r>
            <a:r>
              <a:rPr lang="pt-BR" sz="1800" b="1" dirty="0">
                <a:latin typeface="Segoe Print" panose="02000600000000000000" pitchFamily="2" charset="0"/>
              </a:rPr>
              <a:t>os</a:t>
            </a:r>
            <a:r>
              <a:rPr lang="en-US" sz="1800" b="1" dirty="0">
                <a:latin typeface="Segoe Print" panose="02000600000000000000" pitchFamily="2" charset="0"/>
              </a:rPr>
              <a:t> decorators </a:t>
            </a:r>
            <a:r>
              <a:rPr lang="pt-BR" sz="1800" b="1" dirty="0">
                <a:latin typeface="Segoe Print" panose="02000600000000000000" pitchFamily="2" charset="0"/>
              </a:rPr>
              <a:t>são</a:t>
            </a:r>
            <a:r>
              <a:rPr lang="en-US" sz="1800" b="1" dirty="0">
                <a:latin typeface="Segoe Print" panose="02000600000000000000" pitchFamily="2" charset="0"/>
              </a:rPr>
              <a:t> </a:t>
            </a:r>
            <a:r>
              <a:rPr lang="pt-BR" sz="1800" b="1" dirty="0">
                <a:latin typeface="Segoe Print" panose="02000600000000000000" pitchFamily="2" charset="0"/>
              </a:rPr>
              <a:t>utilizados</a:t>
            </a:r>
            <a:r>
              <a:rPr lang="en-US" sz="1800" b="1" dirty="0">
                <a:latin typeface="Segoe Print" panose="02000600000000000000" pitchFamily="2" charset="0"/>
              </a:rPr>
              <a:t> para </a:t>
            </a:r>
            <a:r>
              <a:rPr lang="pt-BR" sz="1800" b="1" dirty="0">
                <a:latin typeface="Segoe Print" panose="02000600000000000000" pitchFamily="2" charset="0"/>
              </a:rPr>
              <a:t>modificar</a:t>
            </a:r>
            <a:r>
              <a:rPr lang="en-US" sz="1800" b="1" dirty="0">
                <a:latin typeface="Segoe Print" panose="02000600000000000000" pitchFamily="2" charset="0"/>
              </a:rPr>
              <a:t> o </a:t>
            </a:r>
            <a:r>
              <a:rPr lang="pt-BR" sz="1800" b="1" dirty="0">
                <a:latin typeface="Segoe Print" panose="02000600000000000000" pitchFamily="2" charset="0"/>
              </a:rPr>
              <a:t>comportamento</a:t>
            </a:r>
            <a:r>
              <a:rPr lang="en-US" sz="1800" b="1" dirty="0">
                <a:latin typeface="Segoe Print" panose="02000600000000000000" pitchFamily="2" charset="0"/>
              </a:rPr>
              <a:t> de </a:t>
            </a:r>
            <a:r>
              <a:rPr lang="pt-BR" sz="1800" b="1" dirty="0">
                <a:latin typeface="Segoe Print" panose="02000600000000000000" pitchFamily="2" charset="0"/>
              </a:rPr>
              <a:t>uma</a:t>
            </a:r>
            <a:r>
              <a:rPr lang="en-US" sz="1800" b="1" dirty="0">
                <a:latin typeface="Segoe Print" panose="02000600000000000000" pitchFamily="2" charset="0"/>
              </a:rPr>
              <a:t> </a:t>
            </a:r>
            <a:r>
              <a:rPr lang="pt-BR" sz="1800" b="1" dirty="0">
                <a:latin typeface="Segoe Print" panose="02000600000000000000" pitchFamily="2" charset="0"/>
              </a:rPr>
              <a:t>função</a:t>
            </a:r>
            <a:r>
              <a:rPr lang="en-US" sz="1800" b="1" dirty="0">
                <a:latin typeface="Segoe Print" panose="02000600000000000000" pitchFamily="2" charset="0"/>
              </a:rPr>
              <a:t> Python de </a:t>
            </a:r>
            <a:r>
              <a:rPr lang="pt-BR" sz="1800" b="1" dirty="0">
                <a:latin typeface="Segoe Print" panose="02000600000000000000" pitchFamily="2" charset="0"/>
              </a:rPr>
              <a:t>diversas</a:t>
            </a:r>
            <a:r>
              <a:rPr lang="en-US" sz="1800" b="1" dirty="0">
                <a:latin typeface="Segoe Print" panose="02000600000000000000" pitchFamily="2" charset="0"/>
              </a:rPr>
              <a:t> </a:t>
            </a:r>
            <a:r>
              <a:rPr lang="pt-BR" sz="1800" b="1" dirty="0">
                <a:latin typeface="Segoe Print" panose="02000600000000000000" pitchFamily="2" charset="0"/>
              </a:rPr>
              <a:t>formas</a:t>
            </a:r>
            <a:r>
              <a:rPr lang="en-US" sz="1800" b="1" dirty="0">
                <a:latin typeface="Segoe Print" panose="02000600000000000000" pitchFamily="2" charset="0"/>
              </a:rPr>
              <a:t>. Uma </a:t>
            </a:r>
            <a:r>
              <a:rPr lang="pt-BR" sz="1800" b="1" dirty="0">
                <a:latin typeface="Segoe Print" panose="02000600000000000000" pitchFamily="2" charset="0"/>
              </a:rPr>
              <a:t>delas</a:t>
            </a:r>
            <a:r>
              <a:rPr lang="en-US" sz="1800" b="1" dirty="0">
                <a:latin typeface="Segoe Print" panose="02000600000000000000" pitchFamily="2" charset="0"/>
              </a:rPr>
              <a:t> é </a:t>
            </a:r>
            <a:r>
              <a:rPr lang="pt-BR" sz="1800" b="1" dirty="0">
                <a:latin typeface="Segoe Print" panose="02000600000000000000" pitchFamily="2" charset="0"/>
              </a:rPr>
              <a:t>alteração</a:t>
            </a:r>
            <a:r>
              <a:rPr lang="en-US" sz="1800" b="1" dirty="0">
                <a:latin typeface="Segoe Print" panose="02000600000000000000" pitchFamily="2" charset="0"/>
              </a:rPr>
              <a:t> de </a:t>
            </a:r>
            <a:r>
              <a:rPr lang="pt-BR" sz="1800" b="1" dirty="0">
                <a:latin typeface="Segoe Print" panose="02000600000000000000" pitchFamily="2" charset="0"/>
              </a:rPr>
              <a:t>como</a:t>
            </a:r>
            <a:r>
              <a:rPr lang="en-US" sz="1800" b="1" dirty="0">
                <a:latin typeface="Segoe Print" panose="02000600000000000000" pitchFamily="2" charset="0"/>
              </a:rPr>
              <a:t> </a:t>
            </a:r>
            <a:r>
              <a:rPr lang="pt-BR" sz="1800" b="1" dirty="0">
                <a:latin typeface="Segoe Print" panose="02000600000000000000" pitchFamily="2" charset="0"/>
              </a:rPr>
              <a:t>elas</a:t>
            </a:r>
            <a:r>
              <a:rPr lang="en-US" sz="1800" b="1" dirty="0">
                <a:latin typeface="Segoe Print" panose="02000600000000000000" pitchFamily="2" charset="0"/>
              </a:rPr>
              <a:t> </a:t>
            </a:r>
            <a:r>
              <a:rPr lang="pt-BR" sz="1800" b="1" dirty="0">
                <a:latin typeface="Segoe Print" panose="02000600000000000000" pitchFamily="2" charset="0"/>
              </a:rPr>
              <a:t>irão</a:t>
            </a:r>
            <a:r>
              <a:rPr lang="en-US" sz="1800" b="1" dirty="0">
                <a:latin typeface="Segoe Print" panose="02000600000000000000" pitchFamily="2" charset="0"/>
              </a:rPr>
              <a:t> se </a:t>
            </a:r>
            <a:r>
              <a:rPr lang="pt-BR" sz="1800" b="1" dirty="0">
                <a:latin typeface="Segoe Print" panose="02000600000000000000" pitchFamily="2" charset="0"/>
              </a:rPr>
              <a:t>comportar</a:t>
            </a:r>
            <a:r>
              <a:rPr lang="en-US" sz="1800" b="1" dirty="0">
                <a:latin typeface="Segoe Print" panose="02000600000000000000" pitchFamily="2" charset="0"/>
              </a:rPr>
              <a:t> </a:t>
            </a:r>
            <a:r>
              <a:rPr lang="pt-BR" sz="1800" b="1" dirty="0">
                <a:latin typeface="Segoe Print" panose="02000600000000000000" pitchFamily="2" charset="0"/>
              </a:rPr>
              <a:t>perante</a:t>
            </a:r>
            <a:r>
              <a:rPr lang="en-US" sz="1800" b="1" dirty="0">
                <a:latin typeface="Segoe Print" panose="02000600000000000000" pitchFamily="2" charset="0"/>
              </a:rPr>
              <a:t> um </a:t>
            </a:r>
            <a:r>
              <a:rPr lang="pt-BR" sz="1800" b="1" dirty="0">
                <a:latin typeface="Segoe Print" panose="02000600000000000000" pitchFamily="2" charset="0"/>
              </a:rPr>
              <a:t>evento</a:t>
            </a:r>
            <a:r>
              <a:rPr lang="en-US" sz="1800" b="1" dirty="0">
                <a:latin typeface="Segoe Print" panose="02000600000000000000" pitchFamily="2" charset="0"/>
              </a:rPr>
              <a:t> …</a:t>
            </a:r>
          </a:p>
          <a:p>
            <a:pPr marL="0" indent="0" algn="ctr">
              <a:buNone/>
            </a:pPr>
            <a:endParaRPr lang="en-US" sz="1800" b="1" dirty="0"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Segoe Print" panose="02000600000000000000" pitchFamily="2" charset="0"/>
              </a:rPr>
              <a:t>… O valor </a:t>
            </a:r>
            <a:r>
              <a:rPr lang="pt-BR" sz="1800" b="1" dirty="0">
                <a:latin typeface="Segoe Print" panose="02000600000000000000" pitchFamily="2" charset="0"/>
              </a:rPr>
              <a:t>retornado</a:t>
            </a:r>
            <a:r>
              <a:rPr lang="en-US" sz="1800" b="1" dirty="0">
                <a:latin typeface="Segoe Print" panose="02000600000000000000" pitchFamily="2" charset="0"/>
              </a:rPr>
              <a:t> por </a:t>
            </a:r>
            <a:r>
              <a:rPr lang="pt-BR" sz="1800" b="1" dirty="0">
                <a:latin typeface="Segoe Print" panose="02000600000000000000" pitchFamily="2" charset="0"/>
              </a:rPr>
              <a:t>esta</a:t>
            </a:r>
            <a:r>
              <a:rPr lang="en-US" sz="1800" b="1" dirty="0">
                <a:latin typeface="Segoe Print" panose="02000600000000000000" pitchFamily="2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Segoe Print" panose="02000600000000000000" pitchFamily="2" charset="0"/>
              </a:rPr>
              <a:t>route</a:t>
            </a:r>
            <a:r>
              <a:rPr lang="en-US" sz="1800" b="1" dirty="0">
                <a:latin typeface="Segoe Print" panose="02000600000000000000" pitchFamily="2" charset="0"/>
              </a:rPr>
              <a:t> é </a:t>
            </a:r>
            <a:r>
              <a:rPr lang="pt-BR" sz="1800" b="1" dirty="0">
                <a:latin typeface="Segoe Print" panose="02000600000000000000" pitchFamily="2" charset="0"/>
              </a:rPr>
              <a:t>chamado</a:t>
            </a:r>
            <a:r>
              <a:rPr lang="en-US" sz="1800" b="1" dirty="0">
                <a:latin typeface="Segoe Print" panose="02000600000000000000" pitchFamily="2" charset="0"/>
              </a:rPr>
              <a:t> de </a:t>
            </a:r>
            <a:r>
              <a:rPr lang="en-US" sz="1800" b="1" dirty="0">
                <a:solidFill>
                  <a:srgbClr val="FF0000"/>
                </a:solidFill>
                <a:latin typeface="Segoe Print" panose="02000600000000000000" pitchFamily="2" charset="0"/>
              </a:rPr>
              <a:t>response</a:t>
            </a:r>
            <a:r>
              <a:rPr lang="en-US" sz="1800" b="1" i="1" dirty="0">
                <a:solidFill>
                  <a:schemeClr val="tx1"/>
                </a:solidFill>
                <a:latin typeface="Segoe Print" panose="02000600000000000000" pitchFamily="2" charset="0"/>
              </a:rPr>
              <a:t>. 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conteúdo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que o Google Chrome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recebe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depois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de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você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digitar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um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endereço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e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apertar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o enter do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seu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computador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 : ) </a:t>
            </a:r>
            <a:b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... As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funções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que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originam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as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rotas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são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chamadas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 de </a:t>
            </a:r>
            <a:r>
              <a:rPr lang="en-US" sz="1800" b="1" dirty="0">
                <a:solidFill>
                  <a:srgbClr val="7030A0"/>
                </a:solidFill>
                <a:latin typeface="Segoe Print" panose="02000600000000000000" pitchFamily="2" charset="0"/>
              </a:rPr>
              <a:t>view functions </a:t>
            </a:r>
            <a:r>
              <a:rPr lang="en-US" sz="1800" b="1" dirty="0">
                <a:solidFill>
                  <a:schemeClr val="tx1"/>
                </a:solidFill>
                <a:latin typeface="Segoe Print" panose="02000600000000000000" pitchFamily="2" charset="0"/>
              </a:rPr>
              <a:t>…</a:t>
            </a:r>
            <a:endParaRPr lang="en-US" sz="1800" b="1" dirty="0">
              <a:solidFill>
                <a:srgbClr val="FF0000"/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BA95E3-D348-45A7-9E37-1C5B9EA37E18}"/>
              </a:ext>
            </a:extLst>
          </p:cNvPr>
          <p:cNvSpPr/>
          <p:nvPr/>
        </p:nvSpPr>
        <p:spPr>
          <a:xfrm>
            <a:off x="2678090" y="6234644"/>
            <a:ext cx="2575420" cy="1879134"/>
          </a:xfrm>
          <a:prstGeom prst="roundRect">
            <a:avLst/>
          </a:prstGeom>
          <a:solidFill>
            <a:schemeClr val="bg1"/>
          </a:solidFill>
          <a:ln w="139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041556-F249-458F-BDE4-0638BE2F4387}"/>
              </a:ext>
            </a:extLst>
          </p:cNvPr>
          <p:cNvSpPr/>
          <p:nvPr/>
        </p:nvSpPr>
        <p:spPr>
          <a:xfrm>
            <a:off x="3046943" y="6586981"/>
            <a:ext cx="1784758" cy="1510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78841-6A1D-4CF4-BE66-03238BDBCB44}"/>
              </a:ext>
            </a:extLst>
          </p:cNvPr>
          <p:cNvSpPr txBox="1"/>
          <p:nvPr/>
        </p:nvSpPr>
        <p:spPr>
          <a:xfrm>
            <a:off x="3046943" y="6531677"/>
            <a:ext cx="178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nk Free" panose="03080402000500000000" pitchFamily="66" charset="0"/>
                <a:cs typeface="Segoe UI" panose="020B0502040204020203" pitchFamily="34" charset="0"/>
              </a:rPr>
              <a:t>www.meuwebsite.com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BD6466-3FDE-4736-AC85-BBBE8D0259E4}"/>
              </a:ext>
            </a:extLst>
          </p:cNvPr>
          <p:cNvSpPr/>
          <p:nvPr/>
        </p:nvSpPr>
        <p:spPr>
          <a:xfrm>
            <a:off x="3046943" y="7056765"/>
            <a:ext cx="711229" cy="771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5D2EA-E424-42FE-8085-460E8EB6C025}"/>
              </a:ext>
            </a:extLst>
          </p:cNvPr>
          <p:cNvSpPr/>
          <p:nvPr/>
        </p:nvSpPr>
        <p:spPr>
          <a:xfrm>
            <a:off x="4120472" y="7067639"/>
            <a:ext cx="711229" cy="771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00BDC-0D71-4C1A-8598-B19E670127C5}"/>
              </a:ext>
            </a:extLst>
          </p:cNvPr>
          <p:cNvSpPr txBox="1"/>
          <p:nvPr/>
        </p:nvSpPr>
        <p:spPr>
          <a:xfrm>
            <a:off x="5400284" y="7050915"/>
            <a:ext cx="21467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Response</a:t>
            </a:r>
          </a:p>
          <a:p>
            <a:r>
              <a:rPr lang="en-US" sz="1100" b="1" dirty="0">
                <a:latin typeface="Segoe Print" panose="02000600000000000000" pitchFamily="2" charset="0"/>
              </a:rPr>
              <a:t>(</a:t>
            </a:r>
            <a:r>
              <a:rPr lang="pt-BR" sz="1100" b="1" dirty="0">
                <a:latin typeface="Segoe Print" panose="02000600000000000000" pitchFamily="2" charset="0"/>
              </a:rPr>
              <a:t>Arquivos</a:t>
            </a:r>
            <a:r>
              <a:rPr lang="en-US" sz="1100" b="1" dirty="0">
                <a:latin typeface="Segoe Print" panose="02000600000000000000" pitchFamily="2" charset="0"/>
              </a:rPr>
              <a:t>)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9EFC0-28D0-45E3-A526-223056CD40DA}"/>
              </a:ext>
            </a:extLst>
          </p:cNvPr>
          <p:cNvSpPr txBox="1"/>
          <p:nvPr/>
        </p:nvSpPr>
        <p:spPr>
          <a:xfrm>
            <a:off x="2466268" y="8413942"/>
            <a:ext cx="306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Print" panose="02000600000000000000" pitchFamily="2" charset="0"/>
              </a:rPr>
              <a:t>…    Flask …     </a:t>
            </a:r>
            <a:r>
              <a:rPr lang="en-US" sz="1100" b="1" dirty="0">
                <a:latin typeface="Segoe Print" panose="02000600000000000000" pitchFamily="2" charset="0"/>
              </a:rPr>
              <a:t>app.route(???)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90955D0-A27F-4090-AE9E-1EBCBFBEC6A5}"/>
              </a:ext>
            </a:extLst>
          </p:cNvPr>
          <p:cNvCxnSpPr>
            <a:cxnSpLocks/>
          </p:cNvCxnSpPr>
          <p:nvPr/>
        </p:nvCxnSpPr>
        <p:spPr>
          <a:xfrm flipV="1">
            <a:off x="5530477" y="7652387"/>
            <a:ext cx="392055" cy="9430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BF06A6-7A2D-4F7F-8F3B-ACF0B3C8FF0F}"/>
              </a:ext>
            </a:extLst>
          </p:cNvPr>
          <p:cNvSpPr/>
          <p:nvPr/>
        </p:nvSpPr>
        <p:spPr>
          <a:xfrm>
            <a:off x="5773761" y="6548455"/>
            <a:ext cx="148771" cy="280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A6D8D2-3585-4FC2-9CCC-AB634C21E3E8}"/>
              </a:ext>
            </a:extLst>
          </p:cNvPr>
          <p:cNvSpPr/>
          <p:nvPr/>
        </p:nvSpPr>
        <p:spPr>
          <a:xfrm>
            <a:off x="5838218" y="6611318"/>
            <a:ext cx="148771" cy="280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0D6A74-2351-4C27-9AF6-79CFA13C53BB}"/>
              </a:ext>
            </a:extLst>
          </p:cNvPr>
          <p:cNvSpPr/>
          <p:nvPr/>
        </p:nvSpPr>
        <p:spPr>
          <a:xfrm>
            <a:off x="5922532" y="6686765"/>
            <a:ext cx="148771" cy="280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20DDB-C59A-4606-9BC3-3706F17DDC35}"/>
              </a:ext>
            </a:extLst>
          </p:cNvPr>
          <p:cNvSpPr txBox="1"/>
          <p:nvPr/>
        </p:nvSpPr>
        <p:spPr>
          <a:xfrm>
            <a:off x="5237912" y="6136783"/>
            <a:ext cx="2229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Templates/index.html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0D6B14B-CE9E-4356-BF64-8416AE23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607" y="7027884"/>
            <a:ext cx="873898" cy="8372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5E6C477-5A2A-47A2-B83C-B83C3BF89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98" y="7035016"/>
            <a:ext cx="802588" cy="837260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0D8E303B-E477-407E-94AC-67BBE33A63C6}"/>
              </a:ext>
            </a:extLst>
          </p:cNvPr>
          <p:cNvSpPr/>
          <p:nvPr/>
        </p:nvSpPr>
        <p:spPr>
          <a:xfrm rot="17347456">
            <a:off x="1560301" y="2296666"/>
            <a:ext cx="562334" cy="216427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233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20000">
        <p15:prstTrans prst="pageCurlSingle"/>
      </p:transition>
    </mc:Choice>
    <mc:Fallback xmlns="">
      <p:transition spd="slow" advClick="0" advTm="2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E1F3-E306-4BF3-A984-489A3E98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7" y="276838"/>
            <a:ext cx="6442745" cy="31039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3600" b="1" dirty="0">
                <a:latin typeface="Segoe Print" panose="02000600000000000000" pitchFamily="2" charset="0"/>
              </a:rPr>
              <a:t>... </a:t>
            </a:r>
            <a:r>
              <a:rPr lang="pt-BR" sz="3600" b="1" dirty="0">
                <a:solidFill>
                  <a:srgbClr val="7030A0"/>
                </a:solidFill>
                <a:latin typeface="Segoe Print" panose="02000600000000000000" pitchFamily="2" charset="0"/>
              </a:rPr>
              <a:t>DICA</a:t>
            </a:r>
            <a:r>
              <a:rPr lang="pt-BR" sz="3600" b="1" dirty="0">
                <a:latin typeface="Segoe Print" panose="02000600000000000000" pitchFamily="2" charset="0"/>
              </a:rPr>
              <a:t> ...</a:t>
            </a:r>
          </a:p>
          <a:p>
            <a:pPr marL="0" indent="0">
              <a:buNone/>
            </a:pPr>
            <a:endParaRPr lang="pt-BR" sz="1800" b="1" dirty="0">
              <a:latin typeface="Segoe Print" panose="02000600000000000000" pitchFamily="2" charset="0"/>
            </a:endParaRPr>
          </a:p>
          <a:p>
            <a:pPr marL="0" indent="0" algn="ctr">
              <a:buNone/>
            </a:pPr>
            <a:r>
              <a:rPr lang="pt-BR" sz="2400" b="1" dirty="0">
                <a:latin typeface="Segoe Print" panose="02000600000000000000" pitchFamily="2" charset="0"/>
              </a:rPr>
              <a:t>“ ...</a:t>
            </a:r>
            <a:r>
              <a:rPr lang="pt-BR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Uma rota pode possuir </a:t>
            </a:r>
            <a:br>
              <a:rPr lang="pt-BR" sz="2400" b="1" dirty="0">
                <a:solidFill>
                  <a:srgbClr val="C00000"/>
                </a:solidFill>
                <a:latin typeface="Segoe Print" panose="02000600000000000000" pitchFamily="2" charset="0"/>
              </a:rPr>
            </a:br>
            <a:r>
              <a:rPr lang="pt-BR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diferentes endpoints para </a:t>
            </a:r>
            <a:br>
              <a:rPr lang="pt-BR" sz="2400" b="1" dirty="0">
                <a:solidFill>
                  <a:srgbClr val="C00000"/>
                </a:solidFill>
                <a:latin typeface="Segoe Print" panose="02000600000000000000" pitchFamily="2" charset="0"/>
              </a:rPr>
            </a:br>
            <a:r>
              <a:rPr lang="pt-BR" sz="2400" b="1" dirty="0">
                <a:solidFill>
                  <a:srgbClr val="C00000"/>
                </a:solidFill>
                <a:latin typeface="Segoe Print" panose="02000600000000000000" pitchFamily="2" charset="0"/>
              </a:rPr>
              <a:t>acessar o mesmo recurso </a:t>
            </a:r>
            <a:r>
              <a:rPr lang="pt-BR" sz="2400" b="1" dirty="0">
                <a:solidFill>
                  <a:schemeClr val="tx1"/>
                </a:solidFill>
                <a:latin typeface="Segoe Print" panose="02000600000000000000" pitchFamily="2" charset="0"/>
              </a:rPr>
              <a:t>...</a:t>
            </a:r>
            <a:r>
              <a:rPr lang="pt-BR" sz="2400" b="1" dirty="0">
                <a:latin typeface="Segoe Print" panose="02000600000000000000" pitchFamily="2" charset="0"/>
              </a:rPr>
              <a:t>”</a:t>
            </a:r>
          </a:p>
          <a:p>
            <a:pPr marL="0" indent="0">
              <a:buNone/>
            </a:pPr>
            <a:endParaRPr lang="pt-BR" sz="1800" b="1" dirty="0"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pt-BR" sz="1800" b="1" dirty="0">
                <a:latin typeface="Segoe Print" panose="02000600000000000000" pitchFamily="2" charset="0"/>
              </a:rPr>
              <a:t>Esta frase parece abstrata</a:t>
            </a:r>
            <a:r>
              <a:rPr lang="en-US" sz="1800" b="1" dirty="0">
                <a:latin typeface="Segoe Print" panose="02000600000000000000" pitchFamily="2" charset="0"/>
              </a:rPr>
              <a:t> …</a:t>
            </a:r>
            <a:br>
              <a:rPr lang="en-US" sz="1800" b="1" dirty="0">
                <a:latin typeface="Segoe Print" panose="02000600000000000000" pitchFamily="2" charset="0"/>
              </a:rPr>
            </a:br>
            <a:r>
              <a:rPr lang="en-US" sz="1800" b="1" dirty="0">
                <a:latin typeface="Segoe Print" panose="02000600000000000000" pitchFamily="2" charset="0"/>
              </a:rPr>
              <a:t>… </a:t>
            </a:r>
            <a:r>
              <a:rPr lang="en-US" sz="1800" b="1" dirty="0" err="1">
                <a:latin typeface="Segoe Print" panose="02000600000000000000" pitchFamily="2" charset="0"/>
              </a:rPr>
              <a:t>utilizaremos</a:t>
            </a:r>
            <a:r>
              <a:rPr lang="en-US" sz="1800" b="1" dirty="0">
                <a:latin typeface="Segoe Print" panose="02000600000000000000" pitchFamily="2" charset="0"/>
              </a:rPr>
              <a:t> um </a:t>
            </a:r>
            <a:r>
              <a:rPr lang="pt-BR" sz="1800" b="1" dirty="0">
                <a:latin typeface="Segoe Print" panose="02000600000000000000" pitchFamily="2" charset="0"/>
              </a:rPr>
              <a:t>exemplo</a:t>
            </a:r>
            <a:r>
              <a:rPr lang="en-US" sz="1800" b="1" dirty="0">
                <a:latin typeface="Segoe Print" panose="02000600000000000000" pitchFamily="2" charset="0"/>
              </a:rPr>
              <a:t> para </a:t>
            </a:r>
            <a:r>
              <a:rPr lang="en-US" sz="1800" b="1" dirty="0" err="1">
                <a:latin typeface="Segoe Print" panose="02000600000000000000" pitchFamily="2" charset="0"/>
              </a:rPr>
              <a:t>simplificar</a:t>
            </a:r>
            <a:r>
              <a:rPr lang="en-US" sz="1800" b="1" dirty="0">
                <a:latin typeface="Segoe Print" panose="02000600000000000000" pitchFamily="2" charset="0"/>
              </a:rPr>
              <a:t>:</a:t>
            </a:r>
          </a:p>
          <a:p>
            <a:pPr marL="0" indent="0">
              <a:buNone/>
            </a:pPr>
            <a:endParaRPr lang="pt-BR" sz="1800" dirty="0">
              <a:latin typeface="Segoe Print" panose="020006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9075D3-AFE6-4368-82A3-9F9853F0D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7"/>
          <a:stretch/>
        </p:blipFill>
        <p:spPr>
          <a:xfrm>
            <a:off x="1070470" y="3573710"/>
            <a:ext cx="4717060" cy="51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8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 advClick="0" advTm="15000">
        <p15:prstTrans prst="pageCurlSingle"/>
      </p:transition>
    </mc:Choice>
    <mc:Fallback xmlns="">
      <p:transition spd="slow" advClick="0" advTm="15000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960" row="3">
    <wetp:webextensionref xmlns:r="http://schemas.openxmlformats.org/officeDocument/2006/relationships" r:id="rId1"/>
  </wetp:taskpane>
  <wetp:taskpane dockstate="right" visibility="0" width="613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6444CEC-ACF4-4BAB-9DF6-155C07AFCA65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AF19080-53A0-44A9-81C7-412C95BB930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1135</TotalTime>
  <Words>590</Words>
  <Application>Microsoft Office PowerPoint</Application>
  <PresentationFormat>Apresentação na tela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Microsoft YaHei Light</vt:lpstr>
      <vt:lpstr>Yu Gothic UI Semibold</vt:lpstr>
      <vt:lpstr>Arial</vt:lpstr>
      <vt:lpstr>Gill Sans MT</vt:lpstr>
      <vt:lpstr>Ink Free</vt:lpstr>
      <vt:lpstr>Segoe Print</vt:lpstr>
      <vt:lpstr>Segoe Script</vt:lpstr>
      <vt:lpstr>Parcel</vt:lpstr>
      <vt:lpstr>Slide com a marca</vt:lpstr>
      <vt:lpstr>Apresentação do PowerPoint</vt:lpstr>
      <vt:lpstr>Apresentação do PowerPoint</vt:lpstr>
      <vt:lpstr> ... O que é Flask ??? ...  “... Um web framework minimalista desenvolvido em Python...”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Faça a inscrição no canal  para futuros updates e  informações sobre cursos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Lucchesi</dc:creator>
  <cp:lastModifiedBy>Rodrigo Lucchesi</cp:lastModifiedBy>
  <cp:revision>67</cp:revision>
  <dcterms:created xsi:type="dcterms:W3CDTF">2020-04-30T20:34:22Z</dcterms:created>
  <dcterms:modified xsi:type="dcterms:W3CDTF">2020-05-08T00:49:07Z</dcterms:modified>
</cp:coreProperties>
</file>