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75" r:id="rId7"/>
    <p:sldId id="262" r:id="rId8"/>
    <p:sldId id="263" r:id="rId9"/>
    <p:sldId id="264" r:id="rId10"/>
    <p:sldId id="276" r:id="rId11"/>
    <p:sldId id="265" r:id="rId12"/>
    <p:sldId id="277" r:id="rId13"/>
    <p:sldId id="267" r:id="rId14"/>
    <p:sldId id="268" r:id="rId15"/>
    <p:sldId id="278" r:id="rId16"/>
    <p:sldId id="279" r:id="rId17"/>
    <p:sldId id="269" r:id="rId18"/>
    <p:sldId id="270" r:id="rId19"/>
    <p:sldId id="280" r:id="rId20"/>
    <p:sldId id="271" r:id="rId21"/>
    <p:sldId id="281" r:id="rId22"/>
    <p:sldId id="272" r:id="rId23"/>
    <p:sldId id="282" r:id="rId24"/>
    <p:sldId id="283" r:id="rId25"/>
    <p:sldId id="273" r:id="rId26"/>
    <p:sldId id="274" r:id="rId2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148" autoAdjust="0"/>
  </p:normalViewPr>
  <p:slideViewPr>
    <p:cSldViewPr snapToGrid="0">
      <p:cViewPr varScale="1">
        <p:scale>
          <a:sx n="62" d="100"/>
          <a:sy n="62" d="100"/>
        </p:scale>
        <p:origin x="233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826680" y="3182325"/>
            <a:ext cx="5204640" cy="219456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62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047" y="5803392"/>
            <a:ext cx="3825907" cy="1653192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425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4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7375" y="1249680"/>
            <a:ext cx="790475" cy="66446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4534" y="1249680"/>
            <a:ext cx="3537131" cy="6644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86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29818" y="3182325"/>
            <a:ext cx="5205222" cy="219456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62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047" y="5803287"/>
            <a:ext cx="3825907" cy="1686776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425">
                <a:solidFill>
                  <a:schemeClr val="tx1"/>
                </a:solidFill>
              </a:defRPr>
            </a:lvl1pPr>
            <a:lvl2pPr marL="3429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680" y="3517392"/>
            <a:ext cx="2466017" cy="4135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303" y="3517392"/>
            <a:ext cx="2467887" cy="4135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2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79" y="3084579"/>
            <a:ext cx="2466018" cy="938783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679" y="4191000"/>
            <a:ext cx="2466018" cy="3462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5303" y="4191000"/>
            <a:ext cx="2467887" cy="346236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65303" y="3084579"/>
            <a:ext cx="2467887" cy="938783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5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4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9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429000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80527" y="2991773"/>
            <a:ext cx="2467946" cy="152199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045" y="1072896"/>
            <a:ext cx="2708910" cy="6998208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4733224"/>
            <a:ext cx="2134553" cy="292538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0527" y="8314944"/>
            <a:ext cx="2854799" cy="42672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5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428999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80060" y="2991771"/>
            <a:ext cx="2468880" cy="1524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9000" y="0"/>
            <a:ext cx="3432430" cy="91440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4733226"/>
            <a:ext cx="2134553" cy="292538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596AE2-9F24-4DE0-A492-B15D4E02AC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80060" y="8314944"/>
            <a:ext cx="2852928" cy="42672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0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04534" y="1286256"/>
            <a:ext cx="4453316" cy="158496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534" y="3517394"/>
            <a:ext cx="4453316" cy="4135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4207" y="8318422"/>
            <a:ext cx="1548983" cy="4319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596AE2-9F24-4DE0-A492-B15D4E02AC5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679" y="8314944"/>
            <a:ext cx="3417498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0084" y="8290560"/>
            <a:ext cx="274320" cy="48768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397222C8-01FA-4901-881F-C0F1D9EB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95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5838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716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9B94961-B675-4570-82A6-8A6CE8DA3B9B}"/>
              </a:ext>
            </a:extLst>
          </p:cNvPr>
          <p:cNvGrpSpPr/>
          <p:nvPr/>
        </p:nvGrpSpPr>
        <p:grpSpPr>
          <a:xfrm>
            <a:off x="0" y="-3906"/>
            <a:ext cx="6858000" cy="9197661"/>
            <a:chOff x="0" y="-3906"/>
            <a:chExt cx="6858000" cy="9197661"/>
          </a:xfrm>
        </p:grpSpPr>
        <p:sp>
          <p:nvSpPr>
            <p:cNvPr id="4" name="Google Shape;99;p25">
              <a:extLst>
                <a:ext uri="{FF2B5EF4-FFF2-40B4-BE49-F238E27FC236}">
                  <a16:creationId xmlns:a16="http://schemas.microsoft.com/office/drawing/2014/main" id="{B1858924-ADBF-4472-945E-0FAB97E2CBCD}"/>
                </a:ext>
              </a:extLst>
            </p:cNvPr>
            <p:cNvSpPr/>
            <p:nvPr/>
          </p:nvSpPr>
          <p:spPr>
            <a:xfrm>
              <a:off x="0" y="-3906"/>
              <a:ext cx="6858000" cy="3296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100;p25">
              <a:extLst>
                <a:ext uri="{FF2B5EF4-FFF2-40B4-BE49-F238E27FC236}">
                  <a16:creationId xmlns:a16="http://schemas.microsoft.com/office/drawing/2014/main" id="{A5E6D3BC-A42E-4963-9F45-FFA451BDFD98}"/>
                </a:ext>
              </a:extLst>
            </p:cNvPr>
            <p:cNvSpPr/>
            <p:nvPr/>
          </p:nvSpPr>
          <p:spPr>
            <a:xfrm>
              <a:off x="0" y="2064751"/>
              <a:ext cx="6858000" cy="3670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101;p25">
              <a:extLst>
                <a:ext uri="{FF2B5EF4-FFF2-40B4-BE49-F238E27FC236}">
                  <a16:creationId xmlns:a16="http://schemas.microsoft.com/office/drawing/2014/main" id="{CEAB4CD2-EBB5-43DB-8605-8CE0B520F26D}"/>
                </a:ext>
              </a:extLst>
            </p:cNvPr>
            <p:cNvSpPr/>
            <p:nvPr/>
          </p:nvSpPr>
          <p:spPr>
            <a:xfrm>
              <a:off x="0" y="5419289"/>
              <a:ext cx="6858000" cy="37744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02;p25">
            <a:extLst>
              <a:ext uri="{FF2B5EF4-FFF2-40B4-BE49-F238E27FC236}">
                <a16:creationId xmlns:a16="http://schemas.microsoft.com/office/drawing/2014/main" id="{B75C6EF8-C4F5-4B67-AD67-D2E6CA64A2C7}"/>
              </a:ext>
            </a:extLst>
          </p:cNvPr>
          <p:cNvSpPr txBox="1">
            <a:spLocks/>
          </p:cNvSpPr>
          <p:nvPr/>
        </p:nvSpPr>
        <p:spPr>
          <a:xfrm>
            <a:off x="-58724" y="1552027"/>
            <a:ext cx="6916723" cy="1753199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Sofia"/>
                <a:cs typeface="Sofia"/>
                <a:sym typeface="Sofia"/>
              </a:rPr>
              <a:t>P</a:t>
            </a:r>
            <a:r>
              <a:rPr lang="pt-BR" sz="1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Sofia"/>
                <a:cs typeface="Sofia"/>
                <a:sym typeface="Sofia"/>
              </a:rPr>
              <a:t>ython</a:t>
            </a:r>
          </a:p>
        </p:txBody>
      </p:sp>
      <p:pic>
        <p:nvPicPr>
          <p:cNvPr id="9" name="Google Shape;105;p25">
            <a:extLst>
              <a:ext uri="{FF2B5EF4-FFF2-40B4-BE49-F238E27FC236}">
                <a16:creationId xmlns:a16="http://schemas.microsoft.com/office/drawing/2014/main" id="{E40538D0-2293-4D8F-BE05-53589797065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29000" y="3190521"/>
            <a:ext cx="1800000" cy="180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Google Shape;102;p25">
            <a:extLst>
              <a:ext uri="{FF2B5EF4-FFF2-40B4-BE49-F238E27FC236}">
                <a16:creationId xmlns:a16="http://schemas.microsoft.com/office/drawing/2014/main" id="{229FAA54-9E6F-428A-AB14-49A5E177BB52}"/>
              </a:ext>
            </a:extLst>
          </p:cNvPr>
          <p:cNvSpPr txBox="1">
            <a:spLocks/>
          </p:cNvSpPr>
          <p:nvPr/>
        </p:nvSpPr>
        <p:spPr>
          <a:xfrm>
            <a:off x="0" y="5053479"/>
            <a:ext cx="6858000" cy="1753199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Sofia"/>
                <a:cs typeface="Sofia"/>
                <a:sym typeface="Sofia"/>
              </a:rPr>
              <a:t>S</a:t>
            </a:r>
            <a:r>
              <a:rPr lang="pt-BR" sz="1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Sofia"/>
                <a:cs typeface="Sofia"/>
                <a:sym typeface="Sofia"/>
              </a:rPr>
              <a:t>tack</a:t>
            </a:r>
          </a:p>
        </p:txBody>
      </p:sp>
    </p:spTree>
    <p:extLst>
      <p:ext uri="{BB962C8B-B14F-4D97-AF65-F5344CB8AC3E}">
        <p14:creationId xmlns:p14="http://schemas.microsoft.com/office/powerpoint/2010/main" val="2709934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:wipe/>
      </p:transition>
    </mc:Choice>
    <mc:Fallback>
      <p:transition spd="slow" advClick="0" advTm="5000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7292-ED5F-4C0C-9587-90C153EB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...Jinja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80F93-2299-4ABB-89CB-B878CB3B8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83"/>
          <a:stretch/>
        </p:blipFill>
        <p:spPr>
          <a:xfrm>
            <a:off x="1204534" y="4572000"/>
            <a:ext cx="4453316" cy="32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8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0BD-BC84-4F8E-B526-C123D7C5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...o Jinja2 </a:t>
            </a:r>
            <a:r>
              <a:rPr lang="en-US" dirty="0" err="1"/>
              <a:t>possui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C1D1-4F86-4A16-A1F5-B8030128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34" y="3965330"/>
            <a:ext cx="4453316" cy="3892413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Modo de execução sandbox. Todo aspecto da execução do template é monitorado e listado.</a:t>
            </a:r>
          </a:p>
          <a:p>
            <a:r>
              <a:rPr lang="pt-BR" sz="2000" dirty="0"/>
              <a:t>A herança de templates habilita a utilização do mesmo design.</a:t>
            </a:r>
          </a:p>
          <a:p>
            <a:r>
              <a:rPr lang="pt-BR" sz="2000" dirty="0"/>
              <a:t>Alta performance em compilação para Python bytecode.</a:t>
            </a:r>
          </a:p>
          <a:p>
            <a:r>
              <a:rPr lang="pt-BR" sz="2000" dirty="0"/>
              <a:t>Debug embutido para compilação e verificação de erros no formato sistema Python traceback.</a:t>
            </a:r>
          </a:p>
          <a:p>
            <a:r>
              <a:rPr lang="pt-BR" sz="2000" dirty="0"/>
              <a:t>Sintaxe configurável para saídas em Látex ou JavaScript.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9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0BD-BC84-4F8E-B526-C123D7C5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... Jinja …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DCAD0C-E266-4ACA-8B66-2DC77E6C0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0"/>
          <a:stretch/>
        </p:blipFill>
        <p:spPr>
          <a:xfrm>
            <a:off x="1565031" y="3795698"/>
            <a:ext cx="3745523" cy="4062046"/>
          </a:xfrm>
        </p:spPr>
      </p:pic>
    </p:spTree>
    <p:extLst>
      <p:ext uri="{BB962C8B-B14F-4D97-AF65-F5344CB8AC3E}">
        <p14:creationId xmlns:p14="http://schemas.microsoft.com/office/powerpoint/2010/main" val="311927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4D53-B996-4963-8FC4-AEC11C87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000" dirty="0"/>
            </a:br>
            <a:r>
              <a:rPr lang="en-US" sz="2000" dirty="0" err="1"/>
              <a:t>Aprendendo</a:t>
            </a:r>
            <a:r>
              <a:rPr lang="en-US" sz="2000" dirty="0"/>
              <a:t> Flask </a:t>
            </a:r>
            <a:br>
              <a:rPr lang="en-US" sz="2000" dirty="0"/>
            </a:br>
            <a:r>
              <a:rPr lang="en-US" dirty="0"/>
              <a:t>por </a:t>
            </a:r>
            <a:r>
              <a:rPr lang="en-US" dirty="0" err="1"/>
              <a:t>exemplo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5BADBD-E8E9-4FD2-A6D4-BB3189D67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83"/>
          <a:stretch/>
        </p:blipFill>
        <p:spPr>
          <a:xfrm>
            <a:off x="1204534" y="4202723"/>
            <a:ext cx="4453316" cy="3655021"/>
          </a:xfrm>
        </p:spPr>
      </p:pic>
    </p:spTree>
    <p:extLst>
      <p:ext uri="{BB962C8B-B14F-4D97-AF65-F5344CB8AC3E}">
        <p14:creationId xmlns:p14="http://schemas.microsoft.com/office/powerpoint/2010/main" val="7844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585E-DD26-4C03-81E0-7E62EE5D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/>
              <a:t>&gt;&gt; 1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B75E10-246D-4668-8A2D-E89673988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83"/>
          <a:stretch/>
        </p:blipFill>
        <p:spPr>
          <a:xfrm>
            <a:off x="1204534" y="4572000"/>
            <a:ext cx="4453316" cy="3285745"/>
          </a:xfrm>
        </p:spPr>
      </p:pic>
    </p:spTree>
    <p:extLst>
      <p:ext uri="{BB962C8B-B14F-4D97-AF65-F5344CB8AC3E}">
        <p14:creationId xmlns:p14="http://schemas.microsoft.com/office/powerpoint/2010/main" val="229439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585E-DD26-4C03-81E0-7E62EE5D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/>
              <a:t>&gt;&gt;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3236-CEC7-45F1-8A30-D8E14AE3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34" y="4114800"/>
            <a:ext cx="4453316" cy="3538571"/>
          </a:xfrm>
        </p:spPr>
        <p:txBody>
          <a:bodyPr/>
          <a:lstStyle/>
          <a:p>
            <a:r>
              <a:rPr lang="pt-BR" sz="2000" dirty="0"/>
              <a:t>Primeiramente, importa-se a classe Flask. </a:t>
            </a:r>
          </a:p>
          <a:p>
            <a:r>
              <a:rPr lang="pt-BR" sz="2000" dirty="0"/>
              <a:t>A instância app desta, será o WSGI (pronunciado whiskey) da aplicação.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1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8B19-4017-4DB3-9EBA-02965273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/>
              <a:t>&gt;&gt; 2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21F40F-53D0-4DBC-9770-169784E74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83"/>
          <a:stretch/>
        </p:blipFill>
        <p:spPr>
          <a:xfrm>
            <a:off x="1204534" y="4572001"/>
            <a:ext cx="4453316" cy="3285744"/>
          </a:xfrm>
        </p:spPr>
      </p:pic>
    </p:spTree>
    <p:extLst>
      <p:ext uri="{BB962C8B-B14F-4D97-AF65-F5344CB8AC3E}">
        <p14:creationId xmlns:p14="http://schemas.microsoft.com/office/powerpoint/2010/main" val="3625857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8B19-4017-4DB3-9EBA-02965273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/>
              <a:t>&gt;&gt; 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06CE-7D21-4396-BD6A-CA9C3142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34" y="4088423"/>
            <a:ext cx="4453316" cy="3564948"/>
          </a:xfrm>
        </p:spPr>
        <p:txBody>
          <a:bodyPr/>
          <a:lstStyle/>
          <a:p>
            <a:r>
              <a:rPr lang="pt-BR" sz="2000" dirty="0"/>
              <a:t>O primeiro argumento é o nome da aplicação ou pacote. Se você estiver usando somente um módulo como neste exemplo, se o Flask for utilizado como uma aplicação ou importado como módulo o nome será diferente ('__main__' versus the actual import name). Isto é necessário para que o Flask saiba onde procurar por templates, arquivos estáticos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9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68A7-B5E9-419C-A764-1CC7A8A7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/>
              <a:t>&gt;&gt; 3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3688EC-4153-4B50-AA70-6B5D252CD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83"/>
          <a:stretch/>
        </p:blipFill>
        <p:spPr>
          <a:xfrm>
            <a:off x="1204534" y="4572000"/>
            <a:ext cx="4453316" cy="3285745"/>
          </a:xfrm>
        </p:spPr>
      </p:pic>
    </p:spTree>
    <p:extLst>
      <p:ext uri="{BB962C8B-B14F-4D97-AF65-F5344CB8AC3E}">
        <p14:creationId xmlns:p14="http://schemas.microsoft.com/office/powerpoint/2010/main" val="693742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68A7-B5E9-419C-A764-1CC7A8A7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/>
              <a:t>&gt;&gt; 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88D9-22AC-4A50-8234-6516DA438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34" y="4018085"/>
            <a:ext cx="4453316" cy="3635286"/>
          </a:xfrm>
        </p:spPr>
        <p:txBody>
          <a:bodyPr/>
          <a:lstStyle/>
          <a:p>
            <a:r>
              <a:rPr lang="pt-BR" sz="2000" dirty="0"/>
              <a:t>Utiliza-se o decorator @app.route(‘/’) e estende a funcionalidade deste método do Flask para uma função em que tratará os dados de entrada. O Flask saberá qual URL a nossa função irá ativar.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0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33F4-C5DF-408A-B6E3-6C00C257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b="1" kern="0" dirty="0">
                <a:ea typeface="Lobster"/>
                <a:cs typeface="Lobster"/>
                <a:sym typeface="Lobster"/>
              </a:rPr>
            </a:br>
            <a:br>
              <a:rPr lang="en-US" sz="1600" b="1" kern="0" dirty="0">
                <a:ea typeface="Lobster"/>
                <a:cs typeface="Lobster"/>
                <a:sym typeface="Lobster"/>
              </a:rPr>
            </a:br>
            <a:r>
              <a:rPr lang="en-US" sz="1600" b="1" kern="0" dirty="0">
                <a:ea typeface="Lobster"/>
                <a:cs typeface="Lobster"/>
                <a:sym typeface="Lobster"/>
              </a:rPr>
              <a:t>O que veremos neste vbook  …</a:t>
            </a:r>
            <a:br>
              <a:rPr lang="en-US" sz="2000" b="1" kern="0" dirty="0">
                <a:ea typeface="Lobster"/>
                <a:cs typeface="Lobster"/>
                <a:sym typeface="Lobst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166B-7DC2-4C2A-9F2B-C6654BD4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O que significa Flask</a:t>
            </a:r>
          </a:p>
          <a:p>
            <a:pPr algn="just"/>
            <a:r>
              <a:rPr lang="pt-BR" sz="2000" dirty="0"/>
              <a:t>Blocos básicos do Flask:</a:t>
            </a:r>
          </a:p>
          <a:p>
            <a:pPr algn="just"/>
            <a:r>
              <a:rPr lang="pt-BR" sz="2000" dirty="0"/>
              <a:t>( Werkzeug + Jinja )</a:t>
            </a:r>
          </a:p>
          <a:p>
            <a:pPr algn="just"/>
            <a:r>
              <a:rPr lang="pt-BR" sz="2000" dirty="0"/>
              <a:t>Explicação de um aplicativo “Hello world” no Flask ...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000" b="1" dirty="0"/>
              <a:t>Vamos lá? 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1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4F19-B82E-45D0-BFD9-58839230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/>
              <a:t>&gt;&gt; 4 - 5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A59C00-B7D8-4E17-BC2A-EF535531E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83"/>
          <a:stretch/>
        </p:blipFill>
        <p:spPr>
          <a:xfrm>
            <a:off x="1204534" y="4572000"/>
            <a:ext cx="4453316" cy="3285745"/>
          </a:xfrm>
        </p:spPr>
      </p:pic>
    </p:spTree>
    <p:extLst>
      <p:ext uri="{BB962C8B-B14F-4D97-AF65-F5344CB8AC3E}">
        <p14:creationId xmlns:p14="http://schemas.microsoft.com/office/powerpoint/2010/main" val="218356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4F19-B82E-45D0-BFD9-58839230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/>
              <a:t>&gt;&gt; 4 - 5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94B3-9286-4870-88D9-0B3B974DE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34" y="4026877"/>
            <a:ext cx="4453316" cy="3626494"/>
          </a:xfrm>
        </p:spPr>
        <p:txBody>
          <a:bodyPr/>
          <a:lstStyle/>
          <a:p>
            <a:r>
              <a:rPr lang="pt-BR" sz="2000" dirty="0"/>
              <a:t>A função nomeada (costuma-se utilizar o mesmo nome da rota de entrada ‘/’ == def index() ) a qual também é utilizada para retornar dados com esta URL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00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B667-38A2-4C04-9FED-2B756E25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/>
              <a:t>&gt;&gt; 6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D9FC19-F078-433E-BA68-ADE5C78FE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83"/>
          <a:stretch/>
        </p:blipFill>
        <p:spPr>
          <a:xfrm>
            <a:off x="1204534" y="4572000"/>
            <a:ext cx="4453316" cy="3285745"/>
          </a:xfrm>
        </p:spPr>
      </p:pic>
    </p:spTree>
    <p:extLst>
      <p:ext uri="{BB962C8B-B14F-4D97-AF65-F5344CB8AC3E}">
        <p14:creationId xmlns:p14="http://schemas.microsoft.com/office/powerpoint/2010/main" val="34637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B667-38A2-4C04-9FED-2B756E25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/>
              <a:t>&gt;&gt; 6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7F9B-9620-4C4E-A6DA-084D5B67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34" y="4070838"/>
            <a:ext cx="4453316" cy="3582533"/>
          </a:xfrm>
        </p:spPr>
        <p:txBody>
          <a:bodyPr/>
          <a:lstStyle/>
          <a:p>
            <a:r>
              <a:rPr lang="pt-BR" sz="2000" dirty="0"/>
              <a:t>Antes de executar o código, o interpretador do Python lê códigos fonte como os programas principais apontando para o variável especial __name__ , chamado de Dunder método, para possuir o valor de ‘main’.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7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D8C5-2937-41EE-854B-612463D1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/>
              <a:t>&gt;&gt; 7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0FDA20-C038-492C-B77C-3D716B7ED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83"/>
          <a:stretch/>
        </p:blipFill>
        <p:spPr>
          <a:xfrm>
            <a:off x="1204534" y="4572000"/>
            <a:ext cx="4453316" cy="3285745"/>
          </a:xfrm>
        </p:spPr>
      </p:pic>
    </p:spTree>
    <p:extLst>
      <p:ext uri="{BB962C8B-B14F-4D97-AF65-F5344CB8AC3E}">
        <p14:creationId xmlns:p14="http://schemas.microsoft.com/office/powerpoint/2010/main" val="397882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D8C5-2937-41EE-854B-612463D1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/>
              <a:t>&gt;&gt; 7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DDBD-81C1-4ADC-B164-F09EF962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34" y="4202723"/>
            <a:ext cx="4453316" cy="3450648"/>
          </a:xfrm>
        </p:spPr>
        <p:txBody>
          <a:bodyPr/>
          <a:lstStyle/>
          <a:p>
            <a:r>
              <a:rPr lang="pt-BR" sz="2000" dirty="0"/>
              <a:t>Método Flask para rodar o aplicativo app: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i="1" dirty="0">
                <a:solidFill>
                  <a:schemeClr val="accent4">
                    <a:lumMod val="50000"/>
                  </a:schemeClr>
                </a:solidFill>
              </a:rPr>
              <a:t>&gt;&gt; app.run()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3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FBDC2F-DE6B-4C5D-B395-82D18E4F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b="1" i="1" dirty="0"/>
            </a:br>
            <a:r>
              <a:rPr lang="pt-BR" b="1" i="1" dirty="0"/>
              <a:t>Faça a inscrição no canal </a:t>
            </a:r>
            <a:br>
              <a:rPr lang="pt-BR" b="1" i="1" dirty="0"/>
            </a:br>
            <a:r>
              <a:rPr lang="pt-BR" b="1" i="1" dirty="0"/>
              <a:t>para futuros updates e </a:t>
            </a:r>
            <a:br>
              <a:rPr lang="pt-BR" b="1" i="1" dirty="0"/>
            </a:br>
            <a:r>
              <a:rPr lang="pt-BR" b="1" i="1" dirty="0"/>
              <a:t>informações sobre cursos</a:t>
            </a:r>
            <a:br>
              <a:rPr lang="pt-BR" b="1" i="1" dirty="0"/>
            </a:br>
            <a:endParaRPr lang="en-US" b="1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0ECA97-C6F5-43F7-997C-4CD965CD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045" y="2991773"/>
            <a:ext cx="2708910" cy="152199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2800" b="1" i="1" dirty="0"/>
              <a:t>“... Torne o conhecimento significante para o aprendiz sem interesse...”</a:t>
            </a:r>
          </a:p>
          <a:p>
            <a:endParaRPr lang="en-US" sz="2800" dirty="0"/>
          </a:p>
        </p:txBody>
      </p:sp>
      <p:pic>
        <p:nvPicPr>
          <p:cNvPr id="11" name="Google Shape;105;p25">
            <a:extLst>
              <a:ext uri="{FF2B5EF4-FFF2-40B4-BE49-F238E27FC236}">
                <a16:creationId xmlns:a16="http://schemas.microsoft.com/office/drawing/2014/main" id="{85E9F160-760B-4CD1-9A55-BB4BBE5A862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7508" y="4919512"/>
            <a:ext cx="931984" cy="9537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F1EB7C34-1901-44EF-B259-9FA1E42E89BA}"/>
              </a:ext>
            </a:extLst>
          </p:cNvPr>
          <p:cNvSpPr txBox="1">
            <a:spLocks/>
          </p:cNvSpPr>
          <p:nvPr/>
        </p:nvSpPr>
        <p:spPr bwMode="blackWhite">
          <a:xfrm>
            <a:off x="1989259" y="7733758"/>
            <a:ext cx="2879481" cy="50463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 fontScale="7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75" kern="1200" cap="all" spc="15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 dirty="0"/>
              <a:t>Obrigado pela atenção!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6923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70BC-7770-472E-A37B-E9A24698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sz="2200" dirty="0"/>
            </a:br>
            <a:r>
              <a:rPr lang="pt-BR" sz="2200" dirty="0"/>
              <a:t>...O que é Flask ???</a:t>
            </a:r>
            <a:br>
              <a:rPr lang="pt-BR" sz="2200" dirty="0"/>
            </a:br>
            <a:br>
              <a:rPr lang="pt-BR" dirty="0"/>
            </a:br>
            <a:r>
              <a:rPr lang="pt-BR" sz="1800" i="1" dirty="0"/>
              <a:t>“... Um web framework minimalista desenvolvido em Python...”</a:t>
            </a:r>
            <a:br>
              <a:rPr lang="pt-BR" dirty="0"/>
            </a:b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5CD870E-1CB3-469B-B5F7-DD4884EDF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96"/>
          <a:stretch/>
        </p:blipFill>
        <p:spPr>
          <a:xfrm>
            <a:off x="1202342" y="4088423"/>
            <a:ext cx="4453316" cy="3769321"/>
          </a:xfrm>
        </p:spPr>
      </p:pic>
    </p:spTree>
    <p:extLst>
      <p:ext uri="{BB962C8B-B14F-4D97-AF65-F5344CB8AC3E}">
        <p14:creationId xmlns:p14="http://schemas.microsoft.com/office/powerpoint/2010/main" val="284346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E1F3-E306-4BF3-A984-489A3E98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34" y="1195754"/>
            <a:ext cx="4453316" cy="6457617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Flask é um web framework desenvolvido em Python. Possui como foco o desenvolvimento fácil e rápido, possuindo atributos para escalonar os aplicativos desenvolvidos no ambiente. Seus principais componentes são:</a:t>
            </a:r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r>
              <a:rPr lang="pt-BR" sz="4000" b="1" dirty="0"/>
              <a:t>Werkzeug</a:t>
            </a:r>
          </a:p>
          <a:p>
            <a:pPr algn="ctr"/>
            <a:endParaRPr lang="pt-BR" sz="6000" dirty="0"/>
          </a:p>
          <a:p>
            <a:pPr marL="0" indent="0" algn="ctr">
              <a:buNone/>
            </a:pPr>
            <a:r>
              <a:rPr lang="pt-BR" sz="4000" b="1" dirty="0"/>
              <a:t>Jinja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7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DD57-A17B-4E26-82EB-278B908A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000" dirty="0"/>
            </a:br>
            <a:r>
              <a:rPr lang="en-US" sz="2000" dirty="0"/>
              <a:t>...</a:t>
            </a:r>
            <a:r>
              <a:rPr lang="en-US" sz="2000" dirty="0" err="1"/>
              <a:t>Werkzeug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1378-E236-45C7-B39E-336774D94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34" y="4047158"/>
            <a:ext cx="4453316" cy="19052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200" dirty="0"/>
              <a:t>Werkzeug é uma Web Server Gateway Interface (WSGI). O WSGI segue uma especificação no padrão Python, descrita com detalhes na PEP 3333, de como um servidor web deve se comunicar com as aplicações ...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936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DD57-A17B-4E26-82EB-278B908A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000" dirty="0"/>
            </a:br>
            <a:r>
              <a:rPr lang="en-US" sz="2000" dirty="0"/>
              <a:t>...</a:t>
            </a:r>
            <a:r>
              <a:rPr lang="en-US" sz="2000" dirty="0" err="1"/>
              <a:t>Werkzeug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0EE47-8BB7-432A-8981-0453B09F6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8"/>
          <a:stretch/>
        </p:blipFill>
        <p:spPr>
          <a:xfrm>
            <a:off x="1204534" y="4106009"/>
            <a:ext cx="4519258" cy="37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3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E70F-355E-4D13-83BA-3B984C92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...o </a:t>
            </a:r>
            <a:r>
              <a:rPr lang="en-US" dirty="0" err="1"/>
              <a:t>Werkzeug</a:t>
            </a:r>
            <a:r>
              <a:rPr lang="en-US" dirty="0"/>
              <a:t> </a:t>
            </a:r>
            <a:r>
              <a:rPr lang="en-US" dirty="0" err="1"/>
              <a:t>inclui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3FE3-801B-4862-989A-B8987BA07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34" y="4062046"/>
            <a:ext cx="4453316" cy="3795698"/>
          </a:xfrm>
        </p:spPr>
        <p:txBody>
          <a:bodyPr>
            <a:normAutofit/>
          </a:bodyPr>
          <a:lstStyle/>
          <a:p>
            <a:r>
              <a:rPr lang="pt-BR" sz="2000" dirty="0"/>
              <a:t>Um debugger iterativo que permite observar o fluxo da aplicação dinamicamente.</a:t>
            </a:r>
          </a:p>
          <a:p>
            <a:r>
              <a:rPr lang="pt-BR" sz="2000" dirty="0"/>
              <a:t>Um objeto request que interage com os seguintes dados de uma comunicação web:  headers, query args, form data, arquivos e cookies.</a:t>
            </a:r>
          </a:p>
          <a:p>
            <a:r>
              <a:rPr lang="pt-BR" sz="2000" dirty="0"/>
              <a:t>Um objeto response que pode possuir outra aplicação WSGI encapsulada, suportando em paralelo fluxo de dados real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A025-D997-44C1-AEBA-C1AAFEB0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...</a:t>
            </a:r>
            <a:r>
              <a:rPr lang="en-US" dirty="0" err="1"/>
              <a:t>Werkzeug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7CFA9-E078-4F55-80B0-6977B9CF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34" y="4018084"/>
            <a:ext cx="4453316" cy="3839659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Um sistema de roteamento para combinar URLs e endpoints, capturando as variáveis originadas ou criadas em um processo CRUD.</a:t>
            </a:r>
          </a:p>
          <a:p>
            <a:r>
              <a:rPr lang="pt-BR" sz="2000" dirty="0"/>
              <a:t>Ferramentas HTTP para suportar tags, controle de cache, datas, agentes, cookies, arquivos ...</a:t>
            </a:r>
          </a:p>
          <a:p>
            <a:r>
              <a:rPr lang="pt-BR" sz="2000" dirty="0"/>
              <a:t>Um servidor WSGI para o desenvolvimento de aplicações em máquinas locais.</a:t>
            </a:r>
          </a:p>
          <a:p>
            <a:r>
              <a:rPr lang="pt-BR" sz="2000" dirty="0"/>
              <a:t>Um cliente de teste para simular requests HTTP durante o teste sem necessitar de um servidor ativo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9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7292-ED5F-4C0C-9587-90C153EB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...Jinja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2FA6-60B7-4EE5-A3E7-9BBD2AEBD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34" y="3991708"/>
            <a:ext cx="4453316" cy="3661663"/>
          </a:xfrm>
        </p:spPr>
        <p:txBody>
          <a:bodyPr/>
          <a:lstStyle/>
          <a:p>
            <a:r>
              <a:rPr lang="pt-BR" sz="2000" dirty="0"/>
              <a:t>Jinja2 é uma engine para os templates utilizados no front-end (HTML) para aplicações web desenvolvidas em Python. Possui suporte total para unicode e um ambiente “sandbox” opcional...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3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10000">
        <p:wipe/>
      </p:transition>
    </mc:Choice>
    <mc:Fallback>
      <p:transition spd="slow" advClick="0" advTm="10000">
        <p:wip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96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6444CEC-ACF4-4BAB-9DF6-155C07AFCA65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232</TotalTime>
  <Words>669</Words>
  <Application>Microsoft Office PowerPoint</Application>
  <PresentationFormat>On-screen Show (4:3)</PresentationFormat>
  <Paragraphs>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Parcel</vt:lpstr>
      <vt:lpstr>PowerPoint Presentation</vt:lpstr>
      <vt:lpstr>  O que veremos neste vbook  … </vt:lpstr>
      <vt:lpstr> ...O que é Flask ???  “... Um web framework minimalista desenvolvido em Python...” </vt:lpstr>
      <vt:lpstr>PowerPoint Presentation</vt:lpstr>
      <vt:lpstr> ...Werkzeug </vt:lpstr>
      <vt:lpstr> ...Werkzeug </vt:lpstr>
      <vt:lpstr> ...o Werkzeug inclui: </vt:lpstr>
      <vt:lpstr> ...Werkzeug </vt:lpstr>
      <vt:lpstr> ...Jinja </vt:lpstr>
      <vt:lpstr> ...Jinja </vt:lpstr>
      <vt:lpstr>...o Jinja2 possui: </vt:lpstr>
      <vt:lpstr>... Jinja … </vt:lpstr>
      <vt:lpstr> Aprendendo Flask  por exemplo </vt:lpstr>
      <vt:lpstr>&gt;&gt; 1 </vt:lpstr>
      <vt:lpstr>&gt;&gt; 1 </vt:lpstr>
      <vt:lpstr>&gt;&gt; 2 </vt:lpstr>
      <vt:lpstr>&gt;&gt; 2 </vt:lpstr>
      <vt:lpstr>&gt;&gt; 3 </vt:lpstr>
      <vt:lpstr>&gt;&gt; 3 </vt:lpstr>
      <vt:lpstr>&gt;&gt; 4 - 5 </vt:lpstr>
      <vt:lpstr>&gt;&gt; 4 - 5 </vt:lpstr>
      <vt:lpstr>&gt;&gt; 6 </vt:lpstr>
      <vt:lpstr>&gt;&gt; 6 </vt:lpstr>
      <vt:lpstr>&gt;&gt; 7 </vt:lpstr>
      <vt:lpstr>&gt;&gt; 7 </vt:lpstr>
      <vt:lpstr> Faça a inscrição no canal  para futuros updates e  informações sobre cursos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Lucchesi</dc:creator>
  <cp:lastModifiedBy>Rodrigo Lucchesi</cp:lastModifiedBy>
  <cp:revision>16</cp:revision>
  <dcterms:created xsi:type="dcterms:W3CDTF">2020-04-30T20:34:22Z</dcterms:created>
  <dcterms:modified xsi:type="dcterms:W3CDTF">2020-05-01T01:29:26Z</dcterms:modified>
</cp:coreProperties>
</file>