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WbHrQsmrhHjmtV7Ic0taCkePE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9bc132a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49bc132a7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bc132a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49bc132a7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6100" y="0"/>
            <a:ext cx="18400208" cy="10287000"/>
          </a:xfrm>
          <a:custGeom>
            <a:rect b="b" l="l" r="r" t="t"/>
            <a:pathLst>
              <a:path extrusionOk="0" h="10287000" w="18400208">
                <a:moveTo>
                  <a:pt x="0" y="0"/>
                </a:moveTo>
                <a:lnTo>
                  <a:pt x="18400208" y="0"/>
                </a:lnTo>
                <a:lnTo>
                  <a:pt x="18400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3696947" y="4481166"/>
            <a:ext cx="4054854" cy="4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8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110350" y="7192725"/>
            <a:ext cx="509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 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Mabel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Herrera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Pino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Ingenieria de software 001-D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500775" y="6654225"/>
            <a:ext cx="5094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Rodrigo Aedo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David Ramirez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08-abril-2025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9bc132a79_0_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9" l="0" r="0" t="-9259"/>
            </a:stretch>
          </a:blipFill>
          <a:ln>
            <a:noFill/>
          </a:ln>
        </p:spPr>
      </p:sp>
      <p:sp>
        <p:nvSpPr>
          <p:cNvPr id="214" name="Google Shape;214;g349bc132a79_0_21"/>
          <p:cNvSpPr/>
          <p:nvPr/>
        </p:nvSpPr>
        <p:spPr>
          <a:xfrm rot="-4486954">
            <a:off x="13701679" y="4407312"/>
            <a:ext cx="10104629" cy="8157191"/>
          </a:xfrm>
          <a:custGeom>
            <a:rect b="b" l="l" r="r" t="t"/>
            <a:pathLst>
              <a:path extrusionOk="0"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349bc132a79_0_21"/>
          <p:cNvSpPr txBox="1"/>
          <p:nvPr/>
        </p:nvSpPr>
        <p:spPr>
          <a:xfrm>
            <a:off x="579648" y="347825"/>
            <a:ext cx="11425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Listado de mejoras</a:t>
            </a:r>
            <a:endParaRPr b="1" sz="7000">
              <a:solidFill>
                <a:srgbClr val="F8F8F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49bc132a79_0_21"/>
          <p:cNvSpPr/>
          <p:nvPr/>
        </p:nvSpPr>
        <p:spPr>
          <a:xfrm rot="2157222">
            <a:off x="11369873" y="-2602455"/>
            <a:ext cx="7819413" cy="6312399"/>
          </a:xfrm>
          <a:custGeom>
            <a:rect b="b" l="l" r="r" t="t"/>
            <a:pathLst>
              <a:path extrusionOk="0"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g349bc132a79_0_21"/>
          <p:cNvSpPr txBox="1"/>
          <p:nvPr/>
        </p:nvSpPr>
        <p:spPr>
          <a:xfrm>
            <a:off x="448876" y="1934138"/>
            <a:ext cx="1798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Nuestra </a:t>
            </a:r>
            <a:r>
              <a:rPr b="1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 del software propuesta busca cumpl</a:t>
            </a: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ir: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49bc132a79_0_21"/>
          <p:cNvSpPr txBox="1"/>
          <p:nvPr/>
        </p:nvSpPr>
        <p:spPr>
          <a:xfrm>
            <a:off x="579650" y="3212347"/>
            <a:ext cx="8948700" cy="6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1.- Implementar un sistema unificado para agilizar la documentación migratoria y aduanera.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2.- Digitalizar y automatizar los procesos de documentación (entrada y salida) en menores de edad.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3.- </a:t>
            </a:r>
            <a:r>
              <a:rPr lang="en-US" sz="2599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</a:t>
            </a:r>
            <a:r>
              <a:rPr b="0" i="0" lang="en-US" sz="2599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igitalizar y automatizar los procesos de documentación (entrada y salida) ,en vehículos particulares nacionales y extranjeros.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r>
              <a:rPr lang="en-US" sz="2599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.- Bajar tiempos de espera de pasajeros o turistas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 rot="-2700000">
            <a:off x="6873928" y="4808819"/>
            <a:ext cx="16918990" cy="6121598"/>
          </a:xfrm>
          <a:custGeom>
            <a:rect b="b" l="l" r="r" t="t"/>
            <a:pathLst>
              <a:path extrusionOk="0"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693197" y="796584"/>
            <a:ext cx="11078006" cy="1619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34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DUOC UC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028700" y="2586591"/>
            <a:ext cx="6631941" cy="679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Ingeniería en informática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93197" y="5968715"/>
            <a:ext cx="14324935" cy="2861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35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PROYECTO DE SOFTWARE</a:t>
            </a:r>
            <a:endParaRPr/>
          </a:p>
          <a:p>
            <a:pPr indent="0" lvl="0" marL="0" marR="0" rtl="0" algn="l">
              <a:lnSpc>
                <a:spcPct val="10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35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PARA SERVICIO NACIONAL </a:t>
            </a:r>
            <a:endParaRPr/>
          </a:p>
          <a:p>
            <a:pPr indent="0" lvl="0" marL="0" marR="0" rtl="0" algn="l">
              <a:lnSpc>
                <a:spcPct val="102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35" u="none" cap="none" strike="noStrike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rPr>
              <a:t>DE ADUANAS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660657" y="8448499"/>
            <a:ext cx="1214356" cy="1284415"/>
          </a:xfrm>
          <a:custGeom>
            <a:rect b="b" l="l" r="r" t="t"/>
            <a:pathLst>
              <a:path extrusionOk="0" h="1284415" w="1214356">
                <a:moveTo>
                  <a:pt x="0" y="0"/>
                </a:moveTo>
                <a:lnTo>
                  <a:pt x="1214355" y="0"/>
                </a:lnTo>
                <a:lnTo>
                  <a:pt x="1214355" y="1284414"/>
                </a:lnTo>
                <a:lnTo>
                  <a:pt x="0" y="1284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bc132a79_0_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9" l="0" r="0" t="-9259"/>
            </a:stretch>
          </a:blipFill>
          <a:ln>
            <a:noFill/>
          </a:ln>
        </p:spPr>
      </p:sp>
      <p:sp>
        <p:nvSpPr>
          <p:cNvPr id="103" name="Google Shape;103;g349bc132a79_0_4"/>
          <p:cNvSpPr/>
          <p:nvPr/>
        </p:nvSpPr>
        <p:spPr>
          <a:xfrm rot="-2700000">
            <a:off x="4389328" y="6770319"/>
            <a:ext cx="16918990" cy="6121598"/>
          </a:xfrm>
          <a:custGeom>
            <a:rect b="b" l="l" r="r" t="t"/>
            <a:pathLst>
              <a:path extrusionOk="0"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6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g349bc132a79_0_4"/>
          <p:cNvSpPr txBox="1"/>
          <p:nvPr/>
        </p:nvSpPr>
        <p:spPr>
          <a:xfrm>
            <a:off x="2867250" y="2492100"/>
            <a:ext cx="125535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 del caso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Sistema Nacional De Aduanas es el ente que se encarga de facilitar las operaciones de comercio exterior. Actualmente busca fortalecer su institucionalidad, mediante mecanismos de gestión, eficientes y eficaces.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objetivo general del proyecto es implementar un sistema automatizado e integrado que optimice el acceso y control fronterizo, reduciendo los tiempos de espera y mejorando la eficiencia operativa.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49bc132a79_0_4"/>
          <p:cNvSpPr/>
          <p:nvPr/>
        </p:nvSpPr>
        <p:spPr>
          <a:xfrm>
            <a:off x="6975913" y="2249200"/>
            <a:ext cx="994837" cy="1284415"/>
          </a:xfrm>
          <a:custGeom>
            <a:rect b="b" l="l" r="r" t="t"/>
            <a:pathLst>
              <a:path extrusionOk="0" h="1284415" w="994837">
                <a:moveTo>
                  <a:pt x="0" y="0"/>
                </a:moveTo>
                <a:lnTo>
                  <a:pt x="994837" y="0"/>
                </a:lnTo>
                <a:lnTo>
                  <a:pt x="994837" y="1284415"/>
                </a:lnTo>
                <a:lnTo>
                  <a:pt x="0" y="1284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7146809" y="6027464"/>
            <a:ext cx="519873" cy="519873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p3"/>
          <p:cNvGrpSpPr/>
          <p:nvPr/>
        </p:nvGrpSpPr>
        <p:grpSpPr>
          <a:xfrm>
            <a:off x="7200146" y="6080800"/>
            <a:ext cx="412659" cy="412659"/>
            <a:chOff x="0" y="0"/>
            <a:chExt cx="812800" cy="812800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7093459" y="7133509"/>
            <a:ext cx="519873" cy="519873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5" name="Google Shape;115;p3"/>
          <p:cNvGrpSpPr/>
          <p:nvPr/>
        </p:nvGrpSpPr>
        <p:grpSpPr>
          <a:xfrm>
            <a:off x="7146796" y="7186846"/>
            <a:ext cx="412659" cy="412659"/>
            <a:chOff x="0" y="0"/>
            <a:chExt cx="812800" cy="812800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7146809" y="8239542"/>
            <a:ext cx="519873" cy="519873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p3"/>
          <p:cNvGrpSpPr/>
          <p:nvPr/>
        </p:nvGrpSpPr>
        <p:grpSpPr>
          <a:xfrm>
            <a:off x="7200146" y="8292879"/>
            <a:ext cx="412659" cy="412659"/>
            <a:chOff x="0" y="0"/>
            <a:chExt cx="812800" cy="812800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/>
          <p:nvPr/>
        </p:nvSpPr>
        <p:spPr>
          <a:xfrm>
            <a:off x="7146809" y="9316288"/>
            <a:ext cx="519873" cy="519873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6" y="0"/>
                </a:lnTo>
                <a:lnTo>
                  <a:pt x="1004586" y="1004586"/>
                </a:lnTo>
                <a:lnTo>
                  <a:pt x="0" y="10045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3"/>
          <p:cNvGrpSpPr/>
          <p:nvPr/>
        </p:nvGrpSpPr>
        <p:grpSpPr>
          <a:xfrm>
            <a:off x="7200146" y="9369625"/>
            <a:ext cx="412659" cy="412659"/>
            <a:chOff x="0" y="0"/>
            <a:chExt cx="812800" cy="8128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/>
          <p:nvPr/>
        </p:nvSpPr>
        <p:spPr>
          <a:xfrm>
            <a:off x="12864904" y="6048817"/>
            <a:ext cx="519873" cy="477178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7" name="Google Shape;127;p3"/>
          <p:cNvGrpSpPr/>
          <p:nvPr/>
        </p:nvGrpSpPr>
        <p:grpSpPr>
          <a:xfrm>
            <a:off x="12918298" y="6097808"/>
            <a:ext cx="413146" cy="379009"/>
            <a:chOff x="0" y="0"/>
            <a:chExt cx="812800" cy="812800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3"/>
          <p:cNvSpPr/>
          <p:nvPr/>
        </p:nvSpPr>
        <p:spPr>
          <a:xfrm>
            <a:off x="12918303" y="7599497"/>
            <a:ext cx="519873" cy="519873"/>
          </a:xfrm>
          <a:custGeom>
            <a:rect b="b" l="l" r="r" t="t"/>
            <a:pathLst>
              <a:path extrusionOk="0" h="1004586" w="1004586">
                <a:moveTo>
                  <a:pt x="0" y="0"/>
                </a:moveTo>
                <a:lnTo>
                  <a:pt x="1004585" y="0"/>
                </a:lnTo>
                <a:lnTo>
                  <a:pt x="1004585" y="1004585"/>
                </a:lnTo>
                <a:lnTo>
                  <a:pt x="0" y="1004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1" name="Google Shape;131;p3"/>
          <p:cNvGrpSpPr/>
          <p:nvPr/>
        </p:nvGrpSpPr>
        <p:grpSpPr>
          <a:xfrm>
            <a:off x="12971696" y="7652893"/>
            <a:ext cx="413146" cy="413146"/>
            <a:chOff x="0" y="0"/>
            <a:chExt cx="812800" cy="812800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 txBox="1"/>
          <p:nvPr/>
        </p:nvSpPr>
        <p:spPr>
          <a:xfrm>
            <a:off x="8210983" y="6048898"/>
            <a:ext cx="35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de requisitos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13908400" y="7906225"/>
            <a:ext cx="430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de Mantenimiento</a:t>
            </a:r>
            <a:endParaRPr/>
          </a:p>
        </p:txBody>
      </p:sp>
      <p:cxnSp>
        <p:nvCxnSpPr>
          <p:cNvPr id="136" name="Google Shape;136;p3"/>
          <p:cNvCxnSpPr/>
          <p:nvPr/>
        </p:nvCxnSpPr>
        <p:spPr>
          <a:xfrm>
            <a:off x="9730273" y="6497083"/>
            <a:ext cx="0" cy="5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3"/>
          <p:cNvCxnSpPr/>
          <p:nvPr/>
        </p:nvCxnSpPr>
        <p:spPr>
          <a:xfrm>
            <a:off x="9662160" y="7737197"/>
            <a:ext cx="0" cy="5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3"/>
          <p:cNvCxnSpPr/>
          <p:nvPr/>
        </p:nvCxnSpPr>
        <p:spPr>
          <a:xfrm>
            <a:off x="9645673" y="8858572"/>
            <a:ext cx="0" cy="5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p3"/>
          <p:cNvCxnSpPr/>
          <p:nvPr/>
        </p:nvCxnSpPr>
        <p:spPr>
          <a:xfrm>
            <a:off x="15951377" y="6824818"/>
            <a:ext cx="0" cy="552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3"/>
          <p:cNvSpPr/>
          <p:nvPr/>
        </p:nvSpPr>
        <p:spPr>
          <a:xfrm rot="2353133">
            <a:off x="-1510548" y="6616682"/>
            <a:ext cx="6923274" cy="4116201"/>
          </a:xfrm>
          <a:custGeom>
            <a:rect b="b" l="l" r="r" t="t"/>
            <a:pathLst>
              <a:path extrusionOk="0" h="4114800" w="6920917">
                <a:moveTo>
                  <a:pt x="0" y="0"/>
                </a:moveTo>
                <a:lnTo>
                  <a:pt x="6920917" y="0"/>
                </a:lnTo>
                <a:lnTo>
                  <a:pt x="69209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3"/>
          <p:cNvSpPr txBox="1"/>
          <p:nvPr/>
        </p:nvSpPr>
        <p:spPr>
          <a:xfrm>
            <a:off x="339350" y="364150"/>
            <a:ext cx="72201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01003B"/>
                </a:solidFill>
                <a:latin typeface="Calibri"/>
                <a:ea typeface="Calibri"/>
                <a:cs typeface="Calibri"/>
                <a:sym typeface="Calibri"/>
              </a:rPr>
              <a:t>Metodología de gestión: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01003B"/>
                </a:solidFill>
                <a:latin typeface="Calibri"/>
                <a:ea typeface="Calibri"/>
                <a:cs typeface="Calibri"/>
                <a:sym typeface="Calibri"/>
              </a:rPr>
              <a:t>Tradicional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8099083" y="7154942"/>
            <a:ext cx="35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9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</a:t>
            </a: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de diseño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140083" y="8261010"/>
            <a:ext cx="35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de desarrollo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8140095" y="9367054"/>
            <a:ext cx="35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de prueba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14050200" y="6048913"/>
            <a:ext cx="398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Fase de Deployement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8140088" y="331600"/>
            <a:ext cx="8626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 ya conocida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Sabemos lo que esperamos de la solución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Baja interacción con el cliente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 cantidad de requisitos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bien establecidos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no cambian en el tiempo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52" name="Google Shape;152;p4"/>
          <p:cNvSpPr/>
          <p:nvPr/>
        </p:nvSpPr>
        <p:spPr>
          <a:xfrm>
            <a:off x="-152575" y="5629871"/>
            <a:ext cx="6080125" cy="6080125"/>
          </a:xfrm>
          <a:custGeom>
            <a:rect b="b" l="l" r="r" t="t"/>
            <a:pathLst>
              <a:path extrusionOk="0" h="6350000" w="6350000">
                <a:moveTo>
                  <a:pt x="5715000" y="6350000"/>
                </a:moveTo>
                <a:lnTo>
                  <a:pt x="635000" y="6350000"/>
                </a:lnTo>
                <a:cubicBezTo>
                  <a:pt x="284480" y="6350000"/>
                  <a:pt x="0" y="6065520"/>
                  <a:pt x="0" y="5715000"/>
                </a:cubicBezTo>
                <a:lnTo>
                  <a:pt x="0" y="635000"/>
                </a:lnTo>
                <a:cubicBezTo>
                  <a:pt x="0" y="284480"/>
                  <a:pt x="284480" y="0"/>
                  <a:pt x="635000" y="0"/>
                </a:cubicBezTo>
                <a:lnTo>
                  <a:pt x="5715000" y="0"/>
                </a:lnTo>
                <a:cubicBezTo>
                  <a:pt x="6065520" y="0"/>
                  <a:pt x="6350000" y="284480"/>
                  <a:pt x="6350000" y="635000"/>
                </a:cubicBezTo>
                <a:lnTo>
                  <a:pt x="6350000" y="5715000"/>
                </a:lnTo>
                <a:cubicBezTo>
                  <a:pt x="6350000" y="6065520"/>
                  <a:pt x="6065520" y="6350000"/>
                  <a:pt x="5715000" y="635000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4901" l="0" r="0" t="-24901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8239998" y="1018488"/>
            <a:ext cx="8730321" cy="5983375"/>
          </a:xfrm>
          <a:custGeom>
            <a:rect b="b" l="l" r="r" t="t"/>
            <a:pathLst>
              <a:path extrusionOk="0" h="5983375" w="8730321">
                <a:moveTo>
                  <a:pt x="0" y="0"/>
                </a:moveTo>
                <a:lnTo>
                  <a:pt x="8730321" y="0"/>
                </a:lnTo>
                <a:lnTo>
                  <a:pt x="8730321" y="5983374"/>
                </a:lnTo>
                <a:lnTo>
                  <a:pt x="0" y="5983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4"/>
          <p:cNvSpPr/>
          <p:nvPr/>
        </p:nvSpPr>
        <p:spPr>
          <a:xfrm>
            <a:off x="9629392" y="5143500"/>
            <a:ext cx="8062826" cy="4819910"/>
          </a:xfrm>
          <a:custGeom>
            <a:rect b="b" l="l" r="r" t="t"/>
            <a:pathLst>
              <a:path extrusionOk="0" h="4819910" w="8062826">
                <a:moveTo>
                  <a:pt x="0" y="0"/>
                </a:moveTo>
                <a:lnTo>
                  <a:pt x="8062826" y="0"/>
                </a:lnTo>
                <a:lnTo>
                  <a:pt x="8062826" y="4819910"/>
                </a:lnTo>
                <a:lnTo>
                  <a:pt x="0" y="4819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4"/>
          <p:cNvSpPr txBox="1"/>
          <p:nvPr/>
        </p:nvSpPr>
        <p:spPr>
          <a:xfrm>
            <a:off x="343200" y="323575"/>
            <a:ext cx="84576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Estrategia </a:t>
            </a:r>
            <a:r>
              <a:rPr b="1" i="0" lang="en-US" sz="69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aplicada: </a:t>
            </a:r>
            <a:r>
              <a:rPr b="1" lang="en-US" sz="69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699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arta Gantt</a:t>
            </a:r>
            <a:endParaRPr b="1" sz="69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364540" y="3266262"/>
            <a:ext cx="801008" cy="1284415"/>
          </a:xfrm>
          <a:custGeom>
            <a:rect b="b" l="l" r="r" t="t"/>
            <a:pathLst>
              <a:path extrusionOk="0" h="1284415" w="801008">
                <a:moveTo>
                  <a:pt x="0" y="0"/>
                </a:moveTo>
                <a:lnTo>
                  <a:pt x="801008" y="0"/>
                </a:lnTo>
                <a:lnTo>
                  <a:pt x="801008" y="1284414"/>
                </a:lnTo>
                <a:lnTo>
                  <a:pt x="0" y="1284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4"/>
          <p:cNvSpPr/>
          <p:nvPr/>
        </p:nvSpPr>
        <p:spPr>
          <a:xfrm>
            <a:off x="2456636" y="3266250"/>
            <a:ext cx="1029867" cy="1284415"/>
          </a:xfrm>
          <a:custGeom>
            <a:rect b="b" l="l" r="r" t="t"/>
            <a:pathLst>
              <a:path extrusionOk="0" h="1284415" w="1029867">
                <a:moveTo>
                  <a:pt x="0" y="0"/>
                </a:moveTo>
                <a:lnTo>
                  <a:pt x="1029866" y="0"/>
                </a:lnTo>
                <a:lnTo>
                  <a:pt x="1029866" y="1284415"/>
                </a:lnTo>
                <a:lnTo>
                  <a:pt x="0" y="1284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4"/>
          <p:cNvSpPr/>
          <p:nvPr/>
        </p:nvSpPr>
        <p:spPr>
          <a:xfrm>
            <a:off x="609430" y="3266260"/>
            <a:ext cx="969149" cy="1284415"/>
          </a:xfrm>
          <a:custGeom>
            <a:rect b="b" l="l" r="r" t="t"/>
            <a:pathLst>
              <a:path extrusionOk="0" h="1284415" w="969149">
                <a:moveTo>
                  <a:pt x="0" y="0"/>
                </a:moveTo>
                <a:lnTo>
                  <a:pt x="969149" y="0"/>
                </a:lnTo>
                <a:lnTo>
                  <a:pt x="969149" y="1284415"/>
                </a:lnTo>
                <a:lnTo>
                  <a:pt x="0" y="1284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 rot="-2420236">
            <a:off x="6935751" y="3930200"/>
            <a:ext cx="15470639" cy="5597558"/>
          </a:xfrm>
          <a:custGeom>
            <a:rect b="b" l="l" r="r" t="t"/>
            <a:pathLst>
              <a:path extrusionOk="0" h="5595705" w="15465517">
                <a:moveTo>
                  <a:pt x="0" y="0"/>
                </a:moveTo>
                <a:lnTo>
                  <a:pt x="15465517" y="0"/>
                </a:lnTo>
                <a:lnTo>
                  <a:pt x="15465517" y="5595705"/>
                </a:lnTo>
                <a:lnTo>
                  <a:pt x="0" y="5595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5"/>
          <p:cNvSpPr txBox="1"/>
          <p:nvPr/>
        </p:nvSpPr>
        <p:spPr>
          <a:xfrm>
            <a:off x="713886" y="3324220"/>
            <a:ext cx="9803100" cy="4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El proyecto busca modernizar el control de paso</a:t>
            </a:r>
            <a:r>
              <a:rPr lang="en-US" sz="2999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s </a:t>
            </a:r>
            <a:r>
              <a:rPr b="0" i="0" lang="en-US" sz="29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fronterizos</a:t>
            </a:r>
            <a:r>
              <a:rPr lang="en-US" sz="2999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999" u="none" cap="none" strike="noStrike">
                <a:solidFill>
                  <a:srgbClr val="01003B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mediante tecnologías digitales, reduciendo los tiempos de espera y mejorando la experiencia para usuarios y transportistas. Se optimizará la logística comercial entre Chile y Argentina, aumentando la transparencia, la seguridad en los procedimientos aduaneros y la eficiencia en el uso de recursos humanos.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421745" y="724733"/>
            <a:ext cx="10387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01003B"/>
                </a:solidFill>
                <a:latin typeface="Calibri"/>
                <a:ea typeface="Calibri"/>
                <a:cs typeface="Calibri"/>
                <a:sym typeface="Calibri"/>
              </a:rPr>
              <a:t>Soluciones propuestas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71" name="Google Shape;171;p7"/>
          <p:cNvSpPr/>
          <p:nvPr/>
        </p:nvSpPr>
        <p:spPr>
          <a:xfrm rot="543904">
            <a:off x="-940728" y="8061713"/>
            <a:ext cx="10103966" cy="8156656"/>
          </a:xfrm>
          <a:custGeom>
            <a:rect b="b" l="l" r="r" t="t"/>
            <a:pathLst>
              <a:path extrusionOk="0"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7"/>
          <p:cNvSpPr txBox="1"/>
          <p:nvPr/>
        </p:nvSpPr>
        <p:spPr>
          <a:xfrm>
            <a:off x="478625" y="653175"/>
            <a:ext cx="87666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Requisitos Funcionales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 rot="2159446">
            <a:off x="13111917" y="-3539846"/>
            <a:ext cx="7814506" cy="6308438"/>
          </a:xfrm>
          <a:custGeom>
            <a:rect b="b" l="l" r="r" t="t"/>
            <a:pathLst>
              <a:path extrusionOk="0"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7"/>
          <p:cNvSpPr txBox="1"/>
          <p:nvPr/>
        </p:nvSpPr>
        <p:spPr>
          <a:xfrm>
            <a:off x="1028700" y="3052761"/>
            <a:ext cx="5089154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Registro y validación de autorización de viaje para menores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1504928" y="5295741"/>
            <a:ext cx="4136697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Gestión digital de salida temporal de vehículos (desde Chile hacia Argentina)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7674356" y="3052761"/>
            <a:ext cx="4136697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Validación digital de ingreso temporal de vehículos (desde Argentina hacia Chile)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504928" y="8034020"/>
            <a:ext cx="4136697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Consulta de datos a aduanas limítrofes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12882473" y="3058687"/>
            <a:ext cx="4136697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Registro digital de declaración jurada conjunta SAG/Aduanas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7674356" y="7734299"/>
            <a:ext cx="4136697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Generación de informes estadísticos (flujo de personas y vehículos)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7674356" y="5888830"/>
            <a:ext cx="4136697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Registro de ingreso de mascotas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>
            <a:off x="13311095" y="5767968"/>
            <a:ext cx="4136697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Autorización y autenticación de usuarios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>
            <a:off x="13122603" y="8034020"/>
            <a:ext cx="4136697" cy="976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Interfaz de control para PDI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88" name="Google Shape;188;p8"/>
          <p:cNvSpPr/>
          <p:nvPr/>
        </p:nvSpPr>
        <p:spPr>
          <a:xfrm rot="543904">
            <a:off x="-940728" y="8061713"/>
            <a:ext cx="10103966" cy="8156656"/>
          </a:xfrm>
          <a:custGeom>
            <a:rect b="b" l="l" r="r" t="t"/>
            <a:pathLst>
              <a:path extrusionOk="0"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8"/>
          <p:cNvSpPr txBox="1"/>
          <p:nvPr/>
        </p:nvSpPr>
        <p:spPr>
          <a:xfrm>
            <a:off x="391450" y="413450"/>
            <a:ext cx="12731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Requisitos Funcionales Mínimos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 rot="2159446">
            <a:off x="13111917" y="-3539846"/>
            <a:ext cx="7814506" cy="6308438"/>
          </a:xfrm>
          <a:custGeom>
            <a:rect b="b" l="l" r="r" t="t"/>
            <a:pathLst>
              <a:path extrusionOk="0"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8"/>
          <p:cNvSpPr txBox="1"/>
          <p:nvPr/>
        </p:nvSpPr>
        <p:spPr>
          <a:xfrm>
            <a:off x="6599423" y="4653105"/>
            <a:ext cx="5089154" cy="1471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Registro y validación de autorización de viaje para menores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1028700" y="4405455"/>
            <a:ext cx="4136697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Gestión digital de salida temporal de vehículos (desde Chile hacia Argentina)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3122603" y="4405455"/>
            <a:ext cx="4136697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Validación digital de ingreso temporal de vehículos (desde Argentina hacia Chile)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391450" y="2844150"/>
            <a:ext cx="1309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Requisitos funcionales mínimos para garantizar el funcionamiento del sistema: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200" name="Google Shape;200;p9"/>
          <p:cNvSpPr/>
          <p:nvPr/>
        </p:nvSpPr>
        <p:spPr>
          <a:xfrm rot="543904">
            <a:off x="-940728" y="8061713"/>
            <a:ext cx="10103966" cy="8156656"/>
          </a:xfrm>
          <a:custGeom>
            <a:rect b="b" l="l" r="r" t="t"/>
            <a:pathLst>
              <a:path extrusionOk="0" h="8156656" w="10103966">
                <a:moveTo>
                  <a:pt x="0" y="0"/>
                </a:moveTo>
                <a:lnTo>
                  <a:pt x="10103966" y="0"/>
                </a:lnTo>
                <a:lnTo>
                  <a:pt x="10103966" y="8156656"/>
                </a:lnTo>
                <a:lnTo>
                  <a:pt x="0" y="8156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9"/>
          <p:cNvSpPr txBox="1"/>
          <p:nvPr/>
        </p:nvSpPr>
        <p:spPr>
          <a:xfrm>
            <a:off x="391448" y="413450"/>
            <a:ext cx="11425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Requisitos no Funcionales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 rot="2159446">
            <a:off x="13111917" y="-3539846"/>
            <a:ext cx="7814506" cy="6308438"/>
          </a:xfrm>
          <a:custGeom>
            <a:rect b="b" l="l" r="r" t="t"/>
            <a:pathLst>
              <a:path extrusionOk="0" h="6308438" w="7814506">
                <a:moveTo>
                  <a:pt x="0" y="0"/>
                </a:moveTo>
                <a:lnTo>
                  <a:pt x="7814506" y="0"/>
                </a:lnTo>
                <a:lnTo>
                  <a:pt x="7814506" y="6308437"/>
                </a:lnTo>
                <a:lnTo>
                  <a:pt x="0" y="63084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9"/>
          <p:cNvSpPr txBox="1"/>
          <p:nvPr/>
        </p:nvSpPr>
        <p:spPr>
          <a:xfrm>
            <a:off x="929431" y="3981274"/>
            <a:ext cx="5089154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Disponibilidad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1405659" y="6623260"/>
            <a:ext cx="4136697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Rendimiento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2269623" y="3981274"/>
            <a:ext cx="4136697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Interoperabilidad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7075652" y="6623260"/>
            <a:ext cx="4136697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Seguridad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2745873" y="6623260"/>
            <a:ext cx="4136697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Confidencialidad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075652" y="3981274"/>
            <a:ext cx="4136697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F8F8F8"/>
                </a:solidFill>
                <a:latin typeface="IBM Plex Sans"/>
                <a:ea typeface="IBM Plex Sans"/>
                <a:cs typeface="IBM Plex Sans"/>
                <a:sym typeface="IBM Plex Sans"/>
              </a:rPr>
              <a:t>Escalabilidad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