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9" r:id="rId4"/>
    <p:sldId id="285" r:id="rId5"/>
    <p:sldId id="286" r:id="rId6"/>
    <p:sldId id="287" r:id="rId7"/>
    <p:sldId id="288" r:id="rId8"/>
    <p:sldId id="289" r:id="rId9"/>
    <p:sldId id="261" r:id="rId10"/>
    <p:sldId id="290" r:id="rId11"/>
    <p:sldId id="291" r:id="rId12"/>
    <p:sldId id="295" r:id="rId13"/>
    <p:sldId id="273" r:id="rId14"/>
    <p:sldId id="292" r:id="rId15"/>
    <p:sldId id="293" r:id="rId16"/>
    <p:sldId id="294" r:id="rId17"/>
    <p:sldId id="262" r:id="rId18"/>
    <p:sldId id="296" r:id="rId19"/>
    <p:sldId id="297" r:id="rId20"/>
    <p:sldId id="299" r:id="rId21"/>
    <p:sldId id="298" r:id="rId22"/>
    <p:sldId id="300" r:id="rId23"/>
    <p:sldId id="301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</p:embeddedFont>
    <p:embeddedFont>
      <p:font typeface="Barlow Condensed ExtraBold" panose="020B0604020202020204" charset="0"/>
      <p:bold r:id="rId28"/>
      <p:boldItalic r:id="rId29"/>
    </p:embeddedFont>
    <p:embeddedFont>
      <p:font typeface="Overpass Mono" panose="020B0604020202020204" charset="0"/>
      <p:regular r:id="rId30"/>
      <p:bold r:id="rId31"/>
    </p:embeddedFont>
    <p:embeddedFont>
      <p:font typeface="Anaheim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77F83D-2A71-4A78-82EE-C4DFDB8D45B5}">
  <a:tblStyle styleId="{1C77F83D-2A71-4A78-82EE-C4DFDB8D4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C993AD-71E5-450B-97C5-FE791EFF86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01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4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0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01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03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1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32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5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904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256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249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45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5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7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06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6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87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9" r:id="rId5"/>
    <p:sldLayoutId id="2147483665" r:id="rId6"/>
    <p:sldLayoutId id="2147483667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Patrón</a:t>
            </a:r>
            <a:br>
              <a:rPr lang="es-ES" dirty="0" smtClean="0"/>
            </a:br>
            <a:r>
              <a:rPr lang="es-ES" dirty="0" smtClean="0"/>
              <a:t>Observer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El patrón que lo ve todo.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</a:rPr>
              <a:t>Por Rodrigo Fernández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 flipH="1">
            <a:off x="720000" y="912919"/>
            <a:ext cx="7704000" cy="32940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000" dirty="0"/>
              <a:t>Si te suscribes a un periódico o una revista, ya no necesitarás ir a la tienda a comprobar si el siguiente número está disponible. En lugar de eso, el notificador envía nuevos números directamente a tu buzón justo después de la publicación, o incluso antes.</a:t>
            </a:r>
          </a:p>
          <a:p>
            <a:pPr marL="114300" indent="0" algn="ctr">
              <a:buNone/>
            </a:pPr>
            <a:endParaRPr lang="es-ES" sz="2000" dirty="0"/>
          </a:p>
          <a:p>
            <a:pPr marL="114300" indent="0" algn="ctr">
              <a:buNone/>
            </a:pPr>
            <a:r>
              <a:rPr lang="es-ES" sz="2000" dirty="0"/>
              <a:t>El notificador mantiene una lista de suscriptores y sabe qué revistas les interesan. Los suscriptores pueden abandonar la lista en cualquier momento si quieren que el notificador deje de enviarles nuevos números.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4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 y contras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071479" y="1132375"/>
            <a:ext cx="3486240" cy="32940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2000" dirty="0"/>
              <a:t>Principio de abierto/cerrado. Puedes introducir nuevas clases suscriptoras sin tener que cambiar el código de la notificadora (y viceversa si hay una interfaz notificadora</a:t>
            </a:r>
            <a:r>
              <a:rPr lang="es-ES" sz="2000" dirty="0" smtClean="0"/>
              <a:t>).</a:t>
            </a:r>
          </a:p>
          <a:p>
            <a:pPr marL="0" lvl="0" indent="0"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s-ES" sz="2000" dirty="0"/>
              <a:t>Puedes establecer relaciones entre objetos durante el tiempo de ejecución</a:t>
            </a:r>
            <a:r>
              <a:rPr lang="es-ES" sz="2000" dirty="0" smtClean="0"/>
              <a:t>.</a:t>
            </a:r>
          </a:p>
        </p:txBody>
      </p:sp>
      <p:grpSp>
        <p:nvGrpSpPr>
          <p:cNvPr id="4" name="Google Shape;5964;p64"/>
          <p:cNvGrpSpPr/>
          <p:nvPr/>
        </p:nvGrpSpPr>
        <p:grpSpPr>
          <a:xfrm>
            <a:off x="507324" y="1767655"/>
            <a:ext cx="371782" cy="274285"/>
            <a:chOff x="5223609" y="3731112"/>
            <a:chExt cx="371782" cy="274285"/>
          </a:xfrm>
        </p:grpSpPr>
        <p:sp>
          <p:nvSpPr>
            <p:cNvPr id="5" name="Google Shape;5965;p6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966;p6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967;p64"/>
          <p:cNvSpPr/>
          <p:nvPr/>
        </p:nvSpPr>
        <p:spPr>
          <a:xfrm>
            <a:off x="4648805" y="147228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96A4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964;p64"/>
          <p:cNvGrpSpPr/>
          <p:nvPr/>
        </p:nvGrpSpPr>
        <p:grpSpPr>
          <a:xfrm>
            <a:off x="507324" y="3602551"/>
            <a:ext cx="371782" cy="274285"/>
            <a:chOff x="5223609" y="3731112"/>
            <a:chExt cx="371782" cy="274285"/>
          </a:xfrm>
        </p:grpSpPr>
        <p:sp>
          <p:nvSpPr>
            <p:cNvPr id="9" name="Google Shape;5965;p6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66;p6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41;p28"/>
          <p:cNvSpPr txBox="1">
            <a:spLocks/>
          </p:cNvSpPr>
          <p:nvPr/>
        </p:nvSpPr>
        <p:spPr>
          <a:xfrm flipH="1">
            <a:off x="4993296" y="1132375"/>
            <a:ext cx="348624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s-ES" sz="2000" dirty="0"/>
              <a:t>Los suscriptores son notificados en un orden aleatorio.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9249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Aplicabilidad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38911" y="1132375"/>
            <a:ext cx="8363711" cy="32940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342900" lvl="0">
              <a:buFont typeface="Arial" panose="020B0604020202020204" pitchFamily="34" charset="0"/>
              <a:buChar char="•"/>
            </a:pPr>
            <a:r>
              <a:rPr lang="es-ES" sz="2000" dirty="0" smtClean="0"/>
              <a:t>Utiliza </a:t>
            </a:r>
            <a:r>
              <a:rPr lang="es-ES" sz="2000" dirty="0"/>
              <a:t>el patrón Observer cuando los cambios en el estado de un objeto puedan necesitar cambiar otros objetos y el grupo de objetos sea desconocido de antemano o cambie dinámicamente</a:t>
            </a:r>
            <a:r>
              <a:rPr lang="es-ES" sz="2000" dirty="0" smtClean="0"/>
              <a:t>.</a:t>
            </a:r>
          </a:p>
          <a:p>
            <a:pPr marL="0" lvl="0" indent="0">
              <a:buNone/>
            </a:pPr>
            <a:endParaRPr lang="es-ES" sz="2000" dirty="0"/>
          </a:p>
          <a:p>
            <a:pPr marL="342900" lvl="0">
              <a:buFont typeface="Arial" panose="020B0604020202020204" pitchFamily="34" charset="0"/>
              <a:buChar char="•"/>
            </a:pPr>
            <a:r>
              <a:rPr lang="es-ES" sz="2000" dirty="0"/>
              <a:t>Utiliza el patrón cuando algunos objetos de tu aplicación deban observar a otros, pero sólo durante un tiempo limitado o en casos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0278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Estructura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1" y="509299"/>
            <a:ext cx="779253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65760" y="280416"/>
            <a:ext cx="8436864" cy="448665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2000" dirty="0"/>
              <a:t>1- El Notificador envía eventos de interés a otros objetos. Esos eventos ocurren cuando el notificador cambia su estado o ejecuta algunos comportamientos</a:t>
            </a:r>
            <a:r>
              <a:rPr lang="es-ES" sz="2000" dirty="0" smtClean="0"/>
              <a:t>.</a:t>
            </a:r>
          </a:p>
          <a:p>
            <a:pPr marL="0" lvl="0" indent="0">
              <a:buNone/>
            </a:pPr>
            <a:endParaRPr lang="es-ES" sz="2000" dirty="0" smtClean="0"/>
          </a:p>
          <a:p>
            <a:pPr marL="0" lvl="0" indent="0">
              <a:buNone/>
            </a:pPr>
            <a:r>
              <a:rPr lang="es-ES" sz="2000" dirty="0"/>
              <a:t>2- Cuando sucede un nuevo evento, el notificador recorre la lista de suscripción e invoca el método de notificación declarado en la interfaz suscriptora en cada objeto suscriptor</a:t>
            </a:r>
            <a:r>
              <a:rPr lang="es-ES" sz="2000" dirty="0" smtClean="0"/>
              <a:t>.</a:t>
            </a:r>
          </a:p>
          <a:p>
            <a:pPr marL="0" lvl="0" indent="0"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s-ES" sz="2000" dirty="0"/>
              <a:t>3- La interfaz Suscriptora declara la interfaz de notificación. En la mayoría de los casos, consiste en un único método </a:t>
            </a:r>
            <a:r>
              <a:rPr lang="es-ES" sz="2000" i="1" dirty="0" smtClean="0"/>
              <a:t>actualizar</a:t>
            </a:r>
            <a:r>
              <a:rPr lang="es-ES" sz="2000" dirty="0" smtClean="0"/>
              <a:t>. </a:t>
            </a:r>
            <a:r>
              <a:rPr lang="es-ES" sz="2000" dirty="0"/>
              <a:t>El método puede tener varios parámetros que permitan al notificador pasar algunos detalles del evento junto a la actualización.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13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65760" y="280416"/>
            <a:ext cx="8436864" cy="448665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2000" dirty="0"/>
              <a:t>4- Los Suscriptores Concretos realizan algunas acciones en respuesta a las notificaciones emitidas por el notificador. Todas estas clases deben implementar la misma interfaz de forma que el notificador no esté acoplado a clases concretas</a:t>
            </a:r>
            <a:r>
              <a:rPr lang="es-ES" sz="2000" dirty="0" smtClean="0"/>
              <a:t>.</a:t>
            </a:r>
          </a:p>
          <a:p>
            <a:pPr marL="0" lvl="0" indent="0"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s-ES" sz="2000" dirty="0"/>
              <a:t>5- Normalmente, los suscriptores necesitan cierta información contextual para manejar correctamente la actualización. Por este motivo, a menudo los notificadores pasan cierta información de contexto como argumentos del método de notificación. El notificador puede pasarse a sí mismo como argumento, dejando que los suscriptores extraigan la información necesaria directamente</a:t>
            </a:r>
            <a:r>
              <a:rPr lang="es-ES" sz="2000" dirty="0" smtClean="0"/>
              <a:t>.</a:t>
            </a:r>
          </a:p>
          <a:p>
            <a:pPr marL="0" lvl="0" indent="0"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s-ES" sz="2000" dirty="0"/>
              <a:t>6- El Cliente crea objetos tipo notificador y suscriptor por separado y después registra a los suscriptores para las actualizaciones del notificador.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51598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279392" y="1714800"/>
            <a:ext cx="4263439" cy="1540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Ejemplo de código</a:t>
            </a:r>
            <a:br>
              <a:rPr lang="en" dirty="0" smtClean="0"/>
            </a:br>
            <a:r>
              <a:rPr lang="en" dirty="0" smtClean="0"/>
              <a:t>en Python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05788" y="831217"/>
            <a:ext cx="3483460" cy="60132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>
              <a:buNone/>
            </a:pPr>
            <a:r>
              <a:rPr lang="es-ES" sz="1400" dirty="0" smtClean="0"/>
              <a:t>Importamos las librerías correspondientes.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8" y="2154065"/>
            <a:ext cx="4178404" cy="26130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48" y="280416"/>
            <a:ext cx="4913376" cy="1702931"/>
          </a:xfrm>
          <a:prstGeom prst="rect">
            <a:avLst/>
          </a:prstGeom>
        </p:spPr>
      </p:pic>
      <p:sp>
        <p:nvSpPr>
          <p:cNvPr id="6" name="Google Shape;341;p28"/>
          <p:cNvSpPr txBox="1">
            <a:spLocks/>
          </p:cNvSpPr>
          <p:nvPr/>
        </p:nvSpPr>
        <p:spPr>
          <a:xfrm flipH="1">
            <a:off x="4604205" y="3159904"/>
            <a:ext cx="3618863" cy="60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s-ES" sz="1400" dirty="0" smtClean="0"/>
              <a:t>Declaramos la clase Subject donde estarán los métodos para administrar los suscriptores.</a:t>
            </a:r>
          </a:p>
        </p:txBody>
      </p:sp>
    </p:spTree>
    <p:extLst>
      <p:ext uri="{BB962C8B-B14F-4D97-AF65-F5344CB8AC3E}">
        <p14:creationId xmlns:p14="http://schemas.microsoft.com/office/powerpoint/2010/main" val="418279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33939" y="406674"/>
            <a:ext cx="3669477" cy="287297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1400" i="1" dirty="0" smtClean="0"/>
              <a:t>_state: int = 0</a:t>
            </a:r>
            <a:r>
              <a:rPr lang="es-ES" sz="1400" dirty="0" smtClean="0"/>
              <a:t> &lt;- Se almacena el estado del Sujeto.</a:t>
            </a:r>
          </a:p>
          <a:p>
            <a:pPr marL="0" lvl="0" indent="0">
              <a:buNone/>
            </a:pPr>
            <a:endParaRPr lang="es-ES" sz="1400" i="1" dirty="0"/>
          </a:p>
          <a:p>
            <a:pPr marL="0" lvl="0" indent="0">
              <a:buNone/>
            </a:pPr>
            <a:r>
              <a:rPr lang="es-ES" sz="1400" dirty="0" smtClean="0"/>
              <a:t>_observers</a:t>
            </a:r>
            <a:r>
              <a:rPr lang="es-ES" sz="1400" i="1" dirty="0"/>
              <a:t> </a:t>
            </a:r>
            <a:r>
              <a:rPr lang="es-ES" sz="1400" dirty="0" smtClean="0"/>
              <a:t>&lt;- Lista de suscriptores.</a:t>
            </a:r>
          </a:p>
          <a:p>
            <a:pPr marL="0" lvl="0" indent="0">
              <a:buNone/>
            </a:pPr>
            <a:endParaRPr lang="es-ES" sz="1400" i="1" dirty="0"/>
          </a:p>
          <a:p>
            <a:pPr marL="0" lvl="0" indent="0">
              <a:buNone/>
            </a:pPr>
            <a:endParaRPr lang="es-ES" sz="1400" i="1" dirty="0" smtClean="0"/>
          </a:p>
          <a:p>
            <a:pPr marL="0" lvl="0" indent="0">
              <a:buNone/>
            </a:pPr>
            <a:r>
              <a:rPr lang="es-ES" sz="1400" i="1" dirty="0" smtClean="0"/>
              <a:t>Any_logic</a:t>
            </a:r>
            <a:r>
              <a:rPr lang="es-ES" sz="1400" dirty="0" smtClean="0"/>
              <a:t> &lt;- Alguna lógica para notificar a los suscriptores. En este caso usamos un numero generado aleatoriamente entre 0 y 10 </a:t>
            </a:r>
            <a:endParaRPr lang="es-ES" sz="1400" i="1" dirty="0"/>
          </a:p>
          <a:p>
            <a:pPr marL="0" lvl="0" indent="0">
              <a:buNone/>
            </a:pPr>
            <a:r>
              <a:rPr lang="es-ES" sz="1400" i="1" dirty="0" smtClean="0"/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19" y="71846"/>
            <a:ext cx="5036077" cy="48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Propósito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/>
              <a:t>El propósito del patrón en cuestión, es que su comportamiento te permite definir un mecanismo de suscripción para notificar a varios objetos sobre cualquier evento que le suceda al objeto que están observando.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74233" y="1306994"/>
            <a:ext cx="8395533" cy="6540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2000" dirty="0" smtClean="0"/>
              <a:t>La clase Observer declara el método de actualización utilizado por los sujetos</a:t>
            </a:r>
            <a:r>
              <a:rPr lang="es-ES" sz="1400" i="1" dirty="0" smtClean="0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994"/>
            <a:ext cx="9144000" cy="34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21745" y="2152944"/>
            <a:ext cx="3494349" cy="112670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 smtClean="0"/>
              <a:t>Declaramos tres observadores que reaccionaran antes ciertos estados que el sujeto emita. </a:t>
            </a:r>
            <a:endParaRPr lang="es-ES" sz="1800" dirty="0"/>
          </a:p>
          <a:p>
            <a:pPr marL="0" lvl="0" indent="0">
              <a:buNone/>
            </a:pPr>
            <a:r>
              <a:rPr lang="es-ES" sz="1400" i="1" dirty="0" smtClean="0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31" y="406674"/>
            <a:ext cx="5628169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21744" y="963168"/>
            <a:ext cx="3299280" cy="37185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 smtClean="0"/>
              <a:t>Código de cliente o código Main.</a:t>
            </a:r>
          </a:p>
          <a:p>
            <a:pPr marL="0" lvl="0" indent="0">
              <a:buNone/>
            </a:pPr>
            <a:r>
              <a:rPr lang="es-ES" sz="1800" dirty="0" smtClean="0"/>
              <a:t>Donde hacemos el uso de la creación de un Sujeto y luego los observadores. Así finalmente llamamos al método </a:t>
            </a:r>
            <a:r>
              <a:rPr lang="es-ES" sz="1800" i="1" dirty="0" smtClean="0"/>
              <a:t>any_logic</a:t>
            </a:r>
            <a:r>
              <a:rPr lang="es-ES" sz="1800" dirty="0" smtClean="0"/>
              <a:t>, donde el sujeto emitirá un nuevo estado. Concluyendo la reacción de los Observadores que estén en la lista del Sujeto emisor.</a:t>
            </a:r>
            <a:endParaRPr lang="es-ES" sz="1800" dirty="0"/>
          </a:p>
          <a:p>
            <a:pPr marL="0" lvl="0" indent="0">
              <a:buNone/>
            </a:pPr>
            <a:r>
              <a:rPr lang="es-ES" sz="1400" i="1" dirty="0" smtClean="0"/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4" y="519042"/>
            <a:ext cx="5913613" cy="43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460735" y="22372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Muchas gracias</a:t>
            </a:r>
            <a:endParaRPr sz="4000"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016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85162" y="1837325"/>
            <a:ext cx="3512626" cy="303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Imaginemos que tenemos dos tipos de objetos: un objeto </a:t>
            </a:r>
            <a:r>
              <a:rPr lang="es-ES" i="1" dirty="0" smtClean="0"/>
              <a:t>Cliente</a:t>
            </a:r>
            <a:r>
              <a:rPr lang="es-ES" dirty="0" smtClean="0"/>
              <a:t> y un objeto </a:t>
            </a:r>
            <a:r>
              <a:rPr lang="es-ES" i="1" dirty="0" smtClean="0"/>
              <a:t>Tienda</a:t>
            </a:r>
            <a:r>
              <a:rPr lang="es-ES" dirty="0" smtClean="0"/>
              <a:t>. El cliente esta interesado en un producto en particular, este mismo estará disponible pronto.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El cliente puede visitar a la tienda cada día para comprobar la disponibilidad del producto. Pero, mientras que el producto está en camino, la mayoría de estos viajes serán en vano.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Problema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1006297"/>
            <a:ext cx="3829412" cy="3744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85162" y="1837325"/>
            <a:ext cx="3512626" cy="303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Por otro lado, la tienda podría enviar cientos de correos (lo cual se podría considerar spam) a todos los clientes cada vez que hay un nuevo producto disponible. Esto ahorraría a los clientes los interminables viajes a la tienda, pero, al mismo tiempo, molestaría a otros clientes que no están interesados en los nuevos productos.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Problema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91" y="865632"/>
            <a:ext cx="3935035" cy="38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 smtClean="0"/>
          </a:p>
          <a:p>
            <a:pPr marL="0" lvl="0" indent="0" algn="ctr">
              <a:buNone/>
            </a:pPr>
            <a:r>
              <a:rPr lang="es-ES" sz="2000" dirty="0"/>
              <a:t>Parece que nos encontramos ante un conflicto</a:t>
            </a:r>
            <a:r>
              <a:rPr lang="es-ES" sz="2000" dirty="0" smtClean="0"/>
              <a:t>. O </a:t>
            </a:r>
            <a:r>
              <a:rPr lang="es-ES" sz="2000" dirty="0"/>
              <a:t>el cliente pierde tiempo comprobando la disponibilidad del producto, o bien la tienda desperdicia recursos notificando a los clientes equivocados.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370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85161" y="1837326"/>
            <a:ext cx="8375959" cy="2291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El objeto que tiene un estado interesante suele denominarse </a:t>
            </a:r>
            <a:r>
              <a:rPr lang="es-ES" i="1" dirty="0"/>
              <a:t>sujeto</a:t>
            </a:r>
            <a:r>
              <a:rPr lang="es-ES" dirty="0"/>
              <a:t>, pero, como también va a notificar a otros objetos los cambios en su estado, le llamaremos </a:t>
            </a:r>
            <a:r>
              <a:rPr lang="es-ES" i="1" dirty="0"/>
              <a:t>notificador</a:t>
            </a:r>
            <a:r>
              <a:rPr lang="es-ES" dirty="0"/>
              <a:t> (en ocasiones también llamado </a:t>
            </a:r>
            <a:r>
              <a:rPr lang="es-ES" i="1" dirty="0"/>
              <a:t>publicador</a:t>
            </a:r>
            <a:r>
              <a:rPr lang="es-ES" dirty="0"/>
              <a:t>). El resto de los objetos que quieren conocer los cambios en el estado del notificador, se denominan </a:t>
            </a:r>
            <a:r>
              <a:rPr lang="es-ES" i="1" dirty="0"/>
              <a:t>suscriptores</a:t>
            </a:r>
            <a:r>
              <a:rPr lang="es-ES" dirty="0" smtClean="0"/>
              <a:t>. **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Solución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1;p30"/>
          <p:cNvSpPr txBox="1">
            <a:spLocks/>
          </p:cNvSpPr>
          <p:nvPr/>
        </p:nvSpPr>
        <p:spPr>
          <a:xfrm>
            <a:off x="560825" y="4133993"/>
            <a:ext cx="8400295" cy="100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s-ES" dirty="0" smtClean="0"/>
              <a:t>**El </a:t>
            </a:r>
            <a:r>
              <a:rPr lang="es-ES" dirty="0"/>
              <a:t>patrón Observer sugiere que añadas un mecanismo de suscripción a la clase notificadora para que los objetos individuales puedan suscribirse o cancelar su </a:t>
            </a:r>
            <a:r>
              <a:rPr lang="es-ES" dirty="0" smtClean="0"/>
              <a:t>suscripción.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0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¿Cómo funciona?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/>
              <a:t>Este mecanismo con consiste en: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s-ES" sz="2000" dirty="0" smtClean="0"/>
              <a:t>Un campo matriz para almacenar una lista de referencias a objetos y suscriptores.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s-ES" sz="2000" dirty="0" smtClean="0"/>
              <a:t>Varios métodos públicos que permiten añadir y eliminar suscriptores de esa lista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2779375"/>
            <a:ext cx="54681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¿Cómo funciona?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2901024" cy="3439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Cuando sucede un evento importante al notificador, recorre sus suscriptores y llama al método de notificación especifico de sus objetos. Es fundamental que todos los suscriptores implementen la misma interfaz y que el notificador únicamente se comunique con ellos a través de la misma.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868" y="1132374"/>
            <a:ext cx="5182895" cy="35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59728" y="204406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Analogía en el mundo real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891</Words>
  <Application>Microsoft Office PowerPoint</Application>
  <PresentationFormat>Presentación en pantalla (16:9)</PresentationFormat>
  <Paragraphs>69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Roboto</vt:lpstr>
      <vt:lpstr>Roboto Condensed Light</vt:lpstr>
      <vt:lpstr>Barlow Condensed ExtraBold</vt:lpstr>
      <vt:lpstr>Wingdings</vt:lpstr>
      <vt:lpstr>Overpass Mono</vt:lpstr>
      <vt:lpstr>Arial</vt:lpstr>
      <vt:lpstr>Anaheim</vt:lpstr>
      <vt:lpstr>Nunito Light</vt:lpstr>
      <vt:lpstr>Raleway Thin</vt:lpstr>
      <vt:lpstr>Programming Lesson by Slidesgo</vt:lpstr>
      <vt:lpstr> Patrón Observer</vt:lpstr>
      <vt:lpstr>Propósito</vt:lpstr>
      <vt:lpstr>Problema</vt:lpstr>
      <vt:lpstr>Problema</vt:lpstr>
      <vt:lpstr>Problema</vt:lpstr>
      <vt:lpstr>Solución</vt:lpstr>
      <vt:lpstr>¿Cómo funciona?</vt:lpstr>
      <vt:lpstr>¿Cómo funciona?</vt:lpstr>
      <vt:lpstr>Analogía en el mundo real</vt:lpstr>
      <vt:lpstr>Presentación de PowerPoint</vt:lpstr>
      <vt:lpstr>Pros y contras</vt:lpstr>
      <vt:lpstr>Aplicabilidad</vt:lpstr>
      <vt:lpstr>Estructura</vt:lpstr>
      <vt:lpstr>Presentación de PowerPoint</vt:lpstr>
      <vt:lpstr>Presentación de PowerPoint</vt:lpstr>
      <vt:lpstr>Presentación de PowerPoint</vt:lpstr>
      <vt:lpstr>Ejemplo de código en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Observer</dc:title>
  <dc:creator>Rodrigo</dc:creator>
  <cp:lastModifiedBy>Rodrigo</cp:lastModifiedBy>
  <cp:revision>20</cp:revision>
  <dcterms:modified xsi:type="dcterms:W3CDTF">2021-08-30T22:55:34Z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