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a2b23ef1d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a2b23ef1d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a2b23ef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a2b23ef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a2b23ef1d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a2b23ef1d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a2b23ef1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a2b23ef1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a2b23ef1d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a2b23ef1d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a2b23ef1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a2b23ef1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a2b23ef1d_2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a2b23ef1d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a2b23ef1d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a2b23ef1d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a2b23ef1d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a2b23ef1d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a2b23ef1d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a2b23ef1d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a2b23ef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a2b23ef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a2b23ef1d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a2b23ef1d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a2b23ef1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a2b23ef1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a2b23ef1d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a2b23ef1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a2b23ef1d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a2b23ef1d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a2b23ef1d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a2b23ef1d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a2b23ef1d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a2b23ef1d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a2b23ef1d_2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a2b23ef1d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a2b23ef1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a2b23ef1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IPM - Trabalho Prático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mplementação da interface do subsistema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a instalar nos postos de trabalho da E.S.Ideal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lang="pt-PT" sz="1600">
                <a:latin typeface="Roboto Mono"/>
                <a:ea typeface="Roboto Mono"/>
                <a:cs typeface="Roboto Mono"/>
                <a:sym typeface="Roboto Mono"/>
              </a:rPr>
              <a:t>primevue: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Stepper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-"/>
            </a:pPr>
            <a:r>
              <a:rPr lang="pt-PT" sz="1600">
                <a:latin typeface="Roboto Mono"/>
                <a:ea typeface="Roboto Mono"/>
                <a:cs typeface="Roboto Mono"/>
                <a:sym typeface="Roboto Mono"/>
              </a:rPr>
              <a:t>primevue: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PickList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Componente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ModalConfirmDialog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 Mono"/>
              <a:buChar char="-"/>
            </a:pP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Remoção de uma das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etapas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Iniciar -&gt; Terminar,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em vez de: 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Iniciar -&gt; Terminar -&gt; Submeter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serviço: iniciado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75" y="1195675"/>
            <a:ext cx="5996827" cy="3373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Igual à página de serviços atribuídos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serviços terminados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75" y="1174075"/>
            <a:ext cx="5996826" cy="336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Igual à página de serviços atribuídos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serviços terminados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75" y="1195663"/>
            <a:ext cx="5996827" cy="3373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 Prevenção de erros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pt-PT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Os botões "Editar" e "Anular" aparecem com menos opacidade quando não é possível utilizá-los.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Ajudar os utilizadores a reconhecer, diagnosticar e recuperar erros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45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Quando não é possível utilizar um botão, aparece uma pequena mensagem de erro perto desse botão.</a:t>
            </a:r>
            <a:endParaRPr sz="14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1888375" y="519125"/>
            <a:ext cx="4875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 terminado (com sucesso)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000" y="1244863"/>
            <a:ext cx="5904001" cy="327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-"/>
            </a:pPr>
            <a:r>
              <a:rPr lang="pt-PT" sz="1600">
                <a:latin typeface="Roboto Mono"/>
                <a:ea typeface="Roboto Mono"/>
                <a:cs typeface="Roboto Mono"/>
                <a:sym typeface="Roboto Mono"/>
              </a:rPr>
              <a:t>primevue: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PickList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Componente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ModalConfirmDialog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>
            <p:ph type="title"/>
          </p:nvPr>
        </p:nvSpPr>
        <p:spPr>
          <a:xfrm>
            <a:off x="1888375" y="519125"/>
            <a:ext cx="4483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 terminado (com sucesso)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00" y="1221775"/>
            <a:ext cx="5904000" cy="3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 Controlo e liberdade do utilizador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O utilizador pode remover, editar e até ir para trás com as suas escolhas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 Consistência e normas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Cor vermelha para o botão "Anular", visto que é uma ação com risco. Símbolo de "editar" dentro da área de "Estado final".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1888375" y="519125"/>
            <a:ext cx="47136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 terminado (sem sucesso)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200" y="1250850"/>
            <a:ext cx="5904000" cy="3339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-"/>
            </a:pPr>
            <a:r>
              <a:rPr lang="pt-PT" sz="1600">
                <a:latin typeface="Roboto Mono"/>
                <a:ea typeface="Roboto Mono"/>
                <a:cs typeface="Roboto Mono"/>
                <a:sym typeface="Roboto Mono"/>
              </a:rPr>
              <a:t>primevue: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PickList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Componente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ModalConfirmDialog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1888375" y="519125"/>
            <a:ext cx="4483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 terminado (sem sucesso)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200" y="1260175"/>
            <a:ext cx="5904000" cy="3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0" y="1174075"/>
            <a:ext cx="304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 Flexibilidade e eficiência de utilização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O menu permite navegar com facilidade entre as diferentes páginas que a aplicação oferece.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Consistência e normas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Menus com o símbolo mostrado (chamado "hamburger menu"), e a ativação de uma "modal window" são opções bastante comuns no design de aplicações.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9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Menu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100" y="1226513"/>
            <a:ext cx="5904000" cy="3311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Componente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ModalMenu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Mono"/>
              <a:buChar char="-"/>
            </a:pP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Vue transition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0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Menu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00" y="1221775"/>
            <a:ext cx="5904000" cy="33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1638938"/>
            <a:ext cx="31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Conclusões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2375663"/>
            <a:ext cx="79638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Achamos que com esta 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implementação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 conseguimos proporcionar uma experiência intuitiva e eficiente na gestão de serviços para mecânicos, com foco na usabilidade e na prevenção de erros.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Esboço Inicial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Primeiramente, foi desenhado um esboço com os objetivos 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de se e</a:t>
            </a:r>
            <a:r>
              <a:rPr lang="pt-PT">
                <a:latin typeface="Roboto"/>
                <a:ea typeface="Roboto"/>
                <a:cs typeface="Roboto"/>
                <a:sym typeface="Roboto"/>
              </a:rPr>
              <a:t>ntender: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Quais são as páginas necessárias;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Certas ideias/elementos de design como a visualização dos serviços atribuídos em tabela;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Comportamentos entre páginas.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68825"/>
            <a:ext cx="13203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775" y="279063"/>
            <a:ext cx="3980526" cy="458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IPM - Trabalho Prático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Implementação da interface do subsistema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a instalar nos postos de trabalho da E.S.Ideal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53525" y="1152475"/>
            <a:ext cx="278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Consistência</a:t>
            </a: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 e normas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Design comum de uma página de login.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Design estético e minimalista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68825"/>
            <a:ext cx="13203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1888375" y="519125"/>
            <a:ext cx="2334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autenticação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00" y="1174075"/>
            <a:ext cx="5996798" cy="33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0" y="1152475"/>
            <a:ext cx="290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Substituição da imagem/ textura de fundo por um gradiente dinâmico entre branco e azul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68825"/>
            <a:ext cx="1906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1888375" y="519125"/>
            <a:ext cx="2334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autenticação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00" y="1174075"/>
            <a:ext cx="5996800" cy="337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07475" y="1174075"/>
            <a:ext cx="28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Correspondência entre o sistema e o mundo real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500">
                <a:latin typeface="Roboto"/>
                <a:ea typeface="Roboto"/>
                <a:cs typeface="Roboto"/>
                <a:sym typeface="Roboto"/>
              </a:rPr>
              <a:t>Configurações da tabela são apresentadas de uma forma natural e lógica.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Flexibilidade de utilização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Tabela bastante configurável.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Consistência e normas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Icon de pesquisa, de menu, etc.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11700" y="68825"/>
            <a:ext cx="13203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serviços atribuídos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00" y="1174075"/>
            <a:ext cx="5996798" cy="337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07475" y="1174075"/>
            <a:ext cx="282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Componente </a:t>
            </a:r>
            <a:r>
              <a:rPr lang="pt-PT" sz="1400">
                <a:latin typeface="Roboto Mono"/>
                <a:ea typeface="Roboto Mono"/>
                <a:cs typeface="Roboto Mono"/>
                <a:sym typeface="Roboto Mono"/>
              </a:rPr>
              <a:t>HeaderSection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-"/>
            </a:pPr>
            <a:r>
              <a:rPr lang="pt-PT" sz="1400">
                <a:latin typeface="Roboto"/>
                <a:ea typeface="Roboto"/>
                <a:cs typeface="Roboto"/>
                <a:sym typeface="Roboto"/>
              </a:rPr>
              <a:t>Componente</a:t>
            </a:r>
            <a:r>
              <a:rPr lang="pt-PT" sz="1400">
                <a:latin typeface="Roboto Mono"/>
                <a:ea typeface="Roboto Mono"/>
                <a:cs typeface="Roboto Mono"/>
                <a:sym typeface="Roboto Mono"/>
              </a:rPr>
              <a:t> ServicesTable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DataTables.net</a:t>
            </a: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 </a:t>
            </a:r>
            <a:endParaRPr sz="21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11700" y="68825"/>
            <a:ext cx="2267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serviços atribuídos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00" y="1195675"/>
            <a:ext cx="5996798" cy="33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07500" y="1062450"/>
            <a:ext cx="2827800" cy="36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pt-PT" sz="12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 Prevenção de erros</a:t>
            </a:r>
            <a:endParaRPr sz="12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Impedir que o utilizador inicie um serviço sem ter terminado o seu serviço atual.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Impedir que um serviço seja removido por engano através de uma barreira de confirmação.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pt-PT" sz="12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Consistência e normas &amp; Flexibilidade de utilização</a:t>
            </a:r>
            <a:endParaRPr sz="12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sz="1100">
                <a:latin typeface="Roboto"/>
                <a:ea typeface="Roboto"/>
                <a:cs typeface="Roboto"/>
                <a:sym typeface="Roboto"/>
              </a:rPr>
              <a:t>Opção de visualizar outros serviços em detalhe a partir das setas -- "swap".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11700" y="68825"/>
            <a:ext cx="13203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serviço: detalhes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300" y="1195675"/>
            <a:ext cx="5996798" cy="3373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-"/>
            </a:pPr>
            <a:r>
              <a:rPr lang="pt-PT" sz="1600">
                <a:latin typeface="Roboto Mono"/>
                <a:ea typeface="Roboto Mono"/>
                <a:cs typeface="Roboto Mono"/>
                <a:sym typeface="Roboto Mono"/>
              </a:rPr>
              <a:t>primevue: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Stepper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pt-PT" sz="1600">
                <a:latin typeface="Roboto"/>
                <a:ea typeface="Roboto"/>
                <a:cs typeface="Roboto"/>
                <a:sym typeface="Roboto"/>
              </a:rPr>
              <a:t>Componente </a:t>
            </a:r>
            <a:r>
              <a:rPr lang="pt-PT" sz="1500">
                <a:latin typeface="Roboto Mono"/>
                <a:ea typeface="Roboto Mono"/>
                <a:cs typeface="Roboto Mono"/>
                <a:sym typeface="Roboto Mono"/>
              </a:rPr>
              <a:t>ModalConfirmDialog</a:t>
            </a:r>
            <a:endParaRPr sz="1500"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Mono"/>
              <a:buChar char="-"/>
            </a:pPr>
            <a:r>
              <a:rPr lang="pt-PT" sz="1500">
                <a:latin typeface="Roboto"/>
                <a:ea typeface="Roboto"/>
                <a:cs typeface="Roboto"/>
                <a:sym typeface="Roboto"/>
              </a:rPr>
              <a:t>Optamos por não implementar a visualização de outros serviços a partir das setas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Implementação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serviço: detalhes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275" y="1195675"/>
            <a:ext cx="5996813" cy="337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143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latin typeface="Roboto"/>
                <a:ea typeface="Roboto"/>
                <a:cs typeface="Roboto"/>
                <a:sym typeface="Roboto"/>
              </a:rPr>
              <a:t>Páginas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0" y="1174075"/>
            <a:ext cx="29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-"/>
            </a:pPr>
            <a:r>
              <a:rPr lang="pt-PT" sz="1600">
                <a:highlight>
                  <a:srgbClr val="E6F3FF"/>
                </a:highlight>
                <a:latin typeface="Roboto"/>
                <a:ea typeface="Roboto"/>
                <a:cs typeface="Roboto"/>
                <a:sym typeface="Roboto"/>
              </a:rPr>
              <a:t>Desenho estético e minimalista</a:t>
            </a:r>
            <a:endParaRPr sz="1600">
              <a:highlight>
                <a:srgbClr val="E6F3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11700" y="68825"/>
            <a:ext cx="22218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Protótipo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1888375" y="519125"/>
            <a:ext cx="3278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u="sng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Página de serviço: iniciado</a:t>
            </a:r>
            <a:endParaRPr sz="1800" u="sng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1750200" y="696875"/>
            <a:ext cx="69000" cy="690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3900" y="1235650"/>
            <a:ext cx="5904000" cy="32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