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0" autoAdjust="0"/>
    <p:restoredTop sz="94577"/>
  </p:normalViewPr>
  <p:slideViewPr>
    <p:cSldViewPr snapToGrid="0">
      <p:cViewPr varScale="1">
        <p:scale>
          <a:sx n="101" d="100"/>
          <a:sy n="101"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D02DB-6780-489A-B283-97F0FB9F47A1}"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ED9A566-85E6-4746-BF64-D6A6E6B80374}">
      <dgm:prSet/>
      <dgm:spPr/>
      <dgm:t>
        <a:bodyPr/>
        <a:lstStyle/>
        <a:p>
          <a:pPr>
            <a:defRPr b="1"/>
          </a:pPr>
          <a:r>
            <a:rPr lang="en-US"/>
            <a:t>First, you need to install the necessary Entity Framework Core packages. You can do this via the NuGet Package Manager or the Package Manager Console.</a:t>
          </a:r>
        </a:p>
      </dgm:t>
    </dgm:pt>
    <dgm:pt modelId="{5FC05929-8F45-4DCC-AF7D-ABA79C92FB8C}" type="parTrans" cxnId="{7D89771E-164C-4BF6-8CF9-931C538C3689}">
      <dgm:prSet/>
      <dgm:spPr/>
      <dgm:t>
        <a:bodyPr/>
        <a:lstStyle/>
        <a:p>
          <a:endParaRPr lang="en-US"/>
        </a:p>
      </dgm:t>
    </dgm:pt>
    <dgm:pt modelId="{578FCFEC-141C-44C7-B9C2-675F55C6B850}" type="sibTrans" cxnId="{7D89771E-164C-4BF6-8CF9-931C538C3689}">
      <dgm:prSet/>
      <dgm:spPr/>
      <dgm:t>
        <a:bodyPr/>
        <a:lstStyle/>
        <a:p>
          <a:endParaRPr lang="en-US"/>
        </a:p>
      </dgm:t>
    </dgm:pt>
    <dgm:pt modelId="{1ACD54C9-FFB7-4253-ACF1-4DA4D66B3AD4}">
      <dgm:prSet/>
      <dgm:spPr/>
      <dgm:t>
        <a:bodyPr/>
        <a:lstStyle/>
        <a:p>
          <a:r>
            <a:rPr lang="en-US"/>
            <a:t>For the Infrastructure project, install:</a:t>
          </a:r>
        </a:p>
      </dgm:t>
    </dgm:pt>
    <dgm:pt modelId="{1CD887D2-9999-42FC-81FA-DE1EC66934E3}" type="parTrans" cxnId="{59031378-280D-4CEA-B414-D52A80FA3761}">
      <dgm:prSet/>
      <dgm:spPr/>
      <dgm:t>
        <a:bodyPr/>
        <a:lstStyle/>
        <a:p>
          <a:endParaRPr lang="en-US"/>
        </a:p>
      </dgm:t>
    </dgm:pt>
    <dgm:pt modelId="{429FDA4E-276D-4AD5-A1A3-E0D75E901BB5}" type="sibTrans" cxnId="{59031378-280D-4CEA-B414-D52A80FA3761}">
      <dgm:prSet/>
      <dgm:spPr/>
      <dgm:t>
        <a:bodyPr/>
        <a:lstStyle/>
        <a:p>
          <a:endParaRPr lang="en-US"/>
        </a:p>
      </dgm:t>
    </dgm:pt>
    <dgm:pt modelId="{DA288618-08AC-46EA-BC3E-80CD4A43FDD9}">
      <dgm:prSet/>
      <dgm:spPr/>
      <dgm:t>
        <a:bodyPr/>
        <a:lstStyle/>
        <a:p>
          <a:r>
            <a:rPr lang="en-US"/>
            <a:t>Microsoft.EntityFrameworkCore</a:t>
          </a:r>
        </a:p>
      </dgm:t>
    </dgm:pt>
    <dgm:pt modelId="{C30D9567-EA55-4B09-8FC8-7F16A33EB4C8}" type="parTrans" cxnId="{055C9D67-A202-4506-912D-371DDF4BA6F4}">
      <dgm:prSet/>
      <dgm:spPr/>
      <dgm:t>
        <a:bodyPr/>
        <a:lstStyle/>
        <a:p>
          <a:endParaRPr lang="en-US"/>
        </a:p>
      </dgm:t>
    </dgm:pt>
    <dgm:pt modelId="{58029A6E-9D9A-4205-A37F-A95736A893BC}" type="sibTrans" cxnId="{055C9D67-A202-4506-912D-371DDF4BA6F4}">
      <dgm:prSet/>
      <dgm:spPr/>
      <dgm:t>
        <a:bodyPr/>
        <a:lstStyle/>
        <a:p>
          <a:endParaRPr lang="en-US"/>
        </a:p>
      </dgm:t>
    </dgm:pt>
    <dgm:pt modelId="{3B03E941-18DE-4B06-AE3F-C3403E0BF979}">
      <dgm:prSet/>
      <dgm:spPr/>
      <dgm:t>
        <a:bodyPr/>
        <a:lstStyle/>
        <a:p>
          <a:r>
            <a:rPr lang="en-US"/>
            <a:t>Microsoft.EntityFrameworkCore.SqlServer (or another provider if you're using a different database)</a:t>
          </a:r>
        </a:p>
      </dgm:t>
    </dgm:pt>
    <dgm:pt modelId="{2F3DF84D-65E6-493B-AAF4-6F7536CCF37C}" type="parTrans" cxnId="{30418C69-5461-4448-A15B-2A7F8A01F0B7}">
      <dgm:prSet/>
      <dgm:spPr/>
      <dgm:t>
        <a:bodyPr/>
        <a:lstStyle/>
        <a:p>
          <a:endParaRPr lang="en-US"/>
        </a:p>
      </dgm:t>
    </dgm:pt>
    <dgm:pt modelId="{ED38FFD8-5F8E-46E1-BE52-E45C88A0AAEA}" type="sibTrans" cxnId="{30418C69-5461-4448-A15B-2A7F8A01F0B7}">
      <dgm:prSet/>
      <dgm:spPr/>
      <dgm:t>
        <a:bodyPr/>
        <a:lstStyle/>
        <a:p>
          <a:endParaRPr lang="en-US"/>
        </a:p>
      </dgm:t>
    </dgm:pt>
    <dgm:pt modelId="{AD4C837B-F098-4A04-B7DB-AA6CF104A44A}" type="pres">
      <dgm:prSet presAssocID="{E5BD02DB-6780-489A-B283-97F0FB9F47A1}" presName="root" presStyleCnt="0">
        <dgm:presLayoutVars>
          <dgm:dir/>
          <dgm:resizeHandles val="exact"/>
        </dgm:presLayoutVars>
      </dgm:prSet>
      <dgm:spPr/>
    </dgm:pt>
    <dgm:pt modelId="{35FAAE76-49B8-4B35-BBAE-5149816FA6F5}" type="pres">
      <dgm:prSet presAssocID="{7ED9A566-85E6-4746-BF64-D6A6E6B80374}" presName="compNode" presStyleCnt="0"/>
      <dgm:spPr/>
    </dgm:pt>
    <dgm:pt modelId="{83460874-BE1C-43AA-9BA8-32C9174F9FE1}" type="pres">
      <dgm:prSet presAssocID="{7ED9A566-85E6-4746-BF64-D6A6E6B8037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trolley"/>
        </a:ext>
      </dgm:extLst>
    </dgm:pt>
    <dgm:pt modelId="{E2E935B1-6882-4752-BA98-587E403C8D09}" type="pres">
      <dgm:prSet presAssocID="{7ED9A566-85E6-4746-BF64-D6A6E6B80374}" presName="iconSpace" presStyleCnt="0"/>
      <dgm:spPr/>
    </dgm:pt>
    <dgm:pt modelId="{6D410D0F-5592-4FA9-94A2-D0B0192F46D5}" type="pres">
      <dgm:prSet presAssocID="{7ED9A566-85E6-4746-BF64-D6A6E6B80374}" presName="parTx" presStyleLbl="revTx" presStyleIdx="0" presStyleCnt="2">
        <dgm:presLayoutVars>
          <dgm:chMax val="0"/>
          <dgm:chPref val="0"/>
        </dgm:presLayoutVars>
      </dgm:prSet>
      <dgm:spPr/>
    </dgm:pt>
    <dgm:pt modelId="{D9D7A2C9-DA59-4CF1-9CB2-92162B56318E}" type="pres">
      <dgm:prSet presAssocID="{7ED9A566-85E6-4746-BF64-D6A6E6B80374}" presName="txSpace" presStyleCnt="0"/>
      <dgm:spPr/>
    </dgm:pt>
    <dgm:pt modelId="{90E1144D-6BA4-4508-A0D6-67E69B55EAB4}" type="pres">
      <dgm:prSet presAssocID="{7ED9A566-85E6-4746-BF64-D6A6E6B80374}" presName="desTx" presStyleLbl="revTx" presStyleIdx="1" presStyleCnt="2">
        <dgm:presLayoutVars/>
      </dgm:prSet>
      <dgm:spPr/>
    </dgm:pt>
  </dgm:ptLst>
  <dgm:cxnLst>
    <dgm:cxn modelId="{D905121A-78CF-45AA-82A2-432DA478C180}" type="presOf" srcId="{DA288618-08AC-46EA-BC3E-80CD4A43FDD9}" destId="{90E1144D-6BA4-4508-A0D6-67E69B55EAB4}" srcOrd="0" destOrd="1" presId="urn:microsoft.com/office/officeart/2018/2/layout/IconLabelDescriptionList"/>
    <dgm:cxn modelId="{7D89771E-164C-4BF6-8CF9-931C538C3689}" srcId="{E5BD02DB-6780-489A-B283-97F0FB9F47A1}" destId="{7ED9A566-85E6-4746-BF64-D6A6E6B80374}" srcOrd="0" destOrd="0" parTransId="{5FC05929-8F45-4DCC-AF7D-ABA79C92FB8C}" sibTransId="{578FCFEC-141C-44C7-B9C2-675F55C6B850}"/>
    <dgm:cxn modelId="{055C9D67-A202-4506-912D-371DDF4BA6F4}" srcId="{1ACD54C9-FFB7-4253-ACF1-4DA4D66B3AD4}" destId="{DA288618-08AC-46EA-BC3E-80CD4A43FDD9}" srcOrd="0" destOrd="0" parTransId="{C30D9567-EA55-4B09-8FC8-7F16A33EB4C8}" sibTransId="{58029A6E-9D9A-4205-A37F-A95736A893BC}"/>
    <dgm:cxn modelId="{30418C69-5461-4448-A15B-2A7F8A01F0B7}" srcId="{1ACD54C9-FFB7-4253-ACF1-4DA4D66B3AD4}" destId="{3B03E941-18DE-4B06-AE3F-C3403E0BF979}" srcOrd="1" destOrd="0" parTransId="{2F3DF84D-65E6-493B-AAF4-6F7536CCF37C}" sibTransId="{ED38FFD8-5F8E-46E1-BE52-E45C88A0AAEA}"/>
    <dgm:cxn modelId="{B2D8DC6A-6EB5-422C-9B5A-D77E27F2D225}" type="presOf" srcId="{1ACD54C9-FFB7-4253-ACF1-4DA4D66B3AD4}" destId="{90E1144D-6BA4-4508-A0D6-67E69B55EAB4}" srcOrd="0" destOrd="0" presId="urn:microsoft.com/office/officeart/2018/2/layout/IconLabelDescriptionList"/>
    <dgm:cxn modelId="{EB69ED54-3FF5-471B-B823-F5BED19CB8DC}" type="presOf" srcId="{E5BD02DB-6780-489A-B283-97F0FB9F47A1}" destId="{AD4C837B-F098-4A04-B7DB-AA6CF104A44A}" srcOrd="0" destOrd="0" presId="urn:microsoft.com/office/officeart/2018/2/layout/IconLabelDescriptionList"/>
    <dgm:cxn modelId="{59031378-280D-4CEA-B414-D52A80FA3761}" srcId="{7ED9A566-85E6-4746-BF64-D6A6E6B80374}" destId="{1ACD54C9-FFB7-4253-ACF1-4DA4D66B3AD4}" srcOrd="0" destOrd="0" parTransId="{1CD887D2-9999-42FC-81FA-DE1EC66934E3}" sibTransId="{429FDA4E-276D-4AD5-A1A3-E0D75E901BB5}"/>
    <dgm:cxn modelId="{28400E83-FC30-43B1-BFBB-26A5E124D04A}" type="presOf" srcId="{3B03E941-18DE-4B06-AE3F-C3403E0BF979}" destId="{90E1144D-6BA4-4508-A0D6-67E69B55EAB4}" srcOrd="0" destOrd="2" presId="urn:microsoft.com/office/officeart/2018/2/layout/IconLabelDescriptionList"/>
    <dgm:cxn modelId="{031383DD-22CD-457D-ADC1-D76DA68757F8}" type="presOf" srcId="{7ED9A566-85E6-4746-BF64-D6A6E6B80374}" destId="{6D410D0F-5592-4FA9-94A2-D0B0192F46D5}" srcOrd="0" destOrd="0" presId="urn:microsoft.com/office/officeart/2018/2/layout/IconLabelDescriptionList"/>
    <dgm:cxn modelId="{A5B8D499-4AC2-4439-9231-16A8DD2BCC0D}" type="presParOf" srcId="{AD4C837B-F098-4A04-B7DB-AA6CF104A44A}" destId="{35FAAE76-49B8-4B35-BBAE-5149816FA6F5}" srcOrd="0" destOrd="0" presId="urn:microsoft.com/office/officeart/2018/2/layout/IconLabelDescriptionList"/>
    <dgm:cxn modelId="{1DEDFFC1-FE31-4169-8108-AE77CC0A33FC}" type="presParOf" srcId="{35FAAE76-49B8-4B35-BBAE-5149816FA6F5}" destId="{83460874-BE1C-43AA-9BA8-32C9174F9FE1}" srcOrd="0" destOrd="0" presId="urn:microsoft.com/office/officeart/2018/2/layout/IconLabelDescriptionList"/>
    <dgm:cxn modelId="{604EBFE3-61A5-4D02-AAC7-38D0994B4858}" type="presParOf" srcId="{35FAAE76-49B8-4B35-BBAE-5149816FA6F5}" destId="{E2E935B1-6882-4752-BA98-587E403C8D09}" srcOrd="1" destOrd="0" presId="urn:microsoft.com/office/officeart/2018/2/layout/IconLabelDescriptionList"/>
    <dgm:cxn modelId="{45C46A4F-BB81-4E2F-BF9A-D0F8E46FF53B}" type="presParOf" srcId="{35FAAE76-49B8-4B35-BBAE-5149816FA6F5}" destId="{6D410D0F-5592-4FA9-94A2-D0B0192F46D5}" srcOrd="2" destOrd="0" presId="urn:microsoft.com/office/officeart/2018/2/layout/IconLabelDescriptionList"/>
    <dgm:cxn modelId="{368DC85E-5EB3-47B1-8815-BAA31C2B7B53}" type="presParOf" srcId="{35FAAE76-49B8-4B35-BBAE-5149816FA6F5}" destId="{D9D7A2C9-DA59-4CF1-9CB2-92162B56318E}" srcOrd="3" destOrd="0" presId="urn:microsoft.com/office/officeart/2018/2/layout/IconLabelDescriptionList"/>
    <dgm:cxn modelId="{382BDC2D-DAB5-4925-B5FD-D003D06E7C4A}" type="presParOf" srcId="{35FAAE76-49B8-4B35-BBAE-5149816FA6F5}" destId="{90E1144D-6BA4-4508-A0D6-67E69B55EAB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60874-BE1C-43AA-9BA8-32C9174F9FE1}">
      <dsp:nvSpPr>
        <dsp:cNvPr id="0" name=""/>
        <dsp:cNvSpPr/>
      </dsp:nvSpPr>
      <dsp:spPr>
        <a:xfrm>
          <a:off x="3093228" y="66226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410D0F-5592-4FA9-94A2-D0B0192F46D5}">
      <dsp:nvSpPr>
        <dsp:cNvPr id="0" name=""/>
        <dsp:cNvSpPr/>
      </dsp:nvSpPr>
      <dsp:spPr>
        <a:xfrm>
          <a:off x="3093228" y="2312333"/>
          <a:ext cx="4320000" cy="78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First, you need to install the necessary Entity Framework Core packages. You can do this via the NuGet Package Manager or the Package Manager Console.</a:t>
          </a:r>
        </a:p>
      </dsp:txBody>
      <dsp:txXfrm>
        <a:off x="3093228" y="2312333"/>
        <a:ext cx="4320000" cy="789750"/>
      </dsp:txXfrm>
    </dsp:sp>
    <dsp:sp modelId="{90E1144D-6BA4-4508-A0D6-67E69B55EAB4}">
      <dsp:nvSpPr>
        <dsp:cNvPr id="0" name=""/>
        <dsp:cNvSpPr/>
      </dsp:nvSpPr>
      <dsp:spPr>
        <a:xfrm>
          <a:off x="3093228" y="3166301"/>
          <a:ext cx="4320000" cy="706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For the Infrastructure project, install:</a:t>
          </a:r>
        </a:p>
        <a:p>
          <a:pPr marL="57150" lvl="1" indent="-57150" algn="l" defTabSz="488950">
            <a:lnSpc>
              <a:spcPct val="90000"/>
            </a:lnSpc>
            <a:spcBef>
              <a:spcPct val="0"/>
            </a:spcBef>
            <a:spcAft>
              <a:spcPct val="15000"/>
            </a:spcAft>
            <a:buChar char="•"/>
          </a:pPr>
          <a:r>
            <a:rPr lang="en-US" sz="1100" kern="1200"/>
            <a:t>Microsoft.EntityFrameworkCore</a:t>
          </a:r>
        </a:p>
        <a:p>
          <a:pPr marL="57150" lvl="1" indent="-57150" algn="l" defTabSz="488950">
            <a:lnSpc>
              <a:spcPct val="90000"/>
            </a:lnSpc>
            <a:spcBef>
              <a:spcPct val="0"/>
            </a:spcBef>
            <a:spcAft>
              <a:spcPct val="15000"/>
            </a:spcAft>
            <a:buChar char="•"/>
          </a:pPr>
          <a:r>
            <a:rPr lang="en-US" sz="1100" kern="1200"/>
            <a:t>Microsoft.EntityFrameworkCore.SqlServer (or another provider if you're using a different database)</a:t>
          </a:r>
        </a:p>
      </dsp:txBody>
      <dsp:txXfrm>
        <a:off x="3093228" y="3166301"/>
        <a:ext cx="4320000" cy="7068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4B7B-B435-20CE-BCB2-4BEA542B9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270CC-C221-C345-C7A0-D8D92AEA6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E724D-5988-070E-E6A3-CCF6AA6D7F1B}"/>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5" name="Footer Placeholder 4">
            <a:extLst>
              <a:ext uri="{FF2B5EF4-FFF2-40B4-BE49-F238E27FC236}">
                <a16:creationId xmlns:a16="http://schemas.microsoft.com/office/drawing/2014/main" id="{5236E320-528C-5421-1736-00618EE9B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1C6FF-3D58-8E48-77B8-C0A056773378}"/>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339140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9F5D2-00D7-8F3D-EB89-3A098640ED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D73C92-3CCB-20C1-BADF-B125D4E497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006D2-741F-B04F-6989-A104AB5C16DC}"/>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5" name="Footer Placeholder 4">
            <a:extLst>
              <a:ext uri="{FF2B5EF4-FFF2-40B4-BE49-F238E27FC236}">
                <a16:creationId xmlns:a16="http://schemas.microsoft.com/office/drawing/2014/main" id="{8700C619-F286-FCE8-F49D-637AB1FC3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75D73-4A6B-D077-D034-FD7C3EFAEE67}"/>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284624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16A9D1-BE61-35D3-4F0F-7C41864FF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C7855-C29B-D32C-F153-618C9880B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A304E8-12D1-4223-348B-0340B1F3119D}"/>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5" name="Footer Placeholder 4">
            <a:extLst>
              <a:ext uri="{FF2B5EF4-FFF2-40B4-BE49-F238E27FC236}">
                <a16:creationId xmlns:a16="http://schemas.microsoft.com/office/drawing/2014/main" id="{06865867-57F3-9359-C647-E1A17A1D9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2DD62-713D-3A44-ACAD-8A442E38C7FB}"/>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202265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6E02-E525-D36B-1DFB-CD90CA0BF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EDF17B-640B-75CF-A036-F7295E91F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6A8C7-F14A-A9A7-FB2D-8A772ED02679}"/>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5" name="Footer Placeholder 4">
            <a:extLst>
              <a:ext uri="{FF2B5EF4-FFF2-40B4-BE49-F238E27FC236}">
                <a16:creationId xmlns:a16="http://schemas.microsoft.com/office/drawing/2014/main" id="{84970159-ACFF-27C8-E3BE-A5602197C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31CD8-D7EE-CB46-2039-4C9A20A312A2}"/>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391552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0854-1B1A-011E-3329-DF8FF7D15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2F0845-55F5-AB5B-D7F1-BED6BF651C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454B5F-E062-C292-F234-421C2F942BE6}"/>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5" name="Footer Placeholder 4">
            <a:extLst>
              <a:ext uri="{FF2B5EF4-FFF2-40B4-BE49-F238E27FC236}">
                <a16:creationId xmlns:a16="http://schemas.microsoft.com/office/drawing/2014/main" id="{6DFB7F61-FA52-F1ED-558D-F5579E856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F06AD-6172-E4A7-5AB6-4FB403FDBD37}"/>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37949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346F-89B5-CF09-1DDF-2A0B0B37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B5CC4-0E1A-057B-74F9-3F98EA226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A9D22F-82A6-F2DC-8F45-F55662B551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6BDAF9-80B2-E6B6-908D-EABA77186330}"/>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6" name="Footer Placeholder 5">
            <a:extLst>
              <a:ext uri="{FF2B5EF4-FFF2-40B4-BE49-F238E27FC236}">
                <a16:creationId xmlns:a16="http://schemas.microsoft.com/office/drawing/2014/main" id="{4AF30EB7-76F0-73F9-1981-3A89BE325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12487-D5BD-2665-F39A-FDC248B1E707}"/>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543557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6606-A85B-228A-8C81-BD8B7B4F3E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7B805F-7F5B-A057-62EB-664EAA323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A0C829-4A33-9A23-D27D-30EBD6567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45050-C6A6-96DA-1C13-46529A6C8A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5980DA-7B59-6A48-6B79-503A3311DC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741BB6-6454-907F-DB63-D724C4A4A2E4}"/>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8" name="Footer Placeholder 7">
            <a:extLst>
              <a:ext uri="{FF2B5EF4-FFF2-40B4-BE49-F238E27FC236}">
                <a16:creationId xmlns:a16="http://schemas.microsoft.com/office/drawing/2014/main" id="{63B70A9B-0DBA-6728-EF16-AA8DCDCCF8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56294-BEC1-EC34-623E-42A7535C8F3A}"/>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67103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9CBE-B3EC-12EA-561B-E1017C07E0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648648-670C-FD4F-562F-33FB49B37377}"/>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4" name="Footer Placeholder 3">
            <a:extLst>
              <a:ext uri="{FF2B5EF4-FFF2-40B4-BE49-F238E27FC236}">
                <a16:creationId xmlns:a16="http://schemas.microsoft.com/office/drawing/2014/main" id="{508AAB51-E04C-1F16-E534-CAD6D7741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20B369-F131-CBDA-6CA0-AB42FAC36C99}"/>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362696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CEACC-DBA8-73D2-6A25-C10A6FD86B8B}"/>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3" name="Footer Placeholder 2">
            <a:extLst>
              <a:ext uri="{FF2B5EF4-FFF2-40B4-BE49-F238E27FC236}">
                <a16:creationId xmlns:a16="http://schemas.microsoft.com/office/drawing/2014/main" id="{BC630D5D-B3A0-E253-4CD8-5D8CA79314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A54CC-CA32-DD76-78FE-3B1799DD771C}"/>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268738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8F04-7B39-AE9B-BFBA-50BC84698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5B5EF4-432C-460A-F670-FA3689B2E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98C8D-55FF-402B-C720-BE16A3311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B6598-BC38-9DA9-1566-AAE870070A3E}"/>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6" name="Footer Placeholder 5">
            <a:extLst>
              <a:ext uri="{FF2B5EF4-FFF2-40B4-BE49-F238E27FC236}">
                <a16:creationId xmlns:a16="http://schemas.microsoft.com/office/drawing/2014/main" id="{5AFE4287-83E4-D9CF-5A21-76A29D36AD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89486-7B7E-004B-E160-69FA894E545E}"/>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1815013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AFF6-BEC0-B0DB-0E0B-1693F0771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57322D-E0F1-DC8B-C7D6-B4D0F9C88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59448-C8B8-A18A-C551-79F7A9A78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7E734-B8B4-0763-BCF9-9C0E4463C302}"/>
              </a:ext>
            </a:extLst>
          </p:cNvPr>
          <p:cNvSpPr>
            <a:spLocks noGrp="1"/>
          </p:cNvSpPr>
          <p:nvPr>
            <p:ph type="dt" sz="half" idx="10"/>
          </p:nvPr>
        </p:nvSpPr>
        <p:spPr/>
        <p:txBody>
          <a:bodyPr/>
          <a:lstStyle/>
          <a:p>
            <a:fld id="{4B3DD111-E30A-4A80-8FD3-E31C644C12E0}" type="datetimeFigureOut">
              <a:rPr lang="en-US" smtClean="0"/>
              <a:t>10/2/2024</a:t>
            </a:fld>
            <a:endParaRPr lang="en-US"/>
          </a:p>
        </p:txBody>
      </p:sp>
      <p:sp>
        <p:nvSpPr>
          <p:cNvPr id="6" name="Footer Placeholder 5">
            <a:extLst>
              <a:ext uri="{FF2B5EF4-FFF2-40B4-BE49-F238E27FC236}">
                <a16:creationId xmlns:a16="http://schemas.microsoft.com/office/drawing/2014/main" id="{DEDAD02A-9C9D-FCD2-F79D-B39A881A15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158B0-FFBF-E4F0-9997-68D06C809A8A}"/>
              </a:ext>
            </a:extLst>
          </p:cNvPr>
          <p:cNvSpPr>
            <a:spLocks noGrp="1"/>
          </p:cNvSpPr>
          <p:nvPr>
            <p:ph type="sldNum" sz="quarter" idx="12"/>
          </p:nvPr>
        </p:nvSpPr>
        <p:spPr/>
        <p:txBody>
          <a:bodyPr/>
          <a:lstStyle/>
          <a:p>
            <a:fld id="{8BF898D2-EC26-4FEA-9CF7-B2B7312E10AB}" type="slidenum">
              <a:rPr lang="en-US" smtClean="0"/>
              <a:t>‹#›</a:t>
            </a:fld>
            <a:endParaRPr lang="en-US"/>
          </a:p>
        </p:txBody>
      </p:sp>
    </p:spTree>
    <p:extLst>
      <p:ext uri="{BB962C8B-B14F-4D97-AF65-F5344CB8AC3E}">
        <p14:creationId xmlns:p14="http://schemas.microsoft.com/office/powerpoint/2010/main" val="238698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D47DF-5827-B24B-EF76-5DF9C937C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EAC3DB-4B41-208E-9426-4218A9AD6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959E9-62FD-B01F-99B9-A3BE93B7C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3DD111-E30A-4A80-8FD3-E31C644C12E0}" type="datetimeFigureOut">
              <a:rPr lang="en-US" smtClean="0"/>
              <a:t>10/2/2024</a:t>
            </a:fld>
            <a:endParaRPr lang="en-US"/>
          </a:p>
        </p:txBody>
      </p:sp>
      <p:sp>
        <p:nvSpPr>
          <p:cNvPr id="5" name="Footer Placeholder 4">
            <a:extLst>
              <a:ext uri="{FF2B5EF4-FFF2-40B4-BE49-F238E27FC236}">
                <a16:creationId xmlns:a16="http://schemas.microsoft.com/office/drawing/2014/main" id="{16BE7466-F3FA-1C9F-7269-2534BF717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7EFA73-A2DA-8BB5-950A-7F77F15B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F898D2-EC26-4FEA-9CF7-B2B7312E10AB}" type="slidenum">
              <a:rPr lang="en-US" smtClean="0"/>
              <a:t>‹#›</a:t>
            </a:fld>
            <a:endParaRPr lang="en-US"/>
          </a:p>
        </p:txBody>
      </p:sp>
    </p:spTree>
    <p:extLst>
      <p:ext uri="{BB962C8B-B14F-4D97-AF65-F5344CB8AC3E}">
        <p14:creationId xmlns:p14="http://schemas.microsoft.com/office/powerpoint/2010/main" val="103284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A672B-14A3-24C6-DA87-BF8AE92B7B2A}"/>
              </a:ext>
            </a:extLst>
          </p:cNvPr>
          <p:cNvSpPr>
            <a:spLocks noGrp="1"/>
          </p:cNvSpPr>
          <p:nvPr>
            <p:ph type="ctrTitle"/>
          </p:nvPr>
        </p:nvSpPr>
        <p:spPr>
          <a:xfrm>
            <a:off x="5162550" y="1562669"/>
            <a:ext cx="5636113" cy="2456597"/>
          </a:xfrm>
        </p:spPr>
        <p:txBody>
          <a:bodyPr anchor="b">
            <a:normAutofit/>
          </a:bodyPr>
          <a:lstStyle/>
          <a:p>
            <a:r>
              <a:rPr lang="es-MX" sz="4400" dirty="0">
                <a:solidFill>
                  <a:schemeClr val="tx1">
                    <a:lumMod val="85000"/>
                    <a:lumOff val="15000"/>
                  </a:schemeClr>
                </a:solidFill>
              </a:rPr>
              <a:t>Aplicación: CRM Básico para Gestión de Clientes</a:t>
            </a:r>
          </a:p>
        </p:txBody>
      </p:sp>
      <p:sp>
        <p:nvSpPr>
          <p:cNvPr id="3" name="Subtitle 2">
            <a:extLst>
              <a:ext uri="{FF2B5EF4-FFF2-40B4-BE49-F238E27FC236}">
                <a16:creationId xmlns:a16="http://schemas.microsoft.com/office/drawing/2014/main" id="{79B403AA-7545-56E8-89B2-8A34EFE5C995}"/>
              </a:ext>
            </a:extLst>
          </p:cNvPr>
          <p:cNvSpPr>
            <a:spLocks noGrp="1"/>
          </p:cNvSpPr>
          <p:nvPr>
            <p:ph type="subTitle" idx="1"/>
          </p:nvPr>
        </p:nvSpPr>
        <p:spPr>
          <a:xfrm>
            <a:off x="5649309" y="4298722"/>
            <a:ext cx="4678086" cy="1148885"/>
          </a:xfrm>
        </p:spPr>
        <p:txBody>
          <a:bodyPr anchor="t">
            <a:normAutofit/>
          </a:bodyPr>
          <a:lstStyle/>
          <a:p>
            <a:r>
              <a:rPr lang="es-MX" sz="1500" dirty="0">
                <a:solidFill>
                  <a:schemeClr val="tx1">
                    <a:lumMod val="85000"/>
                    <a:lumOff val="15000"/>
                  </a:schemeClr>
                </a:solidFill>
              </a:rPr>
              <a:t>Un CRM permite gestionar la información de clientes, el seguimiento de oportunidades de ventas y la comunicación con ellos. Este sistema será utilizado por los empleados para registrar y seguir el estado de clientes y posibles oportunidades de negocio.</a:t>
            </a:r>
          </a:p>
        </p:txBody>
      </p:sp>
      <p:pic>
        <p:nvPicPr>
          <p:cNvPr id="5" name="Picture 4" descr="Persona escribiendo en un bloc de notas">
            <a:extLst>
              <a:ext uri="{FF2B5EF4-FFF2-40B4-BE49-F238E27FC236}">
                <a16:creationId xmlns:a16="http://schemas.microsoft.com/office/drawing/2014/main" id="{E63DAF99-4670-B938-E67A-ABE85B01B415}"/>
              </a:ext>
            </a:extLst>
          </p:cNvPr>
          <p:cNvPicPr>
            <a:picLocks noChangeAspect="1"/>
          </p:cNvPicPr>
          <p:nvPr/>
        </p:nvPicPr>
        <p:blipFill>
          <a:blip r:embed="rId2"/>
          <a:srcRect l="33067" r="25683"/>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419295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8304B-D5E8-F822-AF9B-1D98EF81724B}"/>
              </a:ext>
            </a:extLst>
          </p:cNvPr>
          <p:cNvSpPr>
            <a:spLocks noGrp="1"/>
          </p:cNvSpPr>
          <p:nvPr>
            <p:ph type="title"/>
          </p:nvPr>
        </p:nvSpPr>
        <p:spPr>
          <a:xfrm>
            <a:off x="630936" y="639520"/>
            <a:ext cx="3429000" cy="1719072"/>
          </a:xfrm>
        </p:spPr>
        <p:txBody>
          <a:bodyPr anchor="b">
            <a:normAutofit/>
          </a:bodyPr>
          <a:lstStyle/>
          <a:p>
            <a:r>
              <a:rPr lang="en-US" sz="5400"/>
              <a:t>API Project</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C63D27-ECC6-7C2B-FAFD-0F8549F67666}"/>
              </a:ext>
            </a:extLst>
          </p:cNvPr>
          <p:cNvSpPr>
            <a:spLocks noGrp="1"/>
          </p:cNvSpPr>
          <p:nvPr>
            <p:ph idx="1"/>
          </p:nvPr>
        </p:nvSpPr>
        <p:spPr>
          <a:xfrm>
            <a:off x="630936" y="2807208"/>
            <a:ext cx="3429000" cy="3410712"/>
          </a:xfrm>
        </p:spPr>
        <p:txBody>
          <a:bodyPr anchor="t">
            <a:normAutofit/>
          </a:bodyPr>
          <a:lstStyle/>
          <a:p>
            <a:r>
              <a:rPr lang="en-US" sz="2200"/>
              <a:t>Configure the API to use the services and repositories.</a:t>
            </a:r>
          </a:p>
        </p:txBody>
      </p:sp>
      <p:pic>
        <p:nvPicPr>
          <p:cNvPr id="5" name="Picture 4">
            <a:extLst>
              <a:ext uri="{FF2B5EF4-FFF2-40B4-BE49-F238E27FC236}">
                <a16:creationId xmlns:a16="http://schemas.microsoft.com/office/drawing/2014/main" id="{587E2834-016E-0075-7968-1BF09DDD0355}"/>
              </a:ext>
            </a:extLst>
          </p:cNvPr>
          <p:cNvPicPr>
            <a:picLocks noChangeAspect="1"/>
          </p:cNvPicPr>
          <p:nvPr/>
        </p:nvPicPr>
        <p:blipFill>
          <a:blip r:embed="rId2"/>
          <a:stretch>
            <a:fillRect/>
          </a:stretch>
        </p:blipFill>
        <p:spPr>
          <a:xfrm>
            <a:off x="4654296" y="1219810"/>
            <a:ext cx="6903720" cy="4418379"/>
          </a:xfrm>
          <a:prstGeom prst="rect">
            <a:avLst/>
          </a:prstGeom>
        </p:spPr>
      </p:pic>
    </p:spTree>
    <p:extLst>
      <p:ext uri="{BB962C8B-B14F-4D97-AF65-F5344CB8AC3E}">
        <p14:creationId xmlns:p14="http://schemas.microsoft.com/office/powerpoint/2010/main" val="2623441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8304B-D5E8-F822-AF9B-1D98EF81724B}"/>
              </a:ext>
            </a:extLst>
          </p:cNvPr>
          <p:cNvSpPr>
            <a:spLocks noGrp="1"/>
          </p:cNvSpPr>
          <p:nvPr>
            <p:ph type="title"/>
          </p:nvPr>
        </p:nvSpPr>
        <p:spPr>
          <a:xfrm>
            <a:off x="630936" y="639520"/>
            <a:ext cx="3429000" cy="1719072"/>
          </a:xfrm>
        </p:spPr>
        <p:txBody>
          <a:bodyPr anchor="b">
            <a:normAutofit/>
          </a:bodyPr>
          <a:lstStyle/>
          <a:p>
            <a:r>
              <a:rPr lang="en-US" sz="5400"/>
              <a:t>API Project</a:t>
            </a:r>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C63D27-ECC6-7C2B-FAFD-0F8549F67666}"/>
              </a:ext>
            </a:extLst>
          </p:cNvPr>
          <p:cNvSpPr>
            <a:spLocks noGrp="1"/>
          </p:cNvSpPr>
          <p:nvPr>
            <p:ph idx="1"/>
          </p:nvPr>
        </p:nvSpPr>
        <p:spPr>
          <a:xfrm>
            <a:off x="630936" y="2807208"/>
            <a:ext cx="3429000" cy="3410712"/>
          </a:xfrm>
        </p:spPr>
        <p:txBody>
          <a:bodyPr anchor="t">
            <a:normAutofit/>
          </a:bodyPr>
          <a:lstStyle/>
          <a:p>
            <a:r>
              <a:rPr lang="en-US" sz="2200"/>
              <a:t>Configure the API to use the services and repositories.</a:t>
            </a:r>
          </a:p>
        </p:txBody>
      </p:sp>
      <p:pic>
        <p:nvPicPr>
          <p:cNvPr id="6" name="Picture 5">
            <a:extLst>
              <a:ext uri="{FF2B5EF4-FFF2-40B4-BE49-F238E27FC236}">
                <a16:creationId xmlns:a16="http://schemas.microsoft.com/office/drawing/2014/main" id="{1DD2C158-CD1B-440D-80DF-52AECF677FAA}"/>
              </a:ext>
            </a:extLst>
          </p:cNvPr>
          <p:cNvPicPr>
            <a:picLocks noChangeAspect="1"/>
          </p:cNvPicPr>
          <p:nvPr/>
        </p:nvPicPr>
        <p:blipFill>
          <a:blip r:embed="rId2"/>
          <a:stretch>
            <a:fillRect/>
          </a:stretch>
        </p:blipFill>
        <p:spPr>
          <a:xfrm>
            <a:off x="4654296" y="926401"/>
            <a:ext cx="6903720" cy="5005197"/>
          </a:xfrm>
          <a:prstGeom prst="rect">
            <a:avLst/>
          </a:prstGeom>
        </p:spPr>
      </p:pic>
    </p:spTree>
    <p:extLst>
      <p:ext uri="{BB962C8B-B14F-4D97-AF65-F5344CB8AC3E}">
        <p14:creationId xmlns:p14="http://schemas.microsoft.com/office/powerpoint/2010/main" val="118038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033151-0C47-6E9A-7C3C-CB47D8AD51F6}"/>
              </a:ext>
            </a:extLst>
          </p:cNvPr>
          <p:cNvSpPr>
            <a:spLocks noGrp="1"/>
          </p:cNvSpPr>
          <p:nvPr>
            <p:ph type="title"/>
          </p:nvPr>
        </p:nvSpPr>
        <p:spPr>
          <a:xfrm>
            <a:off x="841248" y="334644"/>
            <a:ext cx="10509504" cy="1076914"/>
          </a:xfrm>
        </p:spPr>
        <p:txBody>
          <a:bodyPr anchor="ctr">
            <a:normAutofit/>
          </a:bodyPr>
          <a:lstStyle/>
          <a:p>
            <a:r>
              <a:rPr lang="en-US" sz="4000"/>
              <a:t>Install Entity Framework Core Packages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32D15C7D-4C23-A265-D592-700A91580728}"/>
              </a:ext>
            </a:extLst>
          </p:cNvPr>
          <p:cNvGraphicFramePr>
            <a:graphicFrameLocks noGrp="1"/>
          </p:cNvGraphicFramePr>
          <p:nvPr>
            <p:ph idx="1"/>
            <p:extLst>
              <p:ext uri="{D42A27DB-BD31-4B8C-83A1-F6EECF244321}">
                <p14:modId xmlns:p14="http://schemas.microsoft.com/office/powerpoint/2010/main" val="75516438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5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5B8153-C802-D82F-01E1-F5D8746F0FD8}"/>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Define the DbContext</a:t>
            </a:r>
          </a:p>
        </p:txBody>
      </p:sp>
      <p:sp>
        <p:nvSpPr>
          <p:cNvPr id="3" name="Content Placeholder 2">
            <a:extLst>
              <a:ext uri="{FF2B5EF4-FFF2-40B4-BE49-F238E27FC236}">
                <a16:creationId xmlns:a16="http://schemas.microsoft.com/office/drawing/2014/main" id="{3D3C995A-3717-A0AA-D74B-5AA75D047B07}"/>
              </a:ext>
            </a:extLst>
          </p:cNvPr>
          <p:cNvSpPr>
            <a:spLocks noGrp="1"/>
          </p:cNvSpPr>
          <p:nvPr>
            <p:ph idx="1"/>
          </p:nvPr>
        </p:nvSpPr>
        <p:spPr>
          <a:xfrm>
            <a:off x="1882588" y="1311818"/>
            <a:ext cx="8426823" cy="397567"/>
          </a:xfrm>
        </p:spPr>
        <p:txBody>
          <a:bodyPr vert="horz" lIns="91440" tIns="45720" rIns="91440" bIns="45720" rtlCol="0">
            <a:normAutofit/>
          </a:bodyPr>
          <a:lstStyle/>
          <a:p>
            <a:pPr marL="0" indent="0" algn="ctr">
              <a:buNone/>
            </a:pPr>
            <a:r>
              <a:rPr lang="en-US" sz="1600" kern="1200">
                <a:solidFill>
                  <a:schemeClr val="tx1"/>
                </a:solidFill>
                <a:latin typeface="+mn-lt"/>
                <a:ea typeface="+mn-ea"/>
                <a:cs typeface="+mn-cs"/>
              </a:rPr>
              <a:t>Create a new class for your DbContext in the Infrastructure project.</a:t>
            </a:r>
          </a:p>
        </p:txBody>
      </p:sp>
      <p:pic>
        <p:nvPicPr>
          <p:cNvPr id="5" name="Picture 4">
            <a:extLst>
              <a:ext uri="{FF2B5EF4-FFF2-40B4-BE49-F238E27FC236}">
                <a16:creationId xmlns:a16="http://schemas.microsoft.com/office/drawing/2014/main" id="{8E5F00A8-05D2-AB46-F9D9-F670E9497283}"/>
              </a:ext>
            </a:extLst>
          </p:cNvPr>
          <p:cNvPicPr>
            <a:picLocks noChangeAspect="1"/>
          </p:cNvPicPr>
          <p:nvPr/>
        </p:nvPicPr>
        <p:blipFill>
          <a:blip r:embed="rId2"/>
          <a:stretch>
            <a:fillRect/>
          </a:stretch>
        </p:blipFill>
        <p:spPr>
          <a:xfrm>
            <a:off x="1709238" y="2354239"/>
            <a:ext cx="8773524" cy="3948085"/>
          </a:xfrm>
          <a:prstGeom prst="rect">
            <a:avLst/>
          </a:prstGeom>
        </p:spPr>
      </p:pic>
    </p:spTree>
    <p:extLst>
      <p:ext uri="{BB962C8B-B14F-4D97-AF65-F5344CB8AC3E}">
        <p14:creationId xmlns:p14="http://schemas.microsoft.com/office/powerpoint/2010/main" val="98731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F0940-8755-CF3A-08AE-324B851023B5}"/>
              </a:ext>
            </a:extLst>
          </p:cNvPr>
          <p:cNvSpPr>
            <a:spLocks noGrp="1"/>
          </p:cNvSpPr>
          <p:nvPr>
            <p:ph type="title"/>
          </p:nvPr>
        </p:nvSpPr>
        <p:spPr>
          <a:xfrm>
            <a:off x="630936" y="639520"/>
            <a:ext cx="3429000" cy="1719072"/>
          </a:xfrm>
        </p:spPr>
        <p:txBody>
          <a:bodyPr anchor="b">
            <a:normAutofit/>
          </a:bodyPr>
          <a:lstStyle/>
          <a:p>
            <a:r>
              <a:rPr lang="en-US" sz="3800"/>
              <a:t>Configure the DbContext in Program.cs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585BD3-7427-CD8B-DEB6-5608274C52DE}"/>
              </a:ext>
            </a:extLst>
          </p:cNvPr>
          <p:cNvSpPr>
            <a:spLocks noGrp="1"/>
          </p:cNvSpPr>
          <p:nvPr>
            <p:ph idx="1"/>
          </p:nvPr>
        </p:nvSpPr>
        <p:spPr>
          <a:xfrm>
            <a:off x="630936" y="2807208"/>
            <a:ext cx="3429000" cy="3410712"/>
          </a:xfrm>
        </p:spPr>
        <p:txBody>
          <a:bodyPr anchor="t">
            <a:normAutofit/>
          </a:bodyPr>
          <a:lstStyle/>
          <a:p>
            <a:r>
              <a:rPr lang="en-US" sz="2200"/>
              <a:t>In your API project, configure the DbContext in the Program.cs file. This involves adding the DbContext to the service container and configuring the connection string.</a:t>
            </a:r>
          </a:p>
        </p:txBody>
      </p:sp>
      <p:pic>
        <p:nvPicPr>
          <p:cNvPr id="5" name="Picture 4">
            <a:extLst>
              <a:ext uri="{FF2B5EF4-FFF2-40B4-BE49-F238E27FC236}">
                <a16:creationId xmlns:a16="http://schemas.microsoft.com/office/drawing/2014/main" id="{2EC620CE-DB4F-898B-3DE8-6B93A0FB9E4E}"/>
              </a:ext>
            </a:extLst>
          </p:cNvPr>
          <p:cNvPicPr>
            <a:picLocks noChangeAspect="1"/>
          </p:cNvPicPr>
          <p:nvPr/>
        </p:nvPicPr>
        <p:blipFill>
          <a:blip r:embed="rId2"/>
          <a:stretch>
            <a:fillRect/>
          </a:stretch>
        </p:blipFill>
        <p:spPr>
          <a:xfrm>
            <a:off x="4654296" y="917772"/>
            <a:ext cx="6903720" cy="5022456"/>
          </a:xfrm>
          <a:prstGeom prst="rect">
            <a:avLst/>
          </a:prstGeom>
        </p:spPr>
      </p:pic>
    </p:spTree>
    <p:extLst>
      <p:ext uri="{BB962C8B-B14F-4D97-AF65-F5344CB8AC3E}">
        <p14:creationId xmlns:p14="http://schemas.microsoft.com/office/powerpoint/2010/main" val="143028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D6A0D-DE0A-B816-E0DA-5193E39E8272}"/>
              </a:ext>
            </a:extLst>
          </p:cNvPr>
          <p:cNvSpPr>
            <a:spLocks noGrp="1"/>
          </p:cNvSpPr>
          <p:nvPr>
            <p:ph type="title"/>
          </p:nvPr>
        </p:nvSpPr>
        <p:spPr>
          <a:xfrm>
            <a:off x="630936" y="639520"/>
            <a:ext cx="3429000" cy="1719072"/>
          </a:xfrm>
        </p:spPr>
        <p:txBody>
          <a:bodyPr anchor="b">
            <a:normAutofit/>
          </a:bodyPr>
          <a:lstStyle/>
          <a:p>
            <a:r>
              <a:rPr lang="en-US" sz="3800"/>
              <a:t>Add Connection String to appsettings.json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A11B06-A2AB-F34B-4FED-9F80DD81F35B}"/>
              </a:ext>
            </a:extLst>
          </p:cNvPr>
          <p:cNvSpPr>
            <a:spLocks noGrp="1"/>
          </p:cNvSpPr>
          <p:nvPr>
            <p:ph idx="1"/>
          </p:nvPr>
        </p:nvSpPr>
        <p:spPr>
          <a:xfrm>
            <a:off x="630936" y="2807208"/>
            <a:ext cx="3429000" cy="3410712"/>
          </a:xfrm>
        </p:spPr>
        <p:txBody>
          <a:bodyPr anchor="t">
            <a:normAutofit/>
          </a:bodyPr>
          <a:lstStyle/>
          <a:p>
            <a:r>
              <a:rPr lang="en-US" sz="2200"/>
              <a:t>In your API project, add the connection string to the appsettings.json file.</a:t>
            </a:r>
          </a:p>
        </p:txBody>
      </p:sp>
      <p:pic>
        <p:nvPicPr>
          <p:cNvPr id="5" name="Picture 4">
            <a:extLst>
              <a:ext uri="{FF2B5EF4-FFF2-40B4-BE49-F238E27FC236}">
                <a16:creationId xmlns:a16="http://schemas.microsoft.com/office/drawing/2014/main" id="{2EFAB007-35ED-A541-F19F-7F4AA6A43633}"/>
              </a:ext>
            </a:extLst>
          </p:cNvPr>
          <p:cNvPicPr>
            <a:picLocks noChangeAspect="1"/>
          </p:cNvPicPr>
          <p:nvPr/>
        </p:nvPicPr>
        <p:blipFill>
          <a:blip r:embed="rId2"/>
          <a:stretch>
            <a:fillRect/>
          </a:stretch>
        </p:blipFill>
        <p:spPr>
          <a:xfrm>
            <a:off x="4654296" y="2212220"/>
            <a:ext cx="6903720" cy="2433560"/>
          </a:xfrm>
          <a:prstGeom prst="rect">
            <a:avLst/>
          </a:prstGeom>
        </p:spPr>
      </p:pic>
    </p:spTree>
    <p:extLst>
      <p:ext uri="{BB962C8B-B14F-4D97-AF65-F5344CB8AC3E}">
        <p14:creationId xmlns:p14="http://schemas.microsoft.com/office/powerpoint/2010/main" val="40584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5B15-16DB-F214-9A9D-4D87ECAEB9E9}"/>
              </a:ext>
            </a:extLst>
          </p:cNvPr>
          <p:cNvSpPr>
            <a:spLocks noGrp="1"/>
          </p:cNvSpPr>
          <p:nvPr>
            <p:ph type="title"/>
          </p:nvPr>
        </p:nvSpPr>
        <p:spPr>
          <a:xfrm>
            <a:off x="630936" y="639520"/>
            <a:ext cx="3429000" cy="1719072"/>
          </a:xfrm>
        </p:spPr>
        <p:txBody>
          <a:bodyPr anchor="b">
            <a:normAutofit/>
          </a:bodyPr>
          <a:lstStyle/>
          <a:p>
            <a:r>
              <a:rPr lang="en-US" sz="3800"/>
              <a:t>Update the Repository Implementation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56C8CD-081C-A166-20ED-5C09216EFFE6}"/>
              </a:ext>
            </a:extLst>
          </p:cNvPr>
          <p:cNvSpPr>
            <a:spLocks noGrp="1"/>
          </p:cNvSpPr>
          <p:nvPr>
            <p:ph idx="1"/>
          </p:nvPr>
        </p:nvSpPr>
        <p:spPr>
          <a:xfrm>
            <a:off x="630936" y="2807208"/>
            <a:ext cx="3429000" cy="3410712"/>
          </a:xfrm>
        </p:spPr>
        <p:txBody>
          <a:bodyPr anchor="t">
            <a:normAutofit/>
          </a:bodyPr>
          <a:lstStyle/>
          <a:p>
            <a:r>
              <a:rPr lang="en-US" sz="2200"/>
              <a:t>Ensure that your repository implementation uses the AppDbContext.</a:t>
            </a:r>
          </a:p>
        </p:txBody>
      </p:sp>
      <p:pic>
        <p:nvPicPr>
          <p:cNvPr id="5" name="Picture 4" descr="A screenshot of a computer program&#10;&#10;Description automatically generated">
            <a:extLst>
              <a:ext uri="{FF2B5EF4-FFF2-40B4-BE49-F238E27FC236}">
                <a16:creationId xmlns:a16="http://schemas.microsoft.com/office/drawing/2014/main" id="{3A53375F-9374-146E-3372-7A949D8A0CA2}"/>
              </a:ext>
            </a:extLst>
          </p:cNvPr>
          <p:cNvPicPr>
            <a:picLocks noChangeAspect="1"/>
          </p:cNvPicPr>
          <p:nvPr/>
        </p:nvPicPr>
        <p:blipFill>
          <a:blip r:embed="rId2"/>
          <a:stretch>
            <a:fillRect/>
          </a:stretch>
        </p:blipFill>
        <p:spPr>
          <a:xfrm>
            <a:off x="4654296" y="1547736"/>
            <a:ext cx="6903720" cy="3762527"/>
          </a:xfrm>
          <a:prstGeom prst="rect">
            <a:avLst/>
          </a:prstGeom>
        </p:spPr>
      </p:pic>
    </p:spTree>
    <p:extLst>
      <p:ext uri="{BB962C8B-B14F-4D97-AF65-F5344CB8AC3E}">
        <p14:creationId xmlns:p14="http://schemas.microsoft.com/office/powerpoint/2010/main" val="1281464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53CB89-F5B9-64D0-665C-3E7FE97827EB}"/>
              </a:ext>
            </a:extLst>
          </p:cNvPr>
          <p:cNvSpPr>
            <a:spLocks noGrp="1"/>
          </p:cNvSpPr>
          <p:nvPr>
            <p:ph type="title"/>
          </p:nvPr>
        </p:nvSpPr>
        <p:spPr>
          <a:xfrm>
            <a:off x="838200" y="365125"/>
            <a:ext cx="10515600" cy="1325563"/>
          </a:xfrm>
        </p:spPr>
        <p:txBody>
          <a:bodyPr>
            <a:normAutofit/>
          </a:bodyPr>
          <a:lstStyle/>
          <a:p>
            <a:r>
              <a:rPr lang="en-US" sz="3700"/>
              <a:t>How can I perform database migrations using Entity Framework Core in my ASP.NET Core API project?</a:t>
            </a:r>
          </a:p>
        </p:txBody>
      </p:sp>
      <p:sp>
        <p:nvSpPr>
          <p:cNvPr id="3" name="Content Placeholder 2">
            <a:extLst>
              <a:ext uri="{FF2B5EF4-FFF2-40B4-BE49-F238E27FC236}">
                <a16:creationId xmlns:a16="http://schemas.microsoft.com/office/drawing/2014/main" id="{4B6EE867-F704-C881-249F-624EDE2DC5E0}"/>
              </a:ext>
            </a:extLst>
          </p:cNvPr>
          <p:cNvSpPr>
            <a:spLocks noGrp="1"/>
          </p:cNvSpPr>
          <p:nvPr>
            <p:ph idx="1"/>
          </p:nvPr>
        </p:nvSpPr>
        <p:spPr>
          <a:xfrm>
            <a:off x="838201" y="2013625"/>
            <a:ext cx="4614759" cy="4163337"/>
          </a:xfrm>
        </p:spPr>
        <p:txBody>
          <a:bodyPr>
            <a:normAutofit/>
          </a:bodyPr>
          <a:lstStyle/>
          <a:p>
            <a:pPr marL="0" indent="0">
              <a:buNone/>
            </a:pPr>
            <a:r>
              <a:rPr lang="en-US" sz="2000"/>
              <a:t>To perform database migrations using Entity Framework Core in your ASP.NET Core API project, follow these steps:</a:t>
            </a:r>
          </a:p>
          <a:p>
            <a:pPr marL="514350" indent="-514350">
              <a:buFont typeface="+mj-lt"/>
              <a:buAutoNum type="arabicPeriod"/>
            </a:pPr>
            <a:r>
              <a:rPr lang="en-US" sz="2000"/>
              <a:t>Install Entity Framework Core Tools</a:t>
            </a:r>
          </a:p>
        </p:txBody>
      </p:sp>
      <p:sp>
        <p:nvSpPr>
          <p:cNvPr id="12" name="Freeform: Shape 11">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5" name="Picture 4">
            <a:extLst>
              <a:ext uri="{FF2B5EF4-FFF2-40B4-BE49-F238E27FC236}">
                <a16:creationId xmlns:a16="http://schemas.microsoft.com/office/drawing/2014/main" id="{9DC14F08-7E7D-712E-7B12-D883B49E427F}"/>
              </a:ext>
            </a:extLst>
          </p:cNvPr>
          <p:cNvPicPr>
            <a:picLocks noChangeAspect="1"/>
          </p:cNvPicPr>
          <p:nvPr/>
        </p:nvPicPr>
        <p:blipFill>
          <a:blip r:embed="rId2"/>
          <a:stretch>
            <a:fillRect/>
          </a:stretch>
        </p:blipFill>
        <p:spPr>
          <a:xfrm>
            <a:off x="330694" y="4000673"/>
            <a:ext cx="11281403" cy="1325563"/>
          </a:xfrm>
          <a:prstGeom prst="rect">
            <a:avLst/>
          </a:prstGeom>
        </p:spPr>
      </p:pic>
    </p:spTree>
    <p:extLst>
      <p:ext uri="{BB962C8B-B14F-4D97-AF65-F5344CB8AC3E}">
        <p14:creationId xmlns:p14="http://schemas.microsoft.com/office/powerpoint/2010/main" val="53167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7DFB86-2D5F-B48C-7B5C-C55F175B02D3}"/>
              </a:ext>
            </a:extLst>
          </p:cNvPr>
          <p:cNvSpPr>
            <a:spLocks noGrp="1"/>
          </p:cNvSpPr>
          <p:nvPr>
            <p:ph type="title"/>
          </p:nvPr>
        </p:nvSpPr>
        <p:spPr>
          <a:xfrm>
            <a:off x="838200" y="3905833"/>
            <a:ext cx="4215063" cy="2398713"/>
          </a:xfrm>
        </p:spPr>
        <p:txBody>
          <a:bodyPr>
            <a:normAutofit/>
          </a:bodyPr>
          <a:lstStyle/>
          <a:p>
            <a:r>
              <a:rPr lang="en-US" dirty="0"/>
              <a:t>Add a Migration</a:t>
            </a:r>
          </a:p>
        </p:txBody>
      </p:sp>
      <p:pic>
        <p:nvPicPr>
          <p:cNvPr id="5" name="Content Placeholder 4" descr="A screen shot of a message&#10;&#10;Description automatically generated">
            <a:extLst>
              <a:ext uri="{FF2B5EF4-FFF2-40B4-BE49-F238E27FC236}">
                <a16:creationId xmlns:a16="http://schemas.microsoft.com/office/drawing/2014/main" id="{7313A83E-D91E-60FB-2376-988F54ADFDF3}"/>
              </a:ext>
            </a:extLst>
          </p:cNvPr>
          <p:cNvPicPr>
            <a:picLocks noChangeAspect="1"/>
          </p:cNvPicPr>
          <p:nvPr/>
        </p:nvPicPr>
        <p:blipFill>
          <a:blip r:embed="rId2"/>
          <a:stretch>
            <a:fillRect/>
          </a:stretch>
        </p:blipFill>
        <p:spPr>
          <a:xfrm>
            <a:off x="1158955" y="1127374"/>
            <a:ext cx="9875259" cy="1321438"/>
          </a:xfrm>
          <a:prstGeom prst="rect">
            <a:avLst/>
          </a:prstGeom>
        </p:spPr>
      </p:pic>
      <p:sp>
        <p:nvSpPr>
          <p:cNvPr id="9" name="Content Placeholder 8">
            <a:extLst>
              <a:ext uri="{FF2B5EF4-FFF2-40B4-BE49-F238E27FC236}">
                <a16:creationId xmlns:a16="http://schemas.microsoft.com/office/drawing/2014/main" id="{5C7F527B-D97D-F673-7CFB-4163919815EA}"/>
              </a:ext>
            </a:extLst>
          </p:cNvPr>
          <p:cNvSpPr>
            <a:spLocks noGrp="1"/>
          </p:cNvSpPr>
          <p:nvPr>
            <p:ph idx="1"/>
          </p:nvPr>
        </p:nvSpPr>
        <p:spPr>
          <a:xfrm>
            <a:off x="5630779" y="3884452"/>
            <a:ext cx="5723021" cy="2398713"/>
          </a:xfrm>
        </p:spPr>
        <p:txBody>
          <a:bodyPr anchor="ctr">
            <a:normAutofit/>
          </a:bodyPr>
          <a:lstStyle/>
          <a:p>
            <a:r>
              <a:rPr lang="en-US" sz="1800" b="0" i="0" u="none" strike="noStrike" baseline="0" dirty="0" err="1">
                <a:solidFill>
                  <a:srgbClr val="1E1E1E"/>
                </a:solidFill>
                <a:latin typeface="Segoe UI" panose="020B0502040204020203" pitchFamily="34" charset="0"/>
              </a:rPr>
              <a:t>InitialCreate</a:t>
            </a:r>
            <a:r>
              <a:rPr lang="en-US" sz="1800" b="0" i="0" u="none" strike="noStrike" baseline="0" dirty="0">
                <a:solidFill>
                  <a:srgbClr val="1E1E1E"/>
                </a:solidFill>
                <a:latin typeface="Segoe UI" panose="020B0502040204020203" pitchFamily="34" charset="0"/>
              </a:rPr>
              <a:t> is the name of the migration. You can name it anything that makes sense for your changes.</a:t>
            </a:r>
          </a:p>
          <a:p>
            <a:r>
              <a:rPr lang="en-US" sz="1800" b="0" i="0" u="none" strike="noStrike" baseline="0" dirty="0">
                <a:solidFill>
                  <a:srgbClr val="1E1E1E"/>
                </a:solidFill>
                <a:latin typeface="Segoe UI" panose="020B0502040204020203" pitchFamily="34" charset="0"/>
              </a:rPr>
              <a:t>-Project </a:t>
            </a:r>
            <a:r>
              <a:rPr lang="en-US" sz="1800" b="0" i="0" u="none" strike="noStrike" baseline="0" dirty="0" err="1">
                <a:solidFill>
                  <a:srgbClr val="1E1E1E"/>
                </a:solidFill>
                <a:latin typeface="Segoe UI" panose="020B0502040204020203" pitchFamily="34" charset="0"/>
              </a:rPr>
              <a:t>CRM.Infrastructure</a:t>
            </a:r>
            <a:r>
              <a:rPr lang="en-US" sz="1800" b="0" i="0" u="none" strike="noStrike" baseline="0" dirty="0">
                <a:solidFill>
                  <a:srgbClr val="1E1E1E"/>
                </a:solidFill>
                <a:latin typeface="Segoe UI" panose="020B0502040204020203" pitchFamily="34" charset="0"/>
              </a:rPr>
              <a:t> specifies the project where your </a:t>
            </a:r>
            <a:r>
              <a:rPr lang="en-US" sz="1800" b="0" i="0" u="none" strike="noStrike" baseline="0" dirty="0" err="1">
                <a:solidFill>
                  <a:srgbClr val="1E1E1E"/>
                </a:solidFill>
                <a:latin typeface="Segoe UI" panose="020B0502040204020203" pitchFamily="34" charset="0"/>
              </a:rPr>
              <a:t>DbContext</a:t>
            </a:r>
            <a:r>
              <a:rPr lang="en-US" sz="1800" b="0" i="0" u="none" strike="noStrike" baseline="0" dirty="0">
                <a:solidFill>
                  <a:srgbClr val="1E1E1E"/>
                </a:solidFill>
                <a:latin typeface="Segoe UI" panose="020B0502040204020203" pitchFamily="34" charset="0"/>
              </a:rPr>
              <a:t> is located.</a:t>
            </a:r>
          </a:p>
          <a:p>
            <a:r>
              <a:rPr lang="en-US" sz="1800" b="0" i="0" u="none" strike="noStrike" baseline="0" dirty="0">
                <a:solidFill>
                  <a:srgbClr val="1E1E1E"/>
                </a:solidFill>
                <a:latin typeface="Segoe UI" panose="020B0502040204020203" pitchFamily="34" charset="0"/>
              </a:rPr>
              <a:t>-</a:t>
            </a:r>
            <a:r>
              <a:rPr lang="en-US" sz="1800" b="0" i="0" u="none" strike="noStrike" baseline="0" dirty="0" err="1">
                <a:solidFill>
                  <a:srgbClr val="1E1E1E"/>
                </a:solidFill>
                <a:latin typeface="Segoe UI" panose="020B0502040204020203" pitchFamily="34" charset="0"/>
              </a:rPr>
              <a:t>StartupProject</a:t>
            </a:r>
            <a:r>
              <a:rPr lang="en-US" sz="1800" b="0" i="0" u="none" strike="noStrike" baseline="0" dirty="0">
                <a:solidFill>
                  <a:srgbClr val="1E1E1E"/>
                </a:solidFill>
                <a:latin typeface="Segoe UI" panose="020B0502040204020203" pitchFamily="34" charset="0"/>
              </a:rPr>
              <a:t> CRM.API specifies the startup project that contains the </a:t>
            </a:r>
            <a:r>
              <a:rPr lang="en-US" sz="1800" b="0" i="0" u="none" strike="noStrike" baseline="0" dirty="0" err="1">
                <a:solidFill>
                  <a:srgbClr val="1E1E1E"/>
                </a:solidFill>
                <a:latin typeface="Segoe UI" panose="020B0502040204020203" pitchFamily="34" charset="0"/>
              </a:rPr>
              <a:t>Program.cs</a:t>
            </a:r>
            <a:r>
              <a:rPr lang="en-US" sz="1800" b="0" i="0" u="none" strike="noStrike" baseline="0" dirty="0">
                <a:solidFill>
                  <a:srgbClr val="1E1E1E"/>
                </a:solidFill>
                <a:latin typeface="Segoe UI" panose="020B0502040204020203" pitchFamily="34" charset="0"/>
              </a:rPr>
              <a:t> file.</a:t>
            </a:r>
          </a:p>
        </p:txBody>
      </p:sp>
    </p:spTree>
    <p:extLst>
      <p:ext uri="{BB962C8B-B14F-4D97-AF65-F5344CB8AC3E}">
        <p14:creationId xmlns:p14="http://schemas.microsoft.com/office/powerpoint/2010/main" val="691464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E5B15-16DB-F214-9A9D-4D87ECAEB9E9}"/>
              </a:ext>
            </a:extLst>
          </p:cNvPr>
          <p:cNvSpPr>
            <a:spLocks noGrp="1"/>
          </p:cNvSpPr>
          <p:nvPr>
            <p:ph type="title"/>
          </p:nvPr>
        </p:nvSpPr>
        <p:spPr>
          <a:xfrm>
            <a:off x="630936" y="639520"/>
            <a:ext cx="3429000" cy="1719072"/>
          </a:xfrm>
        </p:spPr>
        <p:txBody>
          <a:bodyPr anchor="b">
            <a:normAutofit/>
          </a:bodyPr>
          <a:lstStyle/>
          <a:p>
            <a:r>
              <a:rPr lang="en-US" sz="3600" dirty="0"/>
              <a:t>Apply the Migration</a:t>
            </a:r>
            <a:endParaRPr lang="en-US" sz="38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56C8CD-081C-A166-20ED-5C09216EFFE6}"/>
              </a:ext>
            </a:extLst>
          </p:cNvPr>
          <p:cNvSpPr>
            <a:spLocks noGrp="1"/>
          </p:cNvSpPr>
          <p:nvPr>
            <p:ph idx="1"/>
          </p:nvPr>
        </p:nvSpPr>
        <p:spPr>
          <a:xfrm>
            <a:off x="630936" y="2807208"/>
            <a:ext cx="3429000" cy="3410712"/>
          </a:xfrm>
        </p:spPr>
        <p:txBody>
          <a:bodyPr anchor="t">
            <a:normAutofit/>
          </a:bodyPr>
          <a:lstStyle/>
          <a:p>
            <a:r>
              <a:rPr lang="en-US" sz="2400" dirty="0"/>
              <a:t>To apply the migration and update the database, run the following command in the Package Manager Console:</a:t>
            </a:r>
          </a:p>
        </p:txBody>
      </p:sp>
      <p:pic>
        <p:nvPicPr>
          <p:cNvPr id="4" name="Picture 3">
            <a:extLst>
              <a:ext uri="{FF2B5EF4-FFF2-40B4-BE49-F238E27FC236}">
                <a16:creationId xmlns:a16="http://schemas.microsoft.com/office/drawing/2014/main" id="{05E40DA5-368C-A835-5C38-14A84F3A5818}"/>
              </a:ext>
            </a:extLst>
          </p:cNvPr>
          <p:cNvPicPr>
            <a:picLocks noChangeAspect="1"/>
          </p:cNvPicPr>
          <p:nvPr/>
        </p:nvPicPr>
        <p:blipFill>
          <a:blip r:embed="rId2"/>
          <a:stretch>
            <a:fillRect/>
          </a:stretch>
        </p:blipFill>
        <p:spPr>
          <a:xfrm>
            <a:off x="4471881" y="3009986"/>
            <a:ext cx="7499879" cy="599989"/>
          </a:xfrm>
          <a:prstGeom prst="rect">
            <a:avLst/>
          </a:prstGeom>
        </p:spPr>
      </p:pic>
    </p:spTree>
    <p:extLst>
      <p:ext uri="{BB962C8B-B14F-4D97-AF65-F5344CB8AC3E}">
        <p14:creationId xmlns:p14="http://schemas.microsoft.com/office/powerpoint/2010/main" val="171806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CA5A6-FB37-3D56-1719-EE98F67859DF}"/>
              </a:ext>
            </a:extLst>
          </p:cNvPr>
          <p:cNvSpPr>
            <a:spLocks noGrp="1"/>
          </p:cNvSpPr>
          <p:nvPr>
            <p:ph type="title"/>
          </p:nvPr>
        </p:nvSpPr>
        <p:spPr>
          <a:xfrm>
            <a:off x="761800" y="144081"/>
            <a:ext cx="5334197" cy="1708242"/>
          </a:xfrm>
        </p:spPr>
        <p:txBody>
          <a:bodyPr anchor="ctr">
            <a:normAutofit/>
          </a:bodyPr>
          <a:lstStyle/>
          <a:p>
            <a:r>
              <a:rPr lang="en-US" sz="4000" dirty="0" err="1"/>
              <a:t>Funcionalidades</a:t>
            </a:r>
            <a:endParaRPr lang="en-US" sz="4000" dirty="0"/>
          </a:p>
        </p:txBody>
      </p:sp>
      <p:sp>
        <p:nvSpPr>
          <p:cNvPr id="4" name="Rectangle 1">
            <a:extLst>
              <a:ext uri="{FF2B5EF4-FFF2-40B4-BE49-F238E27FC236}">
                <a16:creationId xmlns:a16="http://schemas.microsoft.com/office/drawing/2014/main" id="{1519B7BE-5EAD-9BF2-7D34-DAF4D75C5923}"/>
              </a:ext>
            </a:extLst>
          </p:cNvPr>
          <p:cNvSpPr>
            <a:spLocks noGrp="1" noChangeArrowheads="1"/>
          </p:cNvSpPr>
          <p:nvPr>
            <p:ph idx="1"/>
          </p:nvPr>
        </p:nvSpPr>
        <p:spPr bwMode="auto">
          <a:xfrm>
            <a:off x="761799" y="2272064"/>
            <a:ext cx="5334197" cy="37698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es-MX" altLang="en-US" sz="2000" b="1" i="0" u="none" strike="noStrike" cap="none" normalizeH="0" baseline="0" dirty="0">
                <a:ln>
                  <a:noFill/>
                </a:ln>
                <a:effectLst/>
                <a:latin typeface="Arial" panose="020B0604020202020204" pitchFamily="34" charset="0"/>
              </a:rPr>
              <a:t>Gestión de Clientes:</a:t>
            </a:r>
            <a:endParaRPr kumimoji="0" lang="es-MX" altLang="en-US" sz="2000" b="0" i="0" u="none" strike="noStrike" cap="none" normalizeH="0" baseline="0" dirty="0">
              <a:ln>
                <a:noFill/>
              </a:ln>
              <a:effectLst/>
              <a:latin typeface="Arial" panose="020B0604020202020204" pitchFamily="34" charset="0"/>
            </a:endParaRPr>
          </a:p>
          <a:p>
            <a:pPr lvl="1" eaLnBrk="0" fontAlgn="base" hangingPunct="0">
              <a:spcBef>
                <a:spcPct val="0"/>
              </a:spcBef>
              <a:spcAft>
                <a:spcPts val="600"/>
              </a:spcAft>
            </a:pPr>
            <a:r>
              <a:rPr kumimoji="0" lang="es-MX" altLang="en-US" sz="1200" b="0" i="0" u="none" strike="noStrike" cap="none" normalizeH="0" baseline="0" dirty="0">
                <a:ln>
                  <a:noFill/>
                </a:ln>
                <a:effectLst/>
                <a:latin typeface="Arial" panose="020B0604020202020204" pitchFamily="34" charset="0"/>
              </a:rPr>
              <a:t>Crear, editar, y eliminar información de clientes, incluyendo datos de contacto y detalles relevantes.</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s-MX" altLang="en-US" sz="2000" b="1" i="0" u="none" strike="noStrike" cap="none" normalizeH="0" baseline="0" dirty="0">
                <a:ln>
                  <a:noFill/>
                </a:ln>
                <a:effectLst/>
                <a:latin typeface="Arial" panose="020B0604020202020204" pitchFamily="34" charset="0"/>
              </a:rPr>
              <a:t>Seguimiento de Oportunidades:</a:t>
            </a:r>
            <a:endParaRPr kumimoji="0" lang="es-MX" altLang="en-US" sz="2000" b="0" i="0" u="none" strike="noStrike" cap="none" normalizeH="0" baseline="0" dirty="0">
              <a:ln>
                <a:noFill/>
              </a:ln>
              <a:effectLst/>
              <a:latin typeface="Arial" panose="020B0604020202020204" pitchFamily="34" charset="0"/>
            </a:endParaRPr>
          </a:p>
          <a:p>
            <a:pPr lvl="1" eaLnBrk="0" fontAlgn="base" hangingPunct="0">
              <a:spcBef>
                <a:spcPct val="0"/>
              </a:spcBef>
              <a:spcAft>
                <a:spcPts val="600"/>
              </a:spcAft>
            </a:pPr>
            <a:r>
              <a:rPr kumimoji="0" lang="es-MX" altLang="en-US" sz="1200" b="0" i="0" u="none" strike="noStrike" cap="none" normalizeH="0" baseline="0" dirty="0">
                <a:ln>
                  <a:noFill/>
                </a:ln>
                <a:effectLst/>
                <a:latin typeface="Arial" panose="020B0604020202020204" pitchFamily="34" charset="0"/>
              </a:rPr>
              <a:t>Crear oportunidades de ventas vinculadas a un cliente, con campos para registrar el estado (en negociación, cerrado, perdido) y detalles de la venta.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s-MX" altLang="en-US" sz="2000" b="1" i="0" u="none" strike="noStrike" cap="none" normalizeH="0" baseline="0" dirty="0">
                <a:ln>
                  <a:noFill/>
                </a:ln>
                <a:effectLst/>
                <a:latin typeface="Arial" panose="020B0604020202020204" pitchFamily="34" charset="0"/>
              </a:rPr>
              <a:t>Agenda y Notificaciones:</a:t>
            </a:r>
            <a:endParaRPr kumimoji="0" lang="es-MX" altLang="en-US" sz="2000" b="0" i="0" u="none" strike="noStrike" cap="none" normalizeH="0" baseline="0" dirty="0">
              <a:ln>
                <a:noFill/>
              </a:ln>
              <a:effectLst/>
              <a:latin typeface="Arial" panose="020B0604020202020204" pitchFamily="34" charset="0"/>
            </a:endParaRPr>
          </a:p>
          <a:p>
            <a:pPr lvl="1" eaLnBrk="0" fontAlgn="base" hangingPunct="0">
              <a:spcBef>
                <a:spcPct val="0"/>
              </a:spcBef>
              <a:spcAft>
                <a:spcPts val="600"/>
              </a:spcAft>
            </a:pPr>
            <a:r>
              <a:rPr kumimoji="0" lang="es-MX" altLang="en-US" sz="1200" b="0" i="0" u="none" strike="noStrike" cap="none" normalizeH="0" baseline="0" dirty="0">
                <a:ln>
                  <a:noFill/>
                </a:ln>
                <a:effectLst/>
                <a:latin typeface="Arial" panose="020B0604020202020204" pitchFamily="34" charset="0"/>
              </a:rPr>
              <a:t>Posibilidad de añadir recordatorios para seguir a los clientes, con notificaciones por correo para tareas próximas o pendientes.</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s-MX" altLang="en-US" sz="2000" b="1" i="0" u="none" strike="noStrike" cap="none" normalizeH="0" baseline="0" dirty="0">
                <a:ln>
                  <a:noFill/>
                </a:ln>
                <a:effectLst/>
                <a:latin typeface="Arial" panose="020B0604020202020204" pitchFamily="34" charset="0"/>
              </a:rPr>
              <a:t>Reportes de Ventas:</a:t>
            </a:r>
            <a:endParaRPr kumimoji="0" lang="es-MX" altLang="en-US" sz="2000" b="0" i="0" u="none" strike="noStrike" cap="none" normalizeH="0" baseline="0" dirty="0">
              <a:ln>
                <a:noFill/>
              </a:ln>
              <a:effectLst/>
              <a:latin typeface="Arial" panose="020B0604020202020204" pitchFamily="34" charset="0"/>
            </a:endParaRPr>
          </a:p>
          <a:p>
            <a:pPr lvl="1" eaLnBrk="0" fontAlgn="base" hangingPunct="0">
              <a:spcBef>
                <a:spcPct val="0"/>
              </a:spcBef>
              <a:spcAft>
                <a:spcPts val="600"/>
              </a:spcAft>
            </a:pPr>
            <a:r>
              <a:rPr kumimoji="0" lang="es-MX" altLang="en-US" sz="1200" b="0" i="0" u="none" strike="noStrike" cap="none" normalizeH="0" baseline="0" dirty="0">
                <a:ln>
                  <a:noFill/>
                </a:ln>
                <a:effectLst/>
                <a:latin typeface="Arial" panose="020B0604020202020204" pitchFamily="34" charset="0"/>
              </a:rPr>
              <a:t>Generar reportes de oportunidades ganadas, perdidas y en negociación por fecha y responsable de ventas.</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es-MX" altLang="en-US" sz="2000" b="1" i="0" u="none" strike="noStrike" cap="none" normalizeH="0" baseline="0" dirty="0">
                <a:ln>
                  <a:noFill/>
                </a:ln>
                <a:effectLst/>
                <a:latin typeface="Arial" panose="020B0604020202020204" pitchFamily="34" charset="0"/>
              </a:rPr>
              <a:t>Gestión de Actividades:</a:t>
            </a:r>
            <a:endParaRPr kumimoji="0" lang="es-MX" altLang="en-US" sz="2000" b="0" i="0" u="none" strike="noStrike" cap="none" normalizeH="0" baseline="0" dirty="0">
              <a:ln>
                <a:noFill/>
              </a:ln>
              <a:effectLst/>
              <a:latin typeface="Arial" panose="020B0604020202020204" pitchFamily="34" charset="0"/>
            </a:endParaRPr>
          </a:p>
          <a:p>
            <a:pPr lvl="1" eaLnBrk="0" fontAlgn="base" hangingPunct="0">
              <a:spcBef>
                <a:spcPct val="0"/>
              </a:spcBef>
              <a:spcAft>
                <a:spcPts val="600"/>
              </a:spcAft>
            </a:pPr>
            <a:r>
              <a:rPr kumimoji="0" lang="es-MX" altLang="en-US" sz="1200" b="0" i="0" u="none" strike="noStrike" cap="none" normalizeH="0" baseline="0" dirty="0">
                <a:ln>
                  <a:noFill/>
                </a:ln>
                <a:effectLst/>
                <a:latin typeface="Arial" panose="020B0604020202020204" pitchFamily="34" charset="0"/>
              </a:rPr>
              <a:t>Los empleados pueden registrar interacciones con clientes (reuniones, llamadas, correos) para tener un historial.</a:t>
            </a:r>
          </a:p>
          <a:p>
            <a:pPr marL="342900" marR="0" lvl="0" indent="-342900" defTabSz="914400" rtl="0" eaLnBrk="0" fontAlgn="base" latinLnBrk="0" hangingPunct="0">
              <a:spcBef>
                <a:spcPct val="0"/>
              </a:spcBef>
              <a:spcAft>
                <a:spcPts val="600"/>
              </a:spcAft>
              <a:buClrTx/>
              <a:buSzTx/>
              <a:buFont typeface="+mj-lt"/>
              <a:buAutoNum type="arabicPeriod"/>
              <a:tabLst/>
            </a:pPr>
            <a:endParaRPr kumimoji="0" lang="es-MX" altLang="en-US" sz="20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4729D197-139B-F28A-6AE5-E74A0CFC0429}"/>
              </a:ext>
            </a:extLst>
          </p:cNvPr>
          <p:cNvPicPr>
            <a:picLocks noChangeAspect="1"/>
          </p:cNvPicPr>
          <p:nvPr/>
        </p:nvPicPr>
        <p:blipFill>
          <a:blip r:embed="rId2"/>
          <a:srcRect l="17180" r="3913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06581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BFC88-5D8B-EFED-76BD-54C0CED95972}"/>
              </a:ext>
            </a:extLst>
          </p:cNvPr>
          <p:cNvSpPr>
            <a:spLocks noGrp="1"/>
          </p:cNvSpPr>
          <p:nvPr>
            <p:ph type="title"/>
          </p:nvPr>
        </p:nvSpPr>
        <p:spPr>
          <a:xfrm>
            <a:off x="761799" y="144081"/>
            <a:ext cx="5334197" cy="1708242"/>
          </a:xfrm>
        </p:spPr>
        <p:txBody>
          <a:bodyPr anchor="ctr">
            <a:normAutofit/>
          </a:bodyPr>
          <a:lstStyle/>
          <a:p>
            <a:r>
              <a:rPr lang="es-MX" sz="4000" b="1" dirty="0"/>
              <a:t>Estructura Técnica</a:t>
            </a:r>
            <a:endParaRPr lang="es-MX" sz="4000" dirty="0"/>
          </a:p>
        </p:txBody>
      </p:sp>
      <p:sp>
        <p:nvSpPr>
          <p:cNvPr id="4" name="Rectangle 1">
            <a:extLst>
              <a:ext uri="{FF2B5EF4-FFF2-40B4-BE49-F238E27FC236}">
                <a16:creationId xmlns:a16="http://schemas.microsoft.com/office/drawing/2014/main" id="{1CECC212-32BC-BA17-45CF-5993E85B9217}"/>
              </a:ext>
            </a:extLst>
          </p:cNvPr>
          <p:cNvSpPr>
            <a:spLocks noGrp="1" noChangeArrowheads="1"/>
          </p:cNvSpPr>
          <p:nvPr>
            <p:ph idx="1"/>
          </p:nvPr>
        </p:nvSpPr>
        <p:spPr bwMode="auto">
          <a:xfrm>
            <a:off x="761799" y="2298794"/>
            <a:ext cx="5334197" cy="37698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R="0" lvl="0" defTabSz="914400" rtl="0" eaLnBrk="0" fontAlgn="base" latinLnBrk="0" hangingPunct="0">
              <a:spcBef>
                <a:spcPct val="0"/>
              </a:spcBef>
              <a:spcAft>
                <a:spcPts val="600"/>
              </a:spcAft>
              <a:buClrTx/>
              <a:buSzTx/>
              <a:buFont typeface="+mj-lt"/>
              <a:buAutoNum type="arabicPeriod"/>
              <a:tabLst/>
            </a:pPr>
            <a:r>
              <a:rPr kumimoji="0" lang="es-MX" altLang="en-US" sz="1050" b="1" i="0" u="none" strike="noStrike" cap="none" normalizeH="0" baseline="0" dirty="0" err="1">
                <a:ln>
                  <a:noFill/>
                </a:ln>
                <a:effectLst/>
                <a:latin typeface="Arial" panose="020B0604020202020204" pitchFamily="34" charset="0"/>
              </a:rPr>
              <a:t>Frontend</a:t>
            </a:r>
            <a:r>
              <a:rPr kumimoji="0" lang="es-MX" altLang="en-US" sz="1050" b="1" i="0" u="none" strike="noStrike" cap="none" normalizeH="0" baseline="0" dirty="0">
                <a:ln>
                  <a:noFill/>
                </a:ln>
                <a:effectLst/>
                <a:latin typeface="Arial" panose="020B0604020202020204" pitchFamily="34" charset="0"/>
              </a:rPr>
              <a:t> (</a:t>
            </a:r>
            <a:r>
              <a:rPr kumimoji="0" lang="es-MX" altLang="en-US" sz="1050" b="1" i="0" u="none" strike="noStrike" cap="none" normalizeH="0" baseline="0" dirty="0" err="1">
                <a:ln>
                  <a:noFill/>
                </a:ln>
                <a:effectLst/>
                <a:latin typeface="Arial" panose="020B0604020202020204" pitchFamily="34" charset="0"/>
              </a:rPr>
              <a:t>React</a:t>
            </a:r>
            <a:r>
              <a:rPr kumimoji="0" lang="es-MX" altLang="en-US" sz="1050" b="1" i="0" u="none" strike="noStrike" cap="none" normalizeH="0" baseline="0" dirty="0">
                <a:ln>
                  <a:noFill/>
                </a:ln>
                <a:effectLst/>
                <a:latin typeface="Arial" panose="020B0604020202020204" pitchFamily="34" charset="0"/>
              </a:rPr>
              <a:t>):</a:t>
            </a:r>
            <a:endParaRPr kumimoji="0" lang="es-MX" altLang="en-US" sz="1050" b="0" i="0" u="none" strike="noStrike" cap="none" normalizeH="0" baseline="0" dirty="0">
              <a:ln>
                <a:noFill/>
              </a:ln>
              <a:effectLst/>
              <a:latin typeface="Arial" panose="020B0604020202020204" pitchFamily="34" charset="0"/>
            </a:endParaRPr>
          </a:p>
          <a:p>
            <a:pPr lvl="1" eaLnBrk="0" fontAlgn="base" hangingPunct="0">
              <a:spcBef>
                <a:spcPct val="0"/>
              </a:spcBef>
              <a:spcAft>
                <a:spcPts val="600"/>
              </a:spcAft>
            </a:pPr>
            <a:r>
              <a:rPr kumimoji="0" lang="es-MX" altLang="en-US" sz="1050" b="1" i="0" u="none" strike="noStrike" cap="none" normalizeH="0" baseline="0" dirty="0" err="1">
                <a:ln>
                  <a:noFill/>
                </a:ln>
                <a:effectLst/>
                <a:latin typeface="Arial" panose="020B0604020202020204" pitchFamily="34" charset="0"/>
              </a:rPr>
              <a:t>Dashboard</a:t>
            </a:r>
            <a:r>
              <a:rPr kumimoji="0" lang="es-MX" altLang="en-US" sz="1050" b="1" i="0" u="none" strike="noStrike" cap="none" normalizeH="0" baseline="0" dirty="0">
                <a:ln>
                  <a:noFill/>
                </a:ln>
                <a:effectLst/>
                <a:latin typeface="Arial" panose="020B0604020202020204" pitchFamily="34" charset="0"/>
              </a:rPr>
              <a:t>:</a:t>
            </a:r>
            <a:r>
              <a:rPr kumimoji="0" lang="es-MX" altLang="en-US" sz="1050" b="0" i="0" u="none" strike="noStrike" cap="none" normalizeH="0" baseline="0" dirty="0">
                <a:ln>
                  <a:noFill/>
                </a:ln>
                <a:effectLst/>
                <a:latin typeface="Arial" panose="020B0604020202020204" pitchFamily="34" charset="0"/>
              </a:rPr>
              <a:t> Visualización de la lista de clientes y oportunidades de ventas con filtros por estado, fecha y responsable.</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Formulario de Cliente:</a:t>
            </a:r>
            <a:r>
              <a:rPr kumimoji="0" lang="es-MX" altLang="en-US" sz="1050" b="0" i="0" u="none" strike="noStrike" cap="none" normalizeH="0" baseline="0" dirty="0">
                <a:ln>
                  <a:noFill/>
                </a:ln>
                <a:effectLst/>
                <a:latin typeface="Arial" panose="020B0604020202020204" pitchFamily="34" charset="0"/>
              </a:rPr>
              <a:t> Para crear o editar la información del cliente, con campos para nombre, contacto, dirección, etc.</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Seguimiento de Oportunidades:</a:t>
            </a:r>
            <a:r>
              <a:rPr kumimoji="0" lang="es-MX" altLang="en-US" sz="1050" b="0" i="0" u="none" strike="noStrike" cap="none" normalizeH="0" baseline="0" dirty="0">
                <a:ln>
                  <a:noFill/>
                </a:ln>
                <a:effectLst/>
                <a:latin typeface="Arial" panose="020B0604020202020204" pitchFamily="34" charset="0"/>
              </a:rPr>
              <a:t> Formulario para registrar oportunidades de negocio vinculadas a un cliente.</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Historial de Actividades:</a:t>
            </a:r>
            <a:r>
              <a:rPr kumimoji="0" lang="es-MX" altLang="en-US" sz="1050" b="0" i="0" u="none" strike="noStrike" cap="none" normalizeH="0" baseline="0" dirty="0">
                <a:ln>
                  <a:noFill/>
                </a:ln>
                <a:effectLst/>
                <a:latin typeface="Arial" panose="020B0604020202020204" pitchFamily="34" charset="0"/>
              </a:rPr>
              <a:t> Visualización de las interacciones registradas con cada cliente.</a:t>
            </a:r>
          </a:p>
          <a:p>
            <a:pPr marR="0" lvl="0" defTabSz="914400" rtl="0" eaLnBrk="0" fontAlgn="base" latinLnBrk="0" hangingPunct="0">
              <a:spcBef>
                <a:spcPct val="0"/>
              </a:spcBef>
              <a:spcAft>
                <a:spcPts val="600"/>
              </a:spcAft>
              <a:buClrTx/>
              <a:buSzTx/>
              <a:buFont typeface="+mj-lt"/>
              <a:buAutoNum type="arabicPeriod"/>
              <a:tabLst/>
            </a:pPr>
            <a:r>
              <a:rPr kumimoji="0" lang="es-MX" altLang="en-US" sz="1050" b="1" i="0" u="none" strike="noStrike" cap="none" normalizeH="0" baseline="0" dirty="0" err="1">
                <a:ln>
                  <a:noFill/>
                </a:ln>
                <a:effectLst/>
                <a:latin typeface="Arial" panose="020B0604020202020204" pitchFamily="34" charset="0"/>
              </a:rPr>
              <a:t>Backend</a:t>
            </a:r>
            <a:r>
              <a:rPr kumimoji="0" lang="es-MX" altLang="en-US" sz="1050" b="1" i="0" u="none" strike="noStrike" cap="none" normalizeH="0" baseline="0" dirty="0">
                <a:ln>
                  <a:noFill/>
                </a:ln>
                <a:effectLst/>
                <a:latin typeface="Arial" panose="020B0604020202020204" pitchFamily="34" charset="0"/>
              </a:rPr>
              <a:t> (API REST en .NET):</a:t>
            </a:r>
            <a:endParaRPr kumimoji="0" lang="es-MX" altLang="en-US" sz="1050" b="0" i="0" u="none" strike="noStrike" cap="none" normalizeH="0" baseline="0" dirty="0">
              <a:ln>
                <a:noFill/>
              </a:ln>
              <a:effectLst/>
              <a:latin typeface="Arial" panose="020B0604020202020204" pitchFamily="34" charset="0"/>
            </a:endParaRP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Clientes:</a:t>
            </a:r>
            <a:r>
              <a:rPr kumimoji="0" lang="es-MX" altLang="en-US" sz="1050" b="0" i="0" u="none" strike="noStrike" cap="none" normalizeH="0" baseline="0" dirty="0">
                <a:ln>
                  <a:noFill/>
                </a:ln>
                <a:effectLst/>
                <a:latin typeface="Arial" panose="020B0604020202020204" pitchFamily="34" charset="0"/>
              </a:rPr>
              <a:t> CRUD de clientes.</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Oportunidades:</a:t>
            </a:r>
            <a:r>
              <a:rPr kumimoji="0" lang="es-MX" altLang="en-US" sz="1050" b="0" i="0" u="none" strike="noStrike" cap="none" normalizeH="0" baseline="0" dirty="0">
                <a:ln>
                  <a:noFill/>
                </a:ln>
                <a:effectLst/>
                <a:latin typeface="Arial" panose="020B0604020202020204" pitchFamily="34" charset="0"/>
              </a:rPr>
              <a:t> CRUD de oportunidades de ventas vinculadas a clientes.</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Actividades:</a:t>
            </a:r>
            <a:r>
              <a:rPr kumimoji="0" lang="es-MX" altLang="en-US" sz="1050" b="0" i="0" u="none" strike="noStrike" cap="none" normalizeH="0" baseline="0" dirty="0">
                <a:ln>
                  <a:noFill/>
                </a:ln>
                <a:effectLst/>
                <a:latin typeface="Arial" panose="020B0604020202020204" pitchFamily="34" charset="0"/>
              </a:rPr>
              <a:t> CRUD de interacciones con los clientes (reuniones, llamadas, correos, etc.).</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Notificaciones:</a:t>
            </a:r>
            <a:r>
              <a:rPr kumimoji="0" lang="es-MX" altLang="en-US" sz="1050" b="0" i="0" u="none" strike="noStrike" cap="none" normalizeH="0" baseline="0" dirty="0">
                <a:ln>
                  <a:noFill/>
                </a:ln>
                <a:effectLst/>
                <a:latin typeface="Arial" panose="020B0604020202020204" pitchFamily="34" charset="0"/>
              </a:rPr>
              <a:t> </a:t>
            </a:r>
            <a:r>
              <a:rPr kumimoji="0" lang="es-MX" altLang="en-US" sz="1050" b="0" i="0" u="none" strike="noStrike" cap="none" normalizeH="0" baseline="0" dirty="0" err="1">
                <a:ln>
                  <a:noFill/>
                </a:ln>
                <a:effectLst/>
                <a:latin typeface="Arial" panose="020B0604020202020204" pitchFamily="34" charset="0"/>
              </a:rPr>
              <a:t>Endpoint</a:t>
            </a:r>
            <a:r>
              <a:rPr kumimoji="0" lang="es-MX" altLang="en-US" sz="1050" b="0" i="0" u="none" strike="noStrike" cap="none" normalizeH="0" baseline="0" dirty="0">
                <a:ln>
                  <a:noFill/>
                </a:ln>
                <a:effectLst/>
                <a:latin typeface="Arial" panose="020B0604020202020204" pitchFamily="34" charset="0"/>
              </a:rPr>
              <a:t> para enviar correos recordatorios usando el servidor SMTP configurado en la materia de sistemas operativos.</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Reportes:</a:t>
            </a:r>
            <a:r>
              <a:rPr kumimoji="0" lang="es-MX" altLang="en-US" sz="1050" b="0" i="0" u="none" strike="noStrike" cap="none" normalizeH="0" baseline="0" dirty="0">
                <a:ln>
                  <a:noFill/>
                </a:ln>
                <a:effectLst/>
                <a:latin typeface="Arial" panose="020B0604020202020204" pitchFamily="34" charset="0"/>
              </a:rPr>
              <a:t> Generación de reportes de oportunidades por responsable de ventas o cliente.</a:t>
            </a:r>
          </a:p>
          <a:p>
            <a:pPr marR="0" lvl="0" defTabSz="914400" rtl="0" eaLnBrk="0" fontAlgn="base" latinLnBrk="0" hangingPunct="0">
              <a:spcBef>
                <a:spcPct val="0"/>
              </a:spcBef>
              <a:spcAft>
                <a:spcPts val="600"/>
              </a:spcAft>
              <a:buClrTx/>
              <a:buSzTx/>
              <a:buFont typeface="+mj-lt"/>
              <a:buAutoNum type="arabicPeriod"/>
              <a:tabLst/>
            </a:pPr>
            <a:r>
              <a:rPr kumimoji="0" lang="es-MX" altLang="en-US" sz="1050" b="1" i="0" u="none" strike="noStrike" cap="none" normalizeH="0" baseline="0" dirty="0">
                <a:ln>
                  <a:noFill/>
                </a:ln>
                <a:effectLst/>
                <a:latin typeface="Arial" panose="020B0604020202020204" pitchFamily="34" charset="0"/>
              </a:rPr>
              <a:t>Base de Datos (SQL Server):</a:t>
            </a:r>
            <a:endParaRPr kumimoji="0" lang="es-MX" altLang="en-US" sz="1050" b="0" i="0" u="none" strike="noStrike" cap="none" normalizeH="0" baseline="0" dirty="0">
              <a:ln>
                <a:noFill/>
              </a:ln>
              <a:effectLst/>
              <a:latin typeface="Arial" panose="020B0604020202020204" pitchFamily="34" charset="0"/>
            </a:endParaRP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Clientes:</a:t>
            </a:r>
            <a:r>
              <a:rPr kumimoji="0" lang="es-MX" altLang="en-US" sz="1050" b="0" i="0" u="none" strike="noStrike" cap="none" normalizeH="0" baseline="0" dirty="0">
                <a:ln>
                  <a:noFill/>
                </a:ln>
                <a:effectLst/>
                <a:latin typeface="Arial" panose="020B0604020202020204" pitchFamily="34" charset="0"/>
              </a:rPr>
              <a:t> Almacenar información del cliente (nombre, contacto, dirección, etc.).</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Oportunidades:</a:t>
            </a:r>
            <a:r>
              <a:rPr kumimoji="0" lang="es-MX" altLang="en-US" sz="1050" b="0" i="0" u="none" strike="noStrike" cap="none" normalizeH="0" baseline="0" dirty="0">
                <a:ln>
                  <a:noFill/>
                </a:ln>
                <a:effectLst/>
                <a:latin typeface="Arial" panose="020B0604020202020204" pitchFamily="34" charset="0"/>
              </a:rPr>
              <a:t> Tabla con detalles de cada oportunidad de negocio (estado, fecha, responsable).</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Actividades:</a:t>
            </a:r>
            <a:r>
              <a:rPr kumimoji="0" lang="es-MX" altLang="en-US" sz="1050" b="0" i="0" u="none" strike="noStrike" cap="none" normalizeH="0" baseline="0" dirty="0">
                <a:ln>
                  <a:noFill/>
                </a:ln>
                <a:effectLst/>
                <a:latin typeface="Arial" panose="020B0604020202020204" pitchFamily="34" charset="0"/>
              </a:rPr>
              <a:t> Tabla para registrar el historial de actividades con cada cliente.</a:t>
            </a:r>
          </a:p>
          <a:p>
            <a:pPr lvl="1" eaLnBrk="0" fontAlgn="base" hangingPunct="0">
              <a:spcBef>
                <a:spcPct val="0"/>
              </a:spcBef>
              <a:spcAft>
                <a:spcPts val="600"/>
              </a:spcAft>
            </a:pPr>
            <a:r>
              <a:rPr kumimoji="0" lang="es-MX" altLang="en-US" sz="1050" b="1" i="0" u="none" strike="noStrike" cap="none" normalizeH="0" baseline="0" dirty="0">
                <a:ln>
                  <a:noFill/>
                </a:ln>
                <a:effectLst/>
                <a:latin typeface="Arial" panose="020B0604020202020204" pitchFamily="34" charset="0"/>
              </a:rPr>
              <a:t>Usuarios:</a:t>
            </a:r>
            <a:r>
              <a:rPr kumimoji="0" lang="es-MX" altLang="en-US" sz="1050" b="0" i="0" u="none" strike="noStrike" cap="none" normalizeH="0" baseline="0" dirty="0">
                <a:ln>
                  <a:noFill/>
                </a:ln>
                <a:effectLst/>
                <a:latin typeface="Arial" panose="020B0604020202020204" pitchFamily="34" charset="0"/>
              </a:rPr>
              <a:t> Tabla de usuarios del sistema con roles de permisos (ejemplo: administrador, vendedor).</a:t>
            </a:r>
          </a:p>
          <a:p>
            <a:pPr marR="0" lvl="0" defTabSz="914400" rtl="0" eaLnBrk="0" fontAlgn="base" latinLnBrk="0" hangingPunct="0">
              <a:spcBef>
                <a:spcPct val="0"/>
              </a:spcBef>
              <a:spcAft>
                <a:spcPts val="600"/>
              </a:spcAft>
              <a:buClrTx/>
              <a:buSzTx/>
              <a:buFont typeface="+mj-lt"/>
              <a:buAutoNum type="arabicPeriod"/>
              <a:tabLst/>
            </a:pPr>
            <a:endParaRPr kumimoji="0" lang="es-MX" altLang="en-US" sz="1050" b="0" i="0" u="none" strike="noStrike" cap="none" normalizeH="0" baseline="0" dirty="0">
              <a:ln>
                <a:noFill/>
              </a:ln>
              <a:effectLst/>
              <a:latin typeface="Arial" panose="020B0604020202020204" pitchFamily="34" charset="0"/>
            </a:endParaRPr>
          </a:p>
        </p:txBody>
      </p:sp>
      <p:pic>
        <p:nvPicPr>
          <p:cNvPr id="15" name="Picture 14" descr="Script de ordenador en una pantalla">
            <a:extLst>
              <a:ext uri="{FF2B5EF4-FFF2-40B4-BE49-F238E27FC236}">
                <a16:creationId xmlns:a16="http://schemas.microsoft.com/office/drawing/2014/main" id="{CCCE4123-E92B-14E0-7004-E8164D822D67}"/>
              </a:ext>
            </a:extLst>
          </p:cNvPr>
          <p:cNvPicPr>
            <a:picLocks noChangeAspect="1"/>
          </p:cNvPicPr>
          <p:nvPr/>
        </p:nvPicPr>
        <p:blipFill>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50497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65B1B8-2CCD-A5A7-5972-A0F173DC7017}"/>
              </a:ext>
            </a:extLst>
          </p:cNvPr>
          <p:cNvSpPr>
            <a:spLocks noGrp="1"/>
          </p:cNvSpPr>
          <p:nvPr>
            <p:ph type="title"/>
          </p:nvPr>
        </p:nvSpPr>
        <p:spPr>
          <a:xfrm>
            <a:off x="1137036" y="548640"/>
            <a:ext cx="9543405" cy="1188720"/>
          </a:xfrm>
        </p:spPr>
        <p:txBody>
          <a:bodyPr>
            <a:normAutofit/>
          </a:bodyPr>
          <a:lstStyle/>
          <a:p>
            <a:r>
              <a:rPr lang="es-MX">
                <a:solidFill>
                  <a:schemeClr val="tx1">
                    <a:lumMod val="85000"/>
                    <a:lumOff val="15000"/>
                  </a:schemeClr>
                </a:solidFill>
              </a:rPr>
              <a:t>Conclusiones</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EDADF1FA-B381-5379-8E56-E8CEFFA53669}"/>
              </a:ext>
            </a:extLst>
          </p:cNvPr>
          <p:cNvSpPr>
            <a:spLocks noGrp="1"/>
          </p:cNvSpPr>
          <p:nvPr>
            <p:ph idx="1"/>
          </p:nvPr>
        </p:nvSpPr>
        <p:spPr>
          <a:xfrm>
            <a:off x="1957987" y="2431765"/>
            <a:ext cx="8276026" cy="3320031"/>
          </a:xfrm>
        </p:spPr>
        <p:txBody>
          <a:bodyPr anchor="ctr">
            <a:normAutofit/>
          </a:bodyPr>
          <a:lstStyle/>
          <a:p>
            <a:r>
              <a:rPr lang="es-MX" sz="2000" dirty="0">
                <a:solidFill>
                  <a:schemeClr val="tx1">
                    <a:lumMod val="85000"/>
                    <a:lumOff val="15000"/>
                  </a:schemeClr>
                </a:solidFill>
              </a:rPr>
              <a:t>Este </a:t>
            </a:r>
            <a:r>
              <a:rPr lang="es-MX" sz="2000" b="1" dirty="0">
                <a:solidFill>
                  <a:schemeClr val="tx1">
                    <a:lumMod val="85000"/>
                    <a:lumOff val="15000"/>
                  </a:schemeClr>
                </a:solidFill>
              </a:rPr>
              <a:t>CRM</a:t>
            </a:r>
            <a:r>
              <a:rPr lang="es-MX" sz="2000" dirty="0">
                <a:solidFill>
                  <a:schemeClr val="tx1">
                    <a:lumMod val="85000"/>
                    <a:lumOff val="15000"/>
                  </a:schemeClr>
                </a:solidFill>
              </a:rPr>
              <a:t> será útil en entornos operativos, como recursos humanos o ventas, y permitirá a los estudiantes practicar habilidades claves como integración de sistemas, </a:t>
            </a:r>
            <a:r>
              <a:rPr lang="es-MX" sz="2000" dirty="0" err="1">
                <a:solidFill>
                  <a:schemeClr val="tx1">
                    <a:lumMod val="85000"/>
                    <a:lumOff val="15000"/>
                  </a:schemeClr>
                </a:solidFill>
              </a:rPr>
              <a:t>frontend</a:t>
            </a:r>
            <a:r>
              <a:rPr lang="es-MX" sz="2000" dirty="0">
                <a:solidFill>
                  <a:schemeClr val="tx1">
                    <a:lumMod val="85000"/>
                    <a:lumOff val="15000"/>
                  </a:schemeClr>
                </a:solidFill>
              </a:rPr>
              <a:t>/</a:t>
            </a:r>
            <a:r>
              <a:rPr lang="es-MX" sz="2000" dirty="0" err="1">
                <a:solidFill>
                  <a:schemeClr val="tx1">
                    <a:lumMod val="85000"/>
                    <a:lumOff val="15000"/>
                  </a:schemeClr>
                </a:solidFill>
              </a:rPr>
              <a:t>backend</a:t>
            </a:r>
            <a:r>
              <a:rPr lang="es-MX" sz="2000" dirty="0">
                <a:solidFill>
                  <a:schemeClr val="tx1">
                    <a:lumMod val="85000"/>
                    <a:lumOff val="15000"/>
                  </a:schemeClr>
                </a:solidFill>
              </a:rPr>
              <a:t> y manejo de bases de datos. </a:t>
            </a:r>
          </a:p>
        </p:txBody>
      </p:sp>
      <p:sp>
        <p:nvSpPr>
          <p:cNvPr id="20" name="Freeform: Shape 19">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95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38EE0-347F-989F-243A-E651DF5D3B11}"/>
              </a:ext>
            </a:extLst>
          </p:cNvPr>
          <p:cNvSpPr>
            <a:spLocks noGrp="1"/>
          </p:cNvSpPr>
          <p:nvPr>
            <p:ph type="title"/>
          </p:nvPr>
        </p:nvSpPr>
        <p:spPr>
          <a:xfrm>
            <a:off x="6739128" y="638089"/>
            <a:ext cx="4818888" cy="1476801"/>
          </a:xfrm>
        </p:spPr>
        <p:txBody>
          <a:bodyPr anchor="b">
            <a:normAutofit/>
          </a:bodyPr>
          <a:lstStyle/>
          <a:p>
            <a:r>
              <a:rPr lang="en-US" sz="5000"/>
              <a:t>Onion Architecture</a:t>
            </a:r>
          </a:p>
        </p:txBody>
      </p:sp>
      <p:pic>
        <p:nvPicPr>
          <p:cNvPr id="1026" name="Picture 2" descr="Onion Architecture illustrating different layers. Domain Model at the centre, enclosed by Domain Services. Domain Services enclosed by Application services and then Infrastructure Services. Application enclosing all the layers. Observability services for monitoring the application">
            <a:extLst>
              <a:ext uri="{FF2B5EF4-FFF2-40B4-BE49-F238E27FC236}">
                <a16:creationId xmlns:a16="http://schemas.microsoft.com/office/drawing/2014/main" id="{1791C594-29C7-8C8A-0200-0F7F114CDA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699516"/>
            <a:ext cx="5458968" cy="5458968"/>
          </a:xfrm>
          <a:prstGeom prst="rect">
            <a:avLst/>
          </a:prstGeom>
          <a:noFill/>
          <a:extLst>
            <a:ext uri="{909E8E84-426E-40DD-AFC4-6F175D3DCCD1}">
              <a14:hiddenFill xmlns:a14="http://schemas.microsoft.com/office/drawing/2010/main">
                <a:solidFill>
                  <a:srgbClr val="FFFFFF"/>
                </a:solidFill>
              </a14:hiddenFill>
            </a:ext>
          </a:extLst>
        </p:spPr>
      </p:pic>
      <p:sp>
        <p:nvSpPr>
          <p:cNvPr id="103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8CCC23-6F1F-0536-14EB-95FE8C73D5F0}"/>
              </a:ext>
            </a:extLst>
          </p:cNvPr>
          <p:cNvSpPr>
            <a:spLocks noGrp="1"/>
          </p:cNvSpPr>
          <p:nvPr>
            <p:ph idx="1"/>
          </p:nvPr>
        </p:nvSpPr>
        <p:spPr>
          <a:xfrm>
            <a:off x="6739128" y="2664886"/>
            <a:ext cx="4818888" cy="3550789"/>
          </a:xfrm>
        </p:spPr>
        <p:txBody>
          <a:bodyPr anchor="t">
            <a:normAutofit/>
          </a:bodyPr>
          <a:lstStyle/>
          <a:p>
            <a:pPr marL="0" indent="0">
              <a:buNone/>
            </a:pPr>
            <a:r>
              <a:rPr lang="en-US" sz="2200" b="0" i="0" dirty="0">
                <a:effectLst/>
                <a:latin typeface="source-serif-pro"/>
              </a:rPr>
              <a:t>Domain-driven design (DDD) is an approach to </a:t>
            </a:r>
            <a:r>
              <a:rPr lang="en-US" sz="2200" i="0" dirty="0">
                <a:effectLst/>
              </a:rPr>
              <a:t>developing software for complex needs</a:t>
            </a:r>
            <a:r>
              <a:rPr lang="en-US" sz="2200" b="0" i="0" dirty="0">
                <a:effectLst/>
                <a:latin typeface="source-serif-pro"/>
              </a:rPr>
              <a:t> by deeply connecting the implementation to an evolving model of the core business concepts.</a:t>
            </a:r>
            <a:endParaRPr lang="en-US" sz="2200" dirty="0"/>
          </a:p>
        </p:txBody>
      </p:sp>
    </p:spTree>
    <p:extLst>
      <p:ext uri="{BB962C8B-B14F-4D97-AF65-F5344CB8AC3E}">
        <p14:creationId xmlns:p14="http://schemas.microsoft.com/office/powerpoint/2010/main" val="138463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04C4C-D11D-9836-CAFA-4BCA5378097F}"/>
              </a:ext>
            </a:extLst>
          </p:cNvPr>
          <p:cNvSpPr>
            <a:spLocks noGrp="1"/>
          </p:cNvSpPr>
          <p:nvPr>
            <p:ph type="title"/>
          </p:nvPr>
        </p:nvSpPr>
        <p:spPr>
          <a:xfrm>
            <a:off x="761803" y="350196"/>
            <a:ext cx="4646904" cy="1624520"/>
          </a:xfrm>
        </p:spPr>
        <p:txBody>
          <a:bodyPr anchor="ctr">
            <a:normAutofit/>
          </a:bodyPr>
          <a:lstStyle/>
          <a:p>
            <a:r>
              <a:rPr lang="en-US" sz="4000" dirty="0"/>
              <a:t>Create the Project Structure</a:t>
            </a:r>
          </a:p>
        </p:txBody>
      </p:sp>
      <p:sp>
        <p:nvSpPr>
          <p:cNvPr id="3" name="Content Placeholder 2">
            <a:extLst>
              <a:ext uri="{FF2B5EF4-FFF2-40B4-BE49-F238E27FC236}">
                <a16:creationId xmlns:a16="http://schemas.microsoft.com/office/drawing/2014/main" id="{C43EFAC2-CCF3-6B38-3750-E90F9079486B}"/>
              </a:ext>
            </a:extLst>
          </p:cNvPr>
          <p:cNvSpPr>
            <a:spLocks noGrp="1"/>
          </p:cNvSpPr>
          <p:nvPr>
            <p:ph idx="1"/>
          </p:nvPr>
        </p:nvSpPr>
        <p:spPr>
          <a:xfrm>
            <a:off x="761802" y="2743200"/>
            <a:ext cx="4646905" cy="3613149"/>
          </a:xfrm>
        </p:spPr>
        <p:txBody>
          <a:bodyPr anchor="ctr">
            <a:normAutofit/>
          </a:bodyPr>
          <a:lstStyle/>
          <a:p>
            <a:pPr marL="0" marR="0" indent="0" rtl="0">
              <a:buNone/>
            </a:pPr>
            <a:r>
              <a:rPr lang="en-US" sz="2000" b="0" i="0" u="none" strike="noStrike" baseline="0" dirty="0">
                <a:latin typeface="Segoe UI" panose="020B0502040204020203" pitchFamily="34" charset="0"/>
              </a:rPr>
              <a:t>In Visual Studio, create a new solution and add the following projects:</a:t>
            </a:r>
          </a:p>
          <a:p>
            <a:r>
              <a:rPr lang="en-US" sz="2000" b="1" i="0" u="none" strike="noStrike" baseline="0" dirty="0">
                <a:latin typeface="Segoe UI" panose="020B0502040204020203" pitchFamily="34" charset="0"/>
              </a:rPr>
              <a:t>Core (Domain) Project:</a:t>
            </a:r>
            <a:r>
              <a:rPr lang="en-US" sz="2000" b="0" i="0" u="none" strike="noStrike" baseline="0" dirty="0">
                <a:latin typeface="Segoe UI" panose="020B0502040204020203" pitchFamily="34" charset="0"/>
              </a:rPr>
              <a:t> Class Library</a:t>
            </a:r>
          </a:p>
          <a:p>
            <a:r>
              <a:rPr lang="en-US" sz="2000" b="1" i="0" u="none" strike="noStrike" baseline="0" dirty="0">
                <a:latin typeface="Segoe UI" panose="020B0502040204020203" pitchFamily="34" charset="0"/>
              </a:rPr>
              <a:t>Application Project:</a:t>
            </a:r>
            <a:r>
              <a:rPr lang="en-US" sz="2000" b="0" i="0" u="none" strike="noStrike" baseline="0" dirty="0">
                <a:latin typeface="Segoe UI" panose="020B0502040204020203" pitchFamily="34" charset="0"/>
              </a:rPr>
              <a:t> Class Library</a:t>
            </a:r>
          </a:p>
          <a:p>
            <a:r>
              <a:rPr lang="en-US" sz="2000" b="1" i="0" u="none" strike="noStrike" baseline="0" dirty="0">
                <a:latin typeface="Segoe UI" panose="020B0502040204020203" pitchFamily="34" charset="0"/>
              </a:rPr>
              <a:t>Infrastructure Project:</a:t>
            </a:r>
            <a:r>
              <a:rPr lang="en-US" sz="2000" b="0" i="0" u="none" strike="noStrike" baseline="0" dirty="0">
                <a:latin typeface="Segoe UI" panose="020B0502040204020203" pitchFamily="34" charset="0"/>
              </a:rPr>
              <a:t> Class Library</a:t>
            </a:r>
          </a:p>
          <a:p>
            <a:r>
              <a:rPr lang="en-US" sz="2000" b="1" i="0" u="none" strike="noStrike" baseline="0" dirty="0">
                <a:latin typeface="Segoe UI" panose="020B0502040204020203" pitchFamily="34" charset="0"/>
              </a:rPr>
              <a:t>API Project:</a:t>
            </a:r>
            <a:r>
              <a:rPr lang="en-US" sz="2000" b="0" i="0" u="none" strike="noStrike" baseline="0" dirty="0">
                <a:latin typeface="Segoe UI" panose="020B0502040204020203" pitchFamily="34" charset="0"/>
              </a:rPr>
              <a:t> ASP.NET Core Web API</a:t>
            </a:r>
          </a:p>
        </p:txBody>
      </p:sp>
      <p:pic>
        <p:nvPicPr>
          <p:cNvPr id="5" name="Picture 4" descr="Cubes connected with a red line">
            <a:extLst>
              <a:ext uri="{FF2B5EF4-FFF2-40B4-BE49-F238E27FC236}">
                <a16:creationId xmlns:a16="http://schemas.microsoft.com/office/drawing/2014/main" id="{17D46999-0A9D-4CE4-1269-29153BB89387}"/>
              </a:ext>
            </a:extLst>
          </p:cNvPr>
          <p:cNvPicPr>
            <a:picLocks noChangeAspect="1"/>
          </p:cNvPicPr>
          <p:nvPr/>
        </p:nvPicPr>
        <p:blipFill>
          <a:blip r:embed="rId2"/>
          <a:srcRect l="21454" r="10024" b="-1"/>
          <a:stretch/>
        </p:blipFill>
        <p:spPr>
          <a:xfrm>
            <a:off x="6096000" y="1"/>
            <a:ext cx="6102825" cy="6858000"/>
          </a:xfrm>
          <a:prstGeom prst="rect">
            <a:avLst/>
          </a:prstGeom>
        </p:spPr>
      </p:pic>
    </p:spTree>
    <p:extLst>
      <p:ext uri="{BB962C8B-B14F-4D97-AF65-F5344CB8AC3E}">
        <p14:creationId xmlns:p14="http://schemas.microsoft.com/office/powerpoint/2010/main" val="3146062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491F5-FBBF-8A5D-70DD-5EE410D6662C}"/>
              </a:ext>
            </a:extLst>
          </p:cNvPr>
          <p:cNvSpPr>
            <a:spLocks noGrp="1"/>
          </p:cNvSpPr>
          <p:nvPr>
            <p:ph type="title"/>
          </p:nvPr>
        </p:nvSpPr>
        <p:spPr>
          <a:xfrm>
            <a:off x="638881" y="4501453"/>
            <a:ext cx="10909640" cy="1065836"/>
          </a:xfrm>
        </p:spPr>
        <p:txBody>
          <a:bodyPr vert="horz" lIns="91440" tIns="45720" rIns="91440" bIns="45720" rtlCol="0" anchor="ctr">
            <a:normAutofit/>
          </a:bodyPr>
          <a:lstStyle/>
          <a:p>
            <a:pPr algn="ctr"/>
            <a:r>
              <a:rPr lang="en-US" sz="6600"/>
              <a:t>Core (Domain) Project</a:t>
            </a:r>
          </a:p>
        </p:txBody>
      </p:sp>
      <p:sp>
        <p:nvSpPr>
          <p:cNvPr id="3" name="Content Placeholder 2">
            <a:extLst>
              <a:ext uri="{FF2B5EF4-FFF2-40B4-BE49-F238E27FC236}">
                <a16:creationId xmlns:a16="http://schemas.microsoft.com/office/drawing/2014/main" id="{2AD8ED90-7DDC-03D7-3E3D-46FF35404DEA}"/>
              </a:ext>
            </a:extLst>
          </p:cNvPr>
          <p:cNvSpPr>
            <a:spLocks noGrp="1"/>
          </p:cNvSpPr>
          <p:nvPr>
            <p:ph idx="1"/>
          </p:nvPr>
        </p:nvSpPr>
        <p:spPr>
          <a:xfrm>
            <a:off x="638881" y="5647503"/>
            <a:ext cx="10909643" cy="552659"/>
          </a:xfrm>
        </p:spPr>
        <p:txBody>
          <a:bodyPr vert="horz" lIns="91440" tIns="45720" rIns="91440" bIns="45720" rtlCol="0" anchor="ctr">
            <a:normAutofit/>
          </a:bodyPr>
          <a:lstStyle/>
          <a:p>
            <a:pPr marL="0" indent="0" algn="ctr">
              <a:buNone/>
            </a:pPr>
            <a:r>
              <a:rPr lang="en-US" sz="2400" b="0" i="0" u="none" strike="noStrike" baseline="0"/>
              <a:t>Define your domain entities and interfaces.</a:t>
            </a:r>
            <a:endParaRPr lang="en-US" sz="2400"/>
          </a:p>
        </p:txBody>
      </p:sp>
      <p:pic>
        <p:nvPicPr>
          <p:cNvPr id="7" name="Picture 6">
            <a:extLst>
              <a:ext uri="{FF2B5EF4-FFF2-40B4-BE49-F238E27FC236}">
                <a16:creationId xmlns:a16="http://schemas.microsoft.com/office/drawing/2014/main" id="{64B0014A-2742-413F-5A77-2AF21B00A6B2}"/>
              </a:ext>
            </a:extLst>
          </p:cNvPr>
          <p:cNvPicPr>
            <a:picLocks noChangeAspect="1"/>
          </p:cNvPicPr>
          <p:nvPr/>
        </p:nvPicPr>
        <p:blipFill>
          <a:blip r:embed="rId2"/>
          <a:stretch>
            <a:fillRect/>
          </a:stretch>
        </p:blipFill>
        <p:spPr>
          <a:xfrm>
            <a:off x="323088" y="113644"/>
            <a:ext cx="7087442" cy="2356574"/>
          </a:xfrm>
          <a:prstGeom prst="rect">
            <a:avLst/>
          </a:prstGeom>
        </p:spPr>
      </p:pic>
      <p:pic>
        <p:nvPicPr>
          <p:cNvPr id="5" name="Picture 4">
            <a:extLst>
              <a:ext uri="{FF2B5EF4-FFF2-40B4-BE49-F238E27FC236}">
                <a16:creationId xmlns:a16="http://schemas.microsoft.com/office/drawing/2014/main" id="{9A25B5B1-D152-1A43-CD6F-93FD915486FC}"/>
              </a:ext>
            </a:extLst>
          </p:cNvPr>
          <p:cNvPicPr>
            <a:picLocks noChangeAspect="1"/>
          </p:cNvPicPr>
          <p:nvPr/>
        </p:nvPicPr>
        <p:blipFill>
          <a:blip r:embed="rId3"/>
          <a:stretch>
            <a:fillRect/>
          </a:stretch>
        </p:blipFill>
        <p:spPr>
          <a:xfrm>
            <a:off x="5129176" y="2505075"/>
            <a:ext cx="6943926" cy="1996378"/>
          </a:xfrm>
          <a:prstGeom prst="rect">
            <a:avLst/>
          </a:prstGeom>
        </p:spPr>
      </p:pic>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56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44F1A-1862-7CF4-A9FB-D4A1AA9A63EF}"/>
              </a:ext>
            </a:extLst>
          </p:cNvPr>
          <p:cNvSpPr>
            <a:spLocks noGrp="1"/>
          </p:cNvSpPr>
          <p:nvPr>
            <p:ph type="title"/>
          </p:nvPr>
        </p:nvSpPr>
        <p:spPr>
          <a:xfrm>
            <a:off x="630936" y="640823"/>
            <a:ext cx="3419856" cy="5583148"/>
          </a:xfrm>
        </p:spPr>
        <p:txBody>
          <a:bodyPr anchor="ctr">
            <a:normAutofit/>
          </a:bodyPr>
          <a:lstStyle/>
          <a:p>
            <a:r>
              <a:rPr lang="en-US" sz="5400"/>
              <a:t>Application Project</a:t>
            </a:r>
          </a:p>
        </p:txBody>
      </p:sp>
      <p:sp>
        <p:nvSpPr>
          <p:cNvPr id="2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F3F9B6A6-30AC-DA86-8BB3-FA4CE39C7166}"/>
              </a:ext>
            </a:extLst>
          </p:cNvPr>
          <p:cNvPicPr>
            <a:picLocks noChangeAspect="1"/>
          </p:cNvPicPr>
          <p:nvPr/>
        </p:nvPicPr>
        <p:blipFill>
          <a:blip r:embed="rId2"/>
          <a:stretch>
            <a:fillRect/>
          </a:stretch>
        </p:blipFill>
        <p:spPr>
          <a:xfrm>
            <a:off x="4654296" y="630936"/>
            <a:ext cx="6661502" cy="3913632"/>
          </a:xfrm>
          <a:prstGeom prst="rect">
            <a:avLst/>
          </a:prstGeom>
        </p:spPr>
      </p:pic>
      <p:sp>
        <p:nvSpPr>
          <p:cNvPr id="3" name="Content Placeholder 2">
            <a:extLst>
              <a:ext uri="{FF2B5EF4-FFF2-40B4-BE49-F238E27FC236}">
                <a16:creationId xmlns:a16="http://schemas.microsoft.com/office/drawing/2014/main" id="{44429BF2-FFAA-7C0E-50D7-F30BF2587D7B}"/>
              </a:ext>
            </a:extLst>
          </p:cNvPr>
          <p:cNvSpPr>
            <a:spLocks noGrp="1"/>
          </p:cNvSpPr>
          <p:nvPr>
            <p:ph idx="1"/>
          </p:nvPr>
        </p:nvSpPr>
        <p:spPr>
          <a:xfrm>
            <a:off x="4654296" y="4798577"/>
            <a:ext cx="6894576" cy="1428487"/>
          </a:xfrm>
        </p:spPr>
        <p:txBody>
          <a:bodyPr anchor="t">
            <a:normAutofit/>
          </a:bodyPr>
          <a:lstStyle/>
          <a:p>
            <a:pPr marL="0" indent="0">
              <a:buNone/>
            </a:pPr>
            <a:r>
              <a:rPr lang="en-US" sz="2200" b="0" i="0" u="none" strike="noStrike" baseline="0">
                <a:latin typeface="Segoe UI" panose="020B0502040204020203" pitchFamily="34" charset="0"/>
              </a:rPr>
              <a:t>Define your services and DTOs (Data Transfer Object).</a:t>
            </a:r>
            <a:endParaRPr lang="en-US" sz="2200"/>
          </a:p>
        </p:txBody>
      </p:sp>
    </p:spTree>
    <p:extLst>
      <p:ext uri="{BB962C8B-B14F-4D97-AF65-F5344CB8AC3E}">
        <p14:creationId xmlns:p14="http://schemas.microsoft.com/office/powerpoint/2010/main" val="294627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BCB90-E2C7-96A5-3729-BBD04521C410}"/>
              </a:ext>
            </a:extLst>
          </p:cNvPr>
          <p:cNvSpPr>
            <a:spLocks noGrp="1"/>
          </p:cNvSpPr>
          <p:nvPr>
            <p:ph type="title"/>
          </p:nvPr>
        </p:nvSpPr>
        <p:spPr>
          <a:xfrm>
            <a:off x="630936" y="639520"/>
            <a:ext cx="3429000" cy="1719072"/>
          </a:xfrm>
        </p:spPr>
        <p:txBody>
          <a:bodyPr anchor="b">
            <a:normAutofit/>
          </a:bodyPr>
          <a:lstStyle/>
          <a:p>
            <a:r>
              <a:rPr lang="en-US" sz="4600"/>
              <a:t>Infrastructure Project</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E49FD0-6D5A-B01E-CA11-C1A492AA5145}"/>
              </a:ext>
            </a:extLst>
          </p:cNvPr>
          <p:cNvSpPr>
            <a:spLocks noGrp="1"/>
          </p:cNvSpPr>
          <p:nvPr>
            <p:ph idx="1"/>
          </p:nvPr>
        </p:nvSpPr>
        <p:spPr>
          <a:xfrm>
            <a:off x="630936" y="2807208"/>
            <a:ext cx="3429000" cy="3410712"/>
          </a:xfrm>
        </p:spPr>
        <p:txBody>
          <a:bodyPr anchor="t">
            <a:normAutofit/>
          </a:bodyPr>
          <a:lstStyle/>
          <a:p>
            <a:r>
              <a:rPr lang="en-US" sz="2200"/>
              <a:t>Implement the repository interfaces.</a:t>
            </a:r>
          </a:p>
        </p:txBody>
      </p:sp>
      <p:pic>
        <p:nvPicPr>
          <p:cNvPr id="5" name="Picture 4" descr="A screenshot of a computer program&#10;&#10;Description automatically generated">
            <a:extLst>
              <a:ext uri="{FF2B5EF4-FFF2-40B4-BE49-F238E27FC236}">
                <a16:creationId xmlns:a16="http://schemas.microsoft.com/office/drawing/2014/main" id="{3813B67D-3C36-014C-ACB0-B4BADA2659DC}"/>
              </a:ext>
            </a:extLst>
          </p:cNvPr>
          <p:cNvPicPr>
            <a:picLocks noChangeAspect="1"/>
          </p:cNvPicPr>
          <p:nvPr/>
        </p:nvPicPr>
        <p:blipFill>
          <a:blip r:embed="rId2"/>
          <a:stretch>
            <a:fillRect/>
          </a:stretch>
        </p:blipFill>
        <p:spPr>
          <a:xfrm>
            <a:off x="4654296" y="1150773"/>
            <a:ext cx="6903720" cy="4556454"/>
          </a:xfrm>
          <a:prstGeom prst="rect">
            <a:avLst/>
          </a:prstGeom>
        </p:spPr>
      </p:pic>
    </p:spTree>
    <p:extLst>
      <p:ext uri="{BB962C8B-B14F-4D97-AF65-F5344CB8AC3E}">
        <p14:creationId xmlns:p14="http://schemas.microsoft.com/office/powerpoint/2010/main" val="138141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628</TotalTime>
  <Words>835</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Calibri</vt:lpstr>
      <vt:lpstr>Segoe UI</vt:lpstr>
      <vt:lpstr>source-serif-pro</vt:lpstr>
      <vt:lpstr>Office Theme</vt:lpstr>
      <vt:lpstr>Aplicación: CRM Básico para Gestión de Clientes</vt:lpstr>
      <vt:lpstr>Funcionalidades</vt:lpstr>
      <vt:lpstr>Estructura Técnica</vt:lpstr>
      <vt:lpstr>Conclusiones</vt:lpstr>
      <vt:lpstr>Onion Architecture</vt:lpstr>
      <vt:lpstr>Create the Project Structure</vt:lpstr>
      <vt:lpstr>Core (Domain) Project</vt:lpstr>
      <vt:lpstr>Application Project</vt:lpstr>
      <vt:lpstr>Infrastructure Project</vt:lpstr>
      <vt:lpstr>API Project</vt:lpstr>
      <vt:lpstr>API Project</vt:lpstr>
      <vt:lpstr>Install Entity Framework Core Packages</vt:lpstr>
      <vt:lpstr>Define the DbContext</vt:lpstr>
      <vt:lpstr>Configure the DbContext in Program.cs</vt:lpstr>
      <vt:lpstr>Add Connection String to appsettings.json</vt:lpstr>
      <vt:lpstr>Update the Repository Implementation</vt:lpstr>
      <vt:lpstr>How can I perform database migrations using Entity Framework Core in my ASP.NET Core API project?</vt:lpstr>
      <vt:lpstr>Add a Migration</vt:lpstr>
      <vt:lpstr>Apply the Migration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Rodrigo Leaños Bermejo</dc:creator>
  <cp:lastModifiedBy>Juan Rodrigo Leanos Bermejo</cp:lastModifiedBy>
  <cp:revision>4</cp:revision>
  <dcterms:created xsi:type="dcterms:W3CDTF">2024-09-20T19:42:06Z</dcterms:created>
  <dcterms:modified xsi:type="dcterms:W3CDTF">2024-10-02T19:36:31Z</dcterms:modified>
</cp:coreProperties>
</file>