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6" r:id="rId2"/>
    <p:sldId id="337" r:id="rId3"/>
    <p:sldId id="338" r:id="rId4"/>
    <p:sldId id="339" r:id="rId5"/>
    <p:sldId id="317" r:id="rId6"/>
    <p:sldId id="318" r:id="rId7"/>
    <p:sldId id="319" r:id="rId8"/>
    <p:sldId id="320" r:id="rId9"/>
    <p:sldId id="340" r:id="rId10"/>
    <p:sldId id="342" r:id="rId11"/>
    <p:sldId id="343" r:id="rId12"/>
    <p:sldId id="322" r:id="rId13"/>
    <p:sldId id="323" r:id="rId14"/>
    <p:sldId id="345" r:id="rId15"/>
    <p:sldId id="324" r:id="rId16"/>
    <p:sldId id="329" r:id="rId17"/>
    <p:sldId id="330" r:id="rId18"/>
    <p:sldId id="332" r:id="rId19"/>
    <p:sldId id="333" r:id="rId20"/>
    <p:sldId id="347" r:id="rId21"/>
    <p:sldId id="348" r:id="rId22"/>
    <p:sldId id="279" r:id="rId23"/>
    <p:sldId id="280" r:id="rId24"/>
    <p:sldId id="360" r:id="rId25"/>
    <p:sldId id="361" r:id="rId26"/>
    <p:sldId id="362" r:id="rId27"/>
    <p:sldId id="258" r:id="rId28"/>
    <p:sldId id="259" r:id="rId29"/>
    <p:sldId id="260" r:id="rId30"/>
    <p:sldId id="349" r:id="rId31"/>
    <p:sldId id="351" r:id="rId32"/>
    <p:sldId id="262" r:id="rId33"/>
    <p:sldId id="263" r:id="rId34"/>
    <p:sldId id="265" r:id="rId35"/>
    <p:sldId id="266" r:id="rId36"/>
    <p:sldId id="268" r:id="rId37"/>
    <p:sldId id="353" r:id="rId38"/>
    <p:sldId id="354" r:id="rId39"/>
    <p:sldId id="355" r:id="rId40"/>
    <p:sldId id="272" r:id="rId41"/>
    <p:sldId id="356" r:id="rId42"/>
    <p:sldId id="274" r:id="rId43"/>
    <p:sldId id="357" r:id="rId44"/>
    <p:sldId id="358" r:id="rId45"/>
    <p:sldId id="352" r:id="rId46"/>
    <p:sldId id="359" r:id="rId47"/>
  </p:sldIdLst>
  <p:sldSz cx="4610100" cy="3460750"/>
  <p:notesSz cx="4610100" cy="346075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3"/>
    <p:restoredTop sz="92825"/>
  </p:normalViewPr>
  <p:slideViewPr>
    <p:cSldViewPr>
      <p:cViewPr varScale="1">
        <p:scale>
          <a:sx n="183" d="100"/>
          <a:sy n="183" d="100"/>
        </p:scale>
        <p:origin x="184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6450" y="72527"/>
            <a:ext cx="2438348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648270"/>
            <a:ext cx="3863975" cy="169277"/>
          </a:xfr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6450" y="72527"/>
            <a:ext cx="2438348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6450" y="72527"/>
            <a:ext cx="2438348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648270"/>
            <a:ext cx="3863975" cy="90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91BCB-37F7-78B4-E2A9-DD69E7BB6CC1}"/>
              </a:ext>
            </a:extLst>
          </p:cNvPr>
          <p:cNvSpPr/>
          <p:nvPr userDrawn="1"/>
        </p:nvSpPr>
        <p:spPr bwMode="auto">
          <a:xfrm>
            <a:off x="10680" y="617194"/>
            <a:ext cx="4599420" cy="26811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PT" dirty="0">
              <a:latin typeface="Arial" charset="0"/>
            </a:endParaRPr>
          </a:p>
        </p:txBody>
      </p:sp>
      <p:pic>
        <p:nvPicPr>
          <p:cNvPr id="8" name="Picture 7" descr="short_color.png">
            <a:extLst>
              <a:ext uri="{FF2B5EF4-FFF2-40B4-BE49-F238E27FC236}">
                <a16:creationId xmlns:a16="http://schemas.microsoft.com/office/drawing/2014/main" id="{30BEBA5B-008B-0828-479B-BB15F46504D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95302" y="142078"/>
            <a:ext cx="753363" cy="29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0" i="0"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58C64E7-605C-4891-C105-EF85A6751C21}"/>
              </a:ext>
            </a:extLst>
          </p:cNvPr>
          <p:cNvSpPr txBox="1">
            <a:spLocks/>
          </p:cNvSpPr>
          <p:nvPr/>
        </p:nvSpPr>
        <p:spPr>
          <a:xfrm>
            <a:off x="1085850" y="663575"/>
            <a:ext cx="2502824" cy="897804"/>
          </a:xfrm>
          <a:prstGeom prst="rect">
            <a:avLst/>
          </a:prstGeom>
        </p:spPr>
        <p:txBody>
          <a:bodyPr vert="horz" wrap="square" lIns="0" tIns="5201" rIns="0" bIns="0" rtlCol="0">
            <a:spAutoFit/>
          </a:bodyPr>
          <a:lstStyle>
            <a:lvl1pPr>
              <a:defRPr sz="3050" b="0" i="0">
                <a:solidFill>
                  <a:srgbClr val="3333B3"/>
                </a:solidFill>
                <a:latin typeface="Tahoma"/>
                <a:ea typeface="+mj-ea"/>
                <a:cs typeface="Tahoma"/>
              </a:defRPr>
            </a:lvl1pPr>
          </a:lstStyle>
          <a:p>
            <a:pPr marR="34" algn="ctr"/>
            <a:r>
              <a:rPr lang="pt-PT" sz="1600" kern="0" dirty="0">
                <a:solidFill>
                  <a:srgbClr val="000000"/>
                </a:solidFill>
                <a:latin typeface="Calibri Light" panose="020F0302020204030204" pitchFamily="34" charset="0"/>
              </a:rPr>
              <a:t>Lógica para Programação  </a:t>
            </a:r>
            <a:br>
              <a:rPr lang="pt-PT" sz="1600" kern="0" dirty="0">
                <a:solidFill>
                  <a:srgbClr val="000000"/>
                </a:solidFill>
                <a:latin typeface="Calibri Light" panose="020F0302020204030204" pitchFamily="34" charset="0"/>
              </a:rPr>
            </a:br>
            <a:r>
              <a:rPr lang="pt-PT" sz="1600" kern="0" dirty="0">
                <a:solidFill>
                  <a:srgbClr val="000000"/>
                </a:solidFill>
                <a:latin typeface="Calibri Light" panose="020F0302020204030204" pitchFamily="34" charset="0"/>
              </a:rPr>
              <a:t>LEIC-Alameda</a:t>
            </a:r>
            <a:br>
              <a:rPr lang="pt-PT" sz="1600" kern="0" dirty="0">
                <a:solidFill>
                  <a:srgbClr val="000000"/>
                </a:solidFill>
                <a:latin typeface="Calibri Light" panose="020F0302020204030204" pitchFamily="34" charset="0"/>
              </a:rPr>
            </a:br>
            <a:r>
              <a:rPr lang="pt-PT" sz="1600" kern="0" dirty="0">
                <a:solidFill>
                  <a:srgbClr val="000000"/>
                </a:solidFill>
                <a:latin typeface="Calibri Light" panose="020F0302020204030204" pitchFamily="34" charset="0"/>
              </a:rPr>
              <a:t>2022</a:t>
            </a:r>
            <a:br>
              <a:rPr lang="pt-PT" sz="1600" kern="0" dirty="0">
                <a:solidFill>
                  <a:srgbClr val="000000"/>
                </a:solidFill>
                <a:latin typeface="Calibri Light" panose="020F0302020204030204" pitchFamily="34" charset="0"/>
              </a:rPr>
            </a:br>
            <a:r>
              <a:rPr lang="pt-PT" sz="1000" kern="0" dirty="0">
                <a:solidFill>
                  <a:srgbClr val="000000"/>
                </a:solidFill>
                <a:latin typeface="Calibri Light" panose="020F0302020204030204" pitchFamily="34" charset="0"/>
              </a:rPr>
              <a:t>Ana Paiva</a:t>
            </a:r>
            <a:endParaRPr lang="pt-PT" sz="1600" kern="0" spc="-80" dirty="0">
              <a:latin typeface="Microsoft Sans Serif"/>
              <a:cs typeface="Microsoft Sans Serif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6D5A0B2-7B33-F90C-7E8F-FCE90C9DA6E3}"/>
              </a:ext>
            </a:extLst>
          </p:cNvPr>
          <p:cNvSpPr txBox="1"/>
          <p:nvPr/>
        </p:nvSpPr>
        <p:spPr>
          <a:xfrm>
            <a:off x="991007" y="1692687"/>
            <a:ext cx="2759490" cy="1151881"/>
          </a:xfrm>
          <a:prstGeom prst="rect">
            <a:avLst/>
          </a:prstGeom>
        </p:spPr>
        <p:txBody>
          <a:bodyPr vert="horz" wrap="square" lIns="0" tIns="3011" rIns="0" bIns="0" rtlCol="0">
            <a:spAutoFit/>
          </a:bodyPr>
          <a:lstStyle/>
          <a:p>
            <a:pPr marL="278128" marR="275391" algn="ctr">
              <a:lnSpc>
                <a:spcPct val="102600"/>
              </a:lnSpc>
              <a:spcBef>
                <a:spcPts val="24"/>
              </a:spcBef>
            </a:pPr>
            <a:r>
              <a:rPr lang="pt-PT" sz="1100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S6- Lógica Proposicional – semântica </a:t>
            </a:r>
            <a:endParaRPr lang="pt-PT" sz="900" spc="2" dirty="0">
              <a:latin typeface="+mj-lt"/>
            </a:endParaRPr>
          </a:p>
          <a:p>
            <a:pPr marL="278128" marR="275391" algn="ctr">
              <a:lnSpc>
                <a:spcPct val="102600"/>
              </a:lnSpc>
              <a:spcBef>
                <a:spcPts val="24"/>
              </a:spcBef>
            </a:pPr>
            <a:endParaRPr lang="pt-PT" sz="900" spc="2" dirty="0">
              <a:latin typeface="+mj-lt"/>
            </a:endParaRPr>
          </a:p>
          <a:p>
            <a:pPr marL="278128" marR="275391" algn="ctr">
              <a:lnSpc>
                <a:spcPct val="102600"/>
              </a:lnSpc>
              <a:spcBef>
                <a:spcPts val="24"/>
              </a:spcBef>
            </a:pPr>
            <a:r>
              <a:rPr lang="pt-PT" sz="900" spc="2" dirty="0">
                <a:latin typeface="+mj-lt"/>
              </a:rPr>
              <a:t>(estes slides são fortemente baseados nos slides gentilmente cedidos  pelas Professoras Inês </a:t>
            </a:r>
            <a:r>
              <a:rPr lang="pt-PT" sz="900" spc="2" dirty="0" err="1">
                <a:latin typeface="+mj-lt"/>
              </a:rPr>
              <a:t>Lynce</a:t>
            </a:r>
            <a:r>
              <a:rPr lang="pt-PT" sz="900" spc="2" dirty="0">
                <a:latin typeface="+mj-lt"/>
              </a:rPr>
              <a:t> e Luísa </a:t>
            </a:r>
            <a:r>
              <a:rPr lang="pt-PT" sz="900" spc="2" dirty="0" err="1">
                <a:latin typeface="+mj-lt"/>
              </a:rPr>
              <a:t>Coheur</a:t>
            </a:r>
            <a:r>
              <a:rPr lang="pt-PT" sz="900" spc="2" dirty="0">
                <a:latin typeface="+mj-lt"/>
              </a:rPr>
              <a:t>, e qualquer gralha é da minha  responsabilidade)</a:t>
            </a:r>
          </a:p>
          <a:p>
            <a:pPr marL="278128" marR="275391" algn="ctr">
              <a:lnSpc>
                <a:spcPct val="102600"/>
              </a:lnSpc>
              <a:spcBef>
                <a:spcPts val="24"/>
              </a:spcBef>
            </a:pPr>
            <a:endParaRPr lang="pt-PT" sz="900" spc="2" dirty="0">
              <a:latin typeface="+mj-lt"/>
            </a:endParaRPr>
          </a:p>
          <a:p>
            <a:pPr marL="278128" marR="275391" algn="ctr">
              <a:lnSpc>
                <a:spcPct val="102600"/>
              </a:lnSpc>
              <a:spcBef>
                <a:spcPts val="24"/>
              </a:spcBef>
            </a:pPr>
            <a:endParaRPr lang="pt-PT" sz="776" spc="2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44" y="673330"/>
            <a:ext cx="289560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30" dirty="0" err="1">
                <a:solidFill>
                  <a:schemeClr val="tx1"/>
                </a:solidFill>
              </a:rPr>
              <a:t>Construi</a:t>
            </a:r>
            <a:r>
              <a:rPr sz="1100" spc="-20" dirty="0" err="1">
                <a:solidFill>
                  <a:schemeClr val="tx1"/>
                </a:solidFill>
              </a:rPr>
              <a:t>r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</a:rPr>
              <a:t>D</a:t>
            </a:r>
            <a:r>
              <a:rPr sz="1100" spc="45" dirty="0">
                <a:solidFill>
                  <a:schemeClr val="tx1"/>
                </a:solidFill>
              </a:rPr>
              <a:t>A</a:t>
            </a:r>
            <a:r>
              <a:rPr sz="1100" dirty="0">
                <a:solidFill>
                  <a:schemeClr val="tx1"/>
                </a:solidFill>
              </a:rPr>
              <a:t>G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-80" dirty="0">
                <a:solidFill>
                  <a:schemeClr val="tx1"/>
                </a:solidFill>
              </a:rPr>
              <a:t>ass</a:t>
            </a:r>
            <a:r>
              <a:rPr sz="1100" spc="-25" dirty="0">
                <a:solidFill>
                  <a:schemeClr val="tx1"/>
                </a:solidFill>
              </a:rPr>
              <a:t>o</a:t>
            </a:r>
            <a:r>
              <a:rPr sz="1100" spc="-40" dirty="0">
                <a:solidFill>
                  <a:schemeClr val="tx1"/>
                </a:solidFill>
              </a:rPr>
              <a:t>ciado</a:t>
            </a:r>
            <a:r>
              <a:rPr sz="1100" spc="30" dirty="0">
                <a:solidFill>
                  <a:schemeClr val="tx1"/>
                </a:solidFill>
              </a:rPr>
              <a:t> </a:t>
            </a:r>
            <a:r>
              <a:rPr sz="1100" spc="-65" dirty="0">
                <a:solidFill>
                  <a:schemeClr val="tx1"/>
                </a:solidFill>
              </a:rPr>
              <a:t>a</a:t>
            </a:r>
            <a:r>
              <a:rPr sz="1100" spc="40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chemeClr val="tx1"/>
                </a:solidFill>
                <a:latin typeface="Yu Gothic UI Semilight"/>
                <a:cs typeface="Yu Gothic UI Semilight"/>
              </a:rPr>
              <a:t>→</a:t>
            </a:r>
            <a:r>
              <a:rPr sz="1100" spc="1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-445" dirty="0">
                <a:solidFill>
                  <a:schemeClr val="tx1"/>
                </a:solidFill>
                <a:latin typeface="Yu Gothic UI Semilight"/>
                <a:cs typeface="Yu Gothic UI Semilight"/>
              </a:rPr>
              <a:t>∨</a:t>
            </a:r>
            <a:r>
              <a:rPr sz="1100" spc="-6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i="1" spc="35" dirty="0">
                <a:solidFill>
                  <a:schemeClr val="tx1"/>
                </a:solidFill>
                <a:latin typeface="Verdana"/>
                <a:cs typeface="Verdana"/>
              </a:rPr>
              <a:t>Q</a:t>
            </a:r>
            <a:r>
              <a:rPr sz="1100" spc="5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771500D-7B5D-404C-F505-5EE688624688}"/>
              </a:ext>
            </a:extLst>
          </p:cNvPr>
          <p:cNvSpPr txBox="1">
            <a:spLocks/>
          </p:cNvSpPr>
          <p:nvPr/>
        </p:nvSpPr>
        <p:spPr>
          <a:xfrm>
            <a:off x="1238250" y="153432"/>
            <a:ext cx="3124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 algn="r">
              <a:spcBef>
                <a:spcPts val="135"/>
              </a:spcBef>
            </a:pPr>
            <a:r>
              <a:rPr lang="en-GB" kern="0" spc="-50" dirty="0" err="1">
                <a:solidFill>
                  <a:schemeClr val="tx1"/>
                </a:solidFill>
              </a:rPr>
              <a:t>Exemplo</a:t>
            </a:r>
            <a:endParaRPr lang="en-GB" kern="0" spc="5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4A65-AF6A-55DC-6320-108C233EED00}"/>
              </a:ext>
            </a:extLst>
          </p:cNvPr>
          <p:cNvSpPr txBox="1"/>
          <p:nvPr/>
        </p:nvSpPr>
        <p:spPr>
          <a:xfrm>
            <a:off x="-2144" y="906106"/>
            <a:ext cx="23071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100" kern="0" spc="45" dirty="0"/>
              <a:t>P</a:t>
            </a:r>
            <a:r>
              <a:rPr lang="en-GB" sz="1100" kern="0" spc="25" dirty="0"/>
              <a:t> </a:t>
            </a:r>
            <a:r>
              <a:rPr lang="en-PT" sz="1100" spc="-340" dirty="0"/>
              <a:t>∧</a:t>
            </a:r>
            <a:r>
              <a:rPr lang="en-PT" sz="1100" spc="-55" dirty="0"/>
              <a:t>   </a:t>
            </a:r>
            <a:r>
              <a:rPr lang="en-GB" sz="1100" kern="0" spc="20" dirty="0"/>
              <a:t> ¬</a:t>
            </a:r>
            <a:r>
              <a:rPr lang="en-GB" sz="1100" kern="0" spc="5" dirty="0"/>
              <a:t>(</a:t>
            </a:r>
            <a:r>
              <a:rPr lang="en-GB" sz="1100" kern="0" spc="45" dirty="0"/>
              <a:t>P</a:t>
            </a:r>
            <a:r>
              <a:rPr lang="en-GB" sz="1100" kern="0" spc="-55" dirty="0"/>
              <a:t> </a:t>
            </a:r>
            <a:r>
              <a:rPr lang="en-PT" sz="1100" spc="-340" dirty="0"/>
              <a:t>∧</a:t>
            </a:r>
            <a:r>
              <a:rPr lang="en-GB" sz="1100" kern="0" spc="-65" dirty="0"/>
              <a:t>  </a:t>
            </a:r>
            <a:r>
              <a:rPr lang="en-GB" sz="1100" kern="0" spc="20" dirty="0"/>
              <a:t>¬ </a:t>
            </a:r>
            <a:r>
              <a:rPr lang="en-GB" sz="1100" kern="0" spc="35" dirty="0"/>
              <a:t>Q</a:t>
            </a:r>
            <a:r>
              <a:rPr lang="en-GB" sz="1100" kern="0" spc="5" dirty="0"/>
              <a:t>)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6C9E2-DF3F-B63E-2F5E-6B85A6AE7045}"/>
              </a:ext>
            </a:extLst>
          </p:cNvPr>
          <p:cNvSpPr txBox="1"/>
          <p:nvPr/>
        </p:nvSpPr>
        <p:spPr>
          <a:xfrm>
            <a:off x="-14382" y="1167716"/>
            <a:ext cx="2700431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9A5213D8-2A81-DE42-F1F5-6CFE1F7CB7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50" y="1888784"/>
            <a:ext cx="648715" cy="1216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115A15-5C6A-57EA-2C87-3319AC577AD3}"/>
                  </a:ext>
                </a:extLst>
              </p:cNvPr>
              <p:cNvSpPr txBox="1"/>
              <p:nvPr/>
            </p:nvSpPr>
            <p:spPr>
              <a:xfrm>
                <a:off x="2698287" y="517101"/>
                <a:ext cx="1911813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-Uma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fbf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atómica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representada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pela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folha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cujo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rótulo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símbolo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proposição</a:t>
                </a:r>
                <a:endParaRPr lang="en-GB" sz="7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- Uma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fbf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correspondente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à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negação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spc="2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700" b="0" i="0" spc="4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/>
                      </a:rPr>
                      <m:t>α</m:t>
                    </m:r>
                  </m:oMath>
                </a14:m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representada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por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uma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árvore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cuja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raiz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nó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com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rótulo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spc="2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¬ 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do qual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sai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um arco para a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raiz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da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árvore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que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representa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700" b="0" i="0" spc="4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/>
                      </a:rPr>
                      <m:t>α</m:t>
                    </m:r>
                  </m:oMath>
                </a14:m>
                <a:r>
                  <a:rPr lang="pt-PT" sz="700" spc="45" dirty="0"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</a:t>
                </a:r>
              </a:p>
              <a:p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- Uma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fbf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da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conjunção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700" b="0" i="0" spc="4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/>
                      </a:rPr>
                      <m:t>α</m:t>
                    </m:r>
                  </m:oMath>
                </a14:m>
                <a:r>
                  <a:rPr lang="en-GB" sz="700" kern="0" spc="-5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PT" sz="700" spc="-34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∧</a:t>
                </a:r>
                <a:r>
                  <a:rPr lang="en-GB" sz="700" kern="0" spc="-6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PT" sz="700" b="0" i="0" kern="0" spc="2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700" b="0" i="0" kern="0" spc="2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β</m:t>
                    </m:r>
                  </m:oMath>
                </a14:m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uma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árvore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cuja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raíz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PT" sz="700" spc="-34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∧</a:t>
                </a:r>
                <a:r>
                  <a:rPr lang="en-GB" sz="700" kern="0" spc="-6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os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ramos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são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as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árvores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</a:t>
                </a:r>
                <a:r>
                  <a:rPr lang="en-GB" sz="7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raízes</a:t>
                </a:r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700" spc="4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/>
                      </a:rPr>
                      <m:t>α</m:t>
                    </m:r>
                  </m:oMath>
                </a14:m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700" kern="0" spc="2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β</m:t>
                    </m:r>
                  </m:oMath>
                </a14:m>
                <a:r>
                  <a:rPr lang="en-GB" sz="7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  <a:endPara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115A15-5C6A-57EA-2C87-3319AC57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87" y="517101"/>
                <a:ext cx="1911813" cy="1061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2CC9ECF-B941-0C70-A721-0CA3D665E94A}"/>
              </a:ext>
            </a:extLst>
          </p:cNvPr>
          <p:cNvSpPr txBox="1"/>
          <p:nvPr/>
        </p:nvSpPr>
        <p:spPr>
          <a:xfrm>
            <a:off x="3929683" y="173489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0FC48-A36D-EA0D-7AB9-07392A821C0E}"/>
              </a:ext>
            </a:extLst>
          </p:cNvPr>
          <p:cNvSpPr txBox="1"/>
          <p:nvPr/>
        </p:nvSpPr>
        <p:spPr>
          <a:xfrm>
            <a:off x="1584262" y="1541232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74456-1E80-7390-1D3F-DBB6E8F96ECA}"/>
              </a:ext>
            </a:extLst>
          </p:cNvPr>
          <p:cNvSpPr txBox="1"/>
          <p:nvPr/>
        </p:nvSpPr>
        <p:spPr>
          <a:xfrm>
            <a:off x="2019544" y="2331175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4E46-7416-94F1-C420-43BB0BFC8B5F}"/>
              </a:ext>
            </a:extLst>
          </p:cNvPr>
          <p:cNvSpPr txBox="1"/>
          <p:nvPr/>
        </p:nvSpPr>
        <p:spPr>
          <a:xfrm>
            <a:off x="2017642" y="1778139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6AF31-C66B-8C03-DE43-CA7A97968846}"/>
              </a:ext>
            </a:extLst>
          </p:cNvPr>
          <p:cNvSpPr txBox="1"/>
          <p:nvPr/>
        </p:nvSpPr>
        <p:spPr>
          <a:xfrm>
            <a:off x="2422434" y="2608173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A3016-AA34-3A74-F599-582B007B21E2}"/>
              </a:ext>
            </a:extLst>
          </p:cNvPr>
          <p:cNvSpPr txBox="1"/>
          <p:nvPr/>
        </p:nvSpPr>
        <p:spPr>
          <a:xfrm>
            <a:off x="2416213" y="3010519"/>
            <a:ext cx="291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Q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06CEE-E138-9414-96D4-14EFADC58F23}"/>
              </a:ext>
            </a:extLst>
          </p:cNvPr>
          <p:cNvSpPr txBox="1"/>
          <p:nvPr/>
        </p:nvSpPr>
        <p:spPr>
          <a:xfrm>
            <a:off x="1621092" y="3001757"/>
            <a:ext cx="267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P</a:t>
            </a:r>
            <a:endParaRPr lang="en-GB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8DAEF9-38E7-52E7-54D0-0958993436E7}"/>
              </a:ext>
            </a:extLst>
          </p:cNvPr>
          <p:cNvCxnSpPr/>
          <p:nvPr/>
        </p:nvCxnSpPr>
        <p:spPr>
          <a:xfrm>
            <a:off x="1816698" y="1730375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1AD361-5145-D772-B41E-911C5FD3349F}"/>
              </a:ext>
            </a:extLst>
          </p:cNvPr>
          <p:cNvCxnSpPr>
            <a:cxnSpLocks/>
          </p:cNvCxnSpPr>
          <p:nvPr/>
        </p:nvCxnSpPr>
        <p:spPr>
          <a:xfrm>
            <a:off x="1709647" y="1732717"/>
            <a:ext cx="21325" cy="1266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F5635-44A7-BC2B-3D20-13DA864EEDB4}"/>
              </a:ext>
            </a:extLst>
          </p:cNvPr>
          <p:cNvCxnSpPr>
            <a:cxnSpLocks/>
          </p:cNvCxnSpPr>
          <p:nvPr/>
        </p:nvCxnSpPr>
        <p:spPr>
          <a:xfrm>
            <a:off x="2149729" y="1992247"/>
            <a:ext cx="0" cy="37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5A5E3-7F95-23F7-17CE-9CC7311768F1}"/>
              </a:ext>
            </a:extLst>
          </p:cNvPr>
          <p:cNvCxnSpPr/>
          <p:nvPr/>
        </p:nvCxnSpPr>
        <p:spPr>
          <a:xfrm>
            <a:off x="2234555" y="2528969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F4E450-AEA8-BA5E-DD3E-AA8986683B08}"/>
              </a:ext>
            </a:extLst>
          </p:cNvPr>
          <p:cNvCxnSpPr>
            <a:cxnSpLocks/>
          </p:cNvCxnSpPr>
          <p:nvPr/>
        </p:nvCxnSpPr>
        <p:spPr>
          <a:xfrm>
            <a:off x="2554521" y="2812725"/>
            <a:ext cx="0" cy="272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DB4332-8C08-960A-FBB5-C26BF1244C9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754783" y="2575009"/>
            <a:ext cx="380979" cy="42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4592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62" y="428198"/>
            <a:ext cx="289560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30" dirty="0" err="1">
                <a:solidFill>
                  <a:schemeClr val="tx1"/>
                </a:solidFill>
              </a:rPr>
              <a:t>Construi</a:t>
            </a:r>
            <a:r>
              <a:rPr sz="1100" spc="-20" dirty="0" err="1">
                <a:solidFill>
                  <a:schemeClr val="tx1"/>
                </a:solidFill>
              </a:rPr>
              <a:t>r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</a:rPr>
              <a:t>D</a:t>
            </a:r>
            <a:r>
              <a:rPr sz="1100" spc="45" dirty="0">
                <a:solidFill>
                  <a:schemeClr val="tx1"/>
                </a:solidFill>
              </a:rPr>
              <a:t>A</a:t>
            </a:r>
            <a:r>
              <a:rPr sz="1100" dirty="0">
                <a:solidFill>
                  <a:schemeClr val="tx1"/>
                </a:solidFill>
              </a:rPr>
              <a:t>G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-80" dirty="0">
                <a:solidFill>
                  <a:schemeClr val="tx1"/>
                </a:solidFill>
              </a:rPr>
              <a:t>ass</a:t>
            </a:r>
            <a:r>
              <a:rPr sz="1100" spc="-25" dirty="0">
                <a:solidFill>
                  <a:schemeClr val="tx1"/>
                </a:solidFill>
              </a:rPr>
              <a:t>o</a:t>
            </a:r>
            <a:r>
              <a:rPr sz="1100" spc="-40" dirty="0">
                <a:solidFill>
                  <a:schemeClr val="tx1"/>
                </a:solidFill>
              </a:rPr>
              <a:t>ciado</a:t>
            </a:r>
            <a:r>
              <a:rPr sz="1100" spc="30" dirty="0">
                <a:solidFill>
                  <a:schemeClr val="tx1"/>
                </a:solidFill>
              </a:rPr>
              <a:t> </a:t>
            </a:r>
            <a:r>
              <a:rPr sz="1100" spc="-65" dirty="0">
                <a:solidFill>
                  <a:schemeClr val="tx1"/>
                </a:solidFill>
              </a:rPr>
              <a:t>a</a:t>
            </a:r>
            <a:r>
              <a:rPr sz="1100" spc="40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chemeClr val="tx1"/>
                </a:solidFill>
                <a:latin typeface="Yu Gothic UI Semilight"/>
                <a:cs typeface="Yu Gothic UI Semilight"/>
              </a:rPr>
              <a:t>→</a:t>
            </a:r>
            <a:r>
              <a:rPr sz="1100" spc="1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-445" dirty="0">
                <a:solidFill>
                  <a:schemeClr val="tx1"/>
                </a:solidFill>
                <a:latin typeface="Yu Gothic UI Semilight"/>
                <a:cs typeface="Yu Gothic UI Semilight"/>
              </a:rPr>
              <a:t>∨</a:t>
            </a:r>
            <a:r>
              <a:rPr sz="1100" spc="-6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i="1" spc="35" dirty="0">
                <a:solidFill>
                  <a:schemeClr val="tx1"/>
                </a:solidFill>
                <a:latin typeface="Verdana"/>
                <a:cs typeface="Verdana"/>
              </a:rPr>
              <a:t>Q</a:t>
            </a:r>
            <a:r>
              <a:rPr sz="1100" spc="5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771500D-7B5D-404C-F505-5EE688624688}"/>
              </a:ext>
            </a:extLst>
          </p:cNvPr>
          <p:cNvSpPr txBox="1">
            <a:spLocks/>
          </p:cNvSpPr>
          <p:nvPr/>
        </p:nvSpPr>
        <p:spPr>
          <a:xfrm>
            <a:off x="1238250" y="153432"/>
            <a:ext cx="3124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 algn="r">
              <a:spcBef>
                <a:spcPts val="135"/>
              </a:spcBef>
            </a:pPr>
            <a:r>
              <a:rPr lang="en-GB" kern="0" spc="-50" dirty="0" err="1">
                <a:solidFill>
                  <a:schemeClr val="tx1"/>
                </a:solidFill>
              </a:rPr>
              <a:t>Exemplo</a:t>
            </a:r>
            <a:endParaRPr lang="en-GB" kern="0" spc="5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4A65-AF6A-55DC-6320-108C233EED00}"/>
              </a:ext>
            </a:extLst>
          </p:cNvPr>
          <p:cNvSpPr txBox="1"/>
          <p:nvPr/>
        </p:nvSpPr>
        <p:spPr>
          <a:xfrm>
            <a:off x="-16669" y="586944"/>
            <a:ext cx="23071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100" kern="0" spc="45" dirty="0"/>
              <a:t>P</a:t>
            </a:r>
            <a:r>
              <a:rPr lang="en-GB" sz="1100" kern="0" spc="25" dirty="0"/>
              <a:t> </a:t>
            </a:r>
            <a:r>
              <a:rPr lang="en-PT" sz="1100" spc="-340" dirty="0"/>
              <a:t>∧</a:t>
            </a:r>
            <a:r>
              <a:rPr lang="en-PT" sz="1100" spc="-55" dirty="0"/>
              <a:t>   </a:t>
            </a:r>
            <a:r>
              <a:rPr lang="en-GB" sz="1100" kern="0" spc="20" dirty="0"/>
              <a:t> ¬</a:t>
            </a:r>
            <a:r>
              <a:rPr lang="en-GB" sz="1100" kern="0" spc="5" dirty="0"/>
              <a:t>(</a:t>
            </a:r>
            <a:r>
              <a:rPr lang="en-GB" sz="1100" kern="0" spc="45" dirty="0"/>
              <a:t>P</a:t>
            </a:r>
            <a:r>
              <a:rPr lang="en-GB" sz="1100" kern="0" spc="-55" dirty="0"/>
              <a:t> </a:t>
            </a:r>
            <a:r>
              <a:rPr lang="en-PT" sz="1100" spc="-340" dirty="0"/>
              <a:t>∧</a:t>
            </a:r>
            <a:r>
              <a:rPr lang="en-GB" sz="1100" kern="0" spc="-65" dirty="0"/>
              <a:t>  </a:t>
            </a:r>
            <a:r>
              <a:rPr lang="en-GB" sz="1100" kern="0" spc="20" dirty="0"/>
              <a:t>¬ </a:t>
            </a:r>
            <a:r>
              <a:rPr lang="en-GB" sz="1100" kern="0" spc="35" dirty="0"/>
              <a:t>Q</a:t>
            </a:r>
            <a:r>
              <a:rPr lang="en-GB" sz="1100" kern="0" spc="5" dirty="0"/>
              <a:t>)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C3C435D-6502-74CD-0DAD-A5FD1F8E6C3B}"/>
              </a:ext>
            </a:extLst>
          </p:cNvPr>
          <p:cNvSpPr txBox="1">
            <a:spLocks/>
          </p:cNvSpPr>
          <p:nvPr/>
        </p:nvSpPr>
        <p:spPr>
          <a:xfrm>
            <a:off x="136462" y="1780532"/>
            <a:ext cx="2895600" cy="384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>
              <a:spcBef>
                <a:spcPts val="135"/>
              </a:spcBef>
            </a:pPr>
            <a:endParaRPr lang="en-GB" sz="1200" kern="0" spc="5" dirty="0">
              <a:solidFill>
                <a:schemeClr val="tx1"/>
              </a:solidFill>
            </a:endParaRP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100" kern="0" spc="5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6C9E2-DF3F-B63E-2F5E-6B85A6AE7045}"/>
              </a:ext>
            </a:extLst>
          </p:cNvPr>
          <p:cNvSpPr txBox="1"/>
          <p:nvPr/>
        </p:nvSpPr>
        <p:spPr>
          <a:xfrm>
            <a:off x="-16669" y="766579"/>
            <a:ext cx="2700431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9A5213D8-2A81-DE42-F1F5-6CFE1F7CB7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7795" y="1349375"/>
            <a:ext cx="648715" cy="1216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C9ECF-B941-0C70-A721-0CA3D665E94A}"/>
              </a:ext>
            </a:extLst>
          </p:cNvPr>
          <p:cNvSpPr txBox="1"/>
          <p:nvPr/>
        </p:nvSpPr>
        <p:spPr>
          <a:xfrm>
            <a:off x="3929683" y="173489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2536A-4A4A-A8AC-CFC6-08473F5E089E}"/>
              </a:ext>
            </a:extLst>
          </p:cNvPr>
          <p:cNvSpPr txBox="1"/>
          <p:nvPr/>
        </p:nvSpPr>
        <p:spPr>
          <a:xfrm>
            <a:off x="1584262" y="1541232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DF9A2-02D9-6E8D-24CA-D8318EEE34B0}"/>
              </a:ext>
            </a:extLst>
          </p:cNvPr>
          <p:cNvSpPr txBox="1"/>
          <p:nvPr/>
        </p:nvSpPr>
        <p:spPr>
          <a:xfrm>
            <a:off x="2019544" y="2331175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B7B3A-485D-D19D-7904-C9A7EBE702F6}"/>
              </a:ext>
            </a:extLst>
          </p:cNvPr>
          <p:cNvSpPr txBox="1"/>
          <p:nvPr/>
        </p:nvSpPr>
        <p:spPr>
          <a:xfrm>
            <a:off x="2017642" y="1778139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D0853-E65A-747D-0FBE-CBB1CE6A6784}"/>
              </a:ext>
            </a:extLst>
          </p:cNvPr>
          <p:cNvSpPr txBox="1"/>
          <p:nvPr/>
        </p:nvSpPr>
        <p:spPr>
          <a:xfrm>
            <a:off x="2422434" y="2608173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6442-FF84-3FE1-D24F-AC6634B4E63D}"/>
              </a:ext>
            </a:extLst>
          </p:cNvPr>
          <p:cNvSpPr txBox="1"/>
          <p:nvPr/>
        </p:nvSpPr>
        <p:spPr>
          <a:xfrm>
            <a:off x="2416213" y="3010519"/>
            <a:ext cx="291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Q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70EF5-C13E-A959-D009-93D1623DB754}"/>
              </a:ext>
            </a:extLst>
          </p:cNvPr>
          <p:cNvSpPr txBox="1"/>
          <p:nvPr/>
        </p:nvSpPr>
        <p:spPr>
          <a:xfrm>
            <a:off x="1621092" y="3001757"/>
            <a:ext cx="267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P</a:t>
            </a:r>
            <a:endParaRPr lang="en-GB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A7CCFE-FC67-277D-AF5F-E7C9045F0479}"/>
              </a:ext>
            </a:extLst>
          </p:cNvPr>
          <p:cNvCxnSpPr/>
          <p:nvPr/>
        </p:nvCxnSpPr>
        <p:spPr>
          <a:xfrm>
            <a:off x="1816698" y="1730375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74C003-CCF6-D524-4A1D-6EBCB18DB4C6}"/>
              </a:ext>
            </a:extLst>
          </p:cNvPr>
          <p:cNvCxnSpPr>
            <a:cxnSpLocks/>
          </p:cNvCxnSpPr>
          <p:nvPr/>
        </p:nvCxnSpPr>
        <p:spPr>
          <a:xfrm>
            <a:off x="1709647" y="1732717"/>
            <a:ext cx="21325" cy="1266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5E3F3B-4AEB-9710-4AF6-06D184004D4F}"/>
              </a:ext>
            </a:extLst>
          </p:cNvPr>
          <p:cNvCxnSpPr>
            <a:cxnSpLocks/>
          </p:cNvCxnSpPr>
          <p:nvPr/>
        </p:nvCxnSpPr>
        <p:spPr>
          <a:xfrm>
            <a:off x="2149729" y="1992247"/>
            <a:ext cx="0" cy="37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6AB43-0338-6FF8-887F-B7E3B9B2A10D}"/>
              </a:ext>
            </a:extLst>
          </p:cNvPr>
          <p:cNvCxnSpPr/>
          <p:nvPr/>
        </p:nvCxnSpPr>
        <p:spPr>
          <a:xfrm>
            <a:off x="2234555" y="2528969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BEAAAC-6EE1-4ED0-76C4-550B7B63062D}"/>
              </a:ext>
            </a:extLst>
          </p:cNvPr>
          <p:cNvCxnSpPr>
            <a:cxnSpLocks/>
          </p:cNvCxnSpPr>
          <p:nvPr/>
        </p:nvCxnSpPr>
        <p:spPr>
          <a:xfrm>
            <a:off x="2554521" y="2812725"/>
            <a:ext cx="0" cy="272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F628C5-BF73-A7C7-9081-67D87724F79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754783" y="2575009"/>
            <a:ext cx="380979" cy="42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743349-57EC-9EB8-5E60-7B48F7F9A6E3}"/>
              </a:ext>
            </a:extLst>
          </p:cNvPr>
          <p:cNvSpPr txBox="1"/>
          <p:nvPr/>
        </p:nvSpPr>
        <p:spPr>
          <a:xfrm>
            <a:off x="-16669" y="1094287"/>
            <a:ext cx="27004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3.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0E9CC7-115C-A58E-31CD-2C7E543042E4}"/>
              </a:ext>
            </a:extLst>
          </p:cNvPr>
          <p:cNvSpPr txBox="1"/>
          <p:nvPr/>
        </p:nvSpPr>
        <p:spPr>
          <a:xfrm>
            <a:off x="70977" y="1807589"/>
            <a:ext cx="163859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negação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conjunção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7838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6450" y="99688"/>
            <a:ext cx="2310179" cy="6764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en-GB" sz="1400" dirty="0" err="1">
                <a:latin typeface="+mj-lt"/>
                <a:cs typeface="Tahoma"/>
              </a:rPr>
              <a:t>Propagação</a:t>
            </a:r>
            <a:r>
              <a:rPr lang="en-GB" sz="1400" dirty="0">
                <a:latin typeface="+mj-lt"/>
                <a:cs typeface="Tahoma"/>
              </a:rPr>
              <a:t> de </a:t>
            </a:r>
            <a:r>
              <a:rPr lang="en-GB" sz="1400" dirty="0" err="1">
                <a:latin typeface="+mj-lt"/>
                <a:cs typeface="Tahoma"/>
              </a:rPr>
              <a:t>marcas</a:t>
            </a:r>
            <a:r>
              <a:rPr lang="en-GB" sz="1400" dirty="0">
                <a:latin typeface="+mj-lt"/>
                <a:cs typeface="Tahoma"/>
              </a:rPr>
              <a:t>: </a:t>
            </a:r>
            <a:r>
              <a:rPr lang="en-GB" sz="1400" dirty="0" err="1">
                <a:latin typeface="+mj-lt"/>
                <a:cs typeface="Tahoma"/>
              </a:rPr>
              <a:t>regras</a:t>
            </a:r>
            <a:r>
              <a:rPr lang="en-GB" sz="1400" dirty="0">
                <a:latin typeface="+mj-lt"/>
                <a:cs typeface="Tahoma"/>
              </a:rPr>
              <a:t> para a </a:t>
            </a:r>
            <a:r>
              <a:rPr lang="en-GB" sz="1400" dirty="0" err="1">
                <a:latin typeface="+mj-lt"/>
                <a:cs typeface="Tahoma"/>
              </a:rPr>
              <a:t>negação</a:t>
            </a:r>
            <a:endParaRPr lang="en-GB" sz="1400" dirty="0">
              <a:latin typeface="+mj-lt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GB" sz="140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7487" y="1696966"/>
            <a:ext cx="881149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Symbol"/>
                <a:cs typeface="Symbol"/>
              </a:rPr>
              <a:t>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4993" y="1696966"/>
            <a:ext cx="881149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Symbol"/>
                <a:cs typeface="Symbol"/>
              </a:rPr>
              <a:t>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3558" y="1083628"/>
            <a:ext cx="243840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r>
              <a:rPr sz="1050" i="1" spc="-2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1050" i="1" spc="-5" dirty="0">
                <a:solidFill>
                  <a:srgbClr val="0A31FF"/>
                </a:solidFill>
                <a:latin typeface="Times New Roman"/>
                <a:cs typeface="Times New Roman"/>
              </a:rPr>
              <a:t>(F)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506" y="1711925"/>
            <a:ext cx="245502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0A31FF"/>
                </a:solidFill>
                <a:latin typeface="Times New Roman"/>
                <a:cs typeface="Times New Roman"/>
              </a:rPr>
              <a:t>F (V)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421" y="1083628"/>
            <a:ext cx="83681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 MT"/>
                <a:cs typeface="Arial MT"/>
              </a:rPr>
              <a:t>¬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 rot="21313067">
            <a:off x="1915064" y="1250904"/>
            <a:ext cx="45719" cy="499109"/>
          </a:xfrm>
          <a:custGeom>
            <a:avLst/>
            <a:gdLst/>
            <a:ahLst/>
            <a:cxnLst/>
            <a:rect l="l" t="t" r="r" b="b"/>
            <a:pathLst>
              <a:path w="5080" h="499110">
                <a:moveTo>
                  <a:pt x="4986" y="0"/>
                </a:moveTo>
                <a:lnTo>
                  <a:pt x="0" y="498651"/>
                </a:lnTo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432569" y="1250904"/>
            <a:ext cx="45719" cy="499109"/>
          </a:xfrm>
          <a:custGeom>
            <a:avLst/>
            <a:gdLst/>
            <a:ahLst/>
            <a:cxnLst/>
            <a:rect l="l" t="t" r="r" b="b"/>
            <a:pathLst>
              <a:path h="499110">
                <a:moveTo>
                  <a:pt x="0" y="0"/>
                </a:moveTo>
                <a:lnTo>
                  <a:pt x="0" y="498651"/>
                </a:lnTo>
              </a:path>
            </a:pathLst>
          </a:custGeom>
          <a:ln w="9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2925688" y="1083628"/>
            <a:ext cx="479921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6725" algn="l"/>
              </a:tabLst>
            </a:pPr>
            <a:r>
              <a:rPr sz="1050" i="1" spc="-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r>
              <a:rPr sz="1050" i="1" spc="-2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1050" i="1" spc="-5" dirty="0">
                <a:solidFill>
                  <a:srgbClr val="0A31FF"/>
                </a:solidFill>
                <a:latin typeface="Times New Roman"/>
                <a:cs typeface="Times New Roman"/>
              </a:rPr>
              <a:t>(F)</a:t>
            </a:r>
            <a:r>
              <a:rPr sz="105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1050" spc="-5" dirty="0">
                <a:latin typeface="Arial MT"/>
                <a:cs typeface="Arial MT"/>
              </a:rPr>
              <a:t>¬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4637" y="1711925"/>
            <a:ext cx="245502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0A31FF"/>
                </a:solidFill>
                <a:latin typeface="Times New Roman"/>
                <a:cs typeface="Times New Roman"/>
              </a:rPr>
              <a:t>F (V)</a:t>
            </a:r>
            <a:endParaRPr sz="1050">
              <a:latin typeface="Times New Roman"/>
              <a:cs typeface="Times New Roman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24C26E-853B-3530-5AE4-A6357A6048E5}"/>
              </a:ext>
            </a:extLst>
          </p:cNvPr>
          <p:cNvCxnSpPr>
            <a:cxnSpLocks/>
          </p:cNvCxnSpPr>
          <p:nvPr/>
        </p:nvCxnSpPr>
        <p:spPr>
          <a:xfrm>
            <a:off x="1397840" y="1271711"/>
            <a:ext cx="6349" cy="45390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30907-4629-5C43-00D8-DF7444F69617}"/>
              </a:ext>
            </a:extLst>
          </p:cNvPr>
          <p:cNvCxnSpPr>
            <a:cxnSpLocks/>
          </p:cNvCxnSpPr>
          <p:nvPr/>
        </p:nvCxnSpPr>
        <p:spPr>
          <a:xfrm flipV="1">
            <a:off x="3067050" y="1256752"/>
            <a:ext cx="0" cy="48055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04" y="84152"/>
            <a:ext cx="35979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+mj-lt"/>
                <a:cs typeface="Tahoma"/>
              </a:rPr>
              <a:t>Propaga</a:t>
            </a:r>
            <a:r>
              <a:rPr sz="1400" spc="-770" dirty="0">
                <a:latin typeface="+mj-lt"/>
                <a:cs typeface="Tahoma"/>
              </a:rPr>
              <a:t>¸</a:t>
            </a:r>
            <a:r>
              <a:rPr sz="1400" spc="-45" dirty="0">
                <a:latin typeface="+mj-lt"/>
                <a:cs typeface="Tahoma"/>
              </a:rPr>
              <a:t>c</a:t>
            </a:r>
            <a:r>
              <a:rPr sz="1400" spc="-755" dirty="0">
                <a:latin typeface="+mj-lt"/>
                <a:cs typeface="Tahoma"/>
              </a:rPr>
              <a:t>˜</a:t>
            </a:r>
            <a:r>
              <a:rPr sz="1400" spc="-65" dirty="0">
                <a:latin typeface="+mj-lt"/>
                <a:cs typeface="Tahoma"/>
              </a:rPr>
              <a:t>ao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85" dirty="0">
                <a:latin typeface="+mj-lt"/>
                <a:cs typeface="Tahoma"/>
              </a:rPr>
              <a:t>de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80" dirty="0">
                <a:latin typeface="+mj-lt"/>
                <a:cs typeface="Tahoma"/>
              </a:rPr>
              <a:t>m</a:t>
            </a:r>
            <a:r>
              <a:rPr sz="1400" spc="-90" dirty="0">
                <a:latin typeface="+mj-lt"/>
                <a:cs typeface="Tahoma"/>
              </a:rPr>
              <a:t>a</a:t>
            </a:r>
            <a:r>
              <a:rPr sz="1400" spc="-65" dirty="0">
                <a:latin typeface="+mj-lt"/>
                <a:cs typeface="Tahoma"/>
              </a:rPr>
              <a:t>rcas:</a:t>
            </a:r>
            <a:r>
              <a:rPr sz="1400" spc="185" dirty="0">
                <a:latin typeface="+mj-lt"/>
                <a:cs typeface="Tahoma"/>
              </a:rPr>
              <a:t> </a:t>
            </a:r>
            <a:r>
              <a:rPr sz="1400" spc="-70" dirty="0">
                <a:latin typeface="+mj-lt"/>
                <a:cs typeface="Tahoma"/>
              </a:rPr>
              <a:t>regras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65" dirty="0">
                <a:latin typeface="+mj-lt"/>
                <a:cs typeface="Tahoma"/>
              </a:rPr>
              <a:t>p</a:t>
            </a:r>
            <a:r>
              <a:rPr sz="1400" spc="-100" dirty="0">
                <a:latin typeface="+mj-lt"/>
                <a:cs typeface="Tahoma"/>
              </a:rPr>
              <a:t>a</a:t>
            </a:r>
            <a:r>
              <a:rPr sz="1400" spc="-50" dirty="0">
                <a:latin typeface="+mj-lt"/>
                <a:cs typeface="Tahoma"/>
              </a:rPr>
              <a:t>ra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65" dirty="0">
                <a:latin typeface="+mj-lt"/>
                <a:cs typeface="Tahoma"/>
              </a:rPr>
              <a:t>a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50" dirty="0">
                <a:latin typeface="+mj-lt"/>
                <a:cs typeface="Tahoma"/>
              </a:rPr>
              <a:t>conjun</a:t>
            </a:r>
            <a:r>
              <a:rPr sz="1400" spc="-770" dirty="0">
                <a:latin typeface="+mj-lt"/>
                <a:cs typeface="Tahoma"/>
              </a:rPr>
              <a:t>¸</a:t>
            </a:r>
            <a:r>
              <a:rPr sz="1400" spc="-45" dirty="0">
                <a:latin typeface="+mj-lt"/>
                <a:cs typeface="Tahoma"/>
              </a:rPr>
              <a:t>c</a:t>
            </a:r>
            <a:r>
              <a:rPr sz="1400" spc="-755" dirty="0">
                <a:latin typeface="+mj-lt"/>
                <a:cs typeface="Tahoma"/>
              </a:rPr>
              <a:t>˜</a:t>
            </a:r>
            <a:r>
              <a:rPr sz="1400" spc="-65" dirty="0">
                <a:latin typeface="+mj-lt"/>
                <a:cs typeface="Tahoma"/>
              </a:rPr>
              <a:t>ao</a:t>
            </a:r>
            <a:endParaRPr sz="1400" dirty="0">
              <a:latin typeface="+mj-lt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918" y="931408"/>
            <a:ext cx="278130" cy="260985"/>
          </a:xfrm>
          <a:custGeom>
            <a:avLst/>
            <a:gdLst/>
            <a:ahLst/>
            <a:cxnLst/>
            <a:rect l="l" t="t" r="r" b="b"/>
            <a:pathLst>
              <a:path w="278130" h="260984">
                <a:moveTo>
                  <a:pt x="0" y="0"/>
                </a:moveTo>
                <a:lnTo>
                  <a:pt x="277631" y="260708"/>
                </a:lnTo>
              </a:path>
            </a:pathLst>
          </a:custGeom>
          <a:ln w="7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782612" y="1150178"/>
            <a:ext cx="736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2118" y="931408"/>
            <a:ext cx="255270" cy="268605"/>
          </a:xfrm>
          <a:custGeom>
            <a:avLst/>
            <a:gdLst/>
            <a:ahLst/>
            <a:cxnLst/>
            <a:rect l="l" t="t" r="r" b="b"/>
            <a:pathLst>
              <a:path w="255269" h="268605">
                <a:moveTo>
                  <a:pt x="254800" y="0"/>
                </a:moveTo>
                <a:lnTo>
                  <a:pt x="0" y="268017"/>
                </a:lnTo>
              </a:path>
            </a:pathLst>
          </a:custGeom>
          <a:ln w="7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312997" y="711064"/>
            <a:ext cx="50683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r>
              <a:rPr sz="1100" i="1" spc="36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pc="-7" baseline="-35714" dirty="0">
                <a:latin typeface="Times New Roman"/>
                <a:cs typeface="Times New Roman"/>
              </a:rPr>
              <a:t>^</a:t>
            </a:r>
            <a:endParaRPr baseline="-3571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320" y="1175762"/>
            <a:ext cx="793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6525" y="1157488"/>
            <a:ext cx="8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9393" y="1164797"/>
            <a:ext cx="793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9673" y="822387"/>
            <a:ext cx="1005840" cy="370205"/>
            <a:chOff x="1069673" y="822387"/>
            <a:chExt cx="1005840" cy="370205"/>
          </a:xfrm>
        </p:grpSpPr>
        <p:sp>
          <p:nvSpPr>
            <p:cNvPr id="11" name="object 11"/>
            <p:cNvSpPr/>
            <p:nvPr/>
          </p:nvSpPr>
          <p:spPr>
            <a:xfrm>
              <a:off x="1082465" y="824214"/>
              <a:ext cx="274955" cy="348615"/>
            </a:xfrm>
            <a:custGeom>
              <a:avLst/>
              <a:gdLst/>
              <a:ahLst/>
              <a:cxnLst/>
              <a:rect l="l" t="t" r="r" b="b"/>
              <a:pathLst>
                <a:path w="274955" h="348615">
                  <a:moveTo>
                    <a:pt x="274401" y="0"/>
                  </a:moveTo>
                  <a:lnTo>
                    <a:pt x="226889" y="0"/>
                  </a:lnTo>
                  <a:lnTo>
                    <a:pt x="0" y="0"/>
                  </a:lnTo>
                  <a:lnTo>
                    <a:pt x="0" y="327699"/>
                  </a:lnTo>
                  <a:lnTo>
                    <a:pt x="0" y="348166"/>
                  </a:lnTo>
                </a:path>
              </a:pathLst>
            </a:custGeom>
            <a:ln w="3654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1501" y="1161416"/>
              <a:ext cx="22225" cy="29845"/>
            </a:xfrm>
            <a:custGeom>
              <a:avLst/>
              <a:gdLst/>
              <a:ahLst/>
              <a:cxnLst/>
              <a:rect l="l" t="t" r="r" b="b"/>
              <a:pathLst>
                <a:path w="22225" h="29844">
                  <a:moveTo>
                    <a:pt x="0" y="0"/>
                  </a:moveTo>
                  <a:lnTo>
                    <a:pt x="10964" y="29238"/>
                  </a:lnTo>
                  <a:lnTo>
                    <a:pt x="17817" y="10964"/>
                  </a:lnTo>
                  <a:lnTo>
                    <a:pt x="10964" y="10964"/>
                  </a:lnTo>
                  <a:lnTo>
                    <a:pt x="0" y="0"/>
                  </a:lnTo>
                  <a:close/>
                </a:path>
                <a:path w="22225" h="29844">
                  <a:moveTo>
                    <a:pt x="21928" y="0"/>
                  </a:moveTo>
                  <a:lnTo>
                    <a:pt x="10964" y="10964"/>
                  </a:lnTo>
                  <a:lnTo>
                    <a:pt x="17817" y="10964"/>
                  </a:lnTo>
                  <a:lnTo>
                    <a:pt x="2192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501" y="1161416"/>
              <a:ext cx="22225" cy="29845"/>
            </a:xfrm>
            <a:custGeom>
              <a:avLst/>
              <a:gdLst/>
              <a:ahLst/>
              <a:cxnLst/>
              <a:rect l="l" t="t" r="r" b="b"/>
              <a:pathLst>
                <a:path w="22225" h="29844">
                  <a:moveTo>
                    <a:pt x="10964" y="29238"/>
                  </a:moveTo>
                  <a:lnTo>
                    <a:pt x="21928" y="0"/>
                  </a:lnTo>
                  <a:lnTo>
                    <a:pt x="10964" y="10964"/>
                  </a:lnTo>
                  <a:lnTo>
                    <a:pt x="0" y="0"/>
                  </a:lnTo>
                  <a:lnTo>
                    <a:pt x="10964" y="29238"/>
                  </a:lnTo>
                  <a:close/>
                </a:path>
              </a:pathLst>
            </a:custGeom>
            <a:ln w="3654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8441" y="824214"/>
              <a:ext cx="574675" cy="337820"/>
            </a:xfrm>
            <a:custGeom>
              <a:avLst/>
              <a:gdLst/>
              <a:ahLst/>
              <a:cxnLst/>
              <a:rect l="l" t="t" r="r" b="b"/>
              <a:pathLst>
                <a:path w="574675" h="337819">
                  <a:moveTo>
                    <a:pt x="0" y="0"/>
                  </a:moveTo>
                  <a:lnTo>
                    <a:pt x="47512" y="0"/>
                  </a:lnTo>
                  <a:lnTo>
                    <a:pt x="574096" y="0"/>
                  </a:lnTo>
                  <a:lnTo>
                    <a:pt x="574096" y="316734"/>
                  </a:lnTo>
                  <a:lnTo>
                    <a:pt x="574096" y="337201"/>
                  </a:lnTo>
                </a:path>
              </a:pathLst>
            </a:custGeom>
            <a:ln w="3654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1574" y="1150451"/>
              <a:ext cx="22225" cy="29845"/>
            </a:xfrm>
            <a:custGeom>
              <a:avLst/>
              <a:gdLst/>
              <a:ahLst/>
              <a:cxnLst/>
              <a:rect l="l" t="t" r="r" b="b"/>
              <a:pathLst>
                <a:path w="22225" h="29844">
                  <a:moveTo>
                    <a:pt x="0" y="0"/>
                  </a:moveTo>
                  <a:lnTo>
                    <a:pt x="10964" y="29238"/>
                  </a:lnTo>
                  <a:lnTo>
                    <a:pt x="17817" y="10964"/>
                  </a:lnTo>
                  <a:lnTo>
                    <a:pt x="10964" y="10964"/>
                  </a:lnTo>
                  <a:lnTo>
                    <a:pt x="0" y="0"/>
                  </a:lnTo>
                  <a:close/>
                </a:path>
                <a:path w="22225" h="29844">
                  <a:moveTo>
                    <a:pt x="21928" y="0"/>
                  </a:moveTo>
                  <a:lnTo>
                    <a:pt x="10964" y="10964"/>
                  </a:lnTo>
                  <a:lnTo>
                    <a:pt x="17817" y="10964"/>
                  </a:lnTo>
                  <a:lnTo>
                    <a:pt x="2192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1573" y="1150451"/>
              <a:ext cx="22225" cy="29845"/>
            </a:xfrm>
            <a:custGeom>
              <a:avLst/>
              <a:gdLst/>
              <a:ahLst/>
              <a:cxnLst/>
              <a:rect l="l" t="t" r="r" b="b"/>
              <a:pathLst>
                <a:path w="22225" h="29844">
                  <a:moveTo>
                    <a:pt x="10964" y="29238"/>
                  </a:moveTo>
                  <a:lnTo>
                    <a:pt x="21928" y="0"/>
                  </a:lnTo>
                  <a:lnTo>
                    <a:pt x="10964" y="10964"/>
                  </a:lnTo>
                  <a:lnTo>
                    <a:pt x="0" y="0"/>
                  </a:lnTo>
                  <a:lnTo>
                    <a:pt x="10964" y="29238"/>
                  </a:lnTo>
                  <a:close/>
                </a:path>
              </a:pathLst>
            </a:custGeom>
            <a:ln w="3654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17" name="object 17"/>
          <p:cNvSpPr/>
          <p:nvPr/>
        </p:nvSpPr>
        <p:spPr>
          <a:xfrm>
            <a:off x="3031090" y="965520"/>
            <a:ext cx="278130" cy="260985"/>
          </a:xfrm>
          <a:custGeom>
            <a:avLst/>
            <a:gdLst/>
            <a:ahLst/>
            <a:cxnLst/>
            <a:rect l="l" t="t" r="r" b="b"/>
            <a:pathLst>
              <a:path w="278129" h="260984">
                <a:moveTo>
                  <a:pt x="0" y="0"/>
                </a:moveTo>
                <a:lnTo>
                  <a:pt x="277628" y="260708"/>
                </a:lnTo>
              </a:path>
            </a:pathLst>
          </a:custGeom>
          <a:ln w="7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3266780" y="1184290"/>
            <a:ext cx="736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6290" y="965520"/>
            <a:ext cx="255270" cy="268605"/>
          </a:xfrm>
          <a:custGeom>
            <a:avLst/>
            <a:gdLst/>
            <a:ahLst/>
            <a:cxnLst/>
            <a:rect l="l" t="t" r="r" b="b"/>
            <a:pathLst>
              <a:path w="255269" h="268605">
                <a:moveTo>
                  <a:pt x="254800" y="0"/>
                </a:moveTo>
                <a:lnTo>
                  <a:pt x="0" y="268018"/>
                </a:lnTo>
              </a:path>
            </a:pathLst>
          </a:custGeom>
          <a:ln w="73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20" name="object 20"/>
          <p:cNvSpPr txBox="1"/>
          <p:nvPr/>
        </p:nvSpPr>
        <p:spPr>
          <a:xfrm>
            <a:off x="2796234" y="729709"/>
            <a:ext cx="66528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r>
              <a:rPr sz="1100" i="1" spc="36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pc="-7" baseline="-35714" dirty="0">
                <a:latin typeface="Times New Roman"/>
                <a:cs typeface="Times New Roman"/>
              </a:rPr>
              <a:t>^</a:t>
            </a:r>
            <a:endParaRPr baseline="-35714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3489" y="1209874"/>
            <a:ext cx="793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0697" y="1191600"/>
            <a:ext cx="8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3568" y="1198909"/>
            <a:ext cx="793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66635" y="847361"/>
            <a:ext cx="980393" cy="386250"/>
            <a:chOff x="2566635" y="847361"/>
            <a:chExt cx="980393" cy="386250"/>
          </a:xfrm>
        </p:grpSpPr>
        <p:sp>
          <p:nvSpPr>
            <p:cNvPr id="25" name="object 25"/>
            <p:cNvSpPr/>
            <p:nvPr/>
          </p:nvSpPr>
          <p:spPr>
            <a:xfrm>
              <a:off x="2566635" y="858326"/>
              <a:ext cx="247650" cy="375285"/>
            </a:xfrm>
            <a:custGeom>
              <a:avLst/>
              <a:gdLst/>
              <a:ahLst/>
              <a:cxnLst/>
              <a:rect l="l" t="t" r="r" b="b"/>
              <a:pathLst>
                <a:path w="247650" h="375284">
                  <a:moveTo>
                    <a:pt x="247358" y="0"/>
                  </a:moveTo>
                  <a:lnTo>
                    <a:pt x="226891" y="0"/>
                  </a:lnTo>
                  <a:lnTo>
                    <a:pt x="0" y="0"/>
                  </a:lnTo>
                  <a:lnTo>
                    <a:pt x="0" y="327699"/>
                  </a:lnTo>
                  <a:lnTo>
                    <a:pt x="0" y="375211"/>
                  </a:lnTo>
                </a:path>
              </a:pathLst>
            </a:custGeom>
            <a:ln w="3654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803029" y="847361"/>
              <a:ext cx="29845" cy="22225"/>
            </a:xfrm>
            <a:custGeom>
              <a:avLst/>
              <a:gdLst/>
              <a:ahLst/>
              <a:cxnLst/>
              <a:rect l="l" t="t" r="r" b="b"/>
              <a:pathLst>
                <a:path w="29844" h="22225">
                  <a:moveTo>
                    <a:pt x="0" y="0"/>
                  </a:moveTo>
                  <a:lnTo>
                    <a:pt x="10964" y="10964"/>
                  </a:lnTo>
                  <a:lnTo>
                    <a:pt x="0" y="21928"/>
                  </a:lnTo>
                  <a:lnTo>
                    <a:pt x="29238" y="10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3029" y="847362"/>
              <a:ext cx="29845" cy="22225"/>
            </a:xfrm>
            <a:custGeom>
              <a:avLst/>
              <a:gdLst/>
              <a:ahLst/>
              <a:cxnLst/>
              <a:rect l="l" t="t" r="r" b="b"/>
              <a:pathLst>
                <a:path w="29844" h="22225">
                  <a:moveTo>
                    <a:pt x="29238" y="10964"/>
                  </a:moveTo>
                  <a:lnTo>
                    <a:pt x="0" y="0"/>
                  </a:lnTo>
                  <a:lnTo>
                    <a:pt x="10964" y="10964"/>
                  </a:lnTo>
                  <a:lnTo>
                    <a:pt x="0" y="21928"/>
                  </a:lnTo>
                  <a:lnTo>
                    <a:pt x="29238" y="10964"/>
                  </a:lnTo>
                  <a:close/>
                </a:path>
              </a:pathLst>
            </a:custGeom>
            <a:ln w="3654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94687" y="887216"/>
              <a:ext cx="352341" cy="335599"/>
            </a:xfrm>
            <a:custGeom>
              <a:avLst/>
              <a:gdLst/>
              <a:ahLst/>
              <a:cxnLst/>
              <a:rect l="l" t="t" r="r" b="b"/>
              <a:pathLst>
                <a:path w="547370" h="364490">
                  <a:moveTo>
                    <a:pt x="0" y="0"/>
                  </a:moveTo>
                  <a:lnTo>
                    <a:pt x="20467" y="0"/>
                  </a:lnTo>
                  <a:lnTo>
                    <a:pt x="547054" y="0"/>
                  </a:lnTo>
                  <a:lnTo>
                    <a:pt x="547054" y="316734"/>
                  </a:lnTo>
                  <a:lnTo>
                    <a:pt x="547054" y="364247"/>
                  </a:lnTo>
                </a:path>
              </a:pathLst>
            </a:custGeom>
            <a:ln w="3654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981384" y="847361"/>
              <a:ext cx="29845" cy="22225"/>
            </a:xfrm>
            <a:custGeom>
              <a:avLst/>
              <a:gdLst/>
              <a:ahLst/>
              <a:cxnLst/>
              <a:rect l="l" t="t" r="r" b="b"/>
              <a:pathLst>
                <a:path w="29844" h="22225">
                  <a:moveTo>
                    <a:pt x="29238" y="0"/>
                  </a:moveTo>
                  <a:lnTo>
                    <a:pt x="0" y="10964"/>
                  </a:lnTo>
                  <a:lnTo>
                    <a:pt x="29238" y="21928"/>
                  </a:lnTo>
                  <a:lnTo>
                    <a:pt x="18274" y="10964"/>
                  </a:lnTo>
                  <a:lnTo>
                    <a:pt x="2923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1384" y="847362"/>
              <a:ext cx="29845" cy="22225"/>
            </a:xfrm>
            <a:custGeom>
              <a:avLst/>
              <a:gdLst/>
              <a:ahLst/>
              <a:cxnLst/>
              <a:rect l="l" t="t" r="r" b="b"/>
              <a:pathLst>
                <a:path w="29844" h="22225">
                  <a:moveTo>
                    <a:pt x="0" y="10964"/>
                  </a:moveTo>
                  <a:lnTo>
                    <a:pt x="29238" y="21928"/>
                  </a:lnTo>
                  <a:lnTo>
                    <a:pt x="18274" y="10964"/>
                  </a:lnTo>
                  <a:lnTo>
                    <a:pt x="29238" y="0"/>
                  </a:lnTo>
                  <a:lnTo>
                    <a:pt x="0" y="10964"/>
                  </a:lnTo>
                  <a:close/>
                </a:path>
              </a:pathLst>
            </a:custGeom>
            <a:ln w="3654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31" name="object 31"/>
          <p:cNvSpPr/>
          <p:nvPr/>
        </p:nvSpPr>
        <p:spPr>
          <a:xfrm>
            <a:off x="1538043" y="1678206"/>
            <a:ext cx="273685" cy="256540"/>
          </a:xfrm>
          <a:custGeom>
            <a:avLst/>
            <a:gdLst/>
            <a:ahLst/>
            <a:cxnLst/>
            <a:rect l="l" t="t" r="r" b="b"/>
            <a:pathLst>
              <a:path w="273685" h="256539">
                <a:moveTo>
                  <a:pt x="0" y="0"/>
                </a:moveTo>
                <a:lnTo>
                  <a:pt x="273184" y="256532"/>
                </a:lnTo>
              </a:path>
            </a:pathLst>
          </a:custGeom>
          <a:ln w="7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32" name="object 32"/>
          <p:cNvSpPr txBox="1"/>
          <p:nvPr/>
        </p:nvSpPr>
        <p:spPr>
          <a:xfrm>
            <a:off x="1769757" y="1893268"/>
            <a:ext cx="73025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87324" y="1678206"/>
            <a:ext cx="250825" cy="264160"/>
          </a:xfrm>
          <a:custGeom>
            <a:avLst/>
            <a:gdLst/>
            <a:ahLst/>
            <a:cxnLst/>
            <a:rect l="l" t="t" r="r" b="b"/>
            <a:pathLst>
              <a:path w="250825" h="264160">
                <a:moveTo>
                  <a:pt x="250718" y="0"/>
                </a:moveTo>
                <a:lnTo>
                  <a:pt x="0" y="263724"/>
                </a:lnTo>
              </a:path>
            </a:pathLst>
          </a:custGeom>
          <a:ln w="7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34" name="object 34"/>
          <p:cNvSpPr txBox="1"/>
          <p:nvPr/>
        </p:nvSpPr>
        <p:spPr>
          <a:xfrm>
            <a:off x="1295092" y="1534819"/>
            <a:ext cx="671681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 </a:t>
            </a:r>
            <a:r>
              <a:rPr sz="1100" i="1" spc="18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^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8372" y="1918442"/>
            <a:ext cx="7874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42257" y="1900461"/>
            <a:ext cx="8001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79231" y="1629815"/>
            <a:ext cx="242247" cy="314502"/>
            <a:chOff x="1079231" y="1560142"/>
            <a:chExt cx="265430" cy="384175"/>
          </a:xfrm>
        </p:grpSpPr>
        <p:sp>
          <p:nvSpPr>
            <p:cNvPr id="38" name="object 38"/>
            <p:cNvSpPr/>
            <p:nvPr/>
          </p:nvSpPr>
          <p:spPr>
            <a:xfrm>
              <a:off x="1081029" y="1572729"/>
              <a:ext cx="243840" cy="369570"/>
            </a:xfrm>
            <a:custGeom>
              <a:avLst/>
              <a:gdLst/>
              <a:ahLst/>
              <a:cxnLst/>
              <a:rect l="l" t="t" r="r" b="b"/>
              <a:pathLst>
                <a:path w="243840" h="369569">
                  <a:moveTo>
                    <a:pt x="243394" y="0"/>
                  </a:moveTo>
                  <a:lnTo>
                    <a:pt x="223254" y="0"/>
                  </a:lnTo>
                  <a:lnTo>
                    <a:pt x="0" y="0"/>
                  </a:lnTo>
                  <a:lnTo>
                    <a:pt x="0" y="322450"/>
                  </a:lnTo>
                  <a:lnTo>
                    <a:pt x="0" y="369201"/>
                  </a:lnTo>
                </a:path>
              </a:pathLst>
            </a:custGeom>
            <a:ln w="3596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3635" y="1561940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90">
                  <a:moveTo>
                    <a:pt x="0" y="0"/>
                  </a:moveTo>
                  <a:lnTo>
                    <a:pt x="10788" y="10788"/>
                  </a:lnTo>
                  <a:lnTo>
                    <a:pt x="0" y="21577"/>
                  </a:lnTo>
                  <a:lnTo>
                    <a:pt x="28770" y="10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313634" y="1561940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90">
                  <a:moveTo>
                    <a:pt x="28770" y="10788"/>
                  </a:moveTo>
                  <a:lnTo>
                    <a:pt x="0" y="0"/>
                  </a:lnTo>
                  <a:lnTo>
                    <a:pt x="10788" y="10788"/>
                  </a:lnTo>
                  <a:lnTo>
                    <a:pt x="0" y="21577"/>
                  </a:lnTo>
                  <a:lnTo>
                    <a:pt x="28770" y="10788"/>
                  </a:lnTo>
                  <a:close/>
                </a:path>
              </a:pathLst>
            </a:custGeom>
            <a:ln w="3596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41" name="object 41"/>
          <p:cNvSpPr/>
          <p:nvPr/>
        </p:nvSpPr>
        <p:spPr>
          <a:xfrm>
            <a:off x="2998441" y="1711772"/>
            <a:ext cx="273685" cy="256540"/>
          </a:xfrm>
          <a:custGeom>
            <a:avLst/>
            <a:gdLst/>
            <a:ahLst/>
            <a:cxnLst/>
            <a:rect l="l" t="t" r="r" b="b"/>
            <a:pathLst>
              <a:path w="273685" h="256539">
                <a:moveTo>
                  <a:pt x="0" y="0"/>
                </a:moveTo>
                <a:lnTo>
                  <a:pt x="273181" y="256532"/>
                </a:lnTo>
              </a:path>
            </a:pathLst>
          </a:custGeom>
          <a:ln w="7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42" name="object 42"/>
          <p:cNvSpPr txBox="1"/>
          <p:nvPr/>
        </p:nvSpPr>
        <p:spPr>
          <a:xfrm>
            <a:off x="3230152" y="1926834"/>
            <a:ext cx="73025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47723" y="1711772"/>
            <a:ext cx="250825" cy="264160"/>
          </a:xfrm>
          <a:custGeom>
            <a:avLst/>
            <a:gdLst/>
            <a:ahLst/>
            <a:cxnLst/>
            <a:rect l="l" t="t" r="r" b="b"/>
            <a:pathLst>
              <a:path w="250825" h="264160">
                <a:moveTo>
                  <a:pt x="250718" y="0"/>
                </a:moveTo>
                <a:lnTo>
                  <a:pt x="0" y="263725"/>
                </a:lnTo>
              </a:path>
            </a:pathLst>
          </a:custGeom>
          <a:ln w="7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44" name="object 44"/>
          <p:cNvSpPr txBox="1"/>
          <p:nvPr/>
        </p:nvSpPr>
        <p:spPr>
          <a:xfrm>
            <a:off x="2757088" y="1520225"/>
            <a:ext cx="586148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 </a:t>
            </a:r>
            <a:r>
              <a:rPr sz="1100" i="1" spc="18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^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02656" y="1934027"/>
            <a:ext cx="8001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63148" y="1941219"/>
            <a:ext cx="7874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61720" y="1593708"/>
            <a:ext cx="446083" cy="373380"/>
            <a:chOff x="2947734" y="1593708"/>
            <a:chExt cx="560070" cy="373380"/>
          </a:xfrm>
        </p:grpSpPr>
        <p:sp>
          <p:nvSpPr>
            <p:cNvPr id="48" name="object 48"/>
            <p:cNvSpPr/>
            <p:nvPr/>
          </p:nvSpPr>
          <p:spPr>
            <a:xfrm>
              <a:off x="2967513" y="1606295"/>
              <a:ext cx="538480" cy="358775"/>
            </a:xfrm>
            <a:custGeom>
              <a:avLst/>
              <a:gdLst/>
              <a:ahLst/>
              <a:cxnLst/>
              <a:rect l="l" t="t" r="r" b="b"/>
              <a:pathLst>
                <a:path w="538479" h="358775">
                  <a:moveTo>
                    <a:pt x="0" y="0"/>
                  </a:moveTo>
                  <a:lnTo>
                    <a:pt x="20139" y="0"/>
                  </a:lnTo>
                  <a:lnTo>
                    <a:pt x="538292" y="0"/>
                  </a:lnTo>
                  <a:lnTo>
                    <a:pt x="538292" y="311661"/>
                  </a:lnTo>
                  <a:lnTo>
                    <a:pt x="538292" y="358413"/>
                  </a:lnTo>
                </a:path>
              </a:pathLst>
            </a:custGeom>
            <a:ln w="3596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2949532" y="1595506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10" h="21590">
                  <a:moveTo>
                    <a:pt x="28770" y="0"/>
                  </a:moveTo>
                  <a:lnTo>
                    <a:pt x="0" y="10788"/>
                  </a:lnTo>
                  <a:lnTo>
                    <a:pt x="28770" y="21577"/>
                  </a:lnTo>
                  <a:lnTo>
                    <a:pt x="17981" y="10788"/>
                  </a:lnTo>
                  <a:lnTo>
                    <a:pt x="2877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2949532" y="1595506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10" h="21590">
                  <a:moveTo>
                    <a:pt x="0" y="10788"/>
                  </a:moveTo>
                  <a:lnTo>
                    <a:pt x="28770" y="21577"/>
                  </a:lnTo>
                  <a:lnTo>
                    <a:pt x="17981" y="10788"/>
                  </a:lnTo>
                  <a:lnTo>
                    <a:pt x="28770" y="0"/>
                  </a:lnTo>
                  <a:lnTo>
                    <a:pt x="0" y="10788"/>
                  </a:lnTo>
                  <a:close/>
                </a:path>
              </a:pathLst>
            </a:custGeom>
            <a:ln w="3596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51" name="object 51"/>
          <p:cNvSpPr/>
          <p:nvPr/>
        </p:nvSpPr>
        <p:spPr>
          <a:xfrm>
            <a:off x="1537984" y="2399352"/>
            <a:ext cx="274320" cy="257810"/>
          </a:xfrm>
          <a:custGeom>
            <a:avLst/>
            <a:gdLst/>
            <a:ahLst/>
            <a:cxnLst/>
            <a:rect l="l" t="t" r="r" b="b"/>
            <a:pathLst>
              <a:path w="274319" h="257810">
                <a:moveTo>
                  <a:pt x="0" y="0"/>
                </a:moveTo>
                <a:lnTo>
                  <a:pt x="273889" y="257193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2" name="object 52"/>
          <p:cNvSpPr txBox="1"/>
          <p:nvPr/>
        </p:nvSpPr>
        <p:spPr>
          <a:xfrm>
            <a:off x="1770329" y="2615002"/>
            <a:ext cx="73025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86619" y="2399352"/>
            <a:ext cx="251460" cy="264795"/>
          </a:xfrm>
          <a:custGeom>
            <a:avLst/>
            <a:gdLst/>
            <a:ahLst/>
            <a:cxnLst/>
            <a:rect l="l" t="t" r="r" b="b"/>
            <a:pathLst>
              <a:path w="251459" h="264794">
                <a:moveTo>
                  <a:pt x="251365" y="0"/>
                </a:moveTo>
                <a:lnTo>
                  <a:pt x="0" y="264405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54" name="object 54"/>
          <p:cNvSpPr txBox="1"/>
          <p:nvPr/>
        </p:nvSpPr>
        <p:spPr>
          <a:xfrm>
            <a:off x="1281473" y="2243521"/>
            <a:ext cx="560070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 </a:t>
            </a:r>
            <a:r>
              <a:rPr sz="1100" i="1" spc="18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^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37057" y="2640240"/>
            <a:ext cx="7874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41468" y="2622213"/>
            <a:ext cx="8001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77888" y="2316438"/>
            <a:ext cx="230770" cy="349253"/>
            <a:chOff x="1077887" y="2280881"/>
            <a:chExt cx="266065" cy="384810"/>
          </a:xfrm>
        </p:grpSpPr>
        <p:sp>
          <p:nvSpPr>
            <p:cNvPr id="58" name="object 58"/>
            <p:cNvSpPr/>
            <p:nvPr/>
          </p:nvSpPr>
          <p:spPr>
            <a:xfrm>
              <a:off x="1079792" y="2293603"/>
              <a:ext cx="244475" cy="370205"/>
            </a:xfrm>
            <a:custGeom>
              <a:avLst/>
              <a:gdLst/>
              <a:ahLst/>
              <a:cxnLst/>
              <a:rect l="l" t="t" r="r" b="b"/>
              <a:pathLst>
                <a:path w="244475" h="370205">
                  <a:moveTo>
                    <a:pt x="244021" y="0"/>
                  </a:moveTo>
                  <a:lnTo>
                    <a:pt x="223830" y="0"/>
                  </a:lnTo>
                  <a:lnTo>
                    <a:pt x="0" y="0"/>
                  </a:lnTo>
                  <a:lnTo>
                    <a:pt x="0" y="323281"/>
                  </a:lnTo>
                  <a:lnTo>
                    <a:pt x="0" y="370154"/>
                  </a:lnTo>
                </a:path>
              </a:pathLst>
            </a:custGeom>
            <a:ln w="3605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1312997" y="2282786"/>
              <a:ext cx="29209" cy="22225"/>
            </a:xfrm>
            <a:custGeom>
              <a:avLst/>
              <a:gdLst/>
              <a:ahLst/>
              <a:cxnLst/>
              <a:rect l="l" t="t" r="r" b="b"/>
              <a:pathLst>
                <a:path w="29209" h="22225">
                  <a:moveTo>
                    <a:pt x="0" y="0"/>
                  </a:moveTo>
                  <a:lnTo>
                    <a:pt x="10816" y="10816"/>
                  </a:lnTo>
                  <a:lnTo>
                    <a:pt x="0" y="21633"/>
                  </a:lnTo>
                  <a:lnTo>
                    <a:pt x="28844" y="10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312997" y="2282786"/>
              <a:ext cx="29209" cy="22225"/>
            </a:xfrm>
            <a:custGeom>
              <a:avLst/>
              <a:gdLst/>
              <a:ahLst/>
              <a:cxnLst/>
              <a:rect l="l" t="t" r="r" b="b"/>
              <a:pathLst>
                <a:path w="29209" h="22225">
                  <a:moveTo>
                    <a:pt x="28844" y="10816"/>
                  </a:moveTo>
                  <a:lnTo>
                    <a:pt x="0" y="0"/>
                  </a:lnTo>
                  <a:lnTo>
                    <a:pt x="10816" y="10816"/>
                  </a:lnTo>
                  <a:lnTo>
                    <a:pt x="0" y="21633"/>
                  </a:lnTo>
                  <a:lnTo>
                    <a:pt x="28844" y="10816"/>
                  </a:lnTo>
                  <a:close/>
                </a:path>
              </a:pathLst>
            </a:custGeom>
            <a:ln w="360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61" name="object 61"/>
          <p:cNvSpPr/>
          <p:nvPr/>
        </p:nvSpPr>
        <p:spPr>
          <a:xfrm>
            <a:off x="3002149" y="2433004"/>
            <a:ext cx="274320" cy="257810"/>
          </a:xfrm>
          <a:custGeom>
            <a:avLst/>
            <a:gdLst/>
            <a:ahLst/>
            <a:cxnLst/>
            <a:rect l="l" t="t" r="r" b="b"/>
            <a:pathLst>
              <a:path w="274320" h="257810">
                <a:moveTo>
                  <a:pt x="0" y="0"/>
                </a:moveTo>
                <a:lnTo>
                  <a:pt x="273885" y="257194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62" name="object 62"/>
          <p:cNvSpPr txBox="1"/>
          <p:nvPr/>
        </p:nvSpPr>
        <p:spPr>
          <a:xfrm>
            <a:off x="3234490" y="2648654"/>
            <a:ext cx="73025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750784" y="2433004"/>
            <a:ext cx="251460" cy="264795"/>
          </a:xfrm>
          <a:custGeom>
            <a:avLst/>
            <a:gdLst/>
            <a:ahLst/>
            <a:cxnLst/>
            <a:rect l="l" t="t" r="r" b="b"/>
            <a:pathLst>
              <a:path w="251460" h="264794">
                <a:moveTo>
                  <a:pt x="251365" y="0"/>
                </a:moveTo>
                <a:lnTo>
                  <a:pt x="0" y="264405"/>
                </a:lnTo>
              </a:path>
            </a:pathLst>
          </a:custGeom>
          <a:ln w="72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64" name="object 64"/>
          <p:cNvSpPr txBox="1"/>
          <p:nvPr/>
        </p:nvSpPr>
        <p:spPr>
          <a:xfrm>
            <a:off x="2488552" y="2265385"/>
            <a:ext cx="555163" cy="1843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610"/>
              </a:lnSpc>
              <a:spcBef>
                <a:spcPts val="130"/>
              </a:spcBef>
              <a:tabLst>
                <a:tab pos="318135" algn="l"/>
              </a:tabLst>
            </a:pPr>
            <a:r>
              <a:rPr sz="1100" spc="5" dirty="0">
                <a:solidFill>
                  <a:srgbClr val="0A31FF"/>
                </a:solidFill>
                <a:latin typeface="Times New Roman"/>
                <a:cs typeface="Times New Roman"/>
              </a:rPr>
              <a:t> 	</a:t>
            </a: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1100" dirty="0">
              <a:latin typeface="Times New Roman"/>
              <a:cs typeface="Times New Roman"/>
            </a:endParaRPr>
          </a:p>
          <a:p>
            <a:pPr marR="5080" algn="r">
              <a:lnSpc>
                <a:spcPts val="610"/>
              </a:lnSpc>
            </a:pPr>
            <a:r>
              <a:rPr sz="1100" spc="10" dirty="0">
                <a:latin typeface="Times New Roman"/>
                <a:cs typeface="Times New Roman"/>
              </a:rPr>
              <a:t>^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68087" y="2663076"/>
            <a:ext cx="7874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197666" y="2348549"/>
            <a:ext cx="555184" cy="340000"/>
            <a:chOff x="2951208" y="2314533"/>
            <a:chExt cx="561975" cy="374015"/>
          </a:xfrm>
        </p:grpSpPr>
        <p:sp>
          <p:nvSpPr>
            <p:cNvPr id="67" name="object 67"/>
            <p:cNvSpPr/>
            <p:nvPr/>
          </p:nvSpPr>
          <p:spPr>
            <a:xfrm>
              <a:off x="2971141" y="2327255"/>
              <a:ext cx="539750" cy="359410"/>
            </a:xfrm>
            <a:custGeom>
              <a:avLst/>
              <a:gdLst/>
              <a:ahLst/>
              <a:cxnLst/>
              <a:rect l="l" t="t" r="r" b="b"/>
              <a:pathLst>
                <a:path w="539750" h="359410">
                  <a:moveTo>
                    <a:pt x="0" y="0"/>
                  </a:moveTo>
                  <a:lnTo>
                    <a:pt x="20191" y="0"/>
                  </a:lnTo>
                  <a:lnTo>
                    <a:pt x="539680" y="0"/>
                  </a:lnTo>
                  <a:lnTo>
                    <a:pt x="539680" y="312465"/>
                  </a:lnTo>
                  <a:lnTo>
                    <a:pt x="539680" y="359337"/>
                  </a:lnTo>
                </a:path>
              </a:pathLst>
            </a:custGeom>
            <a:ln w="3605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2953113" y="2316438"/>
              <a:ext cx="29209" cy="22225"/>
            </a:xfrm>
            <a:custGeom>
              <a:avLst/>
              <a:gdLst/>
              <a:ahLst/>
              <a:cxnLst/>
              <a:rect l="l" t="t" r="r" b="b"/>
              <a:pathLst>
                <a:path w="29210" h="22225">
                  <a:moveTo>
                    <a:pt x="28844" y="0"/>
                  </a:moveTo>
                  <a:lnTo>
                    <a:pt x="0" y="10816"/>
                  </a:lnTo>
                  <a:lnTo>
                    <a:pt x="28844" y="21633"/>
                  </a:lnTo>
                  <a:lnTo>
                    <a:pt x="18027" y="10816"/>
                  </a:lnTo>
                  <a:lnTo>
                    <a:pt x="2884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2953113" y="2316438"/>
              <a:ext cx="29209" cy="22225"/>
            </a:xfrm>
            <a:custGeom>
              <a:avLst/>
              <a:gdLst/>
              <a:ahLst/>
              <a:cxnLst/>
              <a:rect l="l" t="t" r="r" b="b"/>
              <a:pathLst>
                <a:path w="29210" h="22225">
                  <a:moveTo>
                    <a:pt x="0" y="10816"/>
                  </a:moveTo>
                  <a:lnTo>
                    <a:pt x="28844" y="21633"/>
                  </a:lnTo>
                  <a:lnTo>
                    <a:pt x="18027" y="10816"/>
                  </a:lnTo>
                  <a:lnTo>
                    <a:pt x="28844" y="0"/>
                  </a:lnTo>
                  <a:lnTo>
                    <a:pt x="0" y="10816"/>
                  </a:lnTo>
                  <a:close/>
                </a:path>
              </a:pathLst>
            </a:custGeom>
            <a:ln w="360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501219" y="2659471"/>
            <a:ext cx="542496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6535" algn="l"/>
              </a:tabLst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	</a:t>
            </a:r>
            <a:r>
              <a:rPr sz="1400" spc="22" baseline="4273" dirty="0">
                <a:latin typeface="Symbol"/>
                <a:cs typeface="Symbol"/>
              </a:rPr>
              <a:t></a:t>
            </a:r>
            <a:endParaRPr sz="1400" baseline="4273" dirty="0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98540" y="2625818"/>
            <a:ext cx="78740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619250" y="2327254"/>
            <a:ext cx="434831" cy="315837"/>
            <a:chOff x="1479407" y="2289397"/>
            <a:chExt cx="574675" cy="353695"/>
          </a:xfrm>
        </p:grpSpPr>
        <p:sp>
          <p:nvSpPr>
            <p:cNvPr id="73" name="object 73"/>
            <p:cNvSpPr/>
            <p:nvPr/>
          </p:nvSpPr>
          <p:spPr>
            <a:xfrm>
              <a:off x="1481210" y="2291199"/>
              <a:ext cx="560070" cy="331470"/>
            </a:xfrm>
            <a:custGeom>
              <a:avLst/>
              <a:gdLst/>
              <a:ahLst/>
              <a:cxnLst/>
              <a:rect l="l" t="t" r="r" b="b"/>
              <a:pathLst>
                <a:path w="560069" h="331469">
                  <a:moveTo>
                    <a:pt x="0" y="0"/>
                  </a:moveTo>
                  <a:lnTo>
                    <a:pt x="560064" y="0"/>
                  </a:lnTo>
                  <a:lnTo>
                    <a:pt x="560064" y="311263"/>
                  </a:lnTo>
                  <a:lnTo>
                    <a:pt x="560064" y="331454"/>
                  </a:lnTo>
                </a:path>
              </a:pathLst>
            </a:custGeom>
            <a:ln w="3605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2030457" y="2611837"/>
              <a:ext cx="22225" cy="29209"/>
            </a:xfrm>
            <a:custGeom>
              <a:avLst/>
              <a:gdLst/>
              <a:ahLst/>
              <a:cxnLst/>
              <a:rect l="l" t="t" r="r" b="b"/>
              <a:pathLst>
                <a:path w="22225" h="29210">
                  <a:moveTo>
                    <a:pt x="0" y="0"/>
                  </a:moveTo>
                  <a:lnTo>
                    <a:pt x="10816" y="28844"/>
                  </a:lnTo>
                  <a:lnTo>
                    <a:pt x="17577" y="10816"/>
                  </a:lnTo>
                  <a:lnTo>
                    <a:pt x="10816" y="10816"/>
                  </a:lnTo>
                  <a:lnTo>
                    <a:pt x="0" y="0"/>
                  </a:lnTo>
                  <a:close/>
                </a:path>
                <a:path w="22225" h="29210">
                  <a:moveTo>
                    <a:pt x="21633" y="0"/>
                  </a:moveTo>
                  <a:lnTo>
                    <a:pt x="10816" y="10816"/>
                  </a:lnTo>
                  <a:lnTo>
                    <a:pt x="17577" y="10816"/>
                  </a:lnTo>
                  <a:lnTo>
                    <a:pt x="21633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2030457" y="2611837"/>
              <a:ext cx="22225" cy="29209"/>
            </a:xfrm>
            <a:custGeom>
              <a:avLst/>
              <a:gdLst/>
              <a:ahLst/>
              <a:cxnLst/>
              <a:rect l="l" t="t" r="r" b="b"/>
              <a:pathLst>
                <a:path w="22225" h="29210">
                  <a:moveTo>
                    <a:pt x="10816" y="28844"/>
                  </a:moveTo>
                  <a:lnTo>
                    <a:pt x="21633" y="0"/>
                  </a:lnTo>
                  <a:lnTo>
                    <a:pt x="10816" y="10816"/>
                  </a:lnTo>
                  <a:lnTo>
                    <a:pt x="0" y="0"/>
                  </a:lnTo>
                  <a:lnTo>
                    <a:pt x="10816" y="28844"/>
                  </a:lnTo>
                  <a:close/>
                </a:path>
              </a:pathLst>
            </a:custGeom>
            <a:ln w="360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2531334" y="2338337"/>
            <a:ext cx="251332" cy="338043"/>
            <a:chOff x="2531334" y="2318241"/>
            <a:chExt cx="269240" cy="358140"/>
          </a:xfrm>
        </p:grpSpPr>
        <p:sp>
          <p:nvSpPr>
            <p:cNvPr id="77" name="object 77"/>
            <p:cNvSpPr/>
            <p:nvPr/>
          </p:nvSpPr>
          <p:spPr>
            <a:xfrm>
              <a:off x="2543953" y="2320044"/>
              <a:ext cx="254635" cy="325755"/>
            </a:xfrm>
            <a:custGeom>
              <a:avLst/>
              <a:gdLst/>
              <a:ahLst/>
              <a:cxnLst/>
              <a:rect l="l" t="t" r="r" b="b"/>
              <a:pathLst>
                <a:path w="254635" h="325755">
                  <a:moveTo>
                    <a:pt x="254488" y="0"/>
                  </a:moveTo>
                  <a:lnTo>
                    <a:pt x="0" y="0"/>
                  </a:lnTo>
                  <a:lnTo>
                    <a:pt x="0" y="314628"/>
                  </a:lnTo>
                  <a:lnTo>
                    <a:pt x="0" y="325445"/>
                  </a:lnTo>
                </a:path>
              </a:pathLst>
            </a:custGeom>
            <a:ln w="3605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2533137" y="2645489"/>
              <a:ext cx="22225" cy="29209"/>
            </a:xfrm>
            <a:custGeom>
              <a:avLst/>
              <a:gdLst/>
              <a:ahLst/>
              <a:cxnLst/>
              <a:rect l="l" t="t" r="r" b="b"/>
              <a:pathLst>
                <a:path w="22225" h="29210">
                  <a:moveTo>
                    <a:pt x="21633" y="0"/>
                  </a:moveTo>
                  <a:lnTo>
                    <a:pt x="0" y="0"/>
                  </a:lnTo>
                  <a:lnTo>
                    <a:pt x="10816" y="28844"/>
                  </a:lnTo>
                  <a:lnTo>
                    <a:pt x="21633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2533137" y="2645489"/>
              <a:ext cx="22225" cy="29209"/>
            </a:xfrm>
            <a:custGeom>
              <a:avLst/>
              <a:gdLst/>
              <a:ahLst/>
              <a:cxnLst/>
              <a:rect l="l" t="t" r="r" b="b"/>
              <a:pathLst>
                <a:path w="22225" h="29210">
                  <a:moveTo>
                    <a:pt x="10816" y="28844"/>
                  </a:moveTo>
                  <a:lnTo>
                    <a:pt x="21633" y="0"/>
                  </a:lnTo>
                  <a:lnTo>
                    <a:pt x="0" y="0"/>
                  </a:lnTo>
                  <a:lnTo>
                    <a:pt x="10816" y="28844"/>
                  </a:lnTo>
                  <a:close/>
                </a:path>
              </a:pathLst>
            </a:custGeom>
            <a:ln w="3605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62" y="428198"/>
            <a:ext cx="289560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30" dirty="0" err="1">
                <a:solidFill>
                  <a:schemeClr val="tx1"/>
                </a:solidFill>
              </a:rPr>
              <a:t>Construi</a:t>
            </a:r>
            <a:r>
              <a:rPr sz="1100" spc="-20" dirty="0" err="1">
                <a:solidFill>
                  <a:schemeClr val="tx1"/>
                </a:solidFill>
              </a:rPr>
              <a:t>r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</a:rPr>
              <a:t>D</a:t>
            </a:r>
            <a:r>
              <a:rPr sz="1100" spc="45" dirty="0">
                <a:solidFill>
                  <a:schemeClr val="tx1"/>
                </a:solidFill>
              </a:rPr>
              <a:t>A</a:t>
            </a:r>
            <a:r>
              <a:rPr sz="1100" dirty="0">
                <a:solidFill>
                  <a:schemeClr val="tx1"/>
                </a:solidFill>
              </a:rPr>
              <a:t>G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-80" dirty="0">
                <a:solidFill>
                  <a:schemeClr val="tx1"/>
                </a:solidFill>
              </a:rPr>
              <a:t>ass</a:t>
            </a:r>
            <a:r>
              <a:rPr sz="1100" spc="-25" dirty="0">
                <a:solidFill>
                  <a:schemeClr val="tx1"/>
                </a:solidFill>
              </a:rPr>
              <a:t>o</a:t>
            </a:r>
            <a:r>
              <a:rPr sz="1100" spc="-40" dirty="0">
                <a:solidFill>
                  <a:schemeClr val="tx1"/>
                </a:solidFill>
              </a:rPr>
              <a:t>ciado</a:t>
            </a:r>
            <a:r>
              <a:rPr sz="1100" spc="30" dirty="0">
                <a:solidFill>
                  <a:schemeClr val="tx1"/>
                </a:solidFill>
              </a:rPr>
              <a:t> </a:t>
            </a:r>
            <a:r>
              <a:rPr sz="1100" spc="-65" dirty="0">
                <a:solidFill>
                  <a:schemeClr val="tx1"/>
                </a:solidFill>
              </a:rPr>
              <a:t>a</a:t>
            </a:r>
            <a:r>
              <a:rPr sz="1100" spc="40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chemeClr val="tx1"/>
                </a:solidFill>
                <a:latin typeface="Yu Gothic UI Semilight"/>
                <a:cs typeface="Yu Gothic UI Semilight"/>
              </a:rPr>
              <a:t>→</a:t>
            </a:r>
            <a:r>
              <a:rPr sz="1100" spc="1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-445" dirty="0">
                <a:solidFill>
                  <a:schemeClr val="tx1"/>
                </a:solidFill>
                <a:latin typeface="Yu Gothic UI Semilight"/>
                <a:cs typeface="Yu Gothic UI Semilight"/>
              </a:rPr>
              <a:t>∨</a:t>
            </a:r>
            <a:r>
              <a:rPr sz="1100" spc="-6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i="1" spc="35" dirty="0">
                <a:solidFill>
                  <a:schemeClr val="tx1"/>
                </a:solidFill>
                <a:latin typeface="Verdana"/>
                <a:cs typeface="Verdana"/>
              </a:rPr>
              <a:t>Q</a:t>
            </a:r>
            <a:r>
              <a:rPr sz="1100" spc="5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771500D-7B5D-404C-F505-5EE688624688}"/>
              </a:ext>
            </a:extLst>
          </p:cNvPr>
          <p:cNvSpPr txBox="1">
            <a:spLocks/>
          </p:cNvSpPr>
          <p:nvPr/>
        </p:nvSpPr>
        <p:spPr>
          <a:xfrm>
            <a:off x="1238250" y="153432"/>
            <a:ext cx="3124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 algn="r">
              <a:spcBef>
                <a:spcPts val="135"/>
              </a:spcBef>
            </a:pPr>
            <a:r>
              <a:rPr lang="en-GB" kern="0" spc="-50" dirty="0" err="1">
                <a:solidFill>
                  <a:schemeClr val="tx1"/>
                </a:solidFill>
              </a:rPr>
              <a:t>Exemplo</a:t>
            </a:r>
            <a:endParaRPr lang="en-GB" kern="0" spc="5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4A65-AF6A-55DC-6320-108C233EED00}"/>
              </a:ext>
            </a:extLst>
          </p:cNvPr>
          <p:cNvSpPr txBox="1"/>
          <p:nvPr/>
        </p:nvSpPr>
        <p:spPr>
          <a:xfrm>
            <a:off x="-16669" y="586944"/>
            <a:ext cx="23071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100" kern="0" spc="45" dirty="0"/>
              <a:t>P</a:t>
            </a:r>
            <a:r>
              <a:rPr lang="en-GB" sz="1100" kern="0" spc="25" dirty="0"/>
              <a:t> </a:t>
            </a:r>
            <a:r>
              <a:rPr lang="en-PT" sz="1100" spc="-340" dirty="0"/>
              <a:t>∧</a:t>
            </a:r>
            <a:r>
              <a:rPr lang="en-PT" sz="1100" spc="-55" dirty="0"/>
              <a:t>   </a:t>
            </a:r>
            <a:r>
              <a:rPr lang="en-GB" sz="1100" kern="0" spc="20" dirty="0"/>
              <a:t> ¬</a:t>
            </a:r>
            <a:r>
              <a:rPr lang="en-GB" sz="1100" kern="0" spc="5" dirty="0"/>
              <a:t>(</a:t>
            </a:r>
            <a:r>
              <a:rPr lang="en-GB" sz="1100" kern="0" spc="45" dirty="0"/>
              <a:t>P</a:t>
            </a:r>
            <a:r>
              <a:rPr lang="en-GB" sz="1100" kern="0" spc="-55" dirty="0"/>
              <a:t> </a:t>
            </a:r>
            <a:r>
              <a:rPr lang="en-PT" sz="1100" spc="-340" dirty="0"/>
              <a:t>∧</a:t>
            </a:r>
            <a:r>
              <a:rPr lang="en-GB" sz="1100" kern="0" spc="-65" dirty="0"/>
              <a:t>  </a:t>
            </a:r>
            <a:r>
              <a:rPr lang="en-GB" sz="1100" kern="0" spc="20" dirty="0"/>
              <a:t>¬ </a:t>
            </a:r>
            <a:r>
              <a:rPr lang="en-GB" sz="1100" kern="0" spc="35" dirty="0"/>
              <a:t>Q</a:t>
            </a:r>
            <a:r>
              <a:rPr lang="en-GB" sz="1100" kern="0" spc="5" dirty="0"/>
              <a:t>)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C3C435D-6502-74CD-0DAD-A5FD1F8E6C3B}"/>
              </a:ext>
            </a:extLst>
          </p:cNvPr>
          <p:cNvSpPr txBox="1">
            <a:spLocks/>
          </p:cNvSpPr>
          <p:nvPr/>
        </p:nvSpPr>
        <p:spPr>
          <a:xfrm>
            <a:off x="136462" y="1780532"/>
            <a:ext cx="2895600" cy="384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>
              <a:spcBef>
                <a:spcPts val="135"/>
              </a:spcBef>
            </a:pPr>
            <a:endParaRPr lang="en-GB" sz="1200" kern="0" spc="5" dirty="0">
              <a:solidFill>
                <a:schemeClr val="tx1"/>
              </a:solidFill>
            </a:endParaRP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100" kern="0" spc="5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6C9E2-DF3F-B63E-2F5E-6B85A6AE7045}"/>
              </a:ext>
            </a:extLst>
          </p:cNvPr>
          <p:cNvSpPr txBox="1"/>
          <p:nvPr/>
        </p:nvSpPr>
        <p:spPr>
          <a:xfrm>
            <a:off x="-16669" y="766579"/>
            <a:ext cx="2700431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9A5213D8-2A81-DE42-F1F5-6CFE1F7CB7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7795" y="1349375"/>
            <a:ext cx="648715" cy="1216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C9ECF-B941-0C70-A721-0CA3D665E94A}"/>
              </a:ext>
            </a:extLst>
          </p:cNvPr>
          <p:cNvSpPr txBox="1"/>
          <p:nvPr/>
        </p:nvSpPr>
        <p:spPr>
          <a:xfrm>
            <a:off x="3929683" y="173489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???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2536A-4A4A-A8AC-CFC6-08473F5E089E}"/>
              </a:ext>
            </a:extLst>
          </p:cNvPr>
          <p:cNvSpPr txBox="1"/>
          <p:nvPr/>
        </p:nvSpPr>
        <p:spPr>
          <a:xfrm>
            <a:off x="1584262" y="1541232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DF9A2-02D9-6E8D-24CA-D8318EEE34B0}"/>
              </a:ext>
            </a:extLst>
          </p:cNvPr>
          <p:cNvSpPr txBox="1"/>
          <p:nvPr/>
        </p:nvSpPr>
        <p:spPr>
          <a:xfrm>
            <a:off x="2019544" y="2331175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B7B3A-485D-D19D-7904-C9A7EBE702F6}"/>
              </a:ext>
            </a:extLst>
          </p:cNvPr>
          <p:cNvSpPr txBox="1"/>
          <p:nvPr/>
        </p:nvSpPr>
        <p:spPr>
          <a:xfrm>
            <a:off x="2017642" y="1778139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D0853-E65A-747D-0FBE-CBB1CE6A6784}"/>
              </a:ext>
            </a:extLst>
          </p:cNvPr>
          <p:cNvSpPr txBox="1"/>
          <p:nvPr/>
        </p:nvSpPr>
        <p:spPr>
          <a:xfrm>
            <a:off x="2422434" y="2608173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46442-FF84-3FE1-D24F-AC6634B4E63D}"/>
              </a:ext>
            </a:extLst>
          </p:cNvPr>
          <p:cNvSpPr txBox="1"/>
          <p:nvPr/>
        </p:nvSpPr>
        <p:spPr>
          <a:xfrm>
            <a:off x="2416213" y="3010519"/>
            <a:ext cx="291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Q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70EF5-C13E-A959-D009-93D1623DB754}"/>
              </a:ext>
            </a:extLst>
          </p:cNvPr>
          <p:cNvSpPr txBox="1"/>
          <p:nvPr/>
        </p:nvSpPr>
        <p:spPr>
          <a:xfrm>
            <a:off x="1621092" y="3001757"/>
            <a:ext cx="267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P</a:t>
            </a:r>
            <a:endParaRPr lang="en-GB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A7CCFE-FC67-277D-AF5F-E7C9045F0479}"/>
              </a:ext>
            </a:extLst>
          </p:cNvPr>
          <p:cNvCxnSpPr/>
          <p:nvPr/>
        </p:nvCxnSpPr>
        <p:spPr>
          <a:xfrm>
            <a:off x="1816698" y="1730375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74C003-CCF6-D524-4A1D-6EBCB18DB4C6}"/>
              </a:ext>
            </a:extLst>
          </p:cNvPr>
          <p:cNvCxnSpPr>
            <a:cxnSpLocks/>
          </p:cNvCxnSpPr>
          <p:nvPr/>
        </p:nvCxnSpPr>
        <p:spPr>
          <a:xfrm>
            <a:off x="1709647" y="1732717"/>
            <a:ext cx="21325" cy="1266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5E3F3B-4AEB-9710-4AF6-06D184004D4F}"/>
              </a:ext>
            </a:extLst>
          </p:cNvPr>
          <p:cNvCxnSpPr>
            <a:cxnSpLocks/>
          </p:cNvCxnSpPr>
          <p:nvPr/>
        </p:nvCxnSpPr>
        <p:spPr>
          <a:xfrm>
            <a:off x="2149729" y="1992247"/>
            <a:ext cx="0" cy="37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86AB43-0338-6FF8-887F-B7E3B9B2A10D}"/>
              </a:ext>
            </a:extLst>
          </p:cNvPr>
          <p:cNvCxnSpPr/>
          <p:nvPr/>
        </p:nvCxnSpPr>
        <p:spPr>
          <a:xfrm>
            <a:off x="2234555" y="2528969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BEAAAC-6EE1-4ED0-76C4-550B7B63062D}"/>
              </a:ext>
            </a:extLst>
          </p:cNvPr>
          <p:cNvCxnSpPr>
            <a:cxnSpLocks/>
          </p:cNvCxnSpPr>
          <p:nvPr/>
        </p:nvCxnSpPr>
        <p:spPr>
          <a:xfrm>
            <a:off x="2554521" y="2812725"/>
            <a:ext cx="0" cy="272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F628C5-BF73-A7C7-9081-67D87724F79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754783" y="2575009"/>
            <a:ext cx="380979" cy="426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743349-57EC-9EB8-5E60-7B48F7F9A6E3}"/>
              </a:ext>
            </a:extLst>
          </p:cNvPr>
          <p:cNvSpPr txBox="1"/>
          <p:nvPr/>
        </p:nvSpPr>
        <p:spPr>
          <a:xfrm>
            <a:off x="-16669" y="1094287"/>
            <a:ext cx="27004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3.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EE121-5633-455B-F93B-788A4536730B}"/>
              </a:ext>
            </a:extLst>
          </p:cNvPr>
          <p:cNvSpPr txBox="1"/>
          <p:nvPr/>
        </p:nvSpPr>
        <p:spPr>
          <a:xfrm>
            <a:off x="1279653" y="150473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 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BCA7E3-2801-327A-6CF9-CD5571428310}"/>
              </a:ext>
            </a:extLst>
          </p:cNvPr>
          <p:cNvCxnSpPr>
            <a:stCxn id="8" idx="0"/>
          </p:cNvCxnSpPr>
          <p:nvPr/>
        </p:nvCxnSpPr>
        <p:spPr>
          <a:xfrm>
            <a:off x="1584262" y="1780532"/>
            <a:ext cx="23439" cy="12191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4B2146-72D3-A655-C6DD-02C9A1753F01}"/>
              </a:ext>
            </a:extLst>
          </p:cNvPr>
          <p:cNvSpPr txBox="1"/>
          <p:nvPr/>
        </p:nvSpPr>
        <p:spPr>
          <a:xfrm>
            <a:off x="1200929" y="299970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2: 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403D2-26C8-B963-5132-D4C2650282BF}"/>
              </a:ext>
            </a:extLst>
          </p:cNvPr>
          <p:cNvSpPr txBox="1"/>
          <p:nvPr/>
        </p:nvSpPr>
        <p:spPr>
          <a:xfrm>
            <a:off x="2224189" y="177719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2: V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606C3B-5ECC-4786-5E25-988DCC66F482}"/>
              </a:ext>
            </a:extLst>
          </p:cNvPr>
          <p:cNvCxnSpPr>
            <a:cxnSpLocks/>
          </p:cNvCxnSpPr>
          <p:nvPr/>
        </p:nvCxnSpPr>
        <p:spPr>
          <a:xfrm>
            <a:off x="1700480" y="1571494"/>
            <a:ext cx="658731" cy="1446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5443D8-1571-89A6-AB6C-648C08CD0180}"/>
              </a:ext>
            </a:extLst>
          </p:cNvPr>
          <p:cNvCxnSpPr>
            <a:cxnSpLocks/>
          </p:cNvCxnSpPr>
          <p:nvPr/>
        </p:nvCxnSpPr>
        <p:spPr>
          <a:xfrm>
            <a:off x="2355403" y="1996448"/>
            <a:ext cx="15235" cy="4859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0BBAA3-AAA6-0F79-9658-1DACF04F29B4}"/>
              </a:ext>
            </a:extLst>
          </p:cNvPr>
          <p:cNvSpPr txBox="1"/>
          <p:nvPr/>
        </p:nvSpPr>
        <p:spPr>
          <a:xfrm>
            <a:off x="2378319" y="230044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3: 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F26C22-E3E5-6753-5F77-56B96DF55A0B}"/>
              </a:ext>
            </a:extLst>
          </p:cNvPr>
          <p:cNvCxnSpPr>
            <a:cxnSpLocks/>
          </p:cNvCxnSpPr>
          <p:nvPr/>
        </p:nvCxnSpPr>
        <p:spPr>
          <a:xfrm flipH="1">
            <a:off x="2355403" y="1585959"/>
            <a:ext cx="7617" cy="285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FEA3E4-0A4D-7556-8EAE-334FBF0BEB9C}"/>
              </a:ext>
            </a:extLst>
          </p:cNvPr>
          <p:cNvSpPr txBox="1"/>
          <p:nvPr/>
        </p:nvSpPr>
        <p:spPr>
          <a:xfrm>
            <a:off x="2665651" y="265548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4: 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BEECCD-B2D4-AF75-3BA0-73C45FB0141A}"/>
              </a:ext>
            </a:extLst>
          </p:cNvPr>
          <p:cNvCxnSpPr>
            <a:cxnSpLocks/>
          </p:cNvCxnSpPr>
          <p:nvPr/>
        </p:nvCxnSpPr>
        <p:spPr>
          <a:xfrm>
            <a:off x="2701606" y="2419948"/>
            <a:ext cx="181105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44E8ED-E01D-0A92-4B04-9B856E28189F}"/>
              </a:ext>
            </a:extLst>
          </p:cNvPr>
          <p:cNvCxnSpPr>
            <a:cxnSpLocks/>
          </p:cNvCxnSpPr>
          <p:nvPr/>
        </p:nvCxnSpPr>
        <p:spPr>
          <a:xfrm>
            <a:off x="2881606" y="2415494"/>
            <a:ext cx="16384" cy="2718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B653917-CB05-B5B9-DED5-7CC819328708}"/>
              </a:ext>
            </a:extLst>
          </p:cNvPr>
          <p:cNvSpPr txBox="1"/>
          <p:nvPr/>
        </p:nvSpPr>
        <p:spPr>
          <a:xfrm>
            <a:off x="2678551" y="311443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5: 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BCDC44-E7F9-0F42-0E50-8768A9C7EB56}"/>
              </a:ext>
            </a:extLst>
          </p:cNvPr>
          <p:cNvCxnSpPr>
            <a:cxnSpLocks/>
          </p:cNvCxnSpPr>
          <p:nvPr/>
        </p:nvCxnSpPr>
        <p:spPr>
          <a:xfrm>
            <a:off x="2894506" y="2874444"/>
            <a:ext cx="16384" cy="2718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BD2EC9-2AF1-74B3-F3C9-4BF315DC53B0}"/>
              </a:ext>
            </a:extLst>
          </p:cNvPr>
          <p:cNvCxnSpPr>
            <a:cxnSpLocks/>
          </p:cNvCxnSpPr>
          <p:nvPr/>
        </p:nvCxnSpPr>
        <p:spPr>
          <a:xfrm flipV="1">
            <a:off x="1787456" y="3114433"/>
            <a:ext cx="184964" cy="543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669FF2-8D32-ECC0-3F0E-A7C3C264BAAE}"/>
              </a:ext>
            </a:extLst>
          </p:cNvPr>
          <p:cNvCxnSpPr>
            <a:cxnSpLocks/>
          </p:cNvCxnSpPr>
          <p:nvPr/>
        </p:nvCxnSpPr>
        <p:spPr>
          <a:xfrm flipH="1" flipV="1">
            <a:off x="1921568" y="2433381"/>
            <a:ext cx="6512" cy="68105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CFF740-DFAA-D946-A47D-0FB403041285}"/>
              </a:ext>
            </a:extLst>
          </p:cNvPr>
          <p:cNvCxnSpPr>
            <a:cxnSpLocks/>
          </p:cNvCxnSpPr>
          <p:nvPr/>
        </p:nvCxnSpPr>
        <p:spPr>
          <a:xfrm flipV="1">
            <a:off x="1916121" y="2456895"/>
            <a:ext cx="184964" cy="5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5233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9" grpId="0"/>
      <p:bldP spid="44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7995" y="-29590"/>
            <a:ext cx="25006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pt-PT" sz="14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Mais </a:t>
            </a:r>
            <a:r>
              <a:rPr sz="1400" spc="-7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exemplos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9C1F45-A55B-CAF8-ABE5-780975478B2B}"/>
              </a:ext>
            </a:extLst>
          </p:cNvPr>
          <p:cNvSpPr txBox="1">
            <a:spLocks/>
          </p:cNvSpPr>
          <p:nvPr/>
        </p:nvSpPr>
        <p:spPr>
          <a:xfrm>
            <a:off x="857250" y="1273175"/>
            <a:ext cx="2895600" cy="384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>
              <a:spcBef>
                <a:spcPts val="135"/>
              </a:spcBef>
            </a:pPr>
            <a:endParaRPr lang="en-GB" sz="1200" kern="0" spc="5" dirty="0">
              <a:solidFill>
                <a:schemeClr val="tx1"/>
              </a:solidFill>
            </a:endParaRP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100" kern="0" spc="5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CAA1-0E72-F941-0AB5-61614A79F5C4}"/>
              </a:ext>
            </a:extLst>
          </p:cNvPr>
          <p:cNvSpPr txBox="1"/>
          <p:nvPr/>
        </p:nvSpPr>
        <p:spPr>
          <a:xfrm>
            <a:off x="2290680" y="889945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B679E-766E-44AE-B317-B4B2A204936E}"/>
              </a:ext>
            </a:extLst>
          </p:cNvPr>
          <p:cNvSpPr txBox="1"/>
          <p:nvPr/>
        </p:nvSpPr>
        <p:spPr>
          <a:xfrm>
            <a:off x="1792693" y="1281506"/>
            <a:ext cx="15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ED7AD-ED5E-D6F0-7F5C-1B4CABC45D05}"/>
              </a:ext>
            </a:extLst>
          </p:cNvPr>
          <p:cNvSpPr txBox="1"/>
          <p:nvPr/>
        </p:nvSpPr>
        <p:spPr>
          <a:xfrm>
            <a:off x="2870517" y="1284334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177D6-34D9-6513-5749-1826C1BF34BB}"/>
              </a:ext>
            </a:extLst>
          </p:cNvPr>
          <p:cNvSpPr txBox="1"/>
          <p:nvPr/>
        </p:nvSpPr>
        <p:spPr>
          <a:xfrm>
            <a:off x="2249817" y="1568231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20AA6-146C-49E1-89ED-98D48253304C}"/>
              </a:ext>
            </a:extLst>
          </p:cNvPr>
          <p:cNvSpPr txBox="1"/>
          <p:nvPr/>
        </p:nvSpPr>
        <p:spPr>
          <a:xfrm>
            <a:off x="2930541" y="3054785"/>
            <a:ext cx="291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Q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9990-B854-3D34-D9AB-8D0C534BF63F}"/>
              </a:ext>
            </a:extLst>
          </p:cNvPr>
          <p:cNvSpPr txBox="1"/>
          <p:nvPr/>
        </p:nvSpPr>
        <p:spPr>
          <a:xfrm>
            <a:off x="1804095" y="3035765"/>
            <a:ext cx="267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P</a:t>
            </a:r>
            <a:endParaRPr lang="en-GB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87EC3B-B24F-7505-3695-58796439F3C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406898" y="1166944"/>
            <a:ext cx="465894" cy="22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F9739-D9EB-BDE1-F36A-1D5ED7241C3A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1949808" y="1166944"/>
            <a:ext cx="457090" cy="253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5B0BF3-E288-8D3A-55B3-397D299ED7F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24050" y="1552059"/>
            <a:ext cx="13736" cy="1483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8899F-C052-C92D-CCA7-53E9FB8BF202}"/>
              </a:ext>
            </a:extLst>
          </p:cNvPr>
          <p:cNvCxnSpPr/>
          <p:nvPr/>
        </p:nvCxnSpPr>
        <p:spPr>
          <a:xfrm>
            <a:off x="2000419" y="1484164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03C963-D8E3-44AC-778F-72B198D9549D}"/>
              </a:ext>
            </a:extLst>
          </p:cNvPr>
          <p:cNvCxnSpPr>
            <a:cxnSpLocks/>
          </p:cNvCxnSpPr>
          <p:nvPr/>
        </p:nvCxnSpPr>
        <p:spPr>
          <a:xfrm>
            <a:off x="3035654" y="1509733"/>
            <a:ext cx="40600" cy="155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E02B-CDDB-207E-1A6B-B96D9B6FC05F}"/>
              </a:ext>
            </a:extLst>
          </p:cNvPr>
          <p:cNvCxnSpPr>
            <a:cxnSpLocks/>
          </p:cNvCxnSpPr>
          <p:nvPr/>
        </p:nvCxnSpPr>
        <p:spPr>
          <a:xfrm>
            <a:off x="2385851" y="1811857"/>
            <a:ext cx="0" cy="31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4F2318-C8A8-363F-9B9E-464247554B7F}"/>
              </a:ext>
            </a:extLst>
          </p:cNvPr>
          <p:cNvSpPr txBox="1"/>
          <p:nvPr/>
        </p:nvSpPr>
        <p:spPr>
          <a:xfrm>
            <a:off x="1964171" y="89763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 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DC1D24-BEFA-2E98-3E24-069DBA0F91B2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689518" y="1489424"/>
            <a:ext cx="641" cy="15481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06BC24-1C53-1777-487F-1CCF3C7406DF}"/>
              </a:ext>
            </a:extLst>
          </p:cNvPr>
          <p:cNvSpPr txBox="1"/>
          <p:nvPr/>
        </p:nvSpPr>
        <p:spPr>
          <a:xfrm>
            <a:off x="3138891" y="307017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6: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39C90-F379-B104-3FF3-87A8F854521F}"/>
              </a:ext>
            </a:extLst>
          </p:cNvPr>
          <p:cNvSpPr txBox="1"/>
          <p:nvPr/>
        </p:nvSpPr>
        <p:spPr>
          <a:xfrm>
            <a:off x="3123338" y="133483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2: 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A2D804-05C7-CBB5-4473-DD280AC8F647}"/>
              </a:ext>
            </a:extLst>
          </p:cNvPr>
          <p:cNvCxnSpPr>
            <a:cxnSpLocks/>
          </p:cNvCxnSpPr>
          <p:nvPr/>
        </p:nvCxnSpPr>
        <p:spPr>
          <a:xfrm>
            <a:off x="2572334" y="1021117"/>
            <a:ext cx="658731" cy="1446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AB082C-1853-878D-FDA1-F7A24118E99F}"/>
              </a:ext>
            </a:extLst>
          </p:cNvPr>
          <p:cNvCxnSpPr>
            <a:cxnSpLocks/>
          </p:cNvCxnSpPr>
          <p:nvPr/>
        </p:nvCxnSpPr>
        <p:spPr>
          <a:xfrm>
            <a:off x="2579516" y="1774170"/>
            <a:ext cx="8072" cy="3809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BB050F-17C4-AEE8-8A67-0BA812D6B414}"/>
              </a:ext>
            </a:extLst>
          </p:cNvPr>
          <p:cNvSpPr txBox="1"/>
          <p:nvPr/>
        </p:nvSpPr>
        <p:spPr>
          <a:xfrm>
            <a:off x="2437712" y="157338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3: 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61C77E-3529-0D36-7A21-32050E09A5AC}"/>
              </a:ext>
            </a:extLst>
          </p:cNvPr>
          <p:cNvCxnSpPr>
            <a:cxnSpLocks/>
          </p:cNvCxnSpPr>
          <p:nvPr/>
        </p:nvCxnSpPr>
        <p:spPr>
          <a:xfrm flipH="1">
            <a:off x="3231693" y="1049649"/>
            <a:ext cx="7617" cy="285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53C16C-90C0-75F3-FDF0-56F6A3994A94}"/>
              </a:ext>
            </a:extLst>
          </p:cNvPr>
          <p:cNvSpPr txBox="1"/>
          <p:nvPr/>
        </p:nvSpPr>
        <p:spPr>
          <a:xfrm>
            <a:off x="2375298" y="2135490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4: F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96AC8D-61F8-AA34-08BF-04082FFA4291}"/>
              </a:ext>
            </a:extLst>
          </p:cNvPr>
          <p:cNvCxnSpPr>
            <a:cxnSpLocks/>
          </p:cNvCxnSpPr>
          <p:nvPr/>
        </p:nvCxnSpPr>
        <p:spPr>
          <a:xfrm>
            <a:off x="2724467" y="2308272"/>
            <a:ext cx="181105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9CCEB7-BF6A-680C-CA94-4123BD3F5E36}"/>
              </a:ext>
            </a:extLst>
          </p:cNvPr>
          <p:cNvCxnSpPr>
            <a:cxnSpLocks/>
          </p:cNvCxnSpPr>
          <p:nvPr/>
        </p:nvCxnSpPr>
        <p:spPr>
          <a:xfrm>
            <a:off x="2904467" y="2303818"/>
            <a:ext cx="16384" cy="2718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909F85-8538-A450-95D2-062845F75023}"/>
              </a:ext>
            </a:extLst>
          </p:cNvPr>
          <p:cNvSpPr txBox="1"/>
          <p:nvPr/>
        </p:nvSpPr>
        <p:spPr>
          <a:xfrm>
            <a:off x="2719795" y="251004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5: 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BABF13-F191-DBF6-2816-3F8D809F555B}"/>
              </a:ext>
            </a:extLst>
          </p:cNvPr>
          <p:cNvCxnSpPr>
            <a:cxnSpLocks/>
          </p:cNvCxnSpPr>
          <p:nvPr/>
        </p:nvCxnSpPr>
        <p:spPr>
          <a:xfrm>
            <a:off x="3317573" y="2650344"/>
            <a:ext cx="0" cy="3931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42F112-9055-FD51-AE84-ECEDF4B17C4B}"/>
              </a:ext>
            </a:extLst>
          </p:cNvPr>
          <p:cNvCxnSpPr>
            <a:cxnSpLocks/>
          </p:cNvCxnSpPr>
          <p:nvPr/>
        </p:nvCxnSpPr>
        <p:spPr>
          <a:xfrm>
            <a:off x="3047683" y="2623711"/>
            <a:ext cx="286748" cy="5877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BC429B-EB7D-BA56-369B-EEE50A6D5A6C}"/>
              </a:ext>
            </a:extLst>
          </p:cNvPr>
          <p:cNvSpPr txBox="1"/>
          <p:nvPr/>
        </p:nvSpPr>
        <p:spPr>
          <a:xfrm>
            <a:off x="2239262" y="2086362"/>
            <a:ext cx="15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3293A7-FE22-D1B8-FA18-84E12F079C93}"/>
              </a:ext>
            </a:extLst>
          </p:cNvPr>
          <p:cNvCxnSpPr/>
          <p:nvPr/>
        </p:nvCxnSpPr>
        <p:spPr>
          <a:xfrm>
            <a:off x="2369638" y="2332890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9AA73F-D558-6B5E-7692-FF458208C4F6}"/>
              </a:ext>
            </a:extLst>
          </p:cNvPr>
          <p:cNvSpPr txBox="1"/>
          <p:nvPr/>
        </p:nvSpPr>
        <p:spPr>
          <a:xfrm>
            <a:off x="2552167" y="2442034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BFCCD4-E198-6445-0665-7ED64ADEE85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02669" y="2680228"/>
            <a:ext cx="373585" cy="37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D14032-1BC0-BC4C-F9DF-40841AB3758E}"/>
              </a:ext>
            </a:extLst>
          </p:cNvPr>
          <p:cNvCxnSpPr>
            <a:cxnSpLocks/>
          </p:cNvCxnSpPr>
          <p:nvPr/>
        </p:nvCxnSpPr>
        <p:spPr>
          <a:xfrm flipH="1">
            <a:off x="1949808" y="2337652"/>
            <a:ext cx="367274" cy="71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993E69-178C-779D-BE07-779EFF372E7D}"/>
              </a:ext>
            </a:extLst>
          </p:cNvPr>
          <p:cNvSpPr txBox="1"/>
          <p:nvPr/>
        </p:nvSpPr>
        <p:spPr>
          <a:xfrm>
            <a:off x="3138891" y="149152"/>
            <a:ext cx="149930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latin typeface="Tahoma"/>
                <a:cs typeface="Tahoma"/>
              </a:rPr>
              <a:t>(</a:t>
            </a:r>
            <a:r>
              <a:rPr lang="en-GB" sz="1000" i="1" spc="30" dirty="0">
                <a:latin typeface="Verdana"/>
                <a:cs typeface="Verdana"/>
              </a:rPr>
              <a:t>P</a:t>
            </a:r>
            <a:r>
              <a:rPr lang="en-GB" sz="1000" i="1" spc="-55" dirty="0">
                <a:latin typeface="Verdana"/>
                <a:cs typeface="Verdana"/>
              </a:rPr>
              <a:t> </a:t>
            </a:r>
            <a:r>
              <a:rPr lang="en-GB" sz="1000" spc="-375" dirty="0">
                <a:latin typeface="Yu Gothic UI Semilight"/>
                <a:cs typeface="Yu Gothic UI Semilight"/>
              </a:rPr>
              <a:t>∧</a:t>
            </a:r>
            <a:r>
              <a:rPr lang="en-GB" sz="1000" spc="-60" dirty="0">
                <a:latin typeface="Yu Gothic UI Semilight"/>
                <a:cs typeface="Yu Gothic UI Semilight"/>
              </a:rPr>
              <a:t> </a:t>
            </a:r>
            <a:r>
              <a:rPr lang="en-GB" sz="1000" spc="-10" dirty="0">
                <a:latin typeface="Yu Gothic UI Semilight"/>
                <a:cs typeface="Yu Gothic UI Semilight"/>
              </a:rPr>
              <a:t>¬ </a:t>
            </a:r>
            <a:r>
              <a:rPr lang="en-GB" sz="1000" dirty="0">
                <a:latin typeface="Tahoma"/>
                <a:cs typeface="Tahoma"/>
              </a:rPr>
              <a:t>(</a:t>
            </a:r>
            <a:r>
              <a:rPr lang="en-GB" sz="1000" i="1" spc="30" dirty="0">
                <a:latin typeface="Verdana"/>
                <a:cs typeface="Verdana"/>
              </a:rPr>
              <a:t>P</a:t>
            </a:r>
            <a:r>
              <a:rPr lang="en-GB" sz="1000" i="1" spc="-55" dirty="0">
                <a:latin typeface="Verdana"/>
                <a:cs typeface="Verdana"/>
              </a:rPr>
              <a:t> </a:t>
            </a:r>
            <a:r>
              <a:rPr lang="en-GB" sz="1000" spc="-375" dirty="0">
                <a:latin typeface="Yu Gothic UI Semilight"/>
                <a:cs typeface="Yu Gothic UI Semilight"/>
              </a:rPr>
              <a:t>∧</a:t>
            </a:r>
            <a:r>
              <a:rPr lang="en-GB" sz="1000" spc="-60" dirty="0">
                <a:latin typeface="Yu Gothic UI Semilight"/>
                <a:cs typeface="Yu Gothic UI Semilight"/>
              </a:rPr>
              <a:t> </a:t>
            </a:r>
            <a:r>
              <a:rPr lang="en-GB" sz="1000" spc="-10" dirty="0">
                <a:latin typeface="Yu Gothic UI Semilight"/>
                <a:cs typeface="Yu Gothic UI Semilight"/>
              </a:rPr>
              <a:t>¬</a:t>
            </a:r>
            <a:r>
              <a:rPr lang="en-GB" sz="1000" i="1" spc="15" dirty="0">
                <a:latin typeface="Verdana"/>
                <a:cs typeface="Verdana"/>
              </a:rPr>
              <a:t>Q</a:t>
            </a:r>
            <a:r>
              <a:rPr lang="en-GB" sz="1000" dirty="0">
                <a:latin typeface="Tahoma"/>
                <a:cs typeface="Tahoma"/>
              </a:rPr>
              <a:t>))</a:t>
            </a:r>
            <a:r>
              <a:rPr lang="en-GB" sz="1000" spc="-105" dirty="0">
                <a:latin typeface="Tahoma"/>
                <a:cs typeface="Tahoma"/>
              </a:rPr>
              <a:t> </a:t>
            </a:r>
            <a:r>
              <a:rPr lang="en-GB" sz="1000" spc="-375" dirty="0">
                <a:latin typeface="Yu Gothic UI Semilight"/>
                <a:cs typeface="Yu Gothic UI Semilight"/>
              </a:rPr>
              <a:t>∧</a:t>
            </a:r>
            <a:r>
              <a:rPr lang="en-GB" sz="1000" spc="-60" dirty="0">
                <a:latin typeface="Yu Gothic UI Semilight"/>
                <a:cs typeface="Yu Gothic UI Semilight"/>
              </a:rPr>
              <a:t> </a:t>
            </a:r>
            <a:r>
              <a:rPr lang="en-GB" sz="1000" spc="-10" dirty="0">
                <a:latin typeface="Yu Gothic UI Semilight"/>
                <a:cs typeface="Yu Gothic UI Semilight"/>
              </a:rPr>
              <a:t>¬</a:t>
            </a:r>
            <a:r>
              <a:rPr lang="en-GB" sz="1000" i="1" spc="-65" dirty="0">
                <a:latin typeface="Verdana"/>
                <a:cs typeface="Verdana"/>
              </a:rPr>
              <a:t>Q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5CCDD-1129-9BAA-2F8B-CDAF84DBEE17}"/>
              </a:ext>
            </a:extLst>
          </p:cNvPr>
          <p:cNvSpPr txBox="1"/>
          <p:nvPr/>
        </p:nvSpPr>
        <p:spPr>
          <a:xfrm>
            <a:off x="24036" y="381238"/>
            <a:ext cx="2700431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3.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0CB6C5-0DE6-CE27-BD4D-BD77776115DE}"/>
              </a:ext>
            </a:extLst>
          </p:cNvPr>
          <p:cNvCxnSpPr>
            <a:cxnSpLocks/>
          </p:cNvCxnSpPr>
          <p:nvPr/>
        </p:nvCxnSpPr>
        <p:spPr>
          <a:xfrm>
            <a:off x="1677926" y="1026649"/>
            <a:ext cx="312941" cy="902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917F1-23DF-4D6C-1FF3-3903417D860E}"/>
              </a:ext>
            </a:extLst>
          </p:cNvPr>
          <p:cNvCxnSpPr>
            <a:cxnSpLocks/>
          </p:cNvCxnSpPr>
          <p:nvPr/>
        </p:nvCxnSpPr>
        <p:spPr>
          <a:xfrm flipH="1">
            <a:off x="1670309" y="1049649"/>
            <a:ext cx="7617" cy="285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FAFD7C-1C4C-8199-48DF-C89B64CB7695}"/>
              </a:ext>
            </a:extLst>
          </p:cNvPr>
          <p:cNvSpPr txBox="1"/>
          <p:nvPr/>
        </p:nvSpPr>
        <p:spPr>
          <a:xfrm>
            <a:off x="1439379" y="126481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2: 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60E424-BCFE-99B0-21F4-D3DC517FC803}"/>
              </a:ext>
            </a:extLst>
          </p:cNvPr>
          <p:cNvSpPr txBox="1"/>
          <p:nvPr/>
        </p:nvSpPr>
        <p:spPr>
          <a:xfrm>
            <a:off x="1488020" y="303753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3: V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942A5D-4161-CD86-0AA5-26FDEE280829}"/>
              </a:ext>
            </a:extLst>
          </p:cNvPr>
          <p:cNvCxnSpPr>
            <a:cxnSpLocks/>
          </p:cNvCxnSpPr>
          <p:nvPr/>
        </p:nvCxnSpPr>
        <p:spPr>
          <a:xfrm>
            <a:off x="2033410" y="1424538"/>
            <a:ext cx="518757" cy="853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55D45B-C80C-80B6-8431-AE114B212B77}"/>
              </a:ext>
            </a:extLst>
          </p:cNvPr>
          <p:cNvCxnSpPr>
            <a:cxnSpLocks/>
          </p:cNvCxnSpPr>
          <p:nvPr/>
        </p:nvCxnSpPr>
        <p:spPr>
          <a:xfrm>
            <a:off x="2549884" y="1433069"/>
            <a:ext cx="2283" cy="2187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7D9EAA9-EFE9-50A7-2C1D-4790787E9B22}"/>
              </a:ext>
            </a:extLst>
          </p:cNvPr>
          <p:cNvSpPr txBox="1"/>
          <p:nvPr/>
        </p:nvSpPr>
        <p:spPr>
          <a:xfrm>
            <a:off x="3442067" y="1594907"/>
            <a:ext cx="13013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Problema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partindo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folha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Q o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nó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marcado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sz="1000" spc="-10" dirty="0">
                <a:latin typeface="Yu Gothic UI Semilight"/>
                <a:cs typeface="Yu Gothic UI Semilight"/>
              </a:rPr>
              <a:t>¬  (2:V)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deveria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receber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F.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Isto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significa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a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en-GB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7" grpId="0"/>
      <p:bldP spid="19" grpId="0"/>
      <p:bldP spid="20" grpId="0"/>
      <p:bldP spid="23" grpId="0"/>
      <p:bldP spid="25" grpId="0"/>
      <p:bldP spid="28" grpId="0"/>
      <p:bldP spid="46" grpId="0"/>
      <p:bldP spid="48" grpId="0"/>
      <p:bldP spid="61" grpId="0"/>
      <p:bldP spid="62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0" y="53975"/>
            <a:ext cx="2544445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+mj-lt"/>
                <a:cs typeface="Tahoma"/>
              </a:rPr>
              <a:t>Propaga</a:t>
            </a:r>
            <a:r>
              <a:rPr sz="1400" spc="-770" dirty="0">
                <a:latin typeface="+mj-lt"/>
                <a:cs typeface="Tahoma"/>
              </a:rPr>
              <a:t>¸</a:t>
            </a:r>
            <a:r>
              <a:rPr sz="1400" spc="-45" dirty="0">
                <a:latin typeface="+mj-lt"/>
                <a:cs typeface="Tahoma"/>
              </a:rPr>
              <a:t>c</a:t>
            </a:r>
            <a:r>
              <a:rPr sz="1400" spc="-755" dirty="0">
                <a:latin typeface="+mj-lt"/>
                <a:cs typeface="Tahoma"/>
              </a:rPr>
              <a:t>˜</a:t>
            </a:r>
            <a:r>
              <a:rPr sz="1400" spc="-65" dirty="0">
                <a:latin typeface="+mj-lt"/>
                <a:cs typeface="Tahoma"/>
              </a:rPr>
              <a:t>ao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85" dirty="0">
                <a:latin typeface="+mj-lt"/>
                <a:cs typeface="Tahoma"/>
              </a:rPr>
              <a:t>de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80" dirty="0">
                <a:latin typeface="+mj-lt"/>
                <a:cs typeface="Tahoma"/>
              </a:rPr>
              <a:t>m</a:t>
            </a:r>
            <a:r>
              <a:rPr sz="1400" spc="-90" dirty="0">
                <a:latin typeface="+mj-lt"/>
                <a:cs typeface="Tahoma"/>
              </a:rPr>
              <a:t>a</a:t>
            </a:r>
            <a:r>
              <a:rPr sz="1400" spc="-55" dirty="0">
                <a:latin typeface="+mj-lt"/>
                <a:cs typeface="Tahoma"/>
              </a:rPr>
              <a:t>rcas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65" dirty="0">
                <a:latin typeface="+mj-lt"/>
                <a:cs typeface="Tahoma"/>
              </a:rPr>
              <a:t>p</a:t>
            </a:r>
            <a:r>
              <a:rPr sz="1400" spc="-100" dirty="0">
                <a:latin typeface="+mj-lt"/>
                <a:cs typeface="Tahoma"/>
              </a:rPr>
              <a:t>a</a:t>
            </a:r>
            <a:r>
              <a:rPr sz="1400" spc="-50" dirty="0">
                <a:latin typeface="+mj-lt"/>
                <a:cs typeface="Tahoma"/>
              </a:rPr>
              <a:t>ra</a:t>
            </a:r>
            <a:endParaRPr sz="1400" dirty="0">
              <a:latin typeface="+mj-lt"/>
              <a:cs typeface="Tahoma"/>
            </a:endParaRPr>
          </a:p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+mj-lt"/>
                <a:cs typeface="Tahoma"/>
              </a:rPr>
              <a:t>(</a:t>
            </a:r>
            <a:r>
              <a:rPr sz="1400" i="1" spc="45" dirty="0">
                <a:latin typeface="+mj-lt"/>
                <a:cs typeface="Verdana"/>
              </a:rPr>
              <a:t>P</a:t>
            </a:r>
            <a:r>
              <a:rPr sz="1400" i="1" spc="25" dirty="0">
                <a:latin typeface="+mj-lt"/>
                <a:cs typeface="Verdana"/>
              </a:rPr>
              <a:t> </a:t>
            </a:r>
            <a:r>
              <a:rPr sz="1400" spc="30" dirty="0">
                <a:latin typeface="+mj-lt"/>
                <a:cs typeface="Yu Gothic UI Semilight"/>
              </a:rPr>
              <a:t>→</a:t>
            </a:r>
            <a:r>
              <a:rPr sz="1400" spc="15" dirty="0">
                <a:latin typeface="+mj-lt"/>
                <a:cs typeface="Yu Gothic UI Semilight"/>
              </a:rPr>
              <a:t> </a:t>
            </a:r>
            <a:r>
              <a:rPr sz="1400" i="1" spc="35" dirty="0">
                <a:latin typeface="+mj-lt"/>
                <a:cs typeface="Verdana"/>
              </a:rPr>
              <a:t>Q</a:t>
            </a:r>
            <a:r>
              <a:rPr sz="1400" spc="5" dirty="0">
                <a:latin typeface="+mj-lt"/>
                <a:cs typeface="Tahoma"/>
              </a:rPr>
              <a:t>)</a:t>
            </a:r>
            <a:r>
              <a:rPr sz="1400" spc="-120" dirty="0">
                <a:latin typeface="+mj-lt"/>
                <a:cs typeface="Tahoma"/>
              </a:rPr>
              <a:t> </a:t>
            </a:r>
            <a:r>
              <a:rPr sz="1400" spc="-445" dirty="0">
                <a:latin typeface="+mj-lt"/>
                <a:cs typeface="Yu Gothic UI Semilight"/>
              </a:rPr>
              <a:t>∧</a:t>
            </a:r>
            <a:r>
              <a:rPr sz="1400" spc="-65" dirty="0">
                <a:latin typeface="+mj-lt"/>
                <a:cs typeface="Yu Gothic UI Semilight"/>
              </a:rPr>
              <a:t> </a:t>
            </a:r>
            <a:r>
              <a:rPr lang="pt-PT" sz="1400" spc="-65" dirty="0">
                <a:latin typeface="+mj-lt"/>
                <a:cs typeface="Yu Gothic UI Semilight"/>
              </a:rPr>
              <a:t>  </a:t>
            </a:r>
            <a:r>
              <a:rPr sz="1400" spc="5" dirty="0">
                <a:latin typeface="+mj-lt"/>
                <a:cs typeface="Tahoma"/>
              </a:rPr>
              <a:t>(</a:t>
            </a:r>
            <a:r>
              <a:rPr sz="1400" i="1" spc="45" dirty="0">
                <a:latin typeface="+mj-lt"/>
                <a:cs typeface="Verdana"/>
              </a:rPr>
              <a:t>P</a:t>
            </a:r>
            <a:r>
              <a:rPr sz="1400" i="1" spc="25" dirty="0">
                <a:latin typeface="+mj-lt"/>
                <a:cs typeface="Verdana"/>
              </a:rPr>
              <a:t> </a:t>
            </a:r>
            <a:r>
              <a:rPr sz="1400" spc="30" dirty="0">
                <a:latin typeface="+mj-lt"/>
                <a:cs typeface="Yu Gothic UI Semilight"/>
              </a:rPr>
              <a:t>→</a:t>
            </a:r>
            <a:r>
              <a:rPr sz="1400" spc="15" dirty="0">
                <a:latin typeface="+mj-lt"/>
                <a:cs typeface="Yu Gothic UI Semilight"/>
              </a:rPr>
              <a:t> </a:t>
            </a:r>
            <a:r>
              <a:rPr sz="1400" spc="20" dirty="0">
                <a:latin typeface="+mj-lt"/>
                <a:cs typeface="Yu Gothic UI Semilight"/>
              </a:rPr>
              <a:t>¬</a:t>
            </a:r>
            <a:r>
              <a:rPr sz="1400" i="1" spc="35" dirty="0">
                <a:latin typeface="+mj-lt"/>
                <a:cs typeface="Verdana"/>
              </a:rPr>
              <a:t>Q</a:t>
            </a:r>
            <a:r>
              <a:rPr sz="1400" spc="5" dirty="0">
                <a:latin typeface="+mj-lt"/>
                <a:cs typeface="Tahoma"/>
              </a:rPr>
              <a:t>)</a:t>
            </a:r>
            <a:r>
              <a:rPr sz="1400" spc="-120" dirty="0">
                <a:latin typeface="+mj-lt"/>
                <a:cs typeface="Tahoma"/>
              </a:rPr>
              <a:t> </a:t>
            </a:r>
            <a:r>
              <a:rPr sz="1400" spc="-445" dirty="0">
                <a:latin typeface="+mj-lt"/>
                <a:cs typeface="Yu Gothic UI Semilight"/>
              </a:rPr>
              <a:t>∧</a:t>
            </a:r>
            <a:r>
              <a:rPr sz="1400" spc="-65" dirty="0">
                <a:latin typeface="+mj-lt"/>
                <a:cs typeface="Yu Gothic UI Semilight"/>
              </a:rPr>
              <a:t> </a:t>
            </a:r>
            <a:r>
              <a:rPr lang="pt-PT" sz="1400" spc="-65" dirty="0">
                <a:latin typeface="+mj-lt"/>
                <a:cs typeface="Yu Gothic UI Semilight"/>
              </a:rPr>
              <a:t>  </a:t>
            </a:r>
            <a:r>
              <a:rPr sz="1400" spc="5" dirty="0">
                <a:latin typeface="+mj-lt"/>
                <a:cs typeface="Tahoma"/>
              </a:rPr>
              <a:t>(</a:t>
            </a:r>
            <a:r>
              <a:rPr sz="1400" i="1" spc="45" dirty="0">
                <a:latin typeface="+mj-lt"/>
                <a:cs typeface="Verdana"/>
              </a:rPr>
              <a:t>P</a:t>
            </a:r>
            <a:r>
              <a:rPr sz="1400" i="1" spc="-55" dirty="0">
                <a:latin typeface="+mj-lt"/>
                <a:cs typeface="Verdana"/>
              </a:rPr>
              <a:t> </a:t>
            </a:r>
            <a:r>
              <a:rPr sz="1400" spc="-445" dirty="0">
                <a:latin typeface="+mj-lt"/>
                <a:cs typeface="Yu Gothic UI Semilight"/>
              </a:rPr>
              <a:t>∨</a:t>
            </a:r>
            <a:r>
              <a:rPr sz="1400" spc="-65" dirty="0">
                <a:latin typeface="+mj-lt"/>
                <a:cs typeface="Yu Gothic UI Semilight"/>
              </a:rPr>
              <a:t> </a:t>
            </a:r>
            <a:r>
              <a:rPr lang="pt-PT" sz="1400" spc="-65" dirty="0">
                <a:latin typeface="+mj-lt"/>
                <a:cs typeface="Yu Gothic UI Semilight"/>
              </a:rPr>
              <a:t>  </a:t>
            </a:r>
            <a:r>
              <a:rPr sz="1400" i="1" spc="-70" dirty="0">
                <a:latin typeface="+mj-lt"/>
                <a:cs typeface="Verdana"/>
              </a:rPr>
              <a:t>R</a:t>
            </a:r>
            <a:r>
              <a:rPr sz="1400" i="1" spc="-375" dirty="0">
                <a:latin typeface="+mj-lt"/>
                <a:cs typeface="Verdana"/>
              </a:rPr>
              <a:t> </a:t>
            </a:r>
            <a:r>
              <a:rPr sz="1400" spc="5" dirty="0">
                <a:latin typeface="+mj-lt"/>
                <a:cs typeface="Tahoma"/>
              </a:rPr>
              <a:t>)</a:t>
            </a:r>
            <a:endParaRPr sz="1400" dirty="0">
              <a:latin typeface="+mj-lt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20D301D-E642-FBF8-3AEB-FF52103FAE9F}"/>
              </a:ext>
            </a:extLst>
          </p:cNvPr>
          <p:cNvSpPr txBox="1"/>
          <p:nvPr/>
        </p:nvSpPr>
        <p:spPr>
          <a:xfrm>
            <a:off x="171450" y="663575"/>
            <a:ext cx="3124200" cy="20588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AutoNum type="arabicPeriod"/>
            </a:pPr>
            <a:endParaRPr lang="pt-PT" sz="1400" spc="5" dirty="0">
              <a:latin typeface="+mj-lt"/>
              <a:cs typeface="Tahoma"/>
            </a:endParaRPr>
          </a:p>
          <a:p>
            <a:pPr marL="12700">
              <a:spcBef>
                <a:spcPts val="110"/>
              </a:spcBef>
            </a:pPr>
            <a:r>
              <a:rPr lang="en-GB" sz="1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Obtenção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só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contém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conjunções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negações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PT" sz="1400" spc="5" dirty="0">
              <a:latin typeface="+mj-lt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AutoNum type="arabicPeriod"/>
            </a:pPr>
            <a:r>
              <a:rPr sz="1400" spc="5" dirty="0">
                <a:latin typeface="+mj-lt"/>
                <a:cs typeface="Tahoma"/>
              </a:rPr>
              <a:t>(</a:t>
            </a:r>
            <a:r>
              <a:rPr sz="1400" i="1" spc="45" dirty="0">
                <a:latin typeface="+mj-lt"/>
                <a:cs typeface="Verdana"/>
              </a:rPr>
              <a:t>P</a:t>
            </a:r>
            <a:r>
              <a:rPr sz="1400" i="1" spc="25" dirty="0">
                <a:latin typeface="+mj-lt"/>
                <a:cs typeface="Verdana"/>
              </a:rPr>
              <a:t> </a:t>
            </a:r>
            <a:r>
              <a:rPr sz="1400" spc="30" dirty="0">
                <a:latin typeface="+mj-lt"/>
                <a:cs typeface="Yu Gothic UI Semilight"/>
              </a:rPr>
              <a:t>→</a:t>
            </a:r>
            <a:r>
              <a:rPr sz="1400" spc="15" dirty="0">
                <a:latin typeface="+mj-lt"/>
                <a:cs typeface="Yu Gothic UI Semilight"/>
              </a:rPr>
              <a:t> </a:t>
            </a:r>
            <a:r>
              <a:rPr sz="1400" i="1" spc="35" dirty="0">
                <a:latin typeface="+mj-lt"/>
                <a:cs typeface="Verdana"/>
              </a:rPr>
              <a:t>Q</a:t>
            </a:r>
            <a:r>
              <a:rPr sz="1400" spc="5" dirty="0">
                <a:latin typeface="+mj-lt"/>
                <a:cs typeface="Tahoma"/>
              </a:rPr>
              <a:t>)</a:t>
            </a:r>
            <a:r>
              <a:rPr sz="1400" spc="-120" dirty="0">
                <a:latin typeface="+mj-lt"/>
                <a:cs typeface="Tahoma"/>
              </a:rPr>
              <a:t> </a:t>
            </a:r>
            <a:r>
              <a:rPr sz="1400" spc="-445" dirty="0">
                <a:latin typeface="+mj-lt"/>
                <a:cs typeface="Yu Gothic UI Semilight"/>
              </a:rPr>
              <a:t>∧</a:t>
            </a:r>
            <a:r>
              <a:rPr sz="1400" spc="-65" dirty="0">
                <a:latin typeface="+mj-lt"/>
                <a:cs typeface="Yu Gothic UI Semilight"/>
              </a:rPr>
              <a:t> </a:t>
            </a:r>
            <a:r>
              <a:rPr lang="pt-PT" sz="1400" spc="-65" dirty="0">
                <a:latin typeface="+mj-lt"/>
                <a:cs typeface="Yu Gothic UI Semilight"/>
              </a:rPr>
              <a:t>  </a:t>
            </a:r>
            <a:r>
              <a:rPr sz="1400" spc="5" dirty="0">
                <a:latin typeface="+mj-lt"/>
                <a:cs typeface="Tahoma"/>
              </a:rPr>
              <a:t>(</a:t>
            </a:r>
            <a:r>
              <a:rPr sz="1400" i="1" spc="45" dirty="0">
                <a:latin typeface="+mj-lt"/>
                <a:cs typeface="Verdana"/>
              </a:rPr>
              <a:t>P</a:t>
            </a:r>
            <a:r>
              <a:rPr sz="1400" i="1" spc="25" dirty="0">
                <a:latin typeface="+mj-lt"/>
                <a:cs typeface="Verdana"/>
              </a:rPr>
              <a:t> </a:t>
            </a:r>
            <a:r>
              <a:rPr sz="1400" spc="30" dirty="0">
                <a:latin typeface="+mj-lt"/>
                <a:cs typeface="Yu Gothic UI Semilight"/>
              </a:rPr>
              <a:t>→</a:t>
            </a:r>
            <a:r>
              <a:rPr sz="1400" spc="15" dirty="0">
                <a:latin typeface="+mj-lt"/>
                <a:cs typeface="Yu Gothic UI Semilight"/>
              </a:rPr>
              <a:t> </a:t>
            </a:r>
            <a:r>
              <a:rPr sz="1400" spc="20" dirty="0">
                <a:latin typeface="+mj-lt"/>
                <a:cs typeface="Yu Gothic UI Semilight"/>
              </a:rPr>
              <a:t>¬</a:t>
            </a:r>
            <a:r>
              <a:rPr sz="1400" i="1" spc="35" dirty="0">
                <a:latin typeface="+mj-lt"/>
                <a:cs typeface="Verdana"/>
              </a:rPr>
              <a:t>Q</a:t>
            </a:r>
            <a:r>
              <a:rPr sz="1400" spc="5" dirty="0">
                <a:latin typeface="+mj-lt"/>
                <a:cs typeface="Tahoma"/>
              </a:rPr>
              <a:t>)</a:t>
            </a:r>
            <a:r>
              <a:rPr sz="1400" spc="-120" dirty="0">
                <a:latin typeface="+mj-lt"/>
                <a:cs typeface="Tahoma"/>
              </a:rPr>
              <a:t> </a:t>
            </a:r>
            <a:r>
              <a:rPr sz="1400" spc="-445" dirty="0">
                <a:latin typeface="+mj-lt"/>
                <a:cs typeface="Yu Gothic UI Semilight"/>
              </a:rPr>
              <a:t>∧</a:t>
            </a:r>
            <a:r>
              <a:rPr sz="1400" spc="-65" dirty="0">
                <a:latin typeface="+mj-lt"/>
                <a:cs typeface="Yu Gothic UI Semilight"/>
              </a:rPr>
              <a:t> </a:t>
            </a:r>
            <a:r>
              <a:rPr lang="pt-PT" sz="1400" spc="-65" dirty="0">
                <a:latin typeface="+mj-lt"/>
                <a:cs typeface="Yu Gothic UI Semilight"/>
              </a:rPr>
              <a:t>  </a:t>
            </a:r>
            <a:r>
              <a:rPr sz="1400" spc="5" dirty="0">
                <a:latin typeface="+mj-lt"/>
                <a:cs typeface="Tahoma"/>
              </a:rPr>
              <a:t>(</a:t>
            </a:r>
            <a:r>
              <a:rPr sz="1400" i="1" spc="45" dirty="0">
                <a:latin typeface="+mj-lt"/>
                <a:cs typeface="Verdana"/>
              </a:rPr>
              <a:t>P</a:t>
            </a:r>
            <a:r>
              <a:rPr sz="1400" i="1" spc="-55" dirty="0">
                <a:latin typeface="+mj-lt"/>
                <a:cs typeface="Verdana"/>
              </a:rPr>
              <a:t> </a:t>
            </a:r>
            <a:r>
              <a:rPr sz="1400" spc="-445" dirty="0">
                <a:latin typeface="+mj-lt"/>
                <a:cs typeface="Yu Gothic UI Semilight"/>
              </a:rPr>
              <a:t>∨</a:t>
            </a:r>
            <a:r>
              <a:rPr sz="1400" spc="-65" dirty="0">
                <a:latin typeface="+mj-lt"/>
                <a:cs typeface="Yu Gothic UI Semilight"/>
              </a:rPr>
              <a:t> </a:t>
            </a:r>
            <a:r>
              <a:rPr lang="pt-PT" sz="1400" spc="-65" dirty="0">
                <a:latin typeface="+mj-lt"/>
                <a:cs typeface="Yu Gothic UI Semilight"/>
              </a:rPr>
              <a:t>  </a:t>
            </a:r>
            <a:r>
              <a:rPr sz="1400" i="1" spc="-70" dirty="0">
                <a:latin typeface="+mj-lt"/>
                <a:cs typeface="Verdana"/>
              </a:rPr>
              <a:t>R</a:t>
            </a:r>
            <a:r>
              <a:rPr sz="1400" i="1" spc="-375" dirty="0">
                <a:latin typeface="+mj-lt"/>
                <a:cs typeface="Verdana"/>
              </a:rPr>
              <a:t> </a:t>
            </a:r>
            <a:r>
              <a:rPr sz="1400" spc="5" dirty="0">
                <a:latin typeface="+mj-lt"/>
                <a:cs typeface="Tahoma"/>
              </a:rPr>
              <a:t>)</a:t>
            </a:r>
            <a:endParaRPr lang="pt-PT" sz="1400" spc="5" dirty="0">
              <a:latin typeface="+mj-lt"/>
              <a:cs typeface="Tahoma"/>
            </a:endParaRPr>
          </a:p>
          <a:p>
            <a:pPr marL="355600" indent="-342900">
              <a:spcBef>
                <a:spcPts val="110"/>
              </a:spcBef>
              <a:buFontTx/>
              <a:buAutoNum type="arabicPeriod"/>
            </a:pPr>
            <a:r>
              <a:rPr lang="en-GB" sz="1400" spc="5" dirty="0">
                <a:latin typeface="+mj-lt"/>
                <a:cs typeface="Tahoma"/>
              </a:rPr>
              <a:t>(</a:t>
            </a:r>
            <a:r>
              <a:rPr lang="en-GB" sz="1400" spc="20" dirty="0">
                <a:latin typeface="+mj-lt"/>
                <a:cs typeface="Yu Gothic UI Semilight"/>
              </a:rPr>
              <a:t>¬  </a:t>
            </a:r>
            <a:r>
              <a:rPr lang="en-GB" sz="1400" i="1" spc="45" dirty="0">
                <a:latin typeface="+mj-lt"/>
                <a:cs typeface="Verdana"/>
              </a:rPr>
              <a:t>P</a:t>
            </a:r>
            <a:r>
              <a:rPr lang="en-GB" sz="1400" i="1" spc="25" dirty="0">
                <a:latin typeface="+mj-lt"/>
                <a:cs typeface="Verdan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∨ </a:t>
            </a:r>
            <a:r>
              <a:rPr lang="en-GB" sz="1400" spc="15" dirty="0">
                <a:latin typeface="+mj-lt"/>
                <a:cs typeface="Yu Gothic UI Semilight"/>
              </a:rPr>
              <a:t>  </a:t>
            </a:r>
            <a:r>
              <a:rPr lang="en-GB" sz="1400" i="1" spc="35" dirty="0">
                <a:latin typeface="+mj-lt"/>
                <a:cs typeface="Verdana"/>
              </a:rPr>
              <a:t>Q</a:t>
            </a:r>
            <a:r>
              <a:rPr lang="en-GB" sz="1400" spc="5" dirty="0">
                <a:latin typeface="+mj-lt"/>
                <a:cs typeface="Tahoma"/>
              </a:rPr>
              <a:t>)</a:t>
            </a:r>
            <a:r>
              <a:rPr lang="en-GB" sz="1400" spc="-120" dirty="0">
                <a:latin typeface="+mj-lt"/>
                <a:cs typeface="Tahom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∧</a:t>
            </a:r>
            <a:r>
              <a:rPr lang="en-GB" sz="1400" spc="-65" dirty="0">
                <a:latin typeface="+mj-lt"/>
                <a:cs typeface="Yu Gothic UI Semilight"/>
              </a:rPr>
              <a:t>   </a:t>
            </a:r>
            <a:r>
              <a:rPr lang="en-GB" sz="1400" spc="5" dirty="0">
                <a:latin typeface="+mj-lt"/>
                <a:cs typeface="Tahoma"/>
              </a:rPr>
              <a:t>(</a:t>
            </a:r>
            <a:r>
              <a:rPr lang="en-GB" sz="1400" spc="20" dirty="0">
                <a:latin typeface="+mj-lt"/>
                <a:cs typeface="Yu Gothic UI Semilight"/>
              </a:rPr>
              <a:t>¬ </a:t>
            </a:r>
            <a:r>
              <a:rPr lang="en-GB" sz="1400" i="1" spc="45" dirty="0">
                <a:latin typeface="+mj-lt"/>
                <a:cs typeface="Verdana"/>
              </a:rPr>
              <a:t>P</a:t>
            </a:r>
            <a:r>
              <a:rPr lang="en-GB" sz="1400" i="1" spc="25" dirty="0">
                <a:latin typeface="+mj-lt"/>
                <a:cs typeface="Verdan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∨ </a:t>
            </a:r>
            <a:r>
              <a:rPr lang="en-GB" sz="1400" spc="15" dirty="0">
                <a:latin typeface="+mj-lt"/>
                <a:cs typeface="Yu Gothic UI Semilight"/>
              </a:rPr>
              <a:t>  </a:t>
            </a:r>
            <a:r>
              <a:rPr lang="en-GB" sz="1400" spc="20" dirty="0">
                <a:latin typeface="+mj-lt"/>
                <a:cs typeface="Yu Gothic UI Semilight"/>
              </a:rPr>
              <a:t>¬</a:t>
            </a:r>
            <a:r>
              <a:rPr lang="en-GB" sz="1400" i="1" spc="35" dirty="0">
                <a:latin typeface="+mj-lt"/>
                <a:cs typeface="Verdana"/>
              </a:rPr>
              <a:t>Q</a:t>
            </a:r>
            <a:r>
              <a:rPr lang="en-GB" sz="1400" spc="5" dirty="0">
                <a:latin typeface="+mj-lt"/>
                <a:cs typeface="Tahoma"/>
              </a:rPr>
              <a:t>)</a:t>
            </a:r>
            <a:r>
              <a:rPr lang="en-GB" sz="1400" spc="-120" dirty="0">
                <a:latin typeface="+mj-lt"/>
                <a:cs typeface="Tahom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∧</a:t>
            </a:r>
            <a:r>
              <a:rPr lang="en-GB" sz="1400" spc="-65" dirty="0">
                <a:latin typeface="+mj-lt"/>
                <a:cs typeface="Yu Gothic UI Semilight"/>
              </a:rPr>
              <a:t>  </a:t>
            </a:r>
            <a:r>
              <a:rPr lang="en-GB" sz="1400" spc="20" dirty="0">
                <a:latin typeface="+mj-lt"/>
                <a:cs typeface="Yu Gothic UI Semilight"/>
              </a:rPr>
              <a:t>¬ </a:t>
            </a:r>
            <a:r>
              <a:rPr lang="en-GB" sz="1400" spc="5" dirty="0">
                <a:latin typeface="+mj-lt"/>
                <a:cs typeface="Tahoma"/>
              </a:rPr>
              <a:t>(</a:t>
            </a:r>
            <a:r>
              <a:rPr lang="en-GB" sz="1400" spc="20" dirty="0">
                <a:latin typeface="+mj-lt"/>
                <a:cs typeface="Yu Gothic UI Semilight"/>
              </a:rPr>
              <a:t>¬  </a:t>
            </a:r>
            <a:r>
              <a:rPr lang="en-GB" sz="1400" i="1" spc="45" dirty="0">
                <a:latin typeface="+mj-lt"/>
                <a:cs typeface="Verdana"/>
              </a:rPr>
              <a:t>P</a:t>
            </a:r>
            <a:r>
              <a:rPr lang="en-GB" sz="1400" i="1" spc="-55" dirty="0">
                <a:latin typeface="+mj-lt"/>
                <a:cs typeface="Verdan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∧</a:t>
            </a:r>
            <a:r>
              <a:rPr lang="en-GB" sz="1400" spc="-65" dirty="0">
                <a:latin typeface="+mj-lt"/>
                <a:cs typeface="Yu Gothic UI Semilight"/>
              </a:rPr>
              <a:t>  </a:t>
            </a:r>
            <a:r>
              <a:rPr lang="en-GB" sz="1400" spc="20" dirty="0">
                <a:latin typeface="+mj-lt"/>
                <a:cs typeface="Yu Gothic UI Semilight"/>
              </a:rPr>
              <a:t>¬ </a:t>
            </a:r>
            <a:r>
              <a:rPr lang="en-GB" sz="1400" i="1" spc="-70" dirty="0">
                <a:latin typeface="+mj-lt"/>
                <a:cs typeface="Verdana"/>
              </a:rPr>
              <a:t>R</a:t>
            </a:r>
            <a:r>
              <a:rPr lang="en-GB" sz="1400" i="1" spc="-375" dirty="0">
                <a:latin typeface="+mj-lt"/>
                <a:cs typeface="Verdana"/>
              </a:rPr>
              <a:t> </a:t>
            </a:r>
            <a:r>
              <a:rPr lang="en-GB" sz="1400" spc="5" dirty="0">
                <a:latin typeface="+mj-lt"/>
                <a:cs typeface="Tahoma"/>
              </a:rPr>
              <a:t>)</a:t>
            </a:r>
          </a:p>
          <a:p>
            <a:pPr marL="355600" indent="-342900">
              <a:spcBef>
                <a:spcPts val="110"/>
              </a:spcBef>
              <a:buFontTx/>
              <a:buAutoNum type="arabicPeriod"/>
            </a:pPr>
            <a:r>
              <a:rPr lang="en-GB" sz="1400" spc="20" dirty="0">
                <a:latin typeface="+mj-lt"/>
                <a:cs typeface="Yu Gothic UI Semilight"/>
              </a:rPr>
              <a:t>¬ </a:t>
            </a:r>
            <a:r>
              <a:rPr lang="en-GB" sz="1400" spc="5" dirty="0">
                <a:latin typeface="+mj-lt"/>
                <a:cs typeface="Tahoma"/>
              </a:rPr>
              <a:t>(</a:t>
            </a:r>
            <a:r>
              <a:rPr lang="en-GB" sz="1400" i="1" spc="45" dirty="0">
                <a:latin typeface="+mj-lt"/>
                <a:cs typeface="Verdana"/>
              </a:rPr>
              <a:t>P</a:t>
            </a:r>
            <a:r>
              <a:rPr lang="en-GB" sz="1400" i="1" spc="25" dirty="0">
                <a:latin typeface="+mj-lt"/>
                <a:cs typeface="Verdan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∧</a:t>
            </a:r>
            <a:r>
              <a:rPr lang="en-GB" sz="1400" spc="15" dirty="0">
                <a:latin typeface="+mj-lt"/>
                <a:cs typeface="Yu Gothic UI Semilight"/>
              </a:rPr>
              <a:t> </a:t>
            </a:r>
            <a:r>
              <a:rPr lang="en-GB" sz="1400" spc="20" dirty="0">
                <a:latin typeface="+mj-lt"/>
                <a:cs typeface="Yu Gothic UI Semilight"/>
              </a:rPr>
              <a:t>¬ </a:t>
            </a:r>
            <a:r>
              <a:rPr lang="en-GB" sz="1400" i="1" spc="35" dirty="0">
                <a:latin typeface="+mj-lt"/>
                <a:cs typeface="Verdana"/>
              </a:rPr>
              <a:t>Q</a:t>
            </a:r>
            <a:r>
              <a:rPr lang="en-GB" sz="1400" spc="5" dirty="0">
                <a:latin typeface="+mj-lt"/>
                <a:cs typeface="Tahoma"/>
              </a:rPr>
              <a:t>)</a:t>
            </a:r>
            <a:r>
              <a:rPr lang="en-GB" sz="1400" spc="-120" dirty="0">
                <a:latin typeface="+mj-lt"/>
                <a:cs typeface="Tahom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∧</a:t>
            </a:r>
            <a:r>
              <a:rPr lang="en-GB" sz="1400" spc="-65" dirty="0">
                <a:latin typeface="+mj-lt"/>
                <a:cs typeface="Yu Gothic UI Semilight"/>
              </a:rPr>
              <a:t>   </a:t>
            </a:r>
            <a:r>
              <a:rPr lang="en-GB" sz="1400" spc="20" dirty="0">
                <a:latin typeface="+mj-lt"/>
                <a:cs typeface="Yu Gothic UI Semilight"/>
              </a:rPr>
              <a:t>¬  </a:t>
            </a:r>
            <a:r>
              <a:rPr lang="en-GB" sz="1400" spc="5" dirty="0">
                <a:latin typeface="+mj-lt"/>
                <a:cs typeface="Tahoma"/>
              </a:rPr>
              <a:t>(</a:t>
            </a:r>
            <a:r>
              <a:rPr lang="en-GB" sz="1400" i="1" spc="45" dirty="0">
                <a:latin typeface="+mj-lt"/>
                <a:cs typeface="Verdana"/>
              </a:rPr>
              <a:t>P</a:t>
            </a:r>
            <a:r>
              <a:rPr lang="en-GB" sz="1400" i="1" spc="25" dirty="0">
                <a:latin typeface="+mj-lt"/>
                <a:cs typeface="Verdan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∧</a:t>
            </a:r>
            <a:r>
              <a:rPr lang="en-GB" sz="1400" spc="-65" dirty="0">
                <a:latin typeface="+mj-lt"/>
                <a:cs typeface="Yu Gothic UI Semilight"/>
              </a:rPr>
              <a:t>  </a:t>
            </a:r>
            <a:r>
              <a:rPr lang="en-GB" sz="1400" i="1" spc="35" dirty="0">
                <a:latin typeface="+mj-lt"/>
                <a:cs typeface="Verdana"/>
              </a:rPr>
              <a:t>Q</a:t>
            </a:r>
            <a:r>
              <a:rPr lang="en-GB" sz="1400" spc="5" dirty="0">
                <a:latin typeface="+mj-lt"/>
                <a:cs typeface="Tahoma"/>
              </a:rPr>
              <a:t>)</a:t>
            </a:r>
            <a:r>
              <a:rPr lang="en-GB" sz="1400" spc="-120" dirty="0">
                <a:latin typeface="+mj-lt"/>
                <a:cs typeface="Tahom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∧</a:t>
            </a:r>
            <a:r>
              <a:rPr lang="en-GB" sz="1400" spc="-65" dirty="0">
                <a:latin typeface="+mj-lt"/>
                <a:cs typeface="Yu Gothic UI Semilight"/>
              </a:rPr>
              <a:t>  </a:t>
            </a:r>
            <a:r>
              <a:rPr lang="en-GB" sz="1400" spc="20" dirty="0">
                <a:latin typeface="+mj-lt"/>
                <a:cs typeface="Yu Gothic UI Semilight"/>
              </a:rPr>
              <a:t>¬ </a:t>
            </a:r>
            <a:r>
              <a:rPr lang="en-GB" sz="1400" spc="5" dirty="0">
                <a:latin typeface="+mj-lt"/>
                <a:cs typeface="Tahoma"/>
              </a:rPr>
              <a:t>(</a:t>
            </a:r>
            <a:r>
              <a:rPr lang="en-GB" sz="1400" spc="20" dirty="0">
                <a:latin typeface="+mj-lt"/>
                <a:cs typeface="Yu Gothic UI Semilight"/>
              </a:rPr>
              <a:t>¬ </a:t>
            </a:r>
            <a:r>
              <a:rPr lang="en-GB" sz="1400" i="1" spc="45" dirty="0">
                <a:latin typeface="+mj-lt"/>
                <a:cs typeface="Verdana"/>
              </a:rPr>
              <a:t>P</a:t>
            </a:r>
            <a:r>
              <a:rPr lang="en-GB" sz="1400" i="1" spc="-55" dirty="0">
                <a:latin typeface="+mj-lt"/>
                <a:cs typeface="Verdana"/>
              </a:rPr>
              <a:t> </a:t>
            </a:r>
            <a:r>
              <a:rPr lang="en-GB" sz="1400" spc="-445" dirty="0">
                <a:latin typeface="+mj-lt"/>
                <a:cs typeface="Yu Gothic UI Semilight"/>
              </a:rPr>
              <a:t>∧</a:t>
            </a:r>
            <a:r>
              <a:rPr lang="en-GB" sz="1400" spc="-65" dirty="0">
                <a:latin typeface="+mj-lt"/>
                <a:cs typeface="Yu Gothic UI Semilight"/>
              </a:rPr>
              <a:t>  </a:t>
            </a:r>
            <a:r>
              <a:rPr lang="en-GB" sz="1400" spc="20" dirty="0">
                <a:latin typeface="+mj-lt"/>
                <a:cs typeface="Yu Gothic UI Semilight"/>
              </a:rPr>
              <a:t>¬ </a:t>
            </a:r>
            <a:r>
              <a:rPr lang="en-GB" sz="1400" i="1" spc="-70" dirty="0">
                <a:latin typeface="+mj-lt"/>
                <a:cs typeface="Verdana"/>
              </a:rPr>
              <a:t>R</a:t>
            </a:r>
            <a:r>
              <a:rPr lang="en-GB" sz="1400" i="1" spc="-375" dirty="0">
                <a:latin typeface="+mj-lt"/>
                <a:cs typeface="Verdana"/>
              </a:rPr>
              <a:t> </a:t>
            </a:r>
            <a:r>
              <a:rPr lang="en-GB" sz="1400" spc="5" dirty="0">
                <a:latin typeface="+mj-lt"/>
                <a:cs typeface="Tahoma"/>
              </a:rPr>
              <a:t>)</a:t>
            </a:r>
          </a:p>
          <a:p>
            <a:pPr marL="355600" indent="-342900">
              <a:spcBef>
                <a:spcPts val="110"/>
              </a:spcBef>
              <a:buFontTx/>
              <a:buAutoNum type="arabicPeriod"/>
            </a:pPr>
            <a:endParaRPr lang="en-GB" sz="1400" spc="5" dirty="0">
              <a:latin typeface="+mj-lt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AutoNum type="arabicPeriod"/>
            </a:pPr>
            <a:endParaRPr sz="1400" dirty="0">
              <a:latin typeface="+mj-lt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544" y="27862"/>
            <a:ext cx="3242142" cy="645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solidFill>
                  <a:schemeClr val="tx1"/>
                </a:solidFill>
              </a:rPr>
              <a:t>Propaga</a:t>
            </a:r>
            <a:r>
              <a:rPr spc="-770" dirty="0">
                <a:solidFill>
                  <a:schemeClr val="tx1"/>
                </a:solidFill>
              </a:rPr>
              <a:t>¸</a:t>
            </a:r>
            <a:r>
              <a:rPr spc="-45" dirty="0">
                <a:solidFill>
                  <a:schemeClr val="tx1"/>
                </a:solidFill>
              </a:rPr>
              <a:t>c</a:t>
            </a:r>
            <a:r>
              <a:rPr spc="-755" dirty="0">
                <a:solidFill>
                  <a:schemeClr val="tx1"/>
                </a:solidFill>
              </a:rPr>
              <a:t>˜</a:t>
            </a:r>
            <a:r>
              <a:rPr spc="-65" dirty="0">
                <a:solidFill>
                  <a:schemeClr val="tx1"/>
                </a:solidFill>
              </a:rPr>
              <a:t>ao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85" dirty="0">
                <a:solidFill>
                  <a:schemeClr val="tx1"/>
                </a:solidFill>
              </a:rPr>
              <a:t>de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80" dirty="0">
                <a:solidFill>
                  <a:schemeClr val="tx1"/>
                </a:solidFill>
              </a:rPr>
              <a:t>m</a:t>
            </a:r>
            <a:r>
              <a:rPr spc="-90" dirty="0">
                <a:solidFill>
                  <a:schemeClr val="tx1"/>
                </a:solidFill>
              </a:rPr>
              <a:t>a</a:t>
            </a:r>
            <a:r>
              <a:rPr spc="-55" dirty="0">
                <a:solidFill>
                  <a:schemeClr val="tx1"/>
                </a:solidFill>
              </a:rPr>
              <a:t>rcas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65" dirty="0">
                <a:solidFill>
                  <a:schemeClr val="tx1"/>
                </a:solidFill>
              </a:rPr>
              <a:t>p</a:t>
            </a:r>
            <a:r>
              <a:rPr spc="-100" dirty="0">
                <a:solidFill>
                  <a:schemeClr val="tx1"/>
                </a:solidFill>
              </a:rPr>
              <a:t>a</a:t>
            </a:r>
            <a:r>
              <a:rPr spc="-50" dirty="0">
                <a:solidFill>
                  <a:schemeClr val="tx1"/>
                </a:solidFill>
              </a:rPr>
              <a:t>ra</a:t>
            </a:r>
          </a:p>
          <a:p>
            <a:pPr marL="12700" algn="r">
              <a:spcBef>
                <a:spcPts val="110"/>
              </a:spcBef>
            </a:pPr>
            <a:r>
              <a:rPr spc="5" dirty="0">
                <a:solidFill>
                  <a:schemeClr val="tx1"/>
                </a:solidFill>
                <a:latin typeface="+mj-lt"/>
              </a:rPr>
              <a:t>(</a:t>
            </a:r>
            <a:r>
              <a:rPr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i="1" spc="2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spc="30" dirty="0">
                <a:solidFill>
                  <a:schemeClr val="tx1"/>
                </a:solidFill>
                <a:latin typeface="+mj-lt"/>
                <a:cs typeface="Yu Gothic UI Semilight"/>
              </a:rPr>
              <a:t>→</a:t>
            </a:r>
            <a:r>
              <a:rPr spc="1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i="1" spc="35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spc="5" dirty="0">
                <a:solidFill>
                  <a:schemeClr val="tx1"/>
                </a:solidFill>
                <a:latin typeface="+mj-lt"/>
              </a:rPr>
              <a:t>)</a:t>
            </a:r>
            <a:r>
              <a:rPr spc="-120" dirty="0">
                <a:solidFill>
                  <a:schemeClr val="tx1"/>
                </a:solidFill>
                <a:latin typeface="+mj-lt"/>
              </a:rPr>
              <a:t> </a:t>
            </a:r>
            <a:r>
              <a:rPr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lang="pt-PT"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spc="5" dirty="0">
                <a:solidFill>
                  <a:schemeClr val="tx1"/>
                </a:solidFill>
                <a:latin typeface="+mj-lt"/>
              </a:rPr>
              <a:t>(</a:t>
            </a:r>
            <a:r>
              <a:rPr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i="1" spc="2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spc="30" dirty="0">
                <a:solidFill>
                  <a:schemeClr val="tx1"/>
                </a:solidFill>
                <a:latin typeface="+mj-lt"/>
                <a:cs typeface="Yu Gothic UI Semilight"/>
              </a:rPr>
              <a:t>→</a:t>
            </a:r>
            <a:r>
              <a:rPr spc="1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spc="20" dirty="0">
                <a:solidFill>
                  <a:schemeClr val="tx1"/>
                </a:solidFill>
                <a:latin typeface="+mj-lt"/>
                <a:cs typeface="Yu Gothic UI Semilight"/>
              </a:rPr>
              <a:t>¬</a:t>
            </a:r>
            <a:r>
              <a:rPr i="1" spc="35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spc="5" dirty="0">
                <a:solidFill>
                  <a:schemeClr val="tx1"/>
                </a:solidFill>
                <a:latin typeface="+mj-lt"/>
              </a:rPr>
              <a:t>)</a:t>
            </a:r>
            <a:r>
              <a:rPr spc="-120" dirty="0">
                <a:solidFill>
                  <a:schemeClr val="tx1"/>
                </a:solidFill>
                <a:latin typeface="+mj-lt"/>
              </a:rPr>
              <a:t> </a:t>
            </a:r>
            <a:r>
              <a:rPr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lang="pt-PT"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spc="5" dirty="0">
                <a:solidFill>
                  <a:schemeClr val="tx1"/>
                </a:solidFill>
                <a:latin typeface="+mj-lt"/>
              </a:rPr>
              <a:t>(</a:t>
            </a:r>
            <a:r>
              <a:rPr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i="1" spc="-5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spc="-445" dirty="0">
                <a:solidFill>
                  <a:schemeClr val="tx1"/>
                </a:solidFill>
                <a:latin typeface="+mj-lt"/>
                <a:cs typeface="Yu Gothic UI Semilight"/>
              </a:rPr>
              <a:t>∨</a:t>
            </a:r>
            <a:r>
              <a:rPr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lang="pt-PT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i="1" spc="-70" dirty="0">
                <a:solidFill>
                  <a:schemeClr val="tx1"/>
                </a:solidFill>
                <a:latin typeface="+mj-lt"/>
                <a:cs typeface="Verdana"/>
              </a:rPr>
              <a:t>R</a:t>
            </a:r>
            <a:r>
              <a:rPr i="1" spc="-37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spc="5" dirty="0">
                <a:solidFill>
                  <a:schemeClr val="tx1"/>
                </a:solidFill>
                <a:latin typeface="+mj-lt"/>
              </a:rPr>
              <a:t>)</a:t>
            </a:r>
            <a:br>
              <a:rPr lang="pt-PT" sz="1100" spc="5" dirty="0">
                <a:solidFill>
                  <a:schemeClr val="tx1"/>
                </a:solidFill>
                <a:latin typeface="+mj-lt"/>
              </a:rPr>
            </a:br>
            <a:endParaRPr sz="1200" spc="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5864" y="871098"/>
            <a:ext cx="14398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4" name="object 4"/>
          <p:cNvSpPr/>
          <p:nvPr/>
        </p:nvSpPr>
        <p:spPr>
          <a:xfrm>
            <a:off x="1186349" y="2260893"/>
            <a:ext cx="1217295" cy="739140"/>
          </a:xfrm>
          <a:custGeom>
            <a:avLst/>
            <a:gdLst/>
            <a:ahLst/>
            <a:cxnLst/>
            <a:rect l="l" t="t" r="r" b="b"/>
            <a:pathLst>
              <a:path w="1217295" h="739139">
                <a:moveTo>
                  <a:pt x="0" y="738533"/>
                </a:moveTo>
                <a:lnTo>
                  <a:pt x="1217120" y="0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5084" y="1007777"/>
            <a:ext cx="662305" cy="285750"/>
          </a:xfrm>
          <a:custGeom>
            <a:avLst/>
            <a:gdLst/>
            <a:ahLst/>
            <a:cxnLst/>
            <a:rect l="l" t="t" r="r" b="b"/>
            <a:pathLst>
              <a:path w="662305" h="285750">
                <a:moveTo>
                  <a:pt x="0" y="0"/>
                </a:moveTo>
                <a:lnTo>
                  <a:pt x="662242" y="28527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2600" y="1268358"/>
            <a:ext cx="8191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¬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3656" y="2974729"/>
            <a:ext cx="9525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Q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776" y="2974729"/>
            <a:ext cx="84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P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9470" y="2260893"/>
            <a:ext cx="4445" cy="739140"/>
          </a:xfrm>
          <a:custGeom>
            <a:avLst/>
            <a:gdLst/>
            <a:ahLst/>
            <a:cxnLst/>
            <a:rect l="l" t="t" r="r" b="b"/>
            <a:pathLst>
              <a:path w="4444" h="739139">
                <a:moveTo>
                  <a:pt x="3999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562" y="1007777"/>
            <a:ext cx="621665" cy="285750"/>
          </a:xfrm>
          <a:custGeom>
            <a:avLst/>
            <a:gdLst/>
            <a:ahLst/>
            <a:cxnLst/>
            <a:rect l="l" t="t" r="r" b="b"/>
            <a:pathLst>
              <a:path w="621664" h="285750">
                <a:moveTo>
                  <a:pt x="621521" y="0"/>
                </a:moveTo>
                <a:lnTo>
                  <a:pt x="0" y="28527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6286" y="1268358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2: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9028" y="1705617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3: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028" y="2124215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4: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37" y="2143794"/>
            <a:ext cx="77556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090" algn="l"/>
              </a:tabLst>
            </a:pPr>
            <a:r>
              <a:rPr lang="en-PT" sz="120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44342" y="1268358"/>
            <a:ext cx="1146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17" name="object 17"/>
          <p:cNvSpPr/>
          <p:nvPr/>
        </p:nvSpPr>
        <p:spPr>
          <a:xfrm>
            <a:off x="1453270" y="1405037"/>
            <a:ext cx="950594" cy="744220"/>
          </a:xfrm>
          <a:custGeom>
            <a:avLst/>
            <a:gdLst/>
            <a:ahLst/>
            <a:cxnLst/>
            <a:rect l="l" t="t" r="r" b="b"/>
            <a:pathLst>
              <a:path w="950594" h="744219">
                <a:moveTo>
                  <a:pt x="430291" y="0"/>
                </a:moveTo>
                <a:lnTo>
                  <a:pt x="0" y="325278"/>
                </a:lnTo>
              </a:path>
              <a:path w="950594" h="744219">
                <a:moveTo>
                  <a:pt x="430291" y="0"/>
                </a:moveTo>
                <a:lnTo>
                  <a:pt x="946200" y="258626"/>
                </a:lnTo>
              </a:path>
              <a:path w="950594" h="744219">
                <a:moveTo>
                  <a:pt x="946200" y="370606"/>
                </a:moveTo>
                <a:lnTo>
                  <a:pt x="950199" y="743876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89568" y="1638965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6: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8543" y="1705617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8050" y="2124215"/>
            <a:ext cx="7048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21" name="object 21"/>
          <p:cNvSpPr/>
          <p:nvPr/>
        </p:nvSpPr>
        <p:spPr>
          <a:xfrm>
            <a:off x="1453270" y="1842295"/>
            <a:ext cx="4445" cy="306705"/>
          </a:xfrm>
          <a:custGeom>
            <a:avLst/>
            <a:gdLst/>
            <a:ahLst/>
            <a:cxnLst/>
            <a:rect l="l" t="t" r="r" b="b"/>
            <a:pathLst>
              <a:path w="4444" h="306705">
                <a:moveTo>
                  <a:pt x="0" y="0"/>
                </a:moveTo>
                <a:lnTo>
                  <a:pt x="3999" y="306617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1624" y="2462803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86349" y="2260893"/>
            <a:ext cx="1213485" cy="739140"/>
          </a:xfrm>
          <a:custGeom>
            <a:avLst/>
            <a:gdLst/>
            <a:ahLst/>
            <a:cxnLst/>
            <a:rect l="l" t="t" r="r" b="b"/>
            <a:pathLst>
              <a:path w="1213485" h="739139">
                <a:moveTo>
                  <a:pt x="270920" y="0"/>
                </a:moveTo>
                <a:lnTo>
                  <a:pt x="0" y="226607"/>
                </a:lnTo>
              </a:path>
              <a:path w="1213485" h="739139">
                <a:moveTo>
                  <a:pt x="0" y="338588"/>
                </a:moveTo>
                <a:lnTo>
                  <a:pt x="0" y="738533"/>
                </a:lnTo>
              </a:path>
              <a:path w="1213485" h="739139">
                <a:moveTo>
                  <a:pt x="270920" y="0"/>
                </a:moveTo>
                <a:lnTo>
                  <a:pt x="1213121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36216" y="2974729"/>
            <a:ext cx="84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32107" y="1638965"/>
            <a:ext cx="7048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26" name="object 26"/>
          <p:cNvSpPr/>
          <p:nvPr/>
        </p:nvSpPr>
        <p:spPr>
          <a:xfrm>
            <a:off x="3167327" y="1405037"/>
            <a:ext cx="4445" cy="259079"/>
          </a:xfrm>
          <a:custGeom>
            <a:avLst/>
            <a:gdLst/>
            <a:ahLst/>
            <a:cxnLst/>
            <a:rect l="l" t="t" r="r" b="b"/>
            <a:pathLst>
              <a:path w="4444" h="259080">
                <a:moveTo>
                  <a:pt x="0" y="0"/>
                </a:moveTo>
                <a:lnTo>
                  <a:pt x="3999" y="258626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40184" y="2124215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855616" y="2124215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00342" y="1775643"/>
            <a:ext cx="584835" cy="373380"/>
          </a:xfrm>
          <a:custGeom>
            <a:avLst/>
            <a:gdLst/>
            <a:ahLst/>
            <a:cxnLst/>
            <a:rect l="l" t="t" r="r" b="b"/>
            <a:pathLst>
              <a:path w="584835" h="373380">
                <a:moveTo>
                  <a:pt x="270984" y="0"/>
                </a:moveTo>
                <a:lnTo>
                  <a:pt x="0" y="373269"/>
                </a:lnTo>
              </a:path>
              <a:path w="584835" h="373380">
                <a:moveTo>
                  <a:pt x="270984" y="0"/>
                </a:moveTo>
                <a:lnTo>
                  <a:pt x="584568" y="37326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4910" y="2260893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99470" y="2260893"/>
            <a:ext cx="501015" cy="739140"/>
          </a:xfrm>
          <a:custGeom>
            <a:avLst/>
            <a:gdLst/>
            <a:ahLst/>
            <a:cxnLst/>
            <a:rect l="l" t="t" r="r" b="b"/>
            <a:pathLst>
              <a:path w="501014" h="739139">
                <a:moveTo>
                  <a:pt x="500871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71171" y="904889"/>
            <a:ext cx="18288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1</a:t>
            </a: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7510" y="1638965"/>
            <a:ext cx="781183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</a:tabLst>
            </a:pPr>
            <a:r>
              <a:rPr sz="120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latin typeface="Arial MT"/>
                <a:cs typeface="Arial MT"/>
              </a:rPr>
              <a:t>¬</a:t>
            </a:r>
          </a:p>
        </p:txBody>
      </p:sp>
      <p:grpSp>
        <p:nvGrpSpPr>
          <p:cNvPr id="34" name="object 34"/>
          <p:cNvGrpSpPr/>
          <p:nvPr/>
        </p:nvGrpSpPr>
        <p:grpSpPr>
          <a:xfrm>
            <a:off x="1537631" y="871098"/>
            <a:ext cx="928233" cy="414736"/>
            <a:chOff x="1537631" y="872451"/>
            <a:chExt cx="567055" cy="413384"/>
          </a:xfrm>
        </p:grpSpPr>
        <p:sp>
          <p:nvSpPr>
            <p:cNvPr id="35" name="object 35"/>
            <p:cNvSpPr/>
            <p:nvPr/>
          </p:nvSpPr>
          <p:spPr>
            <a:xfrm>
              <a:off x="1551629" y="874451"/>
              <a:ext cx="551180" cy="389255"/>
            </a:xfrm>
            <a:custGeom>
              <a:avLst/>
              <a:gdLst/>
              <a:ahLst/>
              <a:cxnLst/>
              <a:rect l="l" t="t" r="r" b="b"/>
              <a:pathLst>
                <a:path w="551180" h="389255">
                  <a:moveTo>
                    <a:pt x="550862" y="0"/>
                  </a:moveTo>
                  <a:lnTo>
                    <a:pt x="498871" y="0"/>
                  </a:lnTo>
                  <a:lnTo>
                    <a:pt x="0" y="0"/>
                  </a:lnTo>
                  <a:lnTo>
                    <a:pt x="0" y="366614"/>
                  </a:lnTo>
                  <a:lnTo>
                    <a:pt x="0" y="389010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9630" y="1251463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4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4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9631" y="1251464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4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00372" y="1349732"/>
            <a:ext cx="1404712" cy="791845"/>
            <a:chOff x="1100372" y="1349732"/>
            <a:chExt cx="1046480" cy="791845"/>
          </a:xfrm>
        </p:grpSpPr>
        <p:sp>
          <p:nvSpPr>
            <p:cNvPr id="42" name="object 42"/>
            <p:cNvSpPr/>
            <p:nvPr/>
          </p:nvSpPr>
          <p:spPr>
            <a:xfrm>
              <a:off x="1114370" y="1351732"/>
              <a:ext cx="309880" cy="349250"/>
            </a:xfrm>
            <a:custGeom>
              <a:avLst/>
              <a:gdLst/>
              <a:ahLst/>
              <a:cxnLst/>
              <a:rect l="l" t="t" r="r" b="b"/>
              <a:pathLst>
                <a:path w="309880" h="349250">
                  <a:moveTo>
                    <a:pt x="309254" y="0"/>
                  </a:moveTo>
                  <a:lnTo>
                    <a:pt x="0" y="0"/>
                  </a:lnTo>
                  <a:lnTo>
                    <a:pt x="0" y="326592"/>
                  </a:lnTo>
                  <a:lnTo>
                    <a:pt x="0" y="348988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02371" y="1688722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2372" y="1688722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51629" y="1405037"/>
              <a:ext cx="431800" cy="314960"/>
            </a:xfrm>
            <a:custGeom>
              <a:avLst/>
              <a:gdLst/>
              <a:ahLst/>
              <a:cxnLst/>
              <a:rect l="l" t="t" r="r" b="b"/>
              <a:pathLst>
                <a:path w="431800" h="314960">
                  <a:moveTo>
                    <a:pt x="0" y="0"/>
                  </a:moveTo>
                  <a:lnTo>
                    <a:pt x="0" y="51990"/>
                  </a:lnTo>
                  <a:lnTo>
                    <a:pt x="0" y="314616"/>
                  </a:lnTo>
                  <a:lnTo>
                    <a:pt x="409255" y="314616"/>
                  </a:lnTo>
                  <a:lnTo>
                    <a:pt x="431651" y="314616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1282" y="1707655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5" h="24130">
                  <a:moveTo>
                    <a:pt x="0" y="0"/>
                  </a:moveTo>
                  <a:lnTo>
                    <a:pt x="11997" y="11997"/>
                  </a:lnTo>
                  <a:lnTo>
                    <a:pt x="0" y="23995"/>
                  </a:lnTo>
                  <a:lnTo>
                    <a:pt x="31995" y="11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71282" y="1707655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5" h="24130">
                  <a:moveTo>
                    <a:pt x="31994" y="11997"/>
                  </a:moveTo>
                  <a:lnTo>
                    <a:pt x="0" y="0"/>
                  </a:lnTo>
                  <a:lnTo>
                    <a:pt x="11997" y="11997"/>
                  </a:lnTo>
                  <a:lnTo>
                    <a:pt x="0" y="23995"/>
                  </a:lnTo>
                  <a:lnTo>
                    <a:pt x="31994" y="11997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4370" y="184229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0"/>
                  </a:moveTo>
                  <a:lnTo>
                    <a:pt x="0" y="51990"/>
                  </a:lnTo>
                  <a:lnTo>
                    <a:pt x="0" y="254626"/>
                  </a:lnTo>
                  <a:lnTo>
                    <a:pt x="0" y="277022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02371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02372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32854" y="1788987"/>
              <a:ext cx="10795" cy="330835"/>
            </a:xfrm>
            <a:custGeom>
              <a:avLst/>
              <a:gdLst/>
              <a:ahLst/>
              <a:cxnLst/>
              <a:rect l="l" t="t" r="r" b="b"/>
              <a:pathLst>
                <a:path w="10794" h="330835">
                  <a:moveTo>
                    <a:pt x="10643" y="0"/>
                  </a:moveTo>
                  <a:lnTo>
                    <a:pt x="0" y="0"/>
                  </a:lnTo>
                  <a:lnTo>
                    <a:pt x="0" y="307935"/>
                  </a:lnTo>
                  <a:lnTo>
                    <a:pt x="0" y="330331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20856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20856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470913" y="1405037"/>
            <a:ext cx="28575" cy="251460"/>
            <a:chOff x="3470913" y="1405037"/>
            <a:chExt cx="28575" cy="251460"/>
          </a:xfrm>
        </p:grpSpPr>
        <p:sp>
          <p:nvSpPr>
            <p:cNvPr id="55" name="object 55"/>
            <p:cNvSpPr/>
            <p:nvPr/>
          </p:nvSpPr>
          <p:spPr>
            <a:xfrm>
              <a:off x="3484910" y="1405037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0"/>
                  </a:moveTo>
                  <a:lnTo>
                    <a:pt x="0" y="51990"/>
                  </a:lnTo>
                  <a:lnTo>
                    <a:pt x="0" y="206635"/>
                  </a:lnTo>
                  <a:lnTo>
                    <a:pt x="0" y="229031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72913" y="162207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29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29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72912" y="162207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29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32">
            <a:extLst>
              <a:ext uri="{FF2B5EF4-FFF2-40B4-BE49-F238E27FC236}">
                <a16:creationId xmlns:a16="http://schemas.microsoft.com/office/drawing/2014/main" id="{3BCAB556-4498-0529-3365-EAF7C6100EFD}"/>
              </a:ext>
            </a:extLst>
          </p:cNvPr>
          <p:cNvSpPr txBox="1"/>
          <p:nvPr/>
        </p:nvSpPr>
        <p:spPr>
          <a:xfrm>
            <a:off x="3360155" y="1287291"/>
            <a:ext cx="18288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2</a:t>
            </a: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86E4642A-7320-5776-C99C-0EA91C5789FE}"/>
              </a:ext>
            </a:extLst>
          </p:cNvPr>
          <p:cNvSpPr txBox="1"/>
          <p:nvPr/>
        </p:nvSpPr>
        <p:spPr>
          <a:xfrm>
            <a:off x="2529068" y="1683474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3: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60" name="object 13">
            <a:extLst>
              <a:ext uri="{FF2B5EF4-FFF2-40B4-BE49-F238E27FC236}">
                <a16:creationId xmlns:a16="http://schemas.microsoft.com/office/drawing/2014/main" id="{C7190EC2-A30B-D3C7-252C-E9AD954AB3A4}"/>
              </a:ext>
            </a:extLst>
          </p:cNvPr>
          <p:cNvSpPr txBox="1"/>
          <p:nvPr/>
        </p:nvSpPr>
        <p:spPr>
          <a:xfrm flipH="1">
            <a:off x="2110125" y="2146582"/>
            <a:ext cx="338244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5:F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08EC39-0F0F-B714-42D0-E50C578CCBD2}"/>
              </a:ext>
            </a:extLst>
          </p:cNvPr>
          <p:cNvSpPr txBox="1"/>
          <p:nvPr/>
        </p:nvSpPr>
        <p:spPr>
          <a:xfrm>
            <a:off x="3687335" y="2522434"/>
            <a:ext cx="852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 agora???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8526EEB-3B54-9C80-AE56-F9EF10854481}"/>
              </a:ext>
            </a:extLst>
          </p:cNvPr>
          <p:cNvSpPr txBox="1">
            <a:spLocks/>
          </p:cNvSpPr>
          <p:nvPr/>
        </p:nvSpPr>
        <p:spPr>
          <a:xfrm>
            <a:off x="248727" y="399718"/>
            <a:ext cx="3242142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GB" sz="1200" kern="0" spc="5" dirty="0" err="1">
                <a:solidFill>
                  <a:schemeClr val="tx1"/>
                </a:solidFill>
                <a:latin typeface="+mj-lt"/>
              </a:rPr>
              <a:t>Considera</a:t>
            </a:r>
            <a:r>
              <a:rPr lang="en-GB" sz="1200" kern="0" spc="5" dirty="0">
                <a:solidFill>
                  <a:schemeClr val="tx1"/>
                </a:solidFill>
                <a:latin typeface="+mj-lt"/>
              </a:rPr>
              <a:t>-se </a:t>
            </a:r>
            <a:r>
              <a:rPr lang="en-GB" sz="1200" kern="0" spc="5" dirty="0" err="1">
                <a:solidFill>
                  <a:schemeClr val="tx1"/>
                </a:solidFill>
                <a:latin typeface="+mj-lt"/>
              </a:rPr>
              <a:t>após</a:t>
            </a:r>
            <a:r>
              <a:rPr lang="en-GB" sz="1200" kern="0" spc="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200" kern="0" spc="5" dirty="0" err="1">
                <a:solidFill>
                  <a:schemeClr val="tx1"/>
                </a:solidFill>
                <a:latin typeface="+mj-lt"/>
              </a:rPr>
              <a:t>etapa</a:t>
            </a:r>
            <a:r>
              <a:rPr lang="en-GB" sz="1200" kern="0" spc="5" dirty="0">
                <a:solidFill>
                  <a:schemeClr val="tx1"/>
                </a:solidFill>
                <a:latin typeface="+mj-lt"/>
              </a:rPr>
              <a:t> 1:</a:t>
            </a:r>
            <a:br>
              <a:rPr lang="en-GB" sz="1200" kern="0" spc="5" dirty="0">
                <a:solidFill>
                  <a:schemeClr val="tx1"/>
                </a:solidFill>
                <a:latin typeface="+mj-lt"/>
              </a:rPr>
            </a:br>
            <a:r>
              <a:rPr lang="en-GB" sz="1200" kern="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kern="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i="1" kern="0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kern="0" spc="2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kern="0" spc="1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kern="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kern="0" spc="35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lang="en-GB" sz="1200" kern="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r>
              <a:rPr lang="en-GB" sz="1200" kern="0" spc="-12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kern="0" spc="-65" dirty="0">
                <a:solidFill>
                  <a:schemeClr val="tx1"/>
                </a:solidFill>
                <a:latin typeface="+mj-lt"/>
                <a:cs typeface="Yu Gothic UI Semilight"/>
              </a:rPr>
              <a:t>   </a:t>
            </a:r>
            <a:r>
              <a:rPr lang="en-GB" sz="1200" kern="0" spc="20" dirty="0">
                <a:solidFill>
                  <a:schemeClr val="tx1"/>
                </a:solidFill>
                <a:latin typeface="+mj-lt"/>
                <a:cs typeface="Yu Gothic UI Semilight"/>
              </a:rPr>
              <a:t>¬  </a:t>
            </a:r>
            <a:r>
              <a:rPr lang="en-GB" sz="1200" kern="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i="1" kern="0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kern="0" spc="2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kern="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i="1" kern="0" spc="35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lang="en-GB" sz="1200" kern="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r>
              <a:rPr lang="en-GB" sz="1200" kern="0" spc="-12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kern="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kern="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kern="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kern="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kern="0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kern="0" spc="-5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kern="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kern="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kern="0" spc="-70" dirty="0">
                <a:solidFill>
                  <a:schemeClr val="tx1"/>
                </a:solidFill>
                <a:latin typeface="+mj-lt"/>
                <a:cs typeface="Verdana"/>
              </a:rPr>
              <a:t>R</a:t>
            </a:r>
            <a:r>
              <a:rPr lang="en-GB" sz="1200" i="1" kern="0" spc="-37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kern="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br>
              <a:rPr lang="en-GB" sz="1200" kern="0" spc="5" dirty="0">
                <a:latin typeface="+mj-lt"/>
                <a:cs typeface="Tahoma"/>
              </a:rPr>
            </a:br>
            <a:endParaRPr lang="en-GB" sz="1200" kern="0" spc="5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0" y="166312"/>
            <a:ext cx="17678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50" dirty="0">
                <a:solidFill>
                  <a:schemeClr val="tx1"/>
                </a:solidFill>
              </a:rPr>
              <a:t>“Teste </a:t>
            </a:r>
            <a:r>
              <a:rPr lang="en-GB" spc="-50" dirty="0" err="1">
                <a:solidFill>
                  <a:schemeClr val="tx1"/>
                </a:solidFill>
              </a:rPr>
              <a:t>nós</a:t>
            </a:r>
            <a:r>
              <a:rPr lang="en-GB" spc="-50" dirty="0">
                <a:solidFill>
                  <a:schemeClr val="tx1"/>
                </a:solidFill>
              </a:rPr>
              <a:t>” – o que </a:t>
            </a:r>
            <a:r>
              <a:rPr lang="en-GB" spc="-50" dirty="0" err="1">
                <a:solidFill>
                  <a:schemeClr val="tx1"/>
                </a:solidFill>
              </a:rPr>
              <a:t>fazer</a:t>
            </a:r>
            <a:r>
              <a:rPr lang="en-GB" spc="-50" dirty="0">
                <a:solidFill>
                  <a:schemeClr val="tx1"/>
                </a:solidFill>
              </a:rPr>
              <a:t>?</a:t>
            </a:r>
            <a:endParaRPr spc="-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" y="578159"/>
            <a:ext cx="2819400" cy="1145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 marR="5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tabLst>
                <a:tab pos="151765" algn="l"/>
              </a:tabLst>
            </a:pP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Ideia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2065" marR="5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tabLst>
                <a:tab pos="1517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5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tabLst>
                <a:tab pos="1517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Atribuir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valor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lógico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temporário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) a um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nó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e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5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tabLst>
                <a:tab pos="1517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65" marR="5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tabLst>
                <a:tab pos="151765" algn="l"/>
              </a:tabLst>
            </a:pP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3EF9FB0-63C1-C5F9-13D6-105606DC01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7056" y="778534"/>
            <a:ext cx="810894" cy="15201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206375"/>
            <a:ext cx="25406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55" dirty="0"/>
              <a:t>Teste </a:t>
            </a:r>
            <a:r>
              <a:rPr lang="en-GB" spc="-55" dirty="0" err="1"/>
              <a:t>nós</a:t>
            </a:r>
            <a:r>
              <a:rPr lang="en-GB" spc="-55" dirty="0"/>
              <a:t> – o que </a:t>
            </a:r>
            <a:r>
              <a:rPr lang="en-GB" spc="-55" dirty="0" err="1"/>
              <a:t>pode</a:t>
            </a:r>
            <a:r>
              <a:rPr lang="en-GB" spc="-55" dirty="0"/>
              <a:t> </a:t>
            </a:r>
            <a:r>
              <a:rPr lang="en-GB" spc="-55" dirty="0" err="1"/>
              <a:t>acontecer</a:t>
            </a:r>
            <a:endParaRPr spc="-5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A8369-9966-A74F-A9A0-34776AB41909}"/>
              </a:ext>
            </a:extLst>
          </p:cNvPr>
          <p:cNvSpPr txBox="1"/>
          <p:nvPr/>
        </p:nvSpPr>
        <p:spPr>
          <a:xfrm>
            <a:off x="54248" y="663575"/>
            <a:ext cx="4460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Hipótese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1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atribuição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consistentes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nós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Hipótese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2: 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valor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atribuído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(V/F)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dá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origem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contradição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! </a:t>
            </a:r>
          </a:p>
          <a:p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Logo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atribuir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valor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simétrico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(F/V)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esse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nó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com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carácter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permanente</a:t>
            </a:r>
            <a:endParaRPr lang="en-GB" sz="1100" dirty="0">
              <a:solidFill>
                <a:srgbClr val="92D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Hipótese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3: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nenhuma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das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hipóteses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anteriores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... </a:t>
            </a:r>
          </a:p>
          <a:p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MAS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temporárias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propagadas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comuns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dois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valores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passam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a ser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marcadas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carácter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permanente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6B412574-AF93-81F6-FA8D-38BDC34727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3222" y="1810042"/>
            <a:ext cx="810894" cy="1520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7FF0D-E72D-6DE2-5318-F767CCD1E702}"/>
              </a:ext>
            </a:extLst>
          </p:cNvPr>
          <p:cNvSpPr txBox="1"/>
          <p:nvPr/>
        </p:nvSpPr>
        <p:spPr>
          <a:xfrm>
            <a:off x="1994938" y="2873177"/>
            <a:ext cx="161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Exemplos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favor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A367388-51D2-35F9-FD28-CE98AA1ADD12}"/>
              </a:ext>
            </a:extLst>
          </p:cNvPr>
          <p:cNvSpPr txBox="1"/>
          <p:nvPr/>
        </p:nvSpPr>
        <p:spPr>
          <a:xfrm>
            <a:off x="519343" y="745532"/>
            <a:ext cx="3667877" cy="1769757"/>
          </a:xfrm>
          <a:prstGeom prst="rect">
            <a:avLst/>
          </a:prstGeom>
        </p:spPr>
        <p:txBody>
          <a:bodyPr vert="horz" wrap="square" lIns="0" tIns="52047" rIns="0" bIns="0" rtlCol="0">
            <a:spAutoFit/>
          </a:bodyPr>
          <a:lstStyle/>
          <a:p>
            <a:pPr marL="214163" indent="-131011">
              <a:spcBef>
                <a:spcPts val="409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33" dirty="0">
                <a:latin typeface="+mj-lt"/>
                <a:cs typeface="Tahoma"/>
              </a:rPr>
              <a:t>Conceito</a:t>
            </a:r>
            <a:r>
              <a:rPr sz="1036" strike="sngStrike" spc="-71" dirty="0">
                <a:latin typeface="+mj-lt"/>
                <a:cs typeface="Tahoma"/>
              </a:rPr>
              <a:t>s</a:t>
            </a:r>
            <a:r>
              <a:rPr sz="1036" strike="sngStrike" spc="19" dirty="0">
                <a:latin typeface="+mj-lt"/>
                <a:cs typeface="Tahoma"/>
              </a:rPr>
              <a:t> </a:t>
            </a:r>
            <a:r>
              <a:rPr sz="1036" strike="sngStrike" spc="56" dirty="0">
                <a:latin typeface="+mj-lt"/>
                <a:cs typeface="Tahoma"/>
              </a:rPr>
              <a:t>B</a:t>
            </a:r>
            <a:r>
              <a:rPr sz="1036" strike="sngStrike" spc="-556" dirty="0">
                <a:latin typeface="+mj-lt"/>
                <a:cs typeface="Tahoma"/>
              </a:rPr>
              <a:t>´</a:t>
            </a:r>
            <a:r>
              <a:rPr sz="1036" strike="sngStrike" spc="-38" dirty="0">
                <a:latin typeface="+mj-lt"/>
                <a:cs typeface="Tahoma"/>
              </a:rPr>
              <a:t>asico</a:t>
            </a:r>
            <a:r>
              <a:rPr sz="1036" strike="sngStrike" spc="-71" dirty="0">
                <a:latin typeface="+mj-lt"/>
                <a:cs typeface="Tahoma"/>
              </a:rPr>
              <a:t>s</a:t>
            </a:r>
            <a:r>
              <a:rPr sz="1036" strike="sngStrike" spc="14" dirty="0">
                <a:latin typeface="+mj-lt"/>
                <a:cs typeface="Tahoma"/>
              </a:rPr>
              <a:t> </a:t>
            </a:r>
            <a:r>
              <a:rPr sz="1036" strike="sngStrike" spc="-14" dirty="0">
                <a:latin typeface="+mj-lt"/>
                <a:cs typeface="Tahoma"/>
              </a:rPr>
              <a:t>(Livro</a:t>
            </a:r>
            <a:r>
              <a:rPr sz="1036" strike="sngStrike" spc="-85" dirty="0">
                <a:latin typeface="+mj-lt"/>
                <a:cs typeface="Tahoma"/>
              </a:rPr>
              <a:t>:</a:t>
            </a:r>
            <a:r>
              <a:rPr sz="1036" strike="sngStrike" spc="127" dirty="0">
                <a:latin typeface="+mj-lt"/>
                <a:cs typeface="Tahoma"/>
              </a:rPr>
              <a:t> </a:t>
            </a:r>
            <a:r>
              <a:rPr sz="1036" strike="sngStrike" spc="-33" dirty="0">
                <a:latin typeface="+mj-lt"/>
                <a:cs typeface="Tahoma"/>
              </a:rPr>
              <a:t>1.1)</a:t>
            </a:r>
            <a:endParaRPr sz="1036" dirty="0">
              <a:latin typeface="+mj-lt"/>
              <a:cs typeface="Tahoma"/>
            </a:endParaRPr>
          </a:p>
          <a:p>
            <a:pPr marL="214163" marR="246468" indent="-131011">
              <a:lnSpc>
                <a:spcPct val="102600"/>
              </a:lnSpc>
              <a:spcBef>
                <a:spcPts val="283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lang="pt-PT"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Ló</a:t>
            </a:r>
            <a:r>
              <a:rPr sz="1036" strike="sngStrike" spc="-10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gica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4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Proposicional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036" strike="sngStrike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sistema </a:t>
            </a:r>
            <a:r>
              <a:rPr sz="1036" strike="sngStrike" spc="-31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dedutivo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(2.1,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2" dirty="0">
                <a:latin typeface="Calibri Light" panose="020F0302020204030204" pitchFamily="34" charset="0"/>
                <a:cs typeface="Calibri Light" panose="020F0302020204030204" pitchFamily="34" charset="0"/>
              </a:rPr>
              <a:t>2.2.1,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2.2.2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2.2.4)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marR="146565" indent="-131011">
              <a:lnSpc>
                <a:spcPct val="102600"/>
              </a:lnSpc>
              <a:spcBef>
                <a:spcPts val="283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PT"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ó</a:t>
            </a:r>
            <a:r>
              <a:rPr sz="1036" strike="sngStrike" spc="-10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gica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4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Proposicional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1036" strike="sngStrike" spc="-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PT" sz="1036" strike="sngStrike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á</a:t>
            </a:r>
            <a:r>
              <a:rPr sz="1036" strike="sngStrike" spc="-9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lculo</a:t>
            </a:r>
            <a:r>
              <a:rPr sz="1036" strike="sngStrike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Predicados)</a:t>
            </a:r>
            <a:r>
              <a:rPr sz="1036" strike="sngStrike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lang="pt-PT" sz="1036" strike="sngStrike" spc="-141" dirty="0">
                <a:latin typeface="Calibri Light" panose="020F0302020204030204" pitchFamily="34" charset="0"/>
                <a:cs typeface="Calibri Light" panose="020F0302020204030204" pitchFamily="34" charset="0"/>
              </a:rPr>
              <a:t> resolução</a:t>
            </a:r>
            <a:r>
              <a:rPr sz="1036" strike="sngStrike" spc="-14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06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(3.1)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indent="-131011">
              <a:spcBef>
                <a:spcPts val="311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PT"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ó</a:t>
            </a:r>
            <a:r>
              <a:rPr sz="1036" strike="sngStrike" spc="-10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gica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19" dirty="0">
                <a:latin typeface="Calibri Light" panose="020F0302020204030204" pitchFamily="34" charset="0"/>
                <a:cs typeface="Calibri Light" panose="020F0302020204030204" pitchFamily="34" charset="0"/>
              </a:rPr>
              <a:t>Primeira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Ordem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sistema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dedutivo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(4.1,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4.2)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indent="-131011">
              <a:spcBef>
                <a:spcPts val="316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38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1036" strike="sngStrike" spc="-565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ogica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19" dirty="0">
                <a:latin typeface="Calibri Light" panose="020F0302020204030204" pitchFamily="34" charset="0"/>
                <a:cs typeface="Calibri Light" panose="020F0302020204030204" pitchFamily="34" charset="0"/>
              </a:rPr>
              <a:t>Primeira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Ordem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resolu</a:t>
            </a:r>
            <a:r>
              <a:rPr sz="1036" strike="sngStrike" spc="-570" dirty="0">
                <a:latin typeface="Calibri Light" panose="020F0302020204030204" pitchFamily="34" charset="0"/>
                <a:cs typeface="Calibri Light" panose="020F0302020204030204" pitchFamily="34" charset="0"/>
              </a:rPr>
              <a:t>¸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36" strike="sngStrike" spc="-560" dirty="0">
                <a:latin typeface="Calibri Light" panose="020F0302020204030204" pitchFamily="34" charset="0"/>
                <a:cs typeface="Calibri Light" panose="020F0302020204030204" pitchFamily="34" charset="0"/>
              </a:rPr>
              <a:t>˜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(5.1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5.2)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indent="-131011">
              <a:spcBef>
                <a:spcPts val="316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Programa</a:t>
            </a:r>
            <a:r>
              <a:rPr sz="1036" strike="sngStrike" spc="-570" dirty="0">
                <a:latin typeface="Calibri Light" panose="020F0302020204030204" pitchFamily="34" charset="0"/>
                <a:cs typeface="Calibri Light" panose="020F0302020204030204" pitchFamily="34" charset="0"/>
              </a:rPr>
              <a:t>¸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36" strike="sngStrike" spc="-556" dirty="0">
                <a:latin typeface="Calibri Light" panose="020F0302020204030204" pitchFamily="34" charset="0"/>
                <a:cs typeface="Calibri Light" panose="020F0302020204030204" pitchFamily="34" charset="0"/>
              </a:rPr>
              <a:t>˜</a:t>
            </a:r>
            <a:r>
              <a:rPr sz="1036" strike="sngStrike" spc="-56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38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1036" strike="sngStrike" spc="-565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ogica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19" dirty="0">
                <a:latin typeface="Calibri Light" panose="020F0302020204030204" pitchFamily="34" charset="0"/>
                <a:cs typeface="Calibri Light" panose="020F0302020204030204" pitchFamily="34" charset="0"/>
              </a:rPr>
              <a:t>(6)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indent="-131011">
              <a:spcBef>
                <a:spcPts val="315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19" dirty="0">
                <a:latin typeface="Calibri Light" panose="020F0302020204030204" pitchFamily="34" charset="0"/>
                <a:cs typeface="Calibri Light" panose="020F0302020204030204" pitchFamily="34" charset="0"/>
              </a:rPr>
              <a:t>Prolog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(7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42" dirty="0">
                <a:latin typeface="Calibri Light" panose="020F0302020204030204" pitchFamily="34" charset="0"/>
                <a:cs typeface="Calibri Light" panose="020F0302020204030204" pitchFamily="34" charset="0"/>
              </a:rPr>
              <a:t>+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4" dirty="0">
                <a:latin typeface="Calibri Light" panose="020F0302020204030204" pitchFamily="34" charset="0"/>
                <a:cs typeface="Calibri Light" panose="020F0302020204030204" pitchFamily="34" charset="0"/>
              </a:rPr>
              <a:t>Ap</a:t>
            </a:r>
            <a:r>
              <a:rPr lang="en-PT" sz="1036" strike="sngStrike" spc="-94" dirty="0">
                <a:latin typeface="Calibri Light" panose="020F0302020204030204" pitchFamily="34" charset="0"/>
                <a:cs typeface="Calibri Light" panose="020F0302020204030204" pitchFamily="34" charset="0"/>
              </a:rPr>
              <a:t>ê</a:t>
            </a:r>
            <a:r>
              <a:rPr sz="1036" strike="sngStrike" spc="-94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ndice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A: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2" dirty="0">
                <a:latin typeface="Calibri Light" panose="020F0302020204030204" pitchFamily="34" charset="0"/>
                <a:cs typeface="Calibri Light" panose="020F0302020204030204" pitchFamily="34" charset="0"/>
              </a:rPr>
              <a:t>manual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8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sobreviv</a:t>
            </a:r>
            <a:r>
              <a:rPr lang="en-PT" sz="1036" strike="sngStrike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ê</a:t>
            </a:r>
            <a:r>
              <a:rPr sz="1036" strike="sngStrike" spc="-8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ncia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Prolog)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marR="102296" indent="-131011">
              <a:lnSpc>
                <a:spcPct val="102600"/>
              </a:lnSpc>
              <a:spcBef>
                <a:spcPts val="283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PT" sz="1036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ó</a:t>
            </a:r>
            <a:r>
              <a:rPr sz="1036" spc="-10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gica</a:t>
            </a:r>
            <a:r>
              <a:rPr sz="1036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24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Proposicional</a:t>
            </a:r>
            <a:r>
              <a:rPr sz="1036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(ou</a:t>
            </a:r>
            <a:r>
              <a:rPr sz="1036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Predicados)</a:t>
            </a:r>
            <a:r>
              <a:rPr sz="1036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036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47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sistema</a:t>
            </a:r>
            <a:r>
              <a:rPr sz="1036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94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</a:t>
            </a:r>
            <a:r>
              <a:rPr lang="en-PT" sz="1036" spc="-94" dirty="0">
                <a:latin typeface="Calibri Light" panose="020F0302020204030204" pitchFamily="34" charset="0"/>
                <a:cs typeface="Calibri Light" panose="020F0302020204030204" pitchFamily="34" charset="0"/>
              </a:rPr>
              <a:t>â</a:t>
            </a:r>
            <a:r>
              <a:rPr sz="1036" spc="-94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ntico</a:t>
            </a:r>
            <a:r>
              <a:rPr sz="1036" spc="-9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31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(2.3,</a:t>
            </a:r>
            <a:r>
              <a:rPr sz="1036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42" dirty="0">
                <a:latin typeface="Calibri Light" panose="020F0302020204030204" pitchFamily="34" charset="0"/>
                <a:cs typeface="Calibri Light" panose="020F0302020204030204" pitchFamily="34" charset="0"/>
              </a:rPr>
              <a:t>2.4,</a:t>
            </a:r>
            <a:r>
              <a:rPr sz="1036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3.2)</a:t>
            </a:r>
            <a:endParaRPr sz="103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37F583F-F920-A711-5EBD-BFBFA49A590B}"/>
              </a:ext>
            </a:extLst>
          </p:cNvPr>
          <p:cNvSpPr txBox="1">
            <a:spLocks/>
          </p:cNvSpPr>
          <p:nvPr/>
        </p:nvSpPr>
        <p:spPr>
          <a:xfrm>
            <a:off x="3381902" y="222782"/>
            <a:ext cx="707133" cy="219315"/>
          </a:xfrm>
          <a:prstGeom prst="rect">
            <a:avLst/>
          </a:prstGeom>
        </p:spPr>
        <p:txBody>
          <a:bodyPr vert="horz" wrap="square" lIns="0" tIns="16153" rIns="0" bIns="0" rtlCol="0">
            <a:spAutoFit/>
          </a:bodyPr>
          <a:lstStyle>
            <a:lvl1pPr>
              <a:defRPr sz="3050" b="0" i="0">
                <a:solidFill>
                  <a:srgbClr val="3333B3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1964">
              <a:spcBef>
                <a:spcPts val="127"/>
              </a:spcBef>
            </a:pPr>
            <a:r>
              <a:rPr lang="en-GB" sz="1319" kern="0" spc="-33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Programa</a:t>
            </a:r>
            <a:endParaRPr lang="en-GB" sz="1319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240" y="27862"/>
            <a:ext cx="2544445" cy="60208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PT" spc="-35" dirty="0">
                <a:solidFill>
                  <a:schemeClr val="tx1"/>
                </a:solidFill>
              </a:rPr>
              <a:t>Voltando ao exemplo.....</a:t>
            </a:r>
            <a:br>
              <a:rPr lang="pt-PT" sz="1200" spc="5" dirty="0">
                <a:solidFill>
                  <a:schemeClr val="tx1"/>
                </a:solidFill>
                <a:latin typeface="+mj-lt"/>
              </a:rPr>
            </a:b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spc="2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1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spc="35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r>
              <a:rPr lang="en-GB" sz="1200" spc="-12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-65" dirty="0">
                <a:solidFill>
                  <a:schemeClr val="tx1"/>
                </a:solidFill>
                <a:latin typeface="+mj-lt"/>
                <a:cs typeface="Yu Gothic UI Semilight"/>
              </a:rPr>
              <a:t>   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 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spc="2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i="1" spc="35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r>
              <a:rPr lang="en-GB" sz="1200" spc="-12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spc="-5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spc="-70" dirty="0">
                <a:solidFill>
                  <a:schemeClr val="tx1"/>
                </a:solidFill>
                <a:latin typeface="+mj-lt"/>
                <a:cs typeface="Verdana"/>
              </a:rPr>
              <a:t>R</a:t>
            </a:r>
            <a:r>
              <a:rPr lang="en-GB" sz="1200" i="1" spc="-37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br>
              <a:rPr lang="en-GB" sz="1200" spc="5" dirty="0">
                <a:latin typeface="+mj-lt"/>
                <a:cs typeface="Tahoma"/>
              </a:rPr>
            </a:br>
            <a:endParaRPr sz="1200" spc="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5864" y="871098"/>
            <a:ext cx="14398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4" name="object 4"/>
          <p:cNvSpPr/>
          <p:nvPr/>
        </p:nvSpPr>
        <p:spPr>
          <a:xfrm>
            <a:off x="1186349" y="2260893"/>
            <a:ext cx="1217295" cy="739140"/>
          </a:xfrm>
          <a:custGeom>
            <a:avLst/>
            <a:gdLst/>
            <a:ahLst/>
            <a:cxnLst/>
            <a:rect l="l" t="t" r="r" b="b"/>
            <a:pathLst>
              <a:path w="1217295" h="739139">
                <a:moveTo>
                  <a:pt x="0" y="738533"/>
                </a:moveTo>
                <a:lnTo>
                  <a:pt x="1217120" y="0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5084" y="1007777"/>
            <a:ext cx="662305" cy="285750"/>
          </a:xfrm>
          <a:custGeom>
            <a:avLst/>
            <a:gdLst/>
            <a:ahLst/>
            <a:cxnLst/>
            <a:rect l="l" t="t" r="r" b="b"/>
            <a:pathLst>
              <a:path w="662305" h="285750">
                <a:moveTo>
                  <a:pt x="0" y="0"/>
                </a:moveTo>
                <a:lnTo>
                  <a:pt x="662242" y="28527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2600" y="1268358"/>
            <a:ext cx="8191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¬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3656" y="2974729"/>
            <a:ext cx="9525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Q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776" y="2974729"/>
            <a:ext cx="84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P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9470" y="2260893"/>
            <a:ext cx="4445" cy="739140"/>
          </a:xfrm>
          <a:custGeom>
            <a:avLst/>
            <a:gdLst/>
            <a:ahLst/>
            <a:cxnLst/>
            <a:rect l="l" t="t" r="r" b="b"/>
            <a:pathLst>
              <a:path w="4444" h="739139">
                <a:moveTo>
                  <a:pt x="3999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562" y="1007777"/>
            <a:ext cx="621665" cy="285750"/>
          </a:xfrm>
          <a:custGeom>
            <a:avLst/>
            <a:gdLst/>
            <a:ahLst/>
            <a:cxnLst/>
            <a:rect l="l" t="t" r="r" b="b"/>
            <a:pathLst>
              <a:path w="621664" h="285750">
                <a:moveTo>
                  <a:pt x="621521" y="0"/>
                </a:moveTo>
                <a:lnTo>
                  <a:pt x="0" y="28527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6286" y="1268358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2: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9028" y="1705617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3: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028" y="2124215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4: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37" y="2143794"/>
            <a:ext cx="77556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090" algn="l"/>
              </a:tabLst>
            </a:pPr>
            <a:r>
              <a:rPr lang="en-PT" sz="120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44342" y="1268358"/>
            <a:ext cx="1146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17" name="object 17"/>
          <p:cNvSpPr/>
          <p:nvPr/>
        </p:nvSpPr>
        <p:spPr>
          <a:xfrm>
            <a:off x="1453270" y="1405037"/>
            <a:ext cx="950594" cy="744220"/>
          </a:xfrm>
          <a:custGeom>
            <a:avLst/>
            <a:gdLst/>
            <a:ahLst/>
            <a:cxnLst/>
            <a:rect l="l" t="t" r="r" b="b"/>
            <a:pathLst>
              <a:path w="950594" h="744219">
                <a:moveTo>
                  <a:pt x="430291" y="0"/>
                </a:moveTo>
                <a:lnTo>
                  <a:pt x="0" y="325278"/>
                </a:lnTo>
              </a:path>
              <a:path w="950594" h="744219">
                <a:moveTo>
                  <a:pt x="430291" y="0"/>
                </a:moveTo>
                <a:lnTo>
                  <a:pt x="946200" y="258626"/>
                </a:lnTo>
              </a:path>
              <a:path w="950594" h="744219">
                <a:moveTo>
                  <a:pt x="946200" y="370606"/>
                </a:moveTo>
                <a:lnTo>
                  <a:pt x="950199" y="743876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89568" y="1638965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6: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8543" y="1705617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8050" y="2124215"/>
            <a:ext cx="7048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21" name="object 21"/>
          <p:cNvSpPr/>
          <p:nvPr/>
        </p:nvSpPr>
        <p:spPr>
          <a:xfrm>
            <a:off x="1453270" y="1842295"/>
            <a:ext cx="4445" cy="306705"/>
          </a:xfrm>
          <a:custGeom>
            <a:avLst/>
            <a:gdLst/>
            <a:ahLst/>
            <a:cxnLst/>
            <a:rect l="l" t="t" r="r" b="b"/>
            <a:pathLst>
              <a:path w="4444" h="306705">
                <a:moveTo>
                  <a:pt x="0" y="0"/>
                </a:moveTo>
                <a:lnTo>
                  <a:pt x="3999" y="306617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1624" y="2462803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86349" y="2260893"/>
            <a:ext cx="1213485" cy="739140"/>
          </a:xfrm>
          <a:custGeom>
            <a:avLst/>
            <a:gdLst/>
            <a:ahLst/>
            <a:cxnLst/>
            <a:rect l="l" t="t" r="r" b="b"/>
            <a:pathLst>
              <a:path w="1213485" h="739139">
                <a:moveTo>
                  <a:pt x="270920" y="0"/>
                </a:moveTo>
                <a:lnTo>
                  <a:pt x="0" y="226607"/>
                </a:lnTo>
              </a:path>
              <a:path w="1213485" h="739139">
                <a:moveTo>
                  <a:pt x="0" y="338588"/>
                </a:moveTo>
                <a:lnTo>
                  <a:pt x="0" y="738533"/>
                </a:lnTo>
              </a:path>
              <a:path w="1213485" h="739139">
                <a:moveTo>
                  <a:pt x="270920" y="0"/>
                </a:moveTo>
                <a:lnTo>
                  <a:pt x="1213121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36216" y="2974729"/>
            <a:ext cx="84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32107" y="1638965"/>
            <a:ext cx="7048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26" name="object 26"/>
          <p:cNvSpPr/>
          <p:nvPr/>
        </p:nvSpPr>
        <p:spPr>
          <a:xfrm>
            <a:off x="3167327" y="1405037"/>
            <a:ext cx="4445" cy="259079"/>
          </a:xfrm>
          <a:custGeom>
            <a:avLst/>
            <a:gdLst/>
            <a:ahLst/>
            <a:cxnLst/>
            <a:rect l="l" t="t" r="r" b="b"/>
            <a:pathLst>
              <a:path w="4444" h="259080">
                <a:moveTo>
                  <a:pt x="0" y="0"/>
                </a:moveTo>
                <a:lnTo>
                  <a:pt x="3999" y="258626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40184" y="2124215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855616" y="2124215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00342" y="1775643"/>
            <a:ext cx="584835" cy="373380"/>
          </a:xfrm>
          <a:custGeom>
            <a:avLst/>
            <a:gdLst/>
            <a:ahLst/>
            <a:cxnLst/>
            <a:rect l="l" t="t" r="r" b="b"/>
            <a:pathLst>
              <a:path w="584835" h="373380">
                <a:moveTo>
                  <a:pt x="270984" y="0"/>
                </a:moveTo>
                <a:lnTo>
                  <a:pt x="0" y="373269"/>
                </a:lnTo>
              </a:path>
              <a:path w="584835" h="373380">
                <a:moveTo>
                  <a:pt x="270984" y="0"/>
                </a:moveTo>
                <a:lnTo>
                  <a:pt x="584568" y="37326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4910" y="2260893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99470" y="2260893"/>
            <a:ext cx="501015" cy="739140"/>
          </a:xfrm>
          <a:custGeom>
            <a:avLst/>
            <a:gdLst/>
            <a:ahLst/>
            <a:cxnLst/>
            <a:rect l="l" t="t" r="r" b="b"/>
            <a:pathLst>
              <a:path w="501014" h="739139">
                <a:moveTo>
                  <a:pt x="500871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71171" y="904889"/>
            <a:ext cx="18288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1</a:t>
            </a: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7510" y="1638965"/>
            <a:ext cx="781183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</a:tabLst>
            </a:pPr>
            <a:r>
              <a:rPr sz="120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latin typeface="Arial MT"/>
                <a:cs typeface="Arial MT"/>
              </a:rPr>
              <a:t>¬</a:t>
            </a:r>
          </a:p>
        </p:txBody>
      </p:sp>
      <p:grpSp>
        <p:nvGrpSpPr>
          <p:cNvPr id="34" name="object 34"/>
          <p:cNvGrpSpPr/>
          <p:nvPr/>
        </p:nvGrpSpPr>
        <p:grpSpPr>
          <a:xfrm>
            <a:off x="1537631" y="871098"/>
            <a:ext cx="928233" cy="414736"/>
            <a:chOff x="1537631" y="872451"/>
            <a:chExt cx="567055" cy="413384"/>
          </a:xfrm>
        </p:grpSpPr>
        <p:sp>
          <p:nvSpPr>
            <p:cNvPr id="35" name="object 35"/>
            <p:cNvSpPr/>
            <p:nvPr/>
          </p:nvSpPr>
          <p:spPr>
            <a:xfrm>
              <a:off x="1551629" y="874451"/>
              <a:ext cx="551180" cy="389255"/>
            </a:xfrm>
            <a:custGeom>
              <a:avLst/>
              <a:gdLst/>
              <a:ahLst/>
              <a:cxnLst/>
              <a:rect l="l" t="t" r="r" b="b"/>
              <a:pathLst>
                <a:path w="551180" h="389255">
                  <a:moveTo>
                    <a:pt x="550862" y="0"/>
                  </a:moveTo>
                  <a:lnTo>
                    <a:pt x="498871" y="0"/>
                  </a:lnTo>
                  <a:lnTo>
                    <a:pt x="0" y="0"/>
                  </a:lnTo>
                  <a:lnTo>
                    <a:pt x="0" y="366614"/>
                  </a:lnTo>
                  <a:lnTo>
                    <a:pt x="0" y="389010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9630" y="1251463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4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4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9631" y="1251464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4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00372" y="1349732"/>
            <a:ext cx="1404712" cy="791845"/>
            <a:chOff x="1100372" y="1349732"/>
            <a:chExt cx="1046480" cy="791845"/>
          </a:xfrm>
        </p:grpSpPr>
        <p:sp>
          <p:nvSpPr>
            <p:cNvPr id="42" name="object 42"/>
            <p:cNvSpPr/>
            <p:nvPr/>
          </p:nvSpPr>
          <p:spPr>
            <a:xfrm>
              <a:off x="1114370" y="1351732"/>
              <a:ext cx="309880" cy="349250"/>
            </a:xfrm>
            <a:custGeom>
              <a:avLst/>
              <a:gdLst/>
              <a:ahLst/>
              <a:cxnLst/>
              <a:rect l="l" t="t" r="r" b="b"/>
              <a:pathLst>
                <a:path w="309880" h="349250">
                  <a:moveTo>
                    <a:pt x="309254" y="0"/>
                  </a:moveTo>
                  <a:lnTo>
                    <a:pt x="0" y="0"/>
                  </a:lnTo>
                  <a:lnTo>
                    <a:pt x="0" y="326592"/>
                  </a:lnTo>
                  <a:lnTo>
                    <a:pt x="0" y="348988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02371" y="1688722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2372" y="1688722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51629" y="1405037"/>
              <a:ext cx="431800" cy="314960"/>
            </a:xfrm>
            <a:custGeom>
              <a:avLst/>
              <a:gdLst/>
              <a:ahLst/>
              <a:cxnLst/>
              <a:rect l="l" t="t" r="r" b="b"/>
              <a:pathLst>
                <a:path w="431800" h="314960">
                  <a:moveTo>
                    <a:pt x="0" y="0"/>
                  </a:moveTo>
                  <a:lnTo>
                    <a:pt x="0" y="51990"/>
                  </a:lnTo>
                  <a:lnTo>
                    <a:pt x="0" y="314616"/>
                  </a:lnTo>
                  <a:lnTo>
                    <a:pt x="409255" y="314616"/>
                  </a:lnTo>
                  <a:lnTo>
                    <a:pt x="431651" y="314616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1282" y="1707655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5" h="24130">
                  <a:moveTo>
                    <a:pt x="0" y="0"/>
                  </a:moveTo>
                  <a:lnTo>
                    <a:pt x="11997" y="11997"/>
                  </a:lnTo>
                  <a:lnTo>
                    <a:pt x="0" y="23995"/>
                  </a:lnTo>
                  <a:lnTo>
                    <a:pt x="31995" y="11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71282" y="1707655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5" h="24130">
                  <a:moveTo>
                    <a:pt x="31994" y="11997"/>
                  </a:moveTo>
                  <a:lnTo>
                    <a:pt x="0" y="0"/>
                  </a:lnTo>
                  <a:lnTo>
                    <a:pt x="11997" y="11997"/>
                  </a:lnTo>
                  <a:lnTo>
                    <a:pt x="0" y="23995"/>
                  </a:lnTo>
                  <a:lnTo>
                    <a:pt x="31994" y="11997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4370" y="184229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0"/>
                  </a:moveTo>
                  <a:lnTo>
                    <a:pt x="0" y="51990"/>
                  </a:lnTo>
                  <a:lnTo>
                    <a:pt x="0" y="254626"/>
                  </a:lnTo>
                  <a:lnTo>
                    <a:pt x="0" y="277022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02371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02372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32854" y="1788987"/>
              <a:ext cx="10795" cy="330835"/>
            </a:xfrm>
            <a:custGeom>
              <a:avLst/>
              <a:gdLst/>
              <a:ahLst/>
              <a:cxnLst/>
              <a:rect l="l" t="t" r="r" b="b"/>
              <a:pathLst>
                <a:path w="10794" h="330835">
                  <a:moveTo>
                    <a:pt x="10643" y="0"/>
                  </a:moveTo>
                  <a:lnTo>
                    <a:pt x="0" y="0"/>
                  </a:lnTo>
                  <a:lnTo>
                    <a:pt x="0" y="307935"/>
                  </a:lnTo>
                  <a:lnTo>
                    <a:pt x="0" y="330331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20856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20856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470913" y="1405037"/>
            <a:ext cx="28575" cy="251460"/>
            <a:chOff x="3470913" y="1405037"/>
            <a:chExt cx="28575" cy="251460"/>
          </a:xfrm>
        </p:grpSpPr>
        <p:sp>
          <p:nvSpPr>
            <p:cNvPr id="55" name="object 55"/>
            <p:cNvSpPr/>
            <p:nvPr/>
          </p:nvSpPr>
          <p:spPr>
            <a:xfrm>
              <a:off x="3484910" y="1405037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0"/>
                  </a:moveTo>
                  <a:lnTo>
                    <a:pt x="0" y="51990"/>
                  </a:lnTo>
                  <a:lnTo>
                    <a:pt x="0" y="206635"/>
                  </a:lnTo>
                  <a:lnTo>
                    <a:pt x="0" y="229031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72913" y="162207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29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29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72912" y="162207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29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32">
            <a:extLst>
              <a:ext uri="{FF2B5EF4-FFF2-40B4-BE49-F238E27FC236}">
                <a16:creationId xmlns:a16="http://schemas.microsoft.com/office/drawing/2014/main" id="{3BCAB556-4498-0529-3365-EAF7C6100EFD}"/>
              </a:ext>
            </a:extLst>
          </p:cNvPr>
          <p:cNvSpPr txBox="1"/>
          <p:nvPr/>
        </p:nvSpPr>
        <p:spPr>
          <a:xfrm>
            <a:off x="3360155" y="1287291"/>
            <a:ext cx="18288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2</a:t>
            </a: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86E4642A-7320-5776-C99C-0EA91C5789FE}"/>
              </a:ext>
            </a:extLst>
          </p:cNvPr>
          <p:cNvSpPr txBox="1"/>
          <p:nvPr/>
        </p:nvSpPr>
        <p:spPr>
          <a:xfrm>
            <a:off x="2529068" y="1683474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3: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60" name="object 13">
            <a:extLst>
              <a:ext uri="{FF2B5EF4-FFF2-40B4-BE49-F238E27FC236}">
                <a16:creationId xmlns:a16="http://schemas.microsoft.com/office/drawing/2014/main" id="{C7190EC2-A30B-D3C7-252C-E9AD954AB3A4}"/>
              </a:ext>
            </a:extLst>
          </p:cNvPr>
          <p:cNvSpPr txBox="1"/>
          <p:nvPr/>
        </p:nvSpPr>
        <p:spPr>
          <a:xfrm flipH="1">
            <a:off x="2110125" y="2146582"/>
            <a:ext cx="338244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5:F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08EC39-0F0F-B714-42D0-E50C578CCBD2}"/>
              </a:ext>
            </a:extLst>
          </p:cNvPr>
          <p:cNvSpPr txBox="1"/>
          <p:nvPr/>
        </p:nvSpPr>
        <p:spPr>
          <a:xfrm>
            <a:off x="3541539" y="2425187"/>
            <a:ext cx="11881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E agora?</a:t>
            </a:r>
          </a:p>
          <a:p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Atribuir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T a P </a:t>
            </a:r>
          </a:p>
          <a:p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temporariamente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4174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240" y="27862"/>
            <a:ext cx="2544445" cy="60208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PT" spc="-35" dirty="0">
                <a:solidFill>
                  <a:schemeClr val="tx1"/>
                </a:solidFill>
              </a:rPr>
              <a:t>Voltando ao exemplo.....</a:t>
            </a:r>
            <a:br>
              <a:rPr lang="pt-PT" sz="1200" spc="5" dirty="0">
                <a:solidFill>
                  <a:schemeClr val="tx1"/>
                </a:solidFill>
                <a:latin typeface="+mj-lt"/>
              </a:rPr>
            </a:b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spc="2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1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spc="35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r>
              <a:rPr lang="en-GB" sz="1200" spc="-12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-65" dirty="0">
                <a:solidFill>
                  <a:schemeClr val="tx1"/>
                </a:solidFill>
                <a:latin typeface="+mj-lt"/>
                <a:cs typeface="Yu Gothic UI Semilight"/>
              </a:rPr>
              <a:t>   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 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spc="2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i="1" spc="35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r>
              <a:rPr lang="en-GB" sz="1200" spc="-12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(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spc="4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lang="en-GB" sz="1200" i="1" spc="-5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lang="en-GB" sz="1200" spc="-65" dirty="0">
                <a:solidFill>
                  <a:schemeClr val="tx1"/>
                </a:solidFill>
                <a:latin typeface="+mj-lt"/>
                <a:cs typeface="Yu Gothic UI Semilight"/>
              </a:rPr>
              <a:t>  </a:t>
            </a:r>
            <a:r>
              <a:rPr lang="en-GB" sz="1200" spc="20" dirty="0">
                <a:solidFill>
                  <a:schemeClr val="tx1"/>
                </a:solidFill>
                <a:latin typeface="+mj-lt"/>
                <a:cs typeface="Yu Gothic UI Semilight"/>
              </a:rPr>
              <a:t>¬ </a:t>
            </a:r>
            <a:r>
              <a:rPr lang="en-GB" sz="1200" i="1" spc="-70" dirty="0">
                <a:solidFill>
                  <a:schemeClr val="tx1"/>
                </a:solidFill>
                <a:latin typeface="+mj-lt"/>
                <a:cs typeface="Verdana"/>
              </a:rPr>
              <a:t>R</a:t>
            </a:r>
            <a:r>
              <a:rPr lang="en-GB" sz="1200" i="1" spc="-37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lang="en-GB" sz="1200" spc="5" dirty="0">
                <a:solidFill>
                  <a:schemeClr val="tx1"/>
                </a:solidFill>
                <a:latin typeface="+mj-lt"/>
                <a:cs typeface="Tahoma"/>
              </a:rPr>
              <a:t>)</a:t>
            </a:r>
            <a:br>
              <a:rPr lang="en-GB" sz="1200" spc="5" dirty="0">
                <a:latin typeface="+mj-lt"/>
                <a:cs typeface="Tahoma"/>
              </a:rPr>
            </a:br>
            <a:endParaRPr sz="1200" spc="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5864" y="871098"/>
            <a:ext cx="14398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4" name="object 4"/>
          <p:cNvSpPr/>
          <p:nvPr/>
        </p:nvSpPr>
        <p:spPr>
          <a:xfrm>
            <a:off x="1186349" y="2260893"/>
            <a:ext cx="1217295" cy="739140"/>
          </a:xfrm>
          <a:custGeom>
            <a:avLst/>
            <a:gdLst/>
            <a:ahLst/>
            <a:cxnLst/>
            <a:rect l="l" t="t" r="r" b="b"/>
            <a:pathLst>
              <a:path w="1217295" h="739139">
                <a:moveTo>
                  <a:pt x="0" y="738533"/>
                </a:moveTo>
                <a:lnTo>
                  <a:pt x="1217120" y="0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5084" y="1007777"/>
            <a:ext cx="662305" cy="285750"/>
          </a:xfrm>
          <a:custGeom>
            <a:avLst/>
            <a:gdLst/>
            <a:ahLst/>
            <a:cxnLst/>
            <a:rect l="l" t="t" r="r" b="b"/>
            <a:pathLst>
              <a:path w="662305" h="285750">
                <a:moveTo>
                  <a:pt x="0" y="0"/>
                </a:moveTo>
                <a:lnTo>
                  <a:pt x="662242" y="28527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2600" y="1268358"/>
            <a:ext cx="8191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¬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3656" y="2974729"/>
            <a:ext cx="9525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Q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776" y="2974729"/>
            <a:ext cx="84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P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9470" y="2260893"/>
            <a:ext cx="4445" cy="739140"/>
          </a:xfrm>
          <a:custGeom>
            <a:avLst/>
            <a:gdLst/>
            <a:ahLst/>
            <a:cxnLst/>
            <a:rect l="l" t="t" r="r" b="b"/>
            <a:pathLst>
              <a:path w="4444" h="739139">
                <a:moveTo>
                  <a:pt x="3999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3562" y="1007777"/>
            <a:ext cx="621665" cy="285750"/>
          </a:xfrm>
          <a:custGeom>
            <a:avLst/>
            <a:gdLst/>
            <a:ahLst/>
            <a:cxnLst/>
            <a:rect l="l" t="t" r="r" b="b"/>
            <a:pathLst>
              <a:path w="621664" h="285750">
                <a:moveTo>
                  <a:pt x="621521" y="0"/>
                </a:moveTo>
                <a:lnTo>
                  <a:pt x="0" y="28527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6286" y="1268358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2: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9028" y="1705617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3: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028" y="2124215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4: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37" y="2143794"/>
            <a:ext cx="77556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090" algn="l"/>
              </a:tabLst>
            </a:pPr>
            <a:r>
              <a:rPr lang="en-PT" sz="120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44342" y="1268358"/>
            <a:ext cx="1146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17" name="object 17"/>
          <p:cNvSpPr/>
          <p:nvPr/>
        </p:nvSpPr>
        <p:spPr>
          <a:xfrm>
            <a:off x="1453270" y="1405037"/>
            <a:ext cx="950594" cy="744220"/>
          </a:xfrm>
          <a:custGeom>
            <a:avLst/>
            <a:gdLst/>
            <a:ahLst/>
            <a:cxnLst/>
            <a:rect l="l" t="t" r="r" b="b"/>
            <a:pathLst>
              <a:path w="950594" h="744219">
                <a:moveTo>
                  <a:pt x="430291" y="0"/>
                </a:moveTo>
                <a:lnTo>
                  <a:pt x="0" y="325278"/>
                </a:lnTo>
              </a:path>
              <a:path w="950594" h="744219">
                <a:moveTo>
                  <a:pt x="430291" y="0"/>
                </a:moveTo>
                <a:lnTo>
                  <a:pt x="946200" y="258626"/>
                </a:lnTo>
              </a:path>
              <a:path w="950594" h="744219">
                <a:moveTo>
                  <a:pt x="946200" y="370606"/>
                </a:moveTo>
                <a:lnTo>
                  <a:pt x="950199" y="743876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89568" y="1638965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6: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8543" y="1705617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8050" y="2124215"/>
            <a:ext cx="7048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21" name="object 21"/>
          <p:cNvSpPr/>
          <p:nvPr/>
        </p:nvSpPr>
        <p:spPr>
          <a:xfrm>
            <a:off x="1453270" y="1842295"/>
            <a:ext cx="4445" cy="306705"/>
          </a:xfrm>
          <a:custGeom>
            <a:avLst/>
            <a:gdLst/>
            <a:ahLst/>
            <a:cxnLst/>
            <a:rect l="l" t="t" r="r" b="b"/>
            <a:pathLst>
              <a:path w="4444" h="306705">
                <a:moveTo>
                  <a:pt x="0" y="0"/>
                </a:moveTo>
                <a:lnTo>
                  <a:pt x="3999" y="306617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1624" y="2462803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86349" y="2260893"/>
            <a:ext cx="1213485" cy="739140"/>
          </a:xfrm>
          <a:custGeom>
            <a:avLst/>
            <a:gdLst/>
            <a:ahLst/>
            <a:cxnLst/>
            <a:rect l="l" t="t" r="r" b="b"/>
            <a:pathLst>
              <a:path w="1213485" h="739139">
                <a:moveTo>
                  <a:pt x="270920" y="0"/>
                </a:moveTo>
                <a:lnTo>
                  <a:pt x="0" y="226607"/>
                </a:lnTo>
              </a:path>
              <a:path w="1213485" h="739139">
                <a:moveTo>
                  <a:pt x="0" y="338588"/>
                </a:moveTo>
                <a:lnTo>
                  <a:pt x="0" y="738533"/>
                </a:lnTo>
              </a:path>
              <a:path w="1213485" h="739139">
                <a:moveTo>
                  <a:pt x="270920" y="0"/>
                </a:moveTo>
                <a:lnTo>
                  <a:pt x="1213121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36216" y="2974729"/>
            <a:ext cx="8445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32107" y="1638965"/>
            <a:ext cx="7048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26" name="object 26"/>
          <p:cNvSpPr/>
          <p:nvPr/>
        </p:nvSpPr>
        <p:spPr>
          <a:xfrm>
            <a:off x="3167327" y="1405037"/>
            <a:ext cx="4445" cy="259079"/>
          </a:xfrm>
          <a:custGeom>
            <a:avLst/>
            <a:gdLst/>
            <a:ahLst/>
            <a:cxnLst/>
            <a:rect l="l" t="t" r="r" b="b"/>
            <a:pathLst>
              <a:path w="4444" h="259080">
                <a:moveTo>
                  <a:pt x="0" y="0"/>
                </a:moveTo>
                <a:lnTo>
                  <a:pt x="3999" y="258626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40184" y="2124215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855616" y="2124215"/>
            <a:ext cx="8191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 MT"/>
                <a:cs typeface="Arial MT"/>
              </a:rPr>
              <a:t>¬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00342" y="1775643"/>
            <a:ext cx="584835" cy="373380"/>
          </a:xfrm>
          <a:custGeom>
            <a:avLst/>
            <a:gdLst/>
            <a:ahLst/>
            <a:cxnLst/>
            <a:rect l="l" t="t" r="r" b="b"/>
            <a:pathLst>
              <a:path w="584835" h="373380">
                <a:moveTo>
                  <a:pt x="270984" y="0"/>
                </a:moveTo>
                <a:lnTo>
                  <a:pt x="0" y="373269"/>
                </a:lnTo>
              </a:path>
              <a:path w="584835" h="373380">
                <a:moveTo>
                  <a:pt x="270984" y="0"/>
                </a:moveTo>
                <a:lnTo>
                  <a:pt x="584568" y="373269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4910" y="2260893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99470" y="2260893"/>
            <a:ext cx="501015" cy="739140"/>
          </a:xfrm>
          <a:custGeom>
            <a:avLst/>
            <a:gdLst/>
            <a:ahLst/>
            <a:cxnLst/>
            <a:rect l="l" t="t" r="r" b="b"/>
            <a:pathLst>
              <a:path w="501014" h="739139">
                <a:moveTo>
                  <a:pt x="500871" y="0"/>
                </a:moveTo>
                <a:lnTo>
                  <a:pt x="0" y="738533"/>
                </a:lnTo>
              </a:path>
            </a:pathLst>
          </a:custGeom>
          <a:ln w="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71171" y="904889"/>
            <a:ext cx="18288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1</a:t>
            </a: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7510" y="1638965"/>
            <a:ext cx="781183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</a:tabLst>
            </a:pPr>
            <a:r>
              <a:rPr sz="120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latin typeface="Arial MT"/>
                <a:cs typeface="Arial MT"/>
              </a:rPr>
              <a:t>¬</a:t>
            </a:r>
          </a:p>
        </p:txBody>
      </p:sp>
      <p:grpSp>
        <p:nvGrpSpPr>
          <p:cNvPr id="34" name="object 34"/>
          <p:cNvGrpSpPr/>
          <p:nvPr/>
        </p:nvGrpSpPr>
        <p:grpSpPr>
          <a:xfrm>
            <a:off x="1537631" y="871098"/>
            <a:ext cx="928233" cy="414736"/>
            <a:chOff x="1537631" y="872451"/>
            <a:chExt cx="567055" cy="413384"/>
          </a:xfrm>
        </p:grpSpPr>
        <p:sp>
          <p:nvSpPr>
            <p:cNvPr id="35" name="object 35"/>
            <p:cNvSpPr/>
            <p:nvPr/>
          </p:nvSpPr>
          <p:spPr>
            <a:xfrm>
              <a:off x="1551629" y="874451"/>
              <a:ext cx="551180" cy="389255"/>
            </a:xfrm>
            <a:custGeom>
              <a:avLst/>
              <a:gdLst/>
              <a:ahLst/>
              <a:cxnLst/>
              <a:rect l="l" t="t" r="r" b="b"/>
              <a:pathLst>
                <a:path w="551180" h="389255">
                  <a:moveTo>
                    <a:pt x="550862" y="0"/>
                  </a:moveTo>
                  <a:lnTo>
                    <a:pt x="498871" y="0"/>
                  </a:lnTo>
                  <a:lnTo>
                    <a:pt x="0" y="0"/>
                  </a:lnTo>
                  <a:lnTo>
                    <a:pt x="0" y="366614"/>
                  </a:lnTo>
                  <a:lnTo>
                    <a:pt x="0" y="389010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9630" y="1251463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4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4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9631" y="1251464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4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00372" y="1349732"/>
            <a:ext cx="1404712" cy="791845"/>
            <a:chOff x="1100372" y="1349732"/>
            <a:chExt cx="1046480" cy="791845"/>
          </a:xfrm>
        </p:grpSpPr>
        <p:sp>
          <p:nvSpPr>
            <p:cNvPr id="42" name="object 42"/>
            <p:cNvSpPr/>
            <p:nvPr/>
          </p:nvSpPr>
          <p:spPr>
            <a:xfrm>
              <a:off x="1114370" y="1351732"/>
              <a:ext cx="309880" cy="349250"/>
            </a:xfrm>
            <a:custGeom>
              <a:avLst/>
              <a:gdLst/>
              <a:ahLst/>
              <a:cxnLst/>
              <a:rect l="l" t="t" r="r" b="b"/>
              <a:pathLst>
                <a:path w="309880" h="349250">
                  <a:moveTo>
                    <a:pt x="309254" y="0"/>
                  </a:moveTo>
                  <a:lnTo>
                    <a:pt x="0" y="0"/>
                  </a:lnTo>
                  <a:lnTo>
                    <a:pt x="0" y="326592"/>
                  </a:lnTo>
                  <a:lnTo>
                    <a:pt x="0" y="348988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02371" y="1688722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2372" y="1688722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51629" y="1405037"/>
              <a:ext cx="431800" cy="314960"/>
            </a:xfrm>
            <a:custGeom>
              <a:avLst/>
              <a:gdLst/>
              <a:ahLst/>
              <a:cxnLst/>
              <a:rect l="l" t="t" r="r" b="b"/>
              <a:pathLst>
                <a:path w="431800" h="314960">
                  <a:moveTo>
                    <a:pt x="0" y="0"/>
                  </a:moveTo>
                  <a:lnTo>
                    <a:pt x="0" y="51990"/>
                  </a:lnTo>
                  <a:lnTo>
                    <a:pt x="0" y="314616"/>
                  </a:lnTo>
                  <a:lnTo>
                    <a:pt x="409255" y="314616"/>
                  </a:lnTo>
                  <a:lnTo>
                    <a:pt x="431651" y="314616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1282" y="1707655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5" h="24130">
                  <a:moveTo>
                    <a:pt x="0" y="0"/>
                  </a:moveTo>
                  <a:lnTo>
                    <a:pt x="11997" y="11997"/>
                  </a:lnTo>
                  <a:lnTo>
                    <a:pt x="0" y="23995"/>
                  </a:lnTo>
                  <a:lnTo>
                    <a:pt x="31995" y="11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71282" y="1707655"/>
              <a:ext cx="32384" cy="24130"/>
            </a:xfrm>
            <a:custGeom>
              <a:avLst/>
              <a:gdLst/>
              <a:ahLst/>
              <a:cxnLst/>
              <a:rect l="l" t="t" r="r" b="b"/>
              <a:pathLst>
                <a:path w="32385" h="24130">
                  <a:moveTo>
                    <a:pt x="31994" y="11997"/>
                  </a:moveTo>
                  <a:lnTo>
                    <a:pt x="0" y="0"/>
                  </a:lnTo>
                  <a:lnTo>
                    <a:pt x="11997" y="11997"/>
                  </a:lnTo>
                  <a:lnTo>
                    <a:pt x="0" y="23995"/>
                  </a:lnTo>
                  <a:lnTo>
                    <a:pt x="31994" y="11997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4370" y="184229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0"/>
                  </a:moveTo>
                  <a:lnTo>
                    <a:pt x="0" y="51990"/>
                  </a:lnTo>
                  <a:lnTo>
                    <a:pt x="0" y="254626"/>
                  </a:lnTo>
                  <a:lnTo>
                    <a:pt x="0" y="277022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02371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02372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32854" y="1788987"/>
              <a:ext cx="10795" cy="330835"/>
            </a:xfrm>
            <a:custGeom>
              <a:avLst/>
              <a:gdLst/>
              <a:ahLst/>
              <a:cxnLst/>
              <a:rect l="l" t="t" r="r" b="b"/>
              <a:pathLst>
                <a:path w="10794" h="330835">
                  <a:moveTo>
                    <a:pt x="10643" y="0"/>
                  </a:moveTo>
                  <a:lnTo>
                    <a:pt x="0" y="0"/>
                  </a:lnTo>
                  <a:lnTo>
                    <a:pt x="0" y="307935"/>
                  </a:lnTo>
                  <a:lnTo>
                    <a:pt x="0" y="330331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20856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30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20856" y="210732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30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470913" y="1405037"/>
            <a:ext cx="28575" cy="251460"/>
            <a:chOff x="3470913" y="1405037"/>
            <a:chExt cx="28575" cy="251460"/>
          </a:xfrm>
        </p:grpSpPr>
        <p:sp>
          <p:nvSpPr>
            <p:cNvPr id="55" name="object 55"/>
            <p:cNvSpPr/>
            <p:nvPr/>
          </p:nvSpPr>
          <p:spPr>
            <a:xfrm>
              <a:off x="3484910" y="1405037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0"/>
                  </a:moveTo>
                  <a:lnTo>
                    <a:pt x="0" y="51990"/>
                  </a:lnTo>
                  <a:lnTo>
                    <a:pt x="0" y="206635"/>
                  </a:lnTo>
                  <a:lnTo>
                    <a:pt x="0" y="229031"/>
                  </a:lnTo>
                </a:path>
              </a:pathLst>
            </a:custGeom>
            <a:ln w="3999">
              <a:solidFill>
                <a:srgbClr val="0096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72913" y="162207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29" h="32385">
                  <a:moveTo>
                    <a:pt x="0" y="0"/>
                  </a:moveTo>
                  <a:lnTo>
                    <a:pt x="11997" y="31993"/>
                  </a:lnTo>
                  <a:lnTo>
                    <a:pt x="19496" y="11997"/>
                  </a:lnTo>
                  <a:lnTo>
                    <a:pt x="11997" y="11997"/>
                  </a:lnTo>
                  <a:lnTo>
                    <a:pt x="0" y="0"/>
                  </a:lnTo>
                  <a:close/>
                </a:path>
                <a:path w="24129" h="32385">
                  <a:moveTo>
                    <a:pt x="23995" y="0"/>
                  </a:moveTo>
                  <a:lnTo>
                    <a:pt x="11997" y="11997"/>
                  </a:lnTo>
                  <a:lnTo>
                    <a:pt x="19496" y="11997"/>
                  </a:lnTo>
                  <a:lnTo>
                    <a:pt x="23995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72912" y="1622070"/>
              <a:ext cx="24130" cy="32384"/>
            </a:xfrm>
            <a:custGeom>
              <a:avLst/>
              <a:gdLst/>
              <a:ahLst/>
              <a:cxnLst/>
              <a:rect l="l" t="t" r="r" b="b"/>
              <a:pathLst>
                <a:path w="24129" h="32385">
                  <a:moveTo>
                    <a:pt x="11997" y="31994"/>
                  </a:moveTo>
                  <a:lnTo>
                    <a:pt x="23995" y="0"/>
                  </a:lnTo>
                  <a:lnTo>
                    <a:pt x="11997" y="11997"/>
                  </a:lnTo>
                  <a:lnTo>
                    <a:pt x="0" y="0"/>
                  </a:lnTo>
                  <a:lnTo>
                    <a:pt x="11997" y="31994"/>
                  </a:lnTo>
                  <a:close/>
                </a:path>
              </a:pathLst>
            </a:custGeom>
            <a:ln w="3999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32">
            <a:extLst>
              <a:ext uri="{FF2B5EF4-FFF2-40B4-BE49-F238E27FC236}">
                <a16:creationId xmlns:a16="http://schemas.microsoft.com/office/drawing/2014/main" id="{3BCAB556-4498-0529-3365-EAF7C6100EFD}"/>
              </a:ext>
            </a:extLst>
          </p:cNvPr>
          <p:cNvSpPr txBox="1"/>
          <p:nvPr/>
        </p:nvSpPr>
        <p:spPr>
          <a:xfrm>
            <a:off x="3360155" y="1287291"/>
            <a:ext cx="18288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2</a:t>
            </a: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86E4642A-7320-5776-C99C-0EA91C5789FE}"/>
              </a:ext>
            </a:extLst>
          </p:cNvPr>
          <p:cNvSpPr txBox="1"/>
          <p:nvPr/>
        </p:nvSpPr>
        <p:spPr>
          <a:xfrm>
            <a:off x="2529068" y="1683474"/>
            <a:ext cx="18288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0A31FF"/>
                </a:solidFill>
                <a:latin typeface="Times New Roman"/>
                <a:cs typeface="Times New Roman"/>
              </a:rPr>
              <a:t>3: </a:t>
            </a:r>
            <a:r>
              <a:rPr sz="750" i="1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60" name="object 13">
            <a:extLst>
              <a:ext uri="{FF2B5EF4-FFF2-40B4-BE49-F238E27FC236}">
                <a16:creationId xmlns:a16="http://schemas.microsoft.com/office/drawing/2014/main" id="{C7190EC2-A30B-D3C7-252C-E9AD954AB3A4}"/>
              </a:ext>
            </a:extLst>
          </p:cNvPr>
          <p:cNvSpPr txBox="1"/>
          <p:nvPr/>
        </p:nvSpPr>
        <p:spPr>
          <a:xfrm flipH="1">
            <a:off x="2110125" y="2146582"/>
            <a:ext cx="338244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rgbClr val="0A31FF"/>
                </a:solidFill>
                <a:latin typeface="Times New Roman"/>
                <a:cs typeface="Times New Roman"/>
              </a:rPr>
              <a:t>5:F</a:t>
            </a: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08EC39-0F0F-B714-42D0-E50C578CCBD2}"/>
              </a:ext>
            </a:extLst>
          </p:cNvPr>
          <p:cNvSpPr txBox="1"/>
          <p:nvPr/>
        </p:nvSpPr>
        <p:spPr>
          <a:xfrm>
            <a:off x="3541539" y="2425187"/>
            <a:ext cx="11881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E agora?</a:t>
            </a:r>
          </a:p>
          <a:p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Atribuir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T a P </a:t>
            </a:r>
          </a:p>
          <a:p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temporariamente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146773C4-D37A-FED4-B3C2-FDE489DCE999}"/>
              </a:ext>
            </a:extLst>
          </p:cNvPr>
          <p:cNvSpPr txBox="1"/>
          <p:nvPr/>
        </p:nvSpPr>
        <p:spPr>
          <a:xfrm>
            <a:off x="2449707" y="2969018"/>
            <a:ext cx="347890" cy="1288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75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7R</a:t>
            </a:r>
            <a:r>
              <a:rPr sz="75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sz="750" i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V</a:t>
            </a:r>
            <a:endParaRPr sz="75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57447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522" y="82980"/>
            <a:ext cx="336641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>
                <a:solidFill>
                  <a:schemeClr val="tx1"/>
                </a:solidFill>
                <a:latin typeface="+mj-lt"/>
              </a:rPr>
              <a:t>Teste</a:t>
            </a:r>
            <a:r>
              <a:rPr spc="30" dirty="0">
                <a:solidFill>
                  <a:schemeClr val="tx1"/>
                </a:solidFill>
                <a:latin typeface="+mj-lt"/>
              </a:rPr>
              <a:t> </a:t>
            </a:r>
            <a:r>
              <a:rPr spc="-85" dirty="0">
                <a:solidFill>
                  <a:schemeClr val="tx1"/>
                </a:solidFill>
                <a:latin typeface="+mj-lt"/>
              </a:rPr>
              <a:t>de</a:t>
            </a:r>
            <a:r>
              <a:rPr spc="30" dirty="0">
                <a:solidFill>
                  <a:schemeClr val="tx1"/>
                </a:solidFill>
                <a:latin typeface="+mj-lt"/>
              </a:rPr>
              <a:t> </a:t>
            </a:r>
            <a:r>
              <a:rPr spc="-65" dirty="0">
                <a:solidFill>
                  <a:schemeClr val="tx1"/>
                </a:solidFill>
                <a:latin typeface="+mj-lt"/>
              </a:rPr>
              <a:t>um</a:t>
            </a:r>
            <a:r>
              <a:rPr spc="3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PT" spc="-300" dirty="0">
                <a:solidFill>
                  <a:schemeClr val="tx1"/>
                </a:solidFill>
                <a:latin typeface="+mj-lt"/>
              </a:rPr>
              <a:t>nó        </a:t>
            </a:r>
            <a:r>
              <a:rPr spc="30" dirty="0">
                <a:solidFill>
                  <a:schemeClr val="tx1"/>
                </a:solidFill>
                <a:latin typeface="+mj-lt"/>
              </a:rPr>
              <a:t> </a:t>
            </a:r>
            <a:r>
              <a:rPr spc="-65" dirty="0">
                <a:solidFill>
                  <a:schemeClr val="tx1"/>
                </a:solidFill>
                <a:latin typeface="+mj-lt"/>
              </a:rPr>
              <a:t>para</a:t>
            </a:r>
            <a:r>
              <a:rPr spc="30" dirty="0">
                <a:solidFill>
                  <a:schemeClr val="tx1"/>
                </a:solidFill>
                <a:latin typeface="+mj-lt"/>
              </a:rPr>
              <a:t> </a:t>
            </a:r>
            <a:r>
              <a:rPr spc="25" dirty="0">
                <a:solidFill>
                  <a:schemeClr val="tx1"/>
                </a:solidFill>
                <a:latin typeface="+mj-lt"/>
              </a:rPr>
              <a:t>(</a:t>
            </a:r>
            <a:r>
              <a:rPr i="1" spc="25" dirty="0">
                <a:solidFill>
                  <a:schemeClr val="tx1"/>
                </a:solidFill>
                <a:latin typeface="+mj-lt"/>
                <a:cs typeface="Verdana"/>
              </a:rPr>
              <a:t>P </a:t>
            </a:r>
            <a:r>
              <a:rPr spc="30" dirty="0">
                <a:solidFill>
                  <a:schemeClr val="tx1"/>
                </a:solidFill>
                <a:latin typeface="+mj-lt"/>
                <a:cs typeface="Yu Gothic UI Semilight"/>
              </a:rPr>
              <a:t>→</a:t>
            </a:r>
            <a:r>
              <a:rPr spc="1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i="1" spc="20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spc="20" dirty="0">
                <a:solidFill>
                  <a:schemeClr val="tx1"/>
                </a:solidFill>
                <a:latin typeface="+mj-lt"/>
              </a:rPr>
              <a:t>)</a:t>
            </a:r>
            <a:r>
              <a:rPr spc="-120" dirty="0">
                <a:solidFill>
                  <a:schemeClr val="tx1"/>
                </a:solidFill>
                <a:latin typeface="+mj-lt"/>
              </a:rPr>
              <a:t> </a:t>
            </a:r>
            <a:r>
              <a:rPr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lang="pt-PT"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spc="25" dirty="0">
                <a:solidFill>
                  <a:schemeClr val="tx1"/>
                </a:solidFill>
                <a:latin typeface="+mj-lt"/>
              </a:rPr>
              <a:t>(</a:t>
            </a:r>
            <a:r>
              <a:rPr i="1" spc="25" dirty="0">
                <a:solidFill>
                  <a:schemeClr val="tx1"/>
                </a:solidFill>
                <a:latin typeface="+mj-lt"/>
                <a:cs typeface="Verdana"/>
              </a:rPr>
              <a:t>P </a:t>
            </a:r>
            <a:r>
              <a:rPr spc="30" dirty="0">
                <a:solidFill>
                  <a:schemeClr val="tx1"/>
                </a:solidFill>
                <a:latin typeface="+mj-lt"/>
                <a:cs typeface="Yu Gothic UI Semilight"/>
              </a:rPr>
              <a:t>→</a:t>
            </a:r>
            <a:r>
              <a:rPr spc="1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spc="20" dirty="0">
                <a:solidFill>
                  <a:schemeClr val="tx1"/>
                </a:solidFill>
                <a:latin typeface="+mj-lt"/>
                <a:cs typeface="Yu Gothic UI Semilight"/>
              </a:rPr>
              <a:t>¬</a:t>
            </a:r>
            <a:r>
              <a:rPr i="1" spc="20" dirty="0">
                <a:solidFill>
                  <a:schemeClr val="tx1"/>
                </a:solidFill>
                <a:latin typeface="+mj-lt"/>
                <a:cs typeface="Verdana"/>
              </a:rPr>
              <a:t>Q</a:t>
            </a:r>
            <a:r>
              <a:rPr spc="20" dirty="0">
                <a:solidFill>
                  <a:schemeClr val="tx1"/>
                </a:solidFill>
                <a:latin typeface="+mj-lt"/>
              </a:rPr>
              <a:t>)</a:t>
            </a:r>
            <a:r>
              <a:rPr spc="-120" dirty="0">
                <a:solidFill>
                  <a:schemeClr val="tx1"/>
                </a:solidFill>
                <a:latin typeface="+mj-lt"/>
              </a:rPr>
              <a:t> </a:t>
            </a:r>
            <a:r>
              <a:rPr spc="-445" dirty="0">
                <a:solidFill>
                  <a:schemeClr val="tx1"/>
                </a:solidFill>
                <a:latin typeface="+mj-lt"/>
                <a:cs typeface="Yu Gothic UI Semilight"/>
              </a:rPr>
              <a:t>∧</a:t>
            </a:r>
            <a:r>
              <a:rPr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lang="pt-PT" spc="-65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spc="25" dirty="0">
                <a:solidFill>
                  <a:schemeClr val="tx1"/>
                </a:solidFill>
                <a:latin typeface="+mj-lt"/>
              </a:rPr>
              <a:t>(</a:t>
            </a:r>
            <a:r>
              <a:rPr i="1" spc="25" dirty="0">
                <a:solidFill>
                  <a:schemeClr val="tx1"/>
                </a:solidFill>
                <a:latin typeface="+mj-lt"/>
                <a:cs typeface="Verdana"/>
              </a:rPr>
              <a:t>P</a:t>
            </a:r>
            <a:r>
              <a:rPr i="1" spc="-5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spc="-445" dirty="0">
                <a:solidFill>
                  <a:schemeClr val="tx1"/>
                </a:solidFill>
                <a:latin typeface="+mj-lt"/>
                <a:cs typeface="Yu Gothic UI Semilight"/>
              </a:rPr>
              <a:t>∨</a:t>
            </a:r>
            <a:r>
              <a:rPr spc="-60" dirty="0">
                <a:solidFill>
                  <a:schemeClr val="tx1"/>
                </a:solidFill>
                <a:latin typeface="+mj-lt"/>
                <a:cs typeface="Yu Gothic UI Semilight"/>
              </a:rPr>
              <a:t> </a:t>
            </a:r>
            <a:r>
              <a:rPr i="1" spc="-70" dirty="0">
                <a:solidFill>
                  <a:schemeClr val="tx1"/>
                </a:solidFill>
                <a:latin typeface="+mj-lt"/>
                <a:cs typeface="Verdana"/>
              </a:rPr>
              <a:t>R</a:t>
            </a:r>
            <a:r>
              <a:rPr i="1" spc="-375" dirty="0">
                <a:solidFill>
                  <a:schemeClr val="tx1"/>
                </a:solidFill>
                <a:latin typeface="+mj-lt"/>
                <a:cs typeface="Verdana"/>
              </a:rPr>
              <a:t> </a:t>
            </a:r>
            <a:r>
              <a:rPr spc="5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416452" y="2041352"/>
            <a:ext cx="1088390" cy="660400"/>
          </a:xfrm>
          <a:custGeom>
            <a:avLst/>
            <a:gdLst/>
            <a:ahLst/>
            <a:cxnLst/>
            <a:rect l="l" t="t" r="r" b="b"/>
            <a:pathLst>
              <a:path w="1088389" h="660400">
                <a:moveTo>
                  <a:pt x="0" y="660138"/>
                </a:moveTo>
                <a:lnTo>
                  <a:pt x="1087924" y="0"/>
                </a:lnTo>
              </a:path>
              <a:path w="1088389" h="660400">
                <a:moveTo>
                  <a:pt x="1087924" y="0"/>
                </a:moveTo>
                <a:lnTo>
                  <a:pt x="1084349" y="660138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5204" y="921252"/>
            <a:ext cx="592455" cy="255270"/>
          </a:xfrm>
          <a:custGeom>
            <a:avLst/>
            <a:gdLst/>
            <a:ahLst/>
            <a:cxnLst/>
            <a:rect l="l" t="t" r="r" b="b"/>
            <a:pathLst>
              <a:path w="592455" h="255269">
                <a:moveTo>
                  <a:pt x="0" y="0"/>
                </a:moveTo>
                <a:lnTo>
                  <a:pt x="591946" y="254997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5823" y="1152825"/>
            <a:ext cx="755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Arial MT"/>
                <a:cs typeface="Arial MT"/>
              </a:rPr>
              <a:t>¬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9656" y="921252"/>
            <a:ext cx="555625" cy="255270"/>
          </a:xfrm>
          <a:custGeom>
            <a:avLst/>
            <a:gdLst/>
            <a:ahLst/>
            <a:cxnLst/>
            <a:rect l="l" t="t" r="r" b="b"/>
            <a:pathLst>
              <a:path w="555625" h="255269">
                <a:moveTo>
                  <a:pt x="555547" y="0"/>
                </a:moveTo>
                <a:lnTo>
                  <a:pt x="0" y="254997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5851" y="459383"/>
            <a:ext cx="2685415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tabLst>
                <a:tab pos="151765" algn="l"/>
              </a:tabLst>
            </a:pP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Vai-se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testar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85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1100" spc="-4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8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tempor</a:t>
            </a:r>
            <a:r>
              <a:rPr lang="en-PT" sz="1100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á</a:t>
            </a:r>
            <a:r>
              <a:rPr sz="1100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ria)</a:t>
            </a: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82445">
              <a:lnSpc>
                <a:spcPts val="660"/>
              </a:lnSpc>
              <a:spcBef>
                <a:spcPts val="835"/>
              </a:spcBef>
            </a:pPr>
            <a:r>
              <a:rPr sz="650" spc="5" dirty="0">
                <a:solidFill>
                  <a:srgbClr val="0A31FF"/>
                </a:solidFill>
                <a:latin typeface="Times New Roman"/>
                <a:cs typeface="Times New Roman"/>
              </a:rPr>
              <a:t>1:</a:t>
            </a:r>
            <a:r>
              <a:rPr sz="650" spc="-3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5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650" dirty="0">
              <a:latin typeface="Times New Roman"/>
              <a:cs typeface="Times New Roman"/>
            </a:endParaRPr>
          </a:p>
          <a:p>
            <a:pPr marR="551815" algn="r">
              <a:lnSpc>
                <a:spcPts val="660"/>
              </a:lnSpc>
            </a:pPr>
            <a:r>
              <a:rPr sz="650" spc="10" dirty="0">
                <a:latin typeface="Times New Roman"/>
                <a:cs typeface="Times New Roman"/>
              </a:rPr>
              <a:t>^</a:t>
            </a:r>
            <a:endParaRPr sz="6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388" y="1152825"/>
            <a:ext cx="16637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0A31FF"/>
                </a:solidFill>
                <a:latin typeface="Times New Roman"/>
                <a:cs typeface="Times New Roman"/>
              </a:rPr>
              <a:t>2: </a:t>
            </a:r>
            <a:r>
              <a:rPr sz="65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8345" y="1917834"/>
            <a:ext cx="3054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0A31FF"/>
                </a:solidFill>
                <a:latin typeface="Times New Roman"/>
                <a:cs typeface="Times New Roman"/>
              </a:rPr>
              <a:t>5: </a:t>
            </a:r>
            <a:r>
              <a:rPr sz="65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r>
              <a:rPr sz="650" i="1" dirty="0">
                <a:solidFill>
                  <a:srgbClr val="0A31FF"/>
                </a:solidFill>
                <a:latin typeface="Times New Roman"/>
                <a:cs typeface="Times New Roman"/>
              </a:rPr>
              <a:t>    </a:t>
            </a:r>
            <a:r>
              <a:rPr sz="650" i="1" spc="-3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^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3251" y="1152825"/>
            <a:ext cx="660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^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5039" y="1276343"/>
            <a:ext cx="849630" cy="665480"/>
          </a:xfrm>
          <a:custGeom>
            <a:avLst/>
            <a:gdLst/>
            <a:ahLst/>
            <a:cxnLst/>
            <a:rect l="l" t="t" r="r" b="b"/>
            <a:pathLst>
              <a:path w="849630" h="665480">
                <a:moveTo>
                  <a:pt x="384616" y="0"/>
                </a:moveTo>
                <a:lnTo>
                  <a:pt x="0" y="290750"/>
                </a:lnTo>
              </a:path>
              <a:path w="849630" h="665480">
                <a:moveTo>
                  <a:pt x="384616" y="0"/>
                </a:moveTo>
                <a:lnTo>
                  <a:pt x="845762" y="231173"/>
                </a:lnTo>
              </a:path>
              <a:path w="849630" h="665480">
                <a:moveTo>
                  <a:pt x="845762" y="331266"/>
                </a:moveTo>
                <a:lnTo>
                  <a:pt x="849336" y="664914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84453" y="1484092"/>
            <a:ext cx="16637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0A31FF"/>
                </a:solidFill>
                <a:latin typeface="Times New Roman"/>
                <a:cs typeface="Times New Roman"/>
              </a:rPr>
              <a:t>6: </a:t>
            </a:r>
            <a:r>
              <a:rPr sz="65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9468" y="1543670"/>
            <a:ext cx="30035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0A31FF"/>
                </a:solidFill>
                <a:latin typeface="Times New Roman"/>
                <a:cs typeface="Times New Roman"/>
              </a:rPr>
              <a:t>3:</a:t>
            </a:r>
            <a:r>
              <a:rPr sz="650" spc="-1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5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V  </a:t>
            </a:r>
            <a:r>
              <a:rPr sz="650" i="1" spc="8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50" spc="10" dirty="0">
                <a:latin typeface="Arial MT"/>
                <a:cs typeface="Arial MT"/>
              </a:rPr>
              <a:t>¬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692" y="1917834"/>
            <a:ext cx="30353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75" b="1" spc="15" baseline="4273" dirty="0">
                <a:solidFill>
                  <a:srgbClr val="0A31FF"/>
                </a:solidFill>
                <a:latin typeface="Times New Roman"/>
                <a:cs typeface="Times New Roman"/>
              </a:rPr>
              <a:t>4:</a:t>
            </a:r>
            <a:r>
              <a:rPr sz="975" b="1" spc="-22" baseline="4273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975" b="1" i="1" spc="22" baseline="4273" dirty="0">
                <a:solidFill>
                  <a:srgbClr val="0A31FF"/>
                </a:solidFill>
                <a:latin typeface="Times New Roman"/>
                <a:cs typeface="Times New Roman"/>
              </a:rPr>
              <a:t>F  </a:t>
            </a:r>
            <a:r>
              <a:rPr sz="975" b="1" i="1" spc="150" baseline="4273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50" spc="10" dirty="0">
                <a:latin typeface="Times New Roman"/>
                <a:cs typeface="Times New Roman"/>
              </a:rPr>
              <a:t>^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16452" y="1667187"/>
            <a:ext cx="1084580" cy="1034415"/>
          </a:xfrm>
          <a:custGeom>
            <a:avLst/>
            <a:gdLst/>
            <a:ahLst/>
            <a:cxnLst/>
            <a:rect l="l" t="t" r="r" b="b"/>
            <a:pathLst>
              <a:path w="1084580" h="1034414">
                <a:moveTo>
                  <a:pt x="242162" y="374164"/>
                </a:moveTo>
                <a:lnTo>
                  <a:pt x="0" y="576717"/>
                </a:lnTo>
              </a:path>
              <a:path w="1084580" h="1034414">
                <a:moveTo>
                  <a:pt x="0" y="676811"/>
                </a:moveTo>
                <a:lnTo>
                  <a:pt x="0" y="1034302"/>
                </a:lnTo>
              </a:path>
              <a:path w="1084580" h="1034414">
                <a:moveTo>
                  <a:pt x="242162" y="374164"/>
                </a:moveTo>
                <a:lnTo>
                  <a:pt x="1084349" y="1034302"/>
                </a:lnTo>
              </a:path>
              <a:path w="1084580" h="1034414">
                <a:moveTo>
                  <a:pt x="238587" y="0"/>
                </a:moveTo>
                <a:lnTo>
                  <a:pt x="242162" y="274070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54321" y="1484092"/>
            <a:ext cx="660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^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87150" y="1276343"/>
            <a:ext cx="3810" cy="231775"/>
          </a:xfrm>
          <a:custGeom>
            <a:avLst/>
            <a:gdLst/>
            <a:ahLst/>
            <a:cxnLst/>
            <a:rect l="l" t="t" r="r" b="b"/>
            <a:pathLst>
              <a:path w="3810" h="231775">
                <a:moveTo>
                  <a:pt x="0" y="0"/>
                </a:moveTo>
                <a:lnTo>
                  <a:pt x="3574" y="231173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29696" y="1917834"/>
            <a:ext cx="755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Arial MT"/>
                <a:cs typeface="Arial MT"/>
              </a:rPr>
              <a:t>¬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7179" y="1917834"/>
            <a:ext cx="755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Arial MT"/>
                <a:cs typeface="Arial MT"/>
              </a:rPr>
              <a:t>¬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48506" y="1607610"/>
            <a:ext cx="522605" cy="334010"/>
          </a:xfrm>
          <a:custGeom>
            <a:avLst/>
            <a:gdLst/>
            <a:ahLst/>
            <a:cxnLst/>
            <a:rect l="l" t="t" r="r" b="b"/>
            <a:pathLst>
              <a:path w="522604" h="334010">
                <a:moveTo>
                  <a:pt x="242219" y="0"/>
                </a:moveTo>
                <a:lnTo>
                  <a:pt x="0" y="333647"/>
                </a:lnTo>
              </a:path>
              <a:path w="522604" h="334010">
                <a:moveTo>
                  <a:pt x="242219" y="0"/>
                </a:moveTo>
                <a:lnTo>
                  <a:pt x="522517" y="333647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1023" y="2041352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60138"/>
                </a:lnTo>
              </a:path>
            </a:pathLst>
          </a:custGeom>
          <a:ln w="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315244" y="1978676"/>
            <a:ext cx="1637664" cy="775335"/>
            <a:chOff x="1315244" y="1978676"/>
            <a:chExt cx="1637664" cy="775335"/>
          </a:xfrm>
        </p:grpSpPr>
        <p:sp>
          <p:nvSpPr>
            <p:cNvPr id="23" name="object 23"/>
            <p:cNvSpPr/>
            <p:nvPr/>
          </p:nvSpPr>
          <p:spPr>
            <a:xfrm>
              <a:off x="2500801" y="2041352"/>
              <a:ext cx="448309" cy="660400"/>
            </a:xfrm>
            <a:custGeom>
              <a:avLst/>
              <a:gdLst/>
              <a:ahLst/>
              <a:cxnLst/>
              <a:rect l="l" t="t" r="r" b="b"/>
              <a:pathLst>
                <a:path w="448310" h="660400">
                  <a:moveTo>
                    <a:pt x="447704" y="0"/>
                  </a:moveTo>
                  <a:lnTo>
                    <a:pt x="0" y="660138"/>
                  </a:lnTo>
                </a:path>
              </a:pathLst>
            </a:custGeom>
            <a:ln w="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5023" y="1991305"/>
              <a:ext cx="1275715" cy="760730"/>
            </a:xfrm>
            <a:custGeom>
              <a:avLst/>
              <a:gdLst/>
              <a:ahLst/>
              <a:cxnLst/>
              <a:rect l="l" t="t" r="r" b="b"/>
              <a:pathLst>
                <a:path w="1275714" h="760730">
                  <a:moveTo>
                    <a:pt x="1275549" y="760232"/>
                  </a:moveTo>
                  <a:lnTo>
                    <a:pt x="1229076" y="760232"/>
                  </a:lnTo>
                  <a:lnTo>
                    <a:pt x="621365" y="760232"/>
                  </a:lnTo>
                  <a:lnTo>
                    <a:pt x="621365" y="0"/>
                  </a:lnTo>
                  <a:lnTo>
                    <a:pt x="20018" y="0"/>
                  </a:lnTo>
                  <a:lnTo>
                    <a:pt x="0" y="0"/>
                  </a:lnTo>
                </a:path>
              </a:pathLst>
            </a:custGeom>
            <a:ln w="3574">
              <a:solidFill>
                <a:srgbClr val="FF94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7149" y="1980580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89">
                  <a:moveTo>
                    <a:pt x="28597" y="0"/>
                  </a:moveTo>
                  <a:lnTo>
                    <a:pt x="0" y="10724"/>
                  </a:lnTo>
                  <a:lnTo>
                    <a:pt x="28597" y="21448"/>
                  </a:lnTo>
                  <a:lnTo>
                    <a:pt x="17873" y="10724"/>
                  </a:lnTo>
                  <a:lnTo>
                    <a:pt x="28597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7149" y="1980581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89">
                  <a:moveTo>
                    <a:pt x="0" y="10724"/>
                  </a:moveTo>
                  <a:lnTo>
                    <a:pt x="28598" y="21448"/>
                  </a:lnTo>
                  <a:lnTo>
                    <a:pt x="17873" y="10724"/>
                  </a:lnTo>
                  <a:lnTo>
                    <a:pt x="28598" y="0"/>
                  </a:lnTo>
                  <a:lnTo>
                    <a:pt x="0" y="10724"/>
                  </a:lnTo>
                  <a:close/>
                </a:path>
              </a:pathLst>
            </a:custGeom>
            <a:ln w="3574">
              <a:solidFill>
                <a:srgbClr val="FF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55039" y="2041352"/>
              <a:ext cx="660400" cy="638810"/>
            </a:xfrm>
            <a:custGeom>
              <a:avLst/>
              <a:gdLst/>
              <a:ahLst/>
              <a:cxnLst/>
              <a:rect l="l" t="t" r="r" b="b"/>
              <a:pathLst>
                <a:path w="660400" h="638810">
                  <a:moveTo>
                    <a:pt x="659875" y="0"/>
                  </a:moveTo>
                  <a:lnTo>
                    <a:pt x="659875" y="46472"/>
                  </a:lnTo>
                  <a:lnTo>
                    <a:pt x="659875" y="153715"/>
                  </a:lnTo>
                  <a:lnTo>
                    <a:pt x="0" y="153715"/>
                  </a:lnTo>
                  <a:lnTo>
                    <a:pt x="0" y="618442"/>
                  </a:lnTo>
                  <a:lnTo>
                    <a:pt x="0" y="638461"/>
                  </a:lnTo>
                </a:path>
              </a:pathLst>
            </a:custGeom>
            <a:ln w="3574">
              <a:solidFill>
                <a:srgbClr val="FF94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4314" y="2669089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0" y="0"/>
                  </a:moveTo>
                  <a:lnTo>
                    <a:pt x="10724" y="28597"/>
                  </a:lnTo>
                  <a:lnTo>
                    <a:pt x="17427" y="10724"/>
                  </a:lnTo>
                  <a:lnTo>
                    <a:pt x="10724" y="10724"/>
                  </a:lnTo>
                  <a:lnTo>
                    <a:pt x="0" y="0"/>
                  </a:lnTo>
                  <a:close/>
                </a:path>
                <a:path w="21589" h="29210">
                  <a:moveTo>
                    <a:pt x="21448" y="0"/>
                  </a:moveTo>
                  <a:lnTo>
                    <a:pt x="10724" y="10724"/>
                  </a:lnTo>
                  <a:lnTo>
                    <a:pt x="17427" y="10724"/>
                  </a:lnTo>
                  <a:lnTo>
                    <a:pt x="2144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44315" y="2669089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10724" y="28598"/>
                  </a:moveTo>
                  <a:lnTo>
                    <a:pt x="21448" y="0"/>
                  </a:lnTo>
                  <a:lnTo>
                    <a:pt x="10724" y="10724"/>
                  </a:lnTo>
                  <a:lnTo>
                    <a:pt x="0" y="0"/>
                  </a:lnTo>
                  <a:lnTo>
                    <a:pt x="10724" y="28598"/>
                  </a:lnTo>
                  <a:close/>
                </a:path>
              </a:pathLst>
            </a:custGeom>
            <a:ln w="3574">
              <a:solidFill>
                <a:srgbClr val="FF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28345" y="1484092"/>
            <a:ext cx="30670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0A31FF"/>
                </a:solidFill>
                <a:latin typeface="Times New Roman"/>
                <a:cs typeface="Times New Roman"/>
              </a:rPr>
              <a:t>3:</a:t>
            </a:r>
            <a:r>
              <a:rPr sz="650" spc="-1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5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V  </a:t>
            </a:r>
            <a:r>
              <a:rPr sz="650" i="1" spc="13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50" spc="10" dirty="0">
                <a:latin typeface="Arial MT"/>
                <a:cs typeface="Arial MT"/>
              </a:rPr>
              <a:t>¬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5877" y="2220481"/>
            <a:ext cx="41529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1790" algn="l"/>
              </a:tabLst>
            </a:pPr>
            <a:r>
              <a:rPr sz="650" spc="10" dirty="0">
                <a:solidFill>
                  <a:srgbClr val="FF9400"/>
                </a:solidFill>
                <a:latin typeface="Times New Roman"/>
                <a:cs typeface="Times New Roman"/>
              </a:rPr>
              <a:t>9</a:t>
            </a:r>
            <a:r>
              <a:rPr sz="650" spc="-20" dirty="0">
                <a:solidFill>
                  <a:srgbClr val="FF9400"/>
                </a:solidFill>
                <a:latin typeface="Times New Roman"/>
                <a:cs typeface="Times New Roman"/>
              </a:rPr>
              <a:t>T</a:t>
            </a:r>
            <a:r>
              <a:rPr sz="650" spc="5" dirty="0">
                <a:solidFill>
                  <a:srgbClr val="FF9400"/>
                </a:solidFill>
                <a:latin typeface="Times New Roman"/>
                <a:cs typeface="Times New Roman"/>
              </a:rPr>
              <a:t>: </a:t>
            </a:r>
            <a:r>
              <a:rPr sz="650" i="1" spc="15" dirty="0">
                <a:solidFill>
                  <a:srgbClr val="FF9400"/>
                </a:solidFill>
                <a:latin typeface="Times New Roman"/>
                <a:cs typeface="Times New Roman"/>
              </a:rPr>
              <a:t>V</a:t>
            </a:r>
            <a:r>
              <a:rPr sz="650" i="1" dirty="0">
                <a:solidFill>
                  <a:srgbClr val="FF9400"/>
                </a:solidFill>
                <a:latin typeface="Times New Roman"/>
                <a:cs typeface="Times New Roman"/>
              </a:rPr>
              <a:t>	</a:t>
            </a:r>
            <a:r>
              <a:rPr sz="650" spc="10" dirty="0">
                <a:latin typeface="Arial MT"/>
                <a:cs typeface="Arial MT"/>
              </a:rPr>
              <a:t>¬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84453" y="1152825"/>
            <a:ext cx="16637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solidFill>
                  <a:srgbClr val="0A31FF"/>
                </a:solidFill>
                <a:latin typeface="Times New Roman"/>
                <a:cs typeface="Times New Roman"/>
              </a:rPr>
              <a:t>2: </a:t>
            </a:r>
            <a:r>
              <a:rPr sz="650" i="1" spc="1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33884" y="2350673"/>
            <a:ext cx="391795" cy="400685"/>
            <a:chOff x="1133884" y="2350673"/>
            <a:chExt cx="391795" cy="400685"/>
          </a:xfrm>
        </p:grpSpPr>
        <p:sp>
          <p:nvSpPr>
            <p:cNvPr id="34" name="object 34"/>
            <p:cNvSpPr/>
            <p:nvPr/>
          </p:nvSpPr>
          <p:spPr>
            <a:xfrm>
              <a:off x="1146513" y="2370452"/>
              <a:ext cx="377190" cy="379095"/>
            </a:xfrm>
            <a:custGeom>
              <a:avLst/>
              <a:gdLst/>
              <a:ahLst/>
              <a:cxnLst/>
              <a:rect l="l" t="t" r="r" b="b"/>
              <a:pathLst>
                <a:path w="377190" h="379094">
                  <a:moveTo>
                    <a:pt x="377167" y="378711"/>
                  </a:moveTo>
                  <a:lnTo>
                    <a:pt x="0" y="378711"/>
                  </a:lnTo>
                  <a:lnTo>
                    <a:pt x="0" y="20018"/>
                  </a:lnTo>
                  <a:lnTo>
                    <a:pt x="0" y="0"/>
                  </a:lnTo>
                </a:path>
              </a:pathLst>
            </a:custGeom>
            <a:ln w="3574">
              <a:solidFill>
                <a:srgbClr val="FF94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35788" y="2352578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10724" y="0"/>
                  </a:moveTo>
                  <a:lnTo>
                    <a:pt x="0" y="28597"/>
                  </a:lnTo>
                  <a:lnTo>
                    <a:pt x="10724" y="17873"/>
                  </a:lnTo>
                  <a:lnTo>
                    <a:pt x="17427" y="17873"/>
                  </a:lnTo>
                  <a:lnTo>
                    <a:pt x="10724" y="0"/>
                  </a:lnTo>
                  <a:close/>
                </a:path>
                <a:path w="21590" h="29210">
                  <a:moveTo>
                    <a:pt x="17427" y="17873"/>
                  </a:moveTo>
                  <a:lnTo>
                    <a:pt x="10724" y="17873"/>
                  </a:lnTo>
                  <a:lnTo>
                    <a:pt x="21448" y="28597"/>
                  </a:lnTo>
                  <a:lnTo>
                    <a:pt x="17427" y="17873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35789" y="2352578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10724" y="0"/>
                  </a:moveTo>
                  <a:lnTo>
                    <a:pt x="0" y="28598"/>
                  </a:lnTo>
                  <a:lnTo>
                    <a:pt x="10724" y="17873"/>
                  </a:lnTo>
                  <a:lnTo>
                    <a:pt x="21448" y="28598"/>
                  </a:lnTo>
                  <a:lnTo>
                    <a:pt x="10724" y="0"/>
                  </a:lnTo>
                  <a:close/>
                </a:path>
              </a:pathLst>
            </a:custGeom>
            <a:ln w="3574">
              <a:solidFill>
                <a:srgbClr val="FF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09461" y="1917834"/>
            <a:ext cx="2698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solidFill>
                  <a:srgbClr val="FF9400"/>
                </a:solidFill>
                <a:latin typeface="Times New Roman"/>
                <a:cs typeface="Times New Roman"/>
              </a:rPr>
              <a:t>10</a:t>
            </a:r>
            <a:r>
              <a:rPr sz="650" b="1" spc="-35" dirty="0">
                <a:solidFill>
                  <a:srgbClr val="FF9400"/>
                </a:solidFill>
                <a:latin typeface="Times New Roman"/>
                <a:cs typeface="Times New Roman"/>
              </a:rPr>
              <a:t>T</a:t>
            </a:r>
            <a:r>
              <a:rPr sz="650" b="1" spc="5" dirty="0">
                <a:solidFill>
                  <a:srgbClr val="FF9400"/>
                </a:solidFill>
                <a:latin typeface="Times New Roman"/>
                <a:cs typeface="Times New Roman"/>
              </a:rPr>
              <a:t>: </a:t>
            </a:r>
            <a:r>
              <a:rPr sz="650" b="1" i="1" spc="15" dirty="0">
                <a:solidFill>
                  <a:srgbClr val="FF9400"/>
                </a:solidFill>
                <a:latin typeface="Times New Roman"/>
                <a:cs typeface="Times New Roman"/>
              </a:rPr>
              <a:t>V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35193" y="1974037"/>
            <a:ext cx="1609725" cy="729615"/>
            <a:chOff x="1135193" y="1974037"/>
            <a:chExt cx="1609725" cy="729615"/>
          </a:xfrm>
        </p:grpSpPr>
        <p:sp>
          <p:nvSpPr>
            <p:cNvPr id="39" name="object 39"/>
            <p:cNvSpPr/>
            <p:nvPr/>
          </p:nvSpPr>
          <p:spPr>
            <a:xfrm>
              <a:off x="1146513" y="2067805"/>
              <a:ext cx="1270" cy="176530"/>
            </a:xfrm>
            <a:custGeom>
              <a:avLst/>
              <a:gdLst/>
              <a:ahLst/>
              <a:cxnLst/>
              <a:rect l="l" t="t" r="r" b="b"/>
              <a:pathLst>
                <a:path w="1269" h="176530">
                  <a:moveTo>
                    <a:pt x="0" y="176100"/>
                  </a:moveTo>
                  <a:lnTo>
                    <a:pt x="0" y="129628"/>
                  </a:lnTo>
                  <a:lnTo>
                    <a:pt x="1191" y="20018"/>
                  </a:lnTo>
                  <a:lnTo>
                    <a:pt x="1191" y="0"/>
                  </a:lnTo>
                </a:path>
              </a:pathLst>
            </a:custGeom>
            <a:ln w="3574">
              <a:solidFill>
                <a:srgbClr val="FF94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6980" y="2049931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10724" y="0"/>
                  </a:moveTo>
                  <a:lnTo>
                    <a:pt x="0" y="28597"/>
                  </a:lnTo>
                  <a:lnTo>
                    <a:pt x="10724" y="17873"/>
                  </a:lnTo>
                  <a:lnTo>
                    <a:pt x="17427" y="17873"/>
                  </a:lnTo>
                  <a:lnTo>
                    <a:pt x="10724" y="0"/>
                  </a:lnTo>
                  <a:close/>
                </a:path>
                <a:path w="21590" h="29210">
                  <a:moveTo>
                    <a:pt x="17427" y="17873"/>
                  </a:moveTo>
                  <a:lnTo>
                    <a:pt x="10724" y="17873"/>
                  </a:lnTo>
                  <a:lnTo>
                    <a:pt x="21448" y="28597"/>
                  </a:lnTo>
                  <a:lnTo>
                    <a:pt x="17427" y="17873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36980" y="2049931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10724" y="0"/>
                  </a:moveTo>
                  <a:lnTo>
                    <a:pt x="0" y="28598"/>
                  </a:lnTo>
                  <a:lnTo>
                    <a:pt x="10724" y="17873"/>
                  </a:lnTo>
                  <a:lnTo>
                    <a:pt x="21448" y="28598"/>
                  </a:lnTo>
                  <a:lnTo>
                    <a:pt x="10724" y="0"/>
                  </a:lnTo>
                  <a:close/>
                </a:path>
              </a:pathLst>
            </a:custGeom>
            <a:ln w="3574">
              <a:solidFill>
                <a:srgbClr val="FF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48611" y="1986548"/>
              <a:ext cx="294640" cy="715010"/>
            </a:xfrm>
            <a:custGeom>
              <a:avLst/>
              <a:gdLst/>
              <a:ahLst/>
              <a:cxnLst/>
              <a:rect l="l" t="t" r="r" b="b"/>
              <a:pathLst>
                <a:path w="294639" h="715010">
                  <a:moveTo>
                    <a:pt x="294227" y="714942"/>
                  </a:moveTo>
                  <a:lnTo>
                    <a:pt x="294227" y="668469"/>
                  </a:lnTo>
                  <a:lnTo>
                    <a:pt x="294227" y="0"/>
                  </a:lnTo>
                  <a:lnTo>
                    <a:pt x="0" y="0"/>
                  </a:lnTo>
                </a:path>
              </a:pathLst>
            </a:custGeom>
            <a:ln w="3574">
              <a:solidFill>
                <a:srgbClr val="FF94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0737" y="1975824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10" h="21589">
                  <a:moveTo>
                    <a:pt x="28597" y="0"/>
                  </a:moveTo>
                  <a:lnTo>
                    <a:pt x="0" y="10724"/>
                  </a:lnTo>
                  <a:lnTo>
                    <a:pt x="28597" y="21448"/>
                  </a:lnTo>
                  <a:lnTo>
                    <a:pt x="17873" y="10724"/>
                  </a:lnTo>
                  <a:lnTo>
                    <a:pt x="28597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30737" y="1975824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10" h="21589">
                  <a:moveTo>
                    <a:pt x="0" y="10724"/>
                  </a:moveTo>
                  <a:lnTo>
                    <a:pt x="28598" y="21448"/>
                  </a:lnTo>
                  <a:lnTo>
                    <a:pt x="17873" y="10724"/>
                  </a:lnTo>
                  <a:lnTo>
                    <a:pt x="28598" y="0"/>
                  </a:lnTo>
                  <a:lnTo>
                    <a:pt x="0" y="10724"/>
                  </a:lnTo>
                  <a:close/>
                </a:path>
              </a:pathLst>
            </a:custGeom>
            <a:ln w="3574">
              <a:solidFill>
                <a:srgbClr val="FF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7751" y="2682842"/>
            <a:ext cx="3637915" cy="581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25"/>
              </a:spcBef>
              <a:tabLst>
                <a:tab pos="932815" algn="l"/>
                <a:tab pos="1508125" algn="l"/>
                <a:tab pos="2020570" algn="l"/>
                <a:tab pos="2990850" algn="l"/>
              </a:tabLst>
            </a:pPr>
            <a:r>
              <a:rPr sz="650" spc="-165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650" spc="5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650" dirty="0">
                <a:solidFill>
                  <a:srgbClr val="FF9400"/>
                </a:solidFill>
                <a:latin typeface="Times New Roman"/>
                <a:cs typeface="Times New Roman"/>
              </a:rPr>
              <a:t>	</a:t>
            </a:r>
            <a:r>
              <a:rPr sz="975" i="1" spc="22" baseline="4273" dirty="0">
                <a:latin typeface="Times New Roman"/>
                <a:cs typeface="Times New Roman"/>
              </a:rPr>
              <a:t>Q    </a:t>
            </a:r>
            <a:r>
              <a:rPr sz="975" i="1" spc="44" baseline="4273" dirty="0">
                <a:latin typeface="Times New Roman"/>
                <a:cs typeface="Times New Roman"/>
              </a:rPr>
              <a:t> </a:t>
            </a:r>
            <a:r>
              <a:rPr sz="650" dirty="0">
                <a:solidFill>
                  <a:srgbClr val="FF9400"/>
                </a:solidFill>
                <a:latin typeface="Times New Roman"/>
                <a:cs typeface="Times New Roman"/>
              </a:rPr>
              <a:t>8T:</a:t>
            </a:r>
            <a:r>
              <a:rPr sz="650" spc="5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650" i="1" spc="15" dirty="0">
                <a:solidFill>
                  <a:srgbClr val="FF9400"/>
                </a:solidFill>
                <a:latin typeface="Times New Roman"/>
                <a:cs typeface="Times New Roman"/>
              </a:rPr>
              <a:t>F	</a:t>
            </a:r>
            <a:r>
              <a:rPr sz="650" spc="20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650" spc="15" dirty="0">
                <a:solidFill>
                  <a:srgbClr val="FF9400"/>
                </a:solidFill>
                <a:latin typeface="Times New Roman"/>
                <a:cs typeface="Times New Roman"/>
              </a:rPr>
              <a:t>	</a:t>
            </a:r>
            <a:r>
              <a:rPr sz="975" i="1" spc="22" baseline="4273" dirty="0">
                <a:latin typeface="Times New Roman"/>
                <a:cs typeface="Times New Roman"/>
              </a:rPr>
              <a:t>P    </a:t>
            </a:r>
            <a:r>
              <a:rPr sz="975" i="1" spc="150" baseline="4273" dirty="0">
                <a:latin typeface="Times New Roman"/>
                <a:cs typeface="Times New Roman"/>
              </a:rPr>
              <a:t> </a:t>
            </a:r>
            <a:r>
              <a:rPr sz="975" baseline="4273" dirty="0">
                <a:solidFill>
                  <a:srgbClr val="FF9400"/>
                </a:solidFill>
                <a:latin typeface="Times New Roman"/>
                <a:cs typeface="Times New Roman"/>
              </a:rPr>
              <a:t>7T:</a:t>
            </a:r>
            <a:r>
              <a:rPr sz="975" spc="7" baseline="4273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975" i="1" spc="22" baseline="4273" dirty="0">
                <a:solidFill>
                  <a:srgbClr val="FF9400"/>
                </a:solidFill>
                <a:latin typeface="Times New Roman"/>
                <a:cs typeface="Times New Roman"/>
              </a:rPr>
              <a:t>V	</a:t>
            </a:r>
            <a:r>
              <a:rPr sz="975" i="1" spc="22" baseline="4273" dirty="0">
                <a:latin typeface="Times New Roman"/>
                <a:cs typeface="Times New Roman"/>
              </a:rPr>
              <a:t>R</a:t>
            </a:r>
            <a:endParaRPr sz="975" baseline="4273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50165" marR="43180">
              <a:lnSpc>
                <a:spcPct val="102600"/>
              </a:lnSpc>
              <a:buClr>
                <a:srgbClr val="3333B2"/>
              </a:buClr>
              <a:tabLst>
                <a:tab pos="189865" algn="l"/>
              </a:tabLst>
            </a:pPr>
            <a:r>
              <a:rPr sz="1100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Portanto:</a:t>
            </a:r>
            <a:r>
              <a:rPr sz="1100" spc="1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85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100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vai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passar</a:t>
            </a:r>
            <a:r>
              <a:rPr sz="1100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permanente</a:t>
            </a:r>
            <a:r>
              <a:rPr sz="1100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F,</a:t>
            </a:r>
            <a:r>
              <a:rPr sz="1100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dado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que</a:t>
            </a:r>
            <a:r>
              <a:rPr sz="1100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se </a:t>
            </a:r>
            <a:r>
              <a:rPr sz="1100" spc="-3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fosse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levava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contra</a:t>
            </a:r>
            <a:r>
              <a:rPr sz="11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1100" spc="-605" dirty="0">
                <a:latin typeface="Calibri Light" panose="020F0302020204030204" pitchFamily="34" charset="0"/>
                <a:cs typeface="Calibri Light" panose="020F0302020204030204" pitchFamily="34" charset="0"/>
              </a:rPr>
              <a:t>¸</a:t>
            </a:r>
            <a:r>
              <a:rPr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100" spc="-590" dirty="0">
                <a:latin typeface="Calibri Light" panose="020F0302020204030204" pitchFamily="34" charset="0"/>
                <a:cs typeface="Calibri Light" panose="020F0302020204030204" pitchFamily="34" charset="0"/>
              </a:rPr>
              <a:t>˜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(hip</a:t>
            </a:r>
            <a:r>
              <a:rPr sz="1100" spc="-600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1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otese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2)</a:t>
            </a: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1" y="72527"/>
            <a:ext cx="388614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en-GB" spc="5" dirty="0"/>
              <a:t>Teste de um no´ para </a:t>
            </a:r>
            <a:br>
              <a:rPr lang="en-GB" spc="5" dirty="0"/>
            </a:br>
            <a:r>
              <a:rPr lang="en-GB" spc="5" dirty="0"/>
              <a:t>(P → Q) ∧ (P → ¬Q) ∧ (P ∨ R )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2464819" y="1113878"/>
            <a:ext cx="558165" cy="240665"/>
          </a:xfrm>
          <a:custGeom>
            <a:avLst/>
            <a:gdLst/>
            <a:ahLst/>
            <a:cxnLst/>
            <a:rect l="l" t="t" r="r" b="b"/>
            <a:pathLst>
              <a:path w="558164" h="240665">
                <a:moveTo>
                  <a:pt x="0" y="0"/>
                </a:moveTo>
                <a:lnTo>
                  <a:pt x="557966" y="240359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3732" y="2169679"/>
            <a:ext cx="1025525" cy="622300"/>
          </a:xfrm>
          <a:custGeom>
            <a:avLst/>
            <a:gdLst/>
            <a:ahLst/>
            <a:cxnLst/>
            <a:rect l="l" t="t" r="r" b="b"/>
            <a:pathLst>
              <a:path w="1025525" h="622300">
                <a:moveTo>
                  <a:pt x="0" y="622243"/>
                </a:moveTo>
                <a:lnTo>
                  <a:pt x="1025472" y="0"/>
                </a:lnTo>
              </a:path>
              <a:path w="1025525" h="622300">
                <a:moveTo>
                  <a:pt x="1025472" y="0"/>
                </a:moveTo>
                <a:lnTo>
                  <a:pt x="1022103" y="622243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3102" y="1331430"/>
            <a:ext cx="7302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20" dirty="0">
                <a:latin typeface="Arial MT"/>
                <a:cs typeface="Arial MT"/>
              </a:rPr>
              <a:t>¬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1162" y="1113878"/>
            <a:ext cx="523875" cy="240665"/>
          </a:xfrm>
          <a:custGeom>
            <a:avLst/>
            <a:gdLst/>
            <a:ahLst/>
            <a:cxnLst/>
            <a:rect l="l" t="t" r="r" b="b"/>
            <a:pathLst>
              <a:path w="523875" h="240665">
                <a:moveTo>
                  <a:pt x="523657" y="0"/>
                </a:moveTo>
                <a:lnTo>
                  <a:pt x="0" y="240359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-301192" y="536322"/>
            <a:ext cx="3140710" cy="4815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880"/>
              </a:spcBef>
              <a:buClr>
                <a:srgbClr val="3333B2"/>
              </a:buClr>
              <a:tabLst>
                <a:tab pos="567690" algn="l"/>
              </a:tabLst>
            </a:pPr>
            <a:r>
              <a:rPr sz="1100" spc="-3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Vai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-se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testar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Q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1100" spc="-4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8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tempor</a:t>
            </a:r>
            <a:r>
              <a:rPr lang="en-PT" sz="1100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á</a:t>
            </a:r>
            <a:r>
              <a:rPr sz="1100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ria)</a:t>
            </a: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086610">
              <a:lnSpc>
                <a:spcPts val="615"/>
              </a:lnSpc>
              <a:spcBef>
                <a:spcPts val="1090"/>
              </a:spcBef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1:</a:t>
            </a:r>
            <a:r>
              <a:rPr sz="600" spc="-3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600" dirty="0">
              <a:latin typeface="Times New Roman"/>
              <a:cs typeface="Times New Roman"/>
            </a:endParaRPr>
          </a:p>
          <a:p>
            <a:pPr marR="721360" algn="r">
              <a:lnSpc>
                <a:spcPts val="615"/>
              </a:lnSpc>
            </a:pPr>
            <a:r>
              <a:rPr sz="600" spc="15" dirty="0">
                <a:latin typeface="Times New Roman"/>
                <a:cs typeface="Times New Roman"/>
              </a:rPr>
              <a:t>^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166" y="1331430"/>
            <a:ext cx="15811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2: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0320" y="2052523"/>
            <a:ext cx="30734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5: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r>
              <a:rPr sz="600" i="1" dirty="0">
                <a:solidFill>
                  <a:srgbClr val="0A31FF"/>
                </a:solidFill>
                <a:latin typeface="Times New Roman"/>
                <a:cs typeface="Times New Roman"/>
              </a:rPr>
              <a:t>     </a:t>
            </a:r>
            <a:r>
              <a:rPr sz="600" i="1" spc="-2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spc="15" dirty="0">
                <a:latin typeface="Times New Roman"/>
                <a:cs typeface="Times New Roman"/>
              </a:rPr>
              <a:t>^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6118" y="1331430"/>
            <a:ext cx="6350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5" dirty="0">
                <a:latin typeface="Times New Roman"/>
                <a:cs typeface="Times New Roman"/>
              </a:rPr>
              <a:t>^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8623" y="1448585"/>
            <a:ext cx="800735" cy="626745"/>
          </a:xfrm>
          <a:custGeom>
            <a:avLst/>
            <a:gdLst/>
            <a:ahLst/>
            <a:cxnLst/>
            <a:rect l="l" t="t" r="r" b="b"/>
            <a:pathLst>
              <a:path w="800735" h="626744">
                <a:moveTo>
                  <a:pt x="362538" y="0"/>
                </a:moveTo>
                <a:lnTo>
                  <a:pt x="0" y="274060"/>
                </a:lnTo>
              </a:path>
              <a:path w="800735" h="626744">
                <a:moveTo>
                  <a:pt x="362538" y="0"/>
                </a:moveTo>
                <a:lnTo>
                  <a:pt x="797211" y="217902"/>
                </a:lnTo>
              </a:path>
              <a:path w="800735" h="626744">
                <a:moveTo>
                  <a:pt x="797211" y="312250"/>
                </a:moveTo>
                <a:lnTo>
                  <a:pt x="800581" y="626745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8032" y="1643680"/>
            <a:ext cx="15811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6: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9163" y="1699837"/>
            <a:ext cx="34290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1940" algn="l"/>
              </a:tabLst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3: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r>
              <a:rPr sz="60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600" spc="20" dirty="0">
                <a:latin typeface="Arial MT"/>
                <a:cs typeface="Arial MT"/>
              </a:rPr>
              <a:t>¬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9163" y="2052523"/>
            <a:ext cx="34163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0195" algn="l"/>
              </a:tabLst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4: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r>
              <a:rPr sz="600" i="1" dirty="0">
                <a:solidFill>
                  <a:srgbClr val="0A31FF"/>
                </a:solidFill>
                <a:latin typeface="Times New Roman"/>
                <a:cs typeface="Times New Roman"/>
              </a:rPr>
              <a:t>	</a:t>
            </a:r>
            <a:r>
              <a:rPr sz="600" spc="15" dirty="0">
                <a:latin typeface="Times New Roman"/>
                <a:cs typeface="Times New Roman"/>
              </a:rPr>
              <a:t>^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78623" y="1816993"/>
            <a:ext cx="3810" cy="258445"/>
          </a:xfrm>
          <a:custGeom>
            <a:avLst/>
            <a:gdLst/>
            <a:ahLst/>
            <a:cxnLst/>
            <a:rect l="l" t="t" r="r" b="b"/>
            <a:pathLst>
              <a:path w="3809" h="258444">
                <a:moveTo>
                  <a:pt x="0" y="0"/>
                </a:moveTo>
                <a:lnTo>
                  <a:pt x="3369" y="258337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3732" y="2169679"/>
            <a:ext cx="1444625" cy="622300"/>
          </a:xfrm>
          <a:custGeom>
            <a:avLst/>
            <a:gdLst/>
            <a:ahLst/>
            <a:cxnLst/>
            <a:rect l="l" t="t" r="r" b="b"/>
            <a:pathLst>
              <a:path w="1444625" h="622300">
                <a:moveTo>
                  <a:pt x="228260" y="0"/>
                </a:moveTo>
                <a:lnTo>
                  <a:pt x="0" y="190926"/>
                </a:lnTo>
              </a:path>
              <a:path w="1444625" h="622300">
                <a:moveTo>
                  <a:pt x="0" y="285273"/>
                </a:moveTo>
                <a:lnTo>
                  <a:pt x="0" y="622243"/>
                </a:lnTo>
              </a:path>
              <a:path w="1444625" h="622300">
                <a:moveTo>
                  <a:pt x="228260" y="0"/>
                </a:moveTo>
                <a:lnTo>
                  <a:pt x="1022103" y="622243"/>
                </a:lnTo>
              </a:path>
              <a:path w="1444625" h="622300">
                <a:moveTo>
                  <a:pt x="1444107" y="0"/>
                </a:moveTo>
                <a:lnTo>
                  <a:pt x="1022103" y="622243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91111" y="1643680"/>
            <a:ext cx="6350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5" dirty="0">
                <a:latin typeface="Times New Roman"/>
                <a:cs typeface="Times New Roman"/>
              </a:rPr>
              <a:t>^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22785" y="1448585"/>
            <a:ext cx="3810" cy="218440"/>
          </a:xfrm>
          <a:custGeom>
            <a:avLst/>
            <a:gdLst/>
            <a:ahLst/>
            <a:cxnLst/>
            <a:rect l="l" t="t" r="r" b="b"/>
            <a:pathLst>
              <a:path w="3810" h="218439">
                <a:moveTo>
                  <a:pt x="0" y="0"/>
                </a:moveTo>
                <a:lnTo>
                  <a:pt x="3369" y="217902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50678" y="2052523"/>
            <a:ext cx="7302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20" dirty="0">
                <a:latin typeface="Arial MT"/>
                <a:cs typeface="Arial MT"/>
              </a:rPr>
              <a:t>¬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97839" y="1760836"/>
            <a:ext cx="492759" cy="314960"/>
          </a:xfrm>
          <a:custGeom>
            <a:avLst/>
            <a:gdLst/>
            <a:ahLst/>
            <a:cxnLst/>
            <a:rect l="l" t="t" r="r" b="b"/>
            <a:pathLst>
              <a:path w="492760" h="314960">
                <a:moveTo>
                  <a:pt x="228314" y="0"/>
                </a:moveTo>
                <a:lnTo>
                  <a:pt x="0" y="314494"/>
                </a:lnTo>
              </a:path>
              <a:path w="492760" h="314960">
                <a:moveTo>
                  <a:pt x="228314" y="0"/>
                </a:moveTo>
                <a:lnTo>
                  <a:pt x="492522" y="314494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0362" y="2169679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243"/>
                </a:lnTo>
              </a:path>
            </a:pathLst>
          </a:custGeom>
          <a:ln w="6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08032" y="1331430"/>
            <a:ext cx="15811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2: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00320" y="1643680"/>
            <a:ext cx="30861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3: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r>
              <a:rPr sz="600" i="1" dirty="0">
                <a:solidFill>
                  <a:srgbClr val="0A31FF"/>
                </a:solidFill>
                <a:latin typeface="Times New Roman"/>
                <a:cs typeface="Times New Roman"/>
              </a:rPr>
              <a:t>    </a:t>
            </a:r>
            <a:r>
              <a:rPr sz="600" i="1" spc="6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spc="20" dirty="0">
                <a:latin typeface="Arial MT"/>
                <a:cs typeface="Arial MT"/>
              </a:rPr>
              <a:t>¬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757" y="2032312"/>
            <a:ext cx="34480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900" spc="30" baseline="-13888" dirty="0">
                <a:latin typeface="Arial MT"/>
                <a:cs typeface="Arial MT"/>
              </a:rPr>
              <a:t>¬  </a:t>
            </a:r>
            <a:r>
              <a:rPr sz="900" spc="44" baseline="-13888" dirty="0">
                <a:latin typeface="Arial MT"/>
                <a:cs typeface="Arial MT"/>
              </a:rPr>
              <a:t> </a:t>
            </a: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8:</a:t>
            </a:r>
            <a:r>
              <a:rPr sz="600" spc="-1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spc="2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02898" y="2155870"/>
            <a:ext cx="681681" cy="673735"/>
            <a:chOff x="2270840" y="2155870"/>
            <a:chExt cx="713740" cy="673735"/>
          </a:xfrm>
        </p:grpSpPr>
        <p:sp>
          <p:nvSpPr>
            <p:cNvPr id="26" name="object 26"/>
            <p:cNvSpPr/>
            <p:nvPr/>
          </p:nvSpPr>
          <p:spPr>
            <a:xfrm>
              <a:off x="2272525" y="2174403"/>
              <a:ext cx="699770" cy="654050"/>
            </a:xfrm>
            <a:custGeom>
              <a:avLst/>
              <a:gdLst/>
              <a:ahLst/>
              <a:cxnLst/>
              <a:rect l="l" t="t" r="r" b="b"/>
              <a:pathLst>
                <a:path w="699769" h="654050">
                  <a:moveTo>
                    <a:pt x="0" y="653472"/>
                  </a:moveTo>
                  <a:lnTo>
                    <a:pt x="699724" y="653472"/>
                  </a:lnTo>
                  <a:lnTo>
                    <a:pt x="699724" y="18869"/>
                  </a:lnTo>
                  <a:lnTo>
                    <a:pt x="699724" y="0"/>
                  </a:lnTo>
                </a:path>
              </a:pathLst>
            </a:custGeom>
            <a:ln w="3369">
              <a:solidFill>
                <a:srgbClr val="0A31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62140" y="2157556"/>
              <a:ext cx="20320" cy="27305"/>
            </a:xfrm>
            <a:custGeom>
              <a:avLst/>
              <a:gdLst/>
              <a:ahLst/>
              <a:cxnLst/>
              <a:rect l="l" t="t" r="r" b="b"/>
              <a:pathLst>
                <a:path w="20319" h="27305">
                  <a:moveTo>
                    <a:pt x="10108" y="0"/>
                  </a:moveTo>
                  <a:lnTo>
                    <a:pt x="0" y="26956"/>
                  </a:lnTo>
                  <a:lnTo>
                    <a:pt x="10108" y="16847"/>
                  </a:lnTo>
                  <a:lnTo>
                    <a:pt x="16426" y="16847"/>
                  </a:lnTo>
                  <a:lnTo>
                    <a:pt x="10108" y="0"/>
                  </a:lnTo>
                  <a:close/>
                </a:path>
                <a:path w="20319" h="27305">
                  <a:moveTo>
                    <a:pt x="16426" y="16847"/>
                  </a:moveTo>
                  <a:lnTo>
                    <a:pt x="10108" y="16847"/>
                  </a:lnTo>
                  <a:lnTo>
                    <a:pt x="20217" y="26956"/>
                  </a:lnTo>
                  <a:lnTo>
                    <a:pt x="16426" y="16847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62140" y="2157555"/>
              <a:ext cx="20320" cy="27305"/>
            </a:xfrm>
            <a:custGeom>
              <a:avLst/>
              <a:gdLst/>
              <a:ahLst/>
              <a:cxnLst/>
              <a:rect l="l" t="t" r="r" b="b"/>
              <a:pathLst>
                <a:path w="20319" h="27305">
                  <a:moveTo>
                    <a:pt x="10108" y="0"/>
                  </a:moveTo>
                  <a:lnTo>
                    <a:pt x="0" y="26956"/>
                  </a:lnTo>
                  <a:lnTo>
                    <a:pt x="10108" y="16847"/>
                  </a:lnTo>
                  <a:lnTo>
                    <a:pt x="20217" y="26956"/>
                  </a:lnTo>
                  <a:lnTo>
                    <a:pt x="10108" y="0"/>
                  </a:lnTo>
                  <a:close/>
                </a:path>
              </a:pathLst>
            </a:custGeom>
            <a:ln w="3369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421138" y="2032312"/>
            <a:ext cx="15367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9: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spc="20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70564" y="1701869"/>
            <a:ext cx="546100" cy="1083945"/>
            <a:chOff x="2970564" y="1701869"/>
            <a:chExt cx="546100" cy="1083945"/>
          </a:xfrm>
        </p:grpSpPr>
        <p:sp>
          <p:nvSpPr>
            <p:cNvPr id="31" name="object 31"/>
            <p:cNvSpPr/>
            <p:nvPr/>
          </p:nvSpPr>
          <p:spPr>
            <a:xfrm>
              <a:off x="3290362" y="1760836"/>
              <a:ext cx="211454" cy="269875"/>
            </a:xfrm>
            <a:custGeom>
              <a:avLst/>
              <a:gdLst/>
              <a:ahLst/>
              <a:cxnLst/>
              <a:rect l="l" t="t" r="r" b="b"/>
              <a:pathLst>
                <a:path w="211454" h="269875">
                  <a:moveTo>
                    <a:pt x="0" y="0"/>
                  </a:moveTo>
                  <a:lnTo>
                    <a:pt x="0" y="43804"/>
                  </a:lnTo>
                  <a:lnTo>
                    <a:pt x="0" y="144891"/>
                  </a:lnTo>
                  <a:lnTo>
                    <a:pt x="210894" y="144891"/>
                  </a:lnTo>
                  <a:lnTo>
                    <a:pt x="210894" y="250479"/>
                  </a:lnTo>
                  <a:lnTo>
                    <a:pt x="210894" y="269349"/>
                  </a:lnTo>
                </a:path>
              </a:pathLst>
            </a:custGeom>
            <a:ln w="3369">
              <a:solidFill>
                <a:srgbClr val="0A31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91147" y="2020078"/>
              <a:ext cx="20320" cy="27305"/>
            </a:xfrm>
            <a:custGeom>
              <a:avLst/>
              <a:gdLst/>
              <a:ahLst/>
              <a:cxnLst/>
              <a:rect l="l" t="t" r="r" b="b"/>
              <a:pathLst>
                <a:path w="20320" h="27305">
                  <a:moveTo>
                    <a:pt x="0" y="0"/>
                  </a:moveTo>
                  <a:lnTo>
                    <a:pt x="10108" y="26956"/>
                  </a:lnTo>
                  <a:lnTo>
                    <a:pt x="16426" y="10108"/>
                  </a:lnTo>
                  <a:lnTo>
                    <a:pt x="10108" y="10108"/>
                  </a:lnTo>
                  <a:lnTo>
                    <a:pt x="0" y="0"/>
                  </a:lnTo>
                  <a:close/>
                </a:path>
                <a:path w="20320" h="27305">
                  <a:moveTo>
                    <a:pt x="20217" y="0"/>
                  </a:moveTo>
                  <a:lnTo>
                    <a:pt x="10108" y="10108"/>
                  </a:lnTo>
                  <a:lnTo>
                    <a:pt x="16426" y="10108"/>
                  </a:lnTo>
                  <a:lnTo>
                    <a:pt x="20217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1147" y="2020077"/>
              <a:ext cx="20320" cy="27305"/>
            </a:xfrm>
            <a:custGeom>
              <a:avLst/>
              <a:gdLst/>
              <a:ahLst/>
              <a:cxnLst/>
              <a:rect l="l" t="t" r="r" b="b"/>
              <a:pathLst>
                <a:path w="20320" h="27305">
                  <a:moveTo>
                    <a:pt x="10108" y="26956"/>
                  </a:moveTo>
                  <a:lnTo>
                    <a:pt x="20217" y="0"/>
                  </a:lnTo>
                  <a:lnTo>
                    <a:pt x="10108" y="10108"/>
                  </a:lnTo>
                  <a:lnTo>
                    <a:pt x="0" y="0"/>
                  </a:lnTo>
                  <a:lnTo>
                    <a:pt x="10108" y="26956"/>
                  </a:lnTo>
                  <a:close/>
                </a:path>
              </a:pathLst>
            </a:custGeom>
            <a:ln w="3369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6705" y="2102294"/>
              <a:ext cx="299085" cy="0"/>
            </a:xfrm>
            <a:custGeom>
              <a:avLst/>
              <a:gdLst/>
              <a:ahLst/>
              <a:cxnLst/>
              <a:rect l="l" t="t" r="r" b="b"/>
              <a:pathLst>
                <a:path w="299085">
                  <a:moveTo>
                    <a:pt x="0" y="0"/>
                  </a:moveTo>
                  <a:lnTo>
                    <a:pt x="43804" y="0"/>
                  </a:lnTo>
                  <a:lnTo>
                    <a:pt x="279659" y="0"/>
                  </a:lnTo>
                  <a:lnTo>
                    <a:pt x="298529" y="0"/>
                  </a:lnTo>
                </a:path>
              </a:pathLst>
            </a:custGeom>
            <a:ln w="3369">
              <a:solidFill>
                <a:srgbClr val="0A31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65125" y="2092186"/>
              <a:ext cx="27305" cy="20320"/>
            </a:xfrm>
            <a:custGeom>
              <a:avLst/>
              <a:gdLst/>
              <a:ahLst/>
              <a:cxnLst/>
              <a:rect l="l" t="t" r="r" b="b"/>
              <a:pathLst>
                <a:path w="27304" h="20319">
                  <a:moveTo>
                    <a:pt x="0" y="0"/>
                  </a:moveTo>
                  <a:lnTo>
                    <a:pt x="10108" y="10108"/>
                  </a:lnTo>
                  <a:lnTo>
                    <a:pt x="0" y="20217"/>
                  </a:lnTo>
                  <a:lnTo>
                    <a:pt x="26957" y="10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65126" y="2092186"/>
              <a:ext cx="27305" cy="20320"/>
            </a:xfrm>
            <a:custGeom>
              <a:avLst/>
              <a:gdLst/>
              <a:ahLst/>
              <a:cxnLst/>
              <a:rect l="l" t="t" r="r" b="b"/>
              <a:pathLst>
                <a:path w="27304" h="20319">
                  <a:moveTo>
                    <a:pt x="26956" y="10108"/>
                  </a:moveTo>
                  <a:lnTo>
                    <a:pt x="0" y="0"/>
                  </a:lnTo>
                  <a:lnTo>
                    <a:pt x="10108" y="10108"/>
                  </a:lnTo>
                  <a:lnTo>
                    <a:pt x="0" y="20217"/>
                  </a:lnTo>
                  <a:lnTo>
                    <a:pt x="26956" y="10108"/>
                  </a:lnTo>
                  <a:close/>
                </a:path>
              </a:pathLst>
            </a:custGeom>
            <a:ln w="3369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01256" y="2149468"/>
              <a:ext cx="3810" cy="617855"/>
            </a:xfrm>
            <a:custGeom>
              <a:avLst/>
              <a:gdLst/>
              <a:ahLst/>
              <a:cxnLst/>
              <a:rect l="l" t="t" r="r" b="b"/>
              <a:pathLst>
                <a:path w="3810" h="617855">
                  <a:moveTo>
                    <a:pt x="0" y="0"/>
                  </a:moveTo>
                  <a:lnTo>
                    <a:pt x="0" y="43804"/>
                  </a:lnTo>
                  <a:lnTo>
                    <a:pt x="3369" y="598650"/>
                  </a:lnTo>
                  <a:lnTo>
                    <a:pt x="3369" y="617519"/>
                  </a:lnTo>
                </a:path>
              </a:pathLst>
            </a:custGeom>
            <a:ln w="3369">
              <a:solidFill>
                <a:srgbClr val="0A31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94516" y="2756880"/>
              <a:ext cx="20320" cy="27305"/>
            </a:xfrm>
            <a:custGeom>
              <a:avLst/>
              <a:gdLst/>
              <a:ahLst/>
              <a:cxnLst/>
              <a:rect l="l" t="t" r="r" b="b"/>
              <a:pathLst>
                <a:path w="20320" h="27305">
                  <a:moveTo>
                    <a:pt x="0" y="0"/>
                  </a:moveTo>
                  <a:lnTo>
                    <a:pt x="10108" y="26956"/>
                  </a:lnTo>
                  <a:lnTo>
                    <a:pt x="16427" y="10107"/>
                  </a:lnTo>
                  <a:lnTo>
                    <a:pt x="10108" y="10107"/>
                  </a:lnTo>
                  <a:lnTo>
                    <a:pt x="0" y="0"/>
                  </a:lnTo>
                  <a:close/>
                </a:path>
                <a:path w="20320" h="27305">
                  <a:moveTo>
                    <a:pt x="20217" y="0"/>
                  </a:moveTo>
                  <a:lnTo>
                    <a:pt x="10108" y="10107"/>
                  </a:lnTo>
                  <a:lnTo>
                    <a:pt x="16427" y="10107"/>
                  </a:lnTo>
                  <a:lnTo>
                    <a:pt x="20217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94517" y="2756879"/>
              <a:ext cx="20320" cy="27305"/>
            </a:xfrm>
            <a:custGeom>
              <a:avLst/>
              <a:gdLst/>
              <a:ahLst/>
              <a:cxnLst/>
              <a:rect l="l" t="t" r="r" b="b"/>
              <a:pathLst>
                <a:path w="20320" h="27305">
                  <a:moveTo>
                    <a:pt x="10108" y="26956"/>
                  </a:moveTo>
                  <a:lnTo>
                    <a:pt x="20217" y="0"/>
                  </a:lnTo>
                  <a:lnTo>
                    <a:pt x="10108" y="10108"/>
                  </a:lnTo>
                  <a:lnTo>
                    <a:pt x="0" y="0"/>
                  </a:lnTo>
                  <a:lnTo>
                    <a:pt x="10108" y="26956"/>
                  </a:lnTo>
                  <a:close/>
                </a:path>
              </a:pathLst>
            </a:custGeom>
            <a:ln w="3369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72249" y="1713662"/>
              <a:ext cx="182245" cy="341630"/>
            </a:xfrm>
            <a:custGeom>
              <a:avLst/>
              <a:gdLst/>
              <a:ahLst/>
              <a:cxnLst/>
              <a:rect l="l" t="t" r="r" b="b"/>
              <a:pathLst>
                <a:path w="182244" h="341630">
                  <a:moveTo>
                    <a:pt x="0" y="341458"/>
                  </a:moveTo>
                  <a:lnTo>
                    <a:pt x="0" y="296305"/>
                  </a:lnTo>
                  <a:lnTo>
                    <a:pt x="0" y="0"/>
                  </a:lnTo>
                  <a:lnTo>
                    <a:pt x="171874" y="0"/>
                  </a:lnTo>
                  <a:lnTo>
                    <a:pt x="181982" y="0"/>
                  </a:lnTo>
                </a:path>
              </a:pathLst>
            </a:custGeom>
            <a:ln w="3369">
              <a:solidFill>
                <a:srgbClr val="0A31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54231" y="1703554"/>
              <a:ext cx="27305" cy="20320"/>
            </a:xfrm>
            <a:custGeom>
              <a:avLst/>
              <a:gdLst/>
              <a:ahLst/>
              <a:cxnLst/>
              <a:rect l="l" t="t" r="r" b="b"/>
              <a:pathLst>
                <a:path w="27305" h="20319">
                  <a:moveTo>
                    <a:pt x="0" y="0"/>
                  </a:moveTo>
                  <a:lnTo>
                    <a:pt x="0" y="20217"/>
                  </a:lnTo>
                  <a:lnTo>
                    <a:pt x="26956" y="10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54231" y="1703554"/>
              <a:ext cx="27305" cy="20320"/>
            </a:xfrm>
            <a:custGeom>
              <a:avLst/>
              <a:gdLst/>
              <a:ahLst/>
              <a:cxnLst/>
              <a:rect l="l" t="t" r="r" b="b"/>
              <a:pathLst>
                <a:path w="27305" h="20319">
                  <a:moveTo>
                    <a:pt x="26956" y="10108"/>
                  </a:moveTo>
                  <a:lnTo>
                    <a:pt x="0" y="0"/>
                  </a:lnTo>
                  <a:lnTo>
                    <a:pt x="0" y="20217"/>
                  </a:lnTo>
                  <a:lnTo>
                    <a:pt x="26956" y="10108"/>
                  </a:lnTo>
                  <a:close/>
                </a:path>
              </a:pathLst>
            </a:custGeom>
            <a:ln w="3369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83631" y="2337796"/>
            <a:ext cx="40322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5" dirty="0">
                <a:solidFill>
                  <a:srgbClr val="FF9400"/>
                </a:solidFill>
                <a:latin typeface="Times New Roman"/>
                <a:cs typeface="Times New Roman"/>
              </a:rPr>
              <a:t>12</a:t>
            </a:r>
            <a:r>
              <a:rPr sz="600" spc="-15" dirty="0">
                <a:solidFill>
                  <a:srgbClr val="FF9400"/>
                </a:solidFill>
                <a:latin typeface="Times New Roman"/>
                <a:cs typeface="Times New Roman"/>
              </a:rPr>
              <a:t>T</a:t>
            </a:r>
            <a:r>
              <a:rPr sz="600" spc="10" dirty="0">
                <a:solidFill>
                  <a:srgbClr val="FF9400"/>
                </a:solidFill>
                <a:latin typeface="Times New Roman"/>
                <a:cs typeface="Times New Roman"/>
              </a:rPr>
              <a:t>:</a:t>
            </a:r>
            <a:r>
              <a:rPr sz="600" spc="5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FF9400"/>
                </a:solidFill>
                <a:latin typeface="Times New Roman"/>
                <a:cs typeface="Times New Roman"/>
              </a:rPr>
              <a:t>F</a:t>
            </a:r>
            <a:r>
              <a:rPr sz="600" i="1" dirty="0">
                <a:solidFill>
                  <a:srgbClr val="FF9400"/>
                </a:solidFill>
                <a:latin typeface="Times New Roman"/>
                <a:cs typeface="Times New Roman"/>
              </a:rPr>
              <a:t>     </a:t>
            </a:r>
            <a:r>
              <a:rPr sz="600" i="1" spc="-20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600" spc="20" dirty="0">
                <a:latin typeface="Arial MT"/>
                <a:cs typeface="Arial MT"/>
              </a:rPr>
              <a:t>¬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97070" y="2461355"/>
            <a:ext cx="24130" cy="330835"/>
            <a:chOff x="1097070" y="2461355"/>
            <a:chExt cx="24130" cy="330835"/>
          </a:xfrm>
        </p:grpSpPr>
        <p:sp>
          <p:nvSpPr>
            <p:cNvPr id="45" name="object 45"/>
            <p:cNvSpPr/>
            <p:nvPr/>
          </p:nvSpPr>
          <p:spPr>
            <a:xfrm>
              <a:off x="1108863" y="2479888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19">
                  <a:moveTo>
                    <a:pt x="0" y="312035"/>
                  </a:moveTo>
                  <a:lnTo>
                    <a:pt x="0" y="268230"/>
                  </a:lnTo>
                  <a:lnTo>
                    <a:pt x="0" y="18869"/>
                  </a:lnTo>
                  <a:lnTo>
                    <a:pt x="0" y="0"/>
                  </a:lnTo>
                </a:path>
              </a:pathLst>
            </a:custGeom>
            <a:ln w="3369">
              <a:solidFill>
                <a:srgbClr val="FF94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8754" y="2463040"/>
              <a:ext cx="20320" cy="27305"/>
            </a:xfrm>
            <a:custGeom>
              <a:avLst/>
              <a:gdLst/>
              <a:ahLst/>
              <a:cxnLst/>
              <a:rect l="l" t="t" r="r" b="b"/>
              <a:pathLst>
                <a:path w="20319" h="27305">
                  <a:moveTo>
                    <a:pt x="10108" y="0"/>
                  </a:moveTo>
                  <a:lnTo>
                    <a:pt x="0" y="26957"/>
                  </a:lnTo>
                  <a:lnTo>
                    <a:pt x="10108" y="16848"/>
                  </a:lnTo>
                  <a:lnTo>
                    <a:pt x="16426" y="16848"/>
                  </a:lnTo>
                  <a:lnTo>
                    <a:pt x="10108" y="0"/>
                  </a:lnTo>
                  <a:close/>
                </a:path>
                <a:path w="20319" h="27305">
                  <a:moveTo>
                    <a:pt x="16426" y="16848"/>
                  </a:moveTo>
                  <a:lnTo>
                    <a:pt x="10108" y="16848"/>
                  </a:lnTo>
                  <a:lnTo>
                    <a:pt x="20217" y="26957"/>
                  </a:lnTo>
                  <a:lnTo>
                    <a:pt x="16426" y="16848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98755" y="2463040"/>
              <a:ext cx="20320" cy="27305"/>
            </a:xfrm>
            <a:custGeom>
              <a:avLst/>
              <a:gdLst/>
              <a:ahLst/>
              <a:cxnLst/>
              <a:rect l="l" t="t" r="r" b="b"/>
              <a:pathLst>
                <a:path w="20319" h="27305">
                  <a:moveTo>
                    <a:pt x="10108" y="0"/>
                  </a:moveTo>
                  <a:lnTo>
                    <a:pt x="0" y="26956"/>
                  </a:lnTo>
                  <a:lnTo>
                    <a:pt x="10108" y="16847"/>
                  </a:lnTo>
                  <a:lnTo>
                    <a:pt x="20217" y="26956"/>
                  </a:lnTo>
                  <a:lnTo>
                    <a:pt x="10108" y="0"/>
                  </a:lnTo>
                  <a:close/>
                </a:path>
              </a:pathLst>
            </a:custGeom>
            <a:ln w="3369">
              <a:solidFill>
                <a:srgbClr val="FF9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66637" y="2828056"/>
            <a:ext cx="3825240" cy="7790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23189" algn="ctr">
              <a:lnSpc>
                <a:spcPct val="100000"/>
              </a:lnSpc>
              <a:spcBef>
                <a:spcPts val="135"/>
              </a:spcBef>
              <a:tabLst>
                <a:tab pos="1105535" algn="l"/>
                <a:tab pos="2261870" algn="l"/>
              </a:tabLst>
            </a:pPr>
            <a:r>
              <a:rPr sz="600" spc="-10" dirty="0">
                <a:solidFill>
                  <a:srgbClr val="FF9400"/>
                </a:solidFill>
                <a:latin typeface="Times New Roman"/>
                <a:cs typeface="Times New Roman"/>
              </a:rPr>
              <a:t>1</a:t>
            </a:r>
            <a:r>
              <a:rPr sz="600" spc="15" dirty="0">
                <a:solidFill>
                  <a:srgbClr val="FF9400"/>
                </a:solidFill>
                <a:latin typeface="Times New Roman"/>
                <a:cs typeface="Times New Roman"/>
              </a:rPr>
              <a:t>1</a:t>
            </a:r>
            <a:r>
              <a:rPr sz="600" spc="-15" dirty="0">
                <a:solidFill>
                  <a:srgbClr val="FF9400"/>
                </a:solidFill>
                <a:latin typeface="Times New Roman"/>
                <a:cs typeface="Times New Roman"/>
              </a:rPr>
              <a:t>T</a:t>
            </a:r>
            <a:r>
              <a:rPr sz="600" spc="10" dirty="0">
                <a:solidFill>
                  <a:srgbClr val="FF9400"/>
                </a:solidFill>
                <a:latin typeface="Times New Roman"/>
                <a:cs typeface="Times New Roman"/>
              </a:rPr>
              <a:t>:</a:t>
            </a:r>
            <a:r>
              <a:rPr sz="600" spc="5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solidFill>
                  <a:srgbClr val="FF9400"/>
                </a:solidFill>
                <a:latin typeface="Times New Roman"/>
                <a:cs typeface="Times New Roman"/>
              </a:rPr>
              <a:t>V</a:t>
            </a:r>
            <a:r>
              <a:rPr sz="600" i="1" dirty="0">
                <a:solidFill>
                  <a:srgbClr val="FF9400"/>
                </a:solidFill>
                <a:latin typeface="Times New Roman"/>
                <a:cs typeface="Times New Roman"/>
              </a:rPr>
              <a:t>     </a:t>
            </a:r>
            <a:r>
              <a:rPr sz="600" i="1" spc="-60" dirty="0">
                <a:solidFill>
                  <a:srgbClr val="FF9400"/>
                </a:solidFill>
                <a:latin typeface="Times New Roman"/>
                <a:cs typeface="Times New Roman"/>
              </a:rPr>
              <a:t> </a:t>
            </a:r>
            <a:r>
              <a:rPr sz="600" i="1" spc="25" dirty="0">
                <a:latin typeface="Times New Roman"/>
                <a:cs typeface="Times New Roman"/>
              </a:rPr>
              <a:t>Q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600" spc="10" dirty="0">
                <a:solidFill>
                  <a:srgbClr val="0A31FF"/>
                </a:solidFill>
                <a:latin typeface="Times New Roman"/>
                <a:cs typeface="Times New Roman"/>
              </a:rPr>
              <a:t>7:</a:t>
            </a:r>
            <a:r>
              <a:rPr sz="600" spc="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spc="20" dirty="0">
                <a:solidFill>
                  <a:srgbClr val="0A31FF"/>
                </a:solidFill>
                <a:latin typeface="Times New Roman"/>
                <a:cs typeface="Times New Roman"/>
              </a:rPr>
              <a:t>F</a:t>
            </a:r>
            <a:r>
              <a:rPr sz="600" dirty="0">
                <a:solidFill>
                  <a:srgbClr val="0A31FF"/>
                </a:solidFill>
                <a:latin typeface="Times New Roman"/>
                <a:cs typeface="Times New Roman"/>
              </a:rPr>
              <a:t>     </a:t>
            </a:r>
            <a:r>
              <a:rPr sz="600" spc="-10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i="1" spc="20" dirty="0">
                <a:latin typeface="Times New Roman"/>
                <a:cs typeface="Times New Roman"/>
              </a:rPr>
              <a:t>P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600" i="1" spc="20" dirty="0">
                <a:latin typeface="Times New Roman"/>
                <a:cs typeface="Times New Roman"/>
              </a:rPr>
              <a:t>R</a:t>
            </a:r>
            <a:r>
              <a:rPr sz="600" i="1" dirty="0">
                <a:latin typeface="Times New Roman"/>
                <a:cs typeface="Times New Roman"/>
              </a:rPr>
              <a:t>    </a:t>
            </a:r>
            <a:r>
              <a:rPr sz="600" i="1" spc="45" dirty="0">
                <a:latin typeface="Times New Roman"/>
                <a:cs typeface="Times New Roman"/>
              </a:rPr>
              <a:t> </a:t>
            </a:r>
            <a:r>
              <a:rPr sz="600" spc="15" dirty="0">
                <a:solidFill>
                  <a:srgbClr val="0A31FF"/>
                </a:solidFill>
                <a:latin typeface="Times New Roman"/>
                <a:cs typeface="Times New Roman"/>
              </a:rPr>
              <a:t>10:</a:t>
            </a:r>
            <a:r>
              <a:rPr sz="600" spc="-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spc="25" dirty="0">
                <a:solidFill>
                  <a:srgbClr val="0A31FF"/>
                </a:solidFill>
                <a:latin typeface="Times New Roman"/>
                <a:cs typeface="Times New Roman"/>
              </a:rPr>
              <a:t>V</a:t>
            </a: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GB" sz="7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Portanto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há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contradição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ficou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tudo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marcado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hipótese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 1).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Testemunha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: I(P) = F e I(Q) = V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GB" sz="7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7995" y="-29590"/>
            <a:ext cx="25006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pt-PT" sz="14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Mais </a:t>
            </a:r>
            <a:r>
              <a:rPr sz="1400" spc="-7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exemplos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9C1F45-A55B-CAF8-ABE5-780975478B2B}"/>
              </a:ext>
            </a:extLst>
          </p:cNvPr>
          <p:cNvSpPr txBox="1">
            <a:spLocks/>
          </p:cNvSpPr>
          <p:nvPr/>
        </p:nvSpPr>
        <p:spPr>
          <a:xfrm>
            <a:off x="857250" y="1273175"/>
            <a:ext cx="2895600" cy="384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>
              <a:spcBef>
                <a:spcPts val="135"/>
              </a:spcBef>
            </a:pPr>
            <a:endParaRPr lang="en-GB" sz="1200" kern="0" spc="5" dirty="0">
              <a:solidFill>
                <a:schemeClr val="tx1"/>
              </a:solidFill>
            </a:endParaRP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100" kern="0" spc="5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CAA1-0E72-F941-0AB5-61614A79F5C4}"/>
              </a:ext>
            </a:extLst>
          </p:cNvPr>
          <p:cNvSpPr txBox="1"/>
          <p:nvPr/>
        </p:nvSpPr>
        <p:spPr>
          <a:xfrm>
            <a:off x="2297968" y="1010878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B679E-766E-44AE-B317-B4B2A204936E}"/>
              </a:ext>
            </a:extLst>
          </p:cNvPr>
          <p:cNvSpPr txBox="1"/>
          <p:nvPr/>
        </p:nvSpPr>
        <p:spPr>
          <a:xfrm>
            <a:off x="1629659" y="1441064"/>
            <a:ext cx="15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ED7AD-ED5E-D6F0-7F5C-1B4CABC45D05}"/>
              </a:ext>
            </a:extLst>
          </p:cNvPr>
          <p:cNvSpPr txBox="1"/>
          <p:nvPr/>
        </p:nvSpPr>
        <p:spPr>
          <a:xfrm>
            <a:off x="2276911" y="493574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177D6-34D9-6513-5749-1826C1BF34BB}"/>
              </a:ext>
            </a:extLst>
          </p:cNvPr>
          <p:cNvSpPr txBox="1"/>
          <p:nvPr/>
        </p:nvSpPr>
        <p:spPr>
          <a:xfrm>
            <a:off x="3061195" y="1472328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20AA6-146C-49E1-89ED-98D48253304C}"/>
              </a:ext>
            </a:extLst>
          </p:cNvPr>
          <p:cNvSpPr txBox="1"/>
          <p:nvPr/>
        </p:nvSpPr>
        <p:spPr>
          <a:xfrm>
            <a:off x="3057713" y="2988434"/>
            <a:ext cx="291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Q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9990-B854-3D34-D9AB-8D0C534BF63F}"/>
              </a:ext>
            </a:extLst>
          </p:cNvPr>
          <p:cNvSpPr txBox="1"/>
          <p:nvPr/>
        </p:nvSpPr>
        <p:spPr>
          <a:xfrm>
            <a:off x="1633585" y="2938752"/>
            <a:ext cx="267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P</a:t>
            </a:r>
            <a:endParaRPr lang="en-GB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87EC3B-B24F-7505-3695-58796439F3C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414186" y="1287877"/>
            <a:ext cx="765952" cy="24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F9739-D9EB-BDE1-F36A-1D5ED7241C3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762961" y="1287877"/>
            <a:ext cx="651225" cy="22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5B0BF3-E288-8D3A-55B3-397D299ED7FE}"/>
              </a:ext>
            </a:extLst>
          </p:cNvPr>
          <p:cNvCxnSpPr>
            <a:cxnSpLocks/>
          </p:cNvCxnSpPr>
          <p:nvPr/>
        </p:nvCxnSpPr>
        <p:spPr>
          <a:xfrm>
            <a:off x="1754917" y="1657255"/>
            <a:ext cx="0" cy="1288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8899F-C052-C92D-CCA7-53E9FB8BF202}"/>
              </a:ext>
            </a:extLst>
          </p:cNvPr>
          <p:cNvCxnSpPr/>
          <p:nvPr/>
        </p:nvCxnSpPr>
        <p:spPr>
          <a:xfrm>
            <a:off x="1803502" y="1671957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03C963-D8E3-44AC-778F-72B198D9549D}"/>
              </a:ext>
            </a:extLst>
          </p:cNvPr>
          <p:cNvCxnSpPr>
            <a:cxnSpLocks/>
          </p:cNvCxnSpPr>
          <p:nvPr/>
        </p:nvCxnSpPr>
        <p:spPr>
          <a:xfrm>
            <a:off x="3210427" y="1730375"/>
            <a:ext cx="0" cy="121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E02B-CDDB-207E-1A6B-B96D9B6FC05F}"/>
              </a:ext>
            </a:extLst>
          </p:cNvPr>
          <p:cNvCxnSpPr>
            <a:cxnSpLocks/>
          </p:cNvCxnSpPr>
          <p:nvPr/>
        </p:nvCxnSpPr>
        <p:spPr>
          <a:xfrm>
            <a:off x="2220581" y="1966445"/>
            <a:ext cx="0" cy="31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4F2318-C8A8-363F-9B9E-464247554B7F}"/>
              </a:ext>
            </a:extLst>
          </p:cNvPr>
          <p:cNvSpPr txBox="1"/>
          <p:nvPr/>
        </p:nvSpPr>
        <p:spPr>
          <a:xfrm>
            <a:off x="2489003" y="50796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 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DC1D24-BEFA-2E98-3E24-069DBA0F91B2}"/>
              </a:ext>
            </a:extLst>
          </p:cNvPr>
          <p:cNvCxnSpPr>
            <a:cxnSpLocks/>
          </p:cNvCxnSpPr>
          <p:nvPr/>
        </p:nvCxnSpPr>
        <p:spPr>
          <a:xfrm>
            <a:off x="3498224" y="1652713"/>
            <a:ext cx="0" cy="139423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A2D804-05C7-CBB5-4473-DD280AC8F647}"/>
              </a:ext>
            </a:extLst>
          </p:cNvPr>
          <p:cNvCxnSpPr>
            <a:cxnSpLocks/>
          </p:cNvCxnSpPr>
          <p:nvPr/>
        </p:nvCxnSpPr>
        <p:spPr>
          <a:xfrm>
            <a:off x="2297968" y="1598078"/>
            <a:ext cx="658731" cy="1446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53C16C-90C0-75F3-FDF0-56F6A3994A94}"/>
              </a:ext>
            </a:extLst>
          </p:cNvPr>
          <p:cNvSpPr txBox="1"/>
          <p:nvPr/>
        </p:nvSpPr>
        <p:spPr>
          <a:xfrm>
            <a:off x="2590432" y="2436700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4T: 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BABF13-F191-DBF6-2816-3F8D809F555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799933" y="2697796"/>
            <a:ext cx="403493" cy="29063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BC429B-EB7D-BA56-369B-EEE50A6D5A6C}"/>
              </a:ext>
            </a:extLst>
          </p:cNvPr>
          <p:cNvSpPr txBox="1"/>
          <p:nvPr/>
        </p:nvSpPr>
        <p:spPr>
          <a:xfrm>
            <a:off x="2104395" y="2233392"/>
            <a:ext cx="15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3293A7-FE22-D1B8-FA18-84E12F079C93}"/>
              </a:ext>
            </a:extLst>
          </p:cNvPr>
          <p:cNvCxnSpPr>
            <a:cxnSpLocks/>
          </p:cNvCxnSpPr>
          <p:nvPr/>
        </p:nvCxnSpPr>
        <p:spPr>
          <a:xfrm>
            <a:off x="2302262" y="2421719"/>
            <a:ext cx="321192" cy="24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9AA73F-D558-6B5E-7692-FF458208C4F6}"/>
              </a:ext>
            </a:extLst>
          </p:cNvPr>
          <p:cNvSpPr txBox="1"/>
          <p:nvPr/>
        </p:nvSpPr>
        <p:spPr>
          <a:xfrm>
            <a:off x="2115990" y="1720990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D14032-1BC0-BC4C-F9DF-40841AB3758E}"/>
              </a:ext>
            </a:extLst>
          </p:cNvPr>
          <p:cNvCxnSpPr>
            <a:cxnSpLocks/>
          </p:cNvCxnSpPr>
          <p:nvPr/>
        </p:nvCxnSpPr>
        <p:spPr>
          <a:xfrm flipH="1">
            <a:off x="1749673" y="2445666"/>
            <a:ext cx="395704" cy="505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993E69-178C-779D-BE07-779EFF372E7D}"/>
              </a:ext>
            </a:extLst>
          </p:cNvPr>
          <p:cNvSpPr txBox="1"/>
          <p:nvPr/>
        </p:nvSpPr>
        <p:spPr>
          <a:xfrm>
            <a:off x="3138891" y="149152"/>
            <a:ext cx="14993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/>
              <a:t>(</a:t>
            </a:r>
            <a:r>
              <a:rPr lang="en-GB" sz="1000" i="1" spc="45" dirty="0">
                <a:latin typeface="Verdana"/>
                <a:cs typeface="Verdana"/>
              </a:rPr>
              <a:t>P</a:t>
            </a:r>
            <a:r>
              <a:rPr lang="en-GB" sz="1000" i="1" spc="-55" dirty="0">
                <a:latin typeface="Verdana"/>
                <a:cs typeface="Verdana"/>
              </a:rPr>
              <a:t> </a:t>
            </a:r>
            <a:r>
              <a:rPr lang="en-GB" sz="1000" spc="-445" dirty="0">
                <a:latin typeface="Yu Gothic UI Semilight"/>
                <a:cs typeface="Yu Gothic UI Semilight"/>
              </a:rPr>
              <a:t>∧</a:t>
            </a:r>
            <a:r>
              <a:rPr lang="en-GB" sz="1000" spc="-65" dirty="0">
                <a:latin typeface="Yu Gothic UI Semilight"/>
                <a:cs typeface="Yu Gothic UI Semilight"/>
              </a:rPr>
              <a:t>  </a:t>
            </a:r>
            <a:r>
              <a:rPr lang="en-GB" sz="1000" spc="5" dirty="0"/>
              <a:t>(</a:t>
            </a:r>
            <a:r>
              <a:rPr lang="en-GB" sz="1000" spc="20" dirty="0">
                <a:latin typeface="Yu Gothic UI Semilight"/>
                <a:cs typeface="Yu Gothic UI Semilight"/>
              </a:rPr>
              <a:t>¬</a:t>
            </a:r>
            <a:r>
              <a:rPr lang="en-GB" sz="1000" i="1" spc="45" dirty="0">
                <a:latin typeface="Verdana"/>
                <a:cs typeface="Verdana"/>
              </a:rPr>
              <a:t>P</a:t>
            </a:r>
            <a:r>
              <a:rPr lang="en-GB" sz="1000" i="1" spc="-55" dirty="0">
                <a:latin typeface="Verdana"/>
                <a:cs typeface="Verdana"/>
              </a:rPr>
              <a:t> </a:t>
            </a:r>
            <a:r>
              <a:rPr lang="en-GB" sz="1000" spc="-445" dirty="0">
                <a:latin typeface="Yu Gothic UI Semilight"/>
                <a:cs typeface="Yu Gothic UI Semilight"/>
              </a:rPr>
              <a:t>∨</a:t>
            </a:r>
            <a:r>
              <a:rPr lang="en-GB" sz="1000" spc="-65" dirty="0">
                <a:latin typeface="Yu Gothic UI Semilight"/>
                <a:cs typeface="Yu Gothic UI Semilight"/>
              </a:rPr>
              <a:t> </a:t>
            </a:r>
            <a:r>
              <a:rPr lang="en-GB" sz="1000" i="1" spc="35" dirty="0">
                <a:latin typeface="Verdana"/>
                <a:cs typeface="Verdana"/>
              </a:rPr>
              <a:t>Q</a:t>
            </a:r>
            <a:r>
              <a:rPr lang="en-GB" sz="1000" spc="5" dirty="0"/>
              <a:t>)))</a:t>
            </a:r>
            <a:r>
              <a:rPr lang="en-GB" sz="1000" spc="-40" dirty="0"/>
              <a:t> </a:t>
            </a:r>
            <a:r>
              <a:rPr lang="en-GB" sz="1000" spc="30" dirty="0">
                <a:latin typeface="Yu Gothic UI Semilight"/>
                <a:cs typeface="Yu Gothic UI Semilight"/>
              </a:rPr>
              <a:t>→</a:t>
            </a:r>
            <a:r>
              <a:rPr lang="en-GB" sz="1000" spc="15" dirty="0">
                <a:latin typeface="Yu Gothic UI Semilight"/>
                <a:cs typeface="Yu Gothic UI Semilight"/>
              </a:rPr>
              <a:t> </a:t>
            </a:r>
            <a:r>
              <a:rPr lang="en-GB" sz="1000" i="1" spc="-70" dirty="0">
                <a:latin typeface="Verdana"/>
                <a:cs typeface="Verdana"/>
              </a:rPr>
              <a:t>Q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5CCDD-1129-9BAA-2F8B-CDAF84DBEE17}"/>
              </a:ext>
            </a:extLst>
          </p:cNvPr>
          <p:cNvSpPr txBox="1"/>
          <p:nvPr/>
        </p:nvSpPr>
        <p:spPr>
          <a:xfrm>
            <a:off x="-68845" y="389989"/>
            <a:ext cx="2289426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000" kern="0" spc="20" dirty="0">
                <a:cs typeface="Yu Gothic UI Semilight"/>
              </a:rPr>
              <a:t>¬ </a:t>
            </a:r>
            <a:r>
              <a:rPr lang="en-GB" sz="1000" kern="0" spc="5" dirty="0">
                <a:cs typeface="Tahoma"/>
              </a:rPr>
              <a:t>((</a:t>
            </a:r>
            <a:r>
              <a:rPr lang="en-GB" sz="1000" i="1" kern="0" spc="45" dirty="0">
                <a:cs typeface="Verdana"/>
              </a:rPr>
              <a:t>P</a:t>
            </a:r>
            <a:r>
              <a:rPr lang="en-GB" sz="1000" i="1" kern="0" spc="25" dirty="0">
                <a:cs typeface="Verdana"/>
              </a:rPr>
              <a:t>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15" dirty="0">
                <a:cs typeface="Yu Gothic UI Semilight"/>
              </a:rPr>
              <a:t>  </a:t>
            </a:r>
            <a:r>
              <a:rPr lang="en-GB" sz="1000" kern="0" spc="20" dirty="0">
                <a:cs typeface="Yu Gothic UI Semilight"/>
              </a:rPr>
              <a:t>¬ (</a:t>
            </a:r>
            <a:r>
              <a:rPr lang="en-GB" sz="1000" i="1" kern="0" spc="35" dirty="0">
                <a:cs typeface="Verdana"/>
              </a:rPr>
              <a:t>P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-65" dirty="0">
                <a:cs typeface="Yu Gothic UI Semilight"/>
              </a:rPr>
              <a:t>   </a:t>
            </a:r>
            <a:r>
              <a:rPr lang="en-GB" sz="1000" kern="0" spc="20" dirty="0">
                <a:cs typeface="Yu Gothic UI Semilight"/>
              </a:rPr>
              <a:t>¬  </a:t>
            </a:r>
            <a:r>
              <a:rPr lang="en-GB" sz="1000" kern="0" spc="5" dirty="0">
                <a:cs typeface="Tahoma"/>
              </a:rPr>
              <a:t>Q))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-65" dirty="0">
                <a:cs typeface="Yu Gothic UI Semilight"/>
              </a:rPr>
              <a:t>   </a:t>
            </a:r>
            <a:r>
              <a:rPr lang="en-GB" sz="1000" kern="0" spc="20" dirty="0">
                <a:cs typeface="Yu Gothic UI Semilight"/>
              </a:rPr>
              <a:t>¬ </a:t>
            </a:r>
            <a:r>
              <a:rPr lang="en-GB" sz="1000" kern="0" spc="5" dirty="0">
                <a:cs typeface="Tahoma"/>
              </a:rPr>
              <a:t>Q)</a:t>
            </a:r>
            <a:endParaRPr lang="en-GB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3.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917F1-23DF-4D6C-1FF3-3903417D860E}"/>
              </a:ext>
            </a:extLst>
          </p:cNvPr>
          <p:cNvCxnSpPr>
            <a:cxnSpLocks/>
          </p:cNvCxnSpPr>
          <p:nvPr/>
        </p:nvCxnSpPr>
        <p:spPr>
          <a:xfrm flipH="1">
            <a:off x="2728848" y="749579"/>
            <a:ext cx="7617" cy="285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FAFD7C-1C4C-8199-48DF-C89B64CB7695}"/>
              </a:ext>
            </a:extLst>
          </p:cNvPr>
          <p:cNvSpPr txBox="1"/>
          <p:nvPr/>
        </p:nvSpPr>
        <p:spPr>
          <a:xfrm>
            <a:off x="2514978" y="101472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2: 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60E424-BCFE-99B0-21F4-D3DC517FC803}"/>
              </a:ext>
            </a:extLst>
          </p:cNvPr>
          <p:cNvSpPr txBox="1"/>
          <p:nvPr/>
        </p:nvSpPr>
        <p:spPr>
          <a:xfrm>
            <a:off x="3268834" y="3013567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3T: F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585032-C3F3-AF88-2A7F-B17BBDE7FE92}"/>
              </a:ext>
            </a:extLst>
          </p:cNvPr>
          <p:cNvCxnSpPr>
            <a:cxnSpLocks/>
          </p:cNvCxnSpPr>
          <p:nvPr/>
        </p:nvCxnSpPr>
        <p:spPr>
          <a:xfrm>
            <a:off x="2421823" y="727422"/>
            <a:ext cx="0" cy="31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423A2C-192E-F35A-4188-52DCF8A87E1A}"/>
              </a:ext>
            </a:extLst>
          </p:cNvPr>
          <p:cNvCxnSpPr>
            <a:cxnSpLocks/>
          </p:cNvCxnSpPr>
          <p:nvPr/>
        </p:nvCxnSpPr>
        <p:spPr>
          <a:xfrm>
            <a:off x="2774902" y="2799368"/>
            <a:ext cx="321192" cy="24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5F9913-ED0A-A424-6456-1B458FFBE01A}"/>
              </a:ext>
            </a:extLst>
          </p:cNvPr>
          <p:cNvSpPr txBox="1"/>
          <p:nvPr/>
        </p:nvSpPr>
        <p:spPr>
          <a:xfrm>
            <a:off x="2590432" y="2577109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556F3A-82A9-4E65-3A0D-C91DE5D5D4B5}"/>
              </a:ext>
            </a:extLst>
          </p:cNvPr>
          <p:cNvSpPr txBox="1"/>
          <p:nvPr/>
        </p:nvSpPr>
        <p:spPr>
          <a:xfrm>
            <a:off x="3293696" y="1448758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4T: 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1E3D80-80C3-6492-664E-4013D4F49D9E}"/>
              </a:ext>
            </a:extLst>
          </p:cNvPr>
          <p:cNvSpPr txBox="1"/>
          <p:nvPr/>
        </p:nvSpPr>
        <p:spPr>
          <a:xfrm>
            <a:off x="1824127" y="144875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5T: F</a:t>
            </a:r>
          </a:p>
        </p:txBody>
      </p:sp>
    </p:spTree>
    <p:extLst>
      <p:ext uri="{BB962C8B-B14F-4D97-AF65-F5344CB8AC3E}">
        <p14:creationId xmlns:p14="http://schemas.microsoft.com/office/powerpoint/2010/main" val="74842719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7" grpId="0"/>
      <p:bldP spid="25" grpId="0"/>
      <p:bldP spid="46" grpId="0"/>
      <p:bldP spid="48" grpId="0"/>
      <p:bldP spid="61" grpId="0"/>
      <p:bldP spid="62" grpId="0"/>
      <p:bldP spid="42" grpId="0"/>
      <p:bldP spid="45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7995" y="-29590"/>
            <a:ext cx="25006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pt-PT" sz="14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Mais </a:t>
            </a:r>
            <a:r>
              <a:rPr sz="1400" spc="-7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exemplos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9C1F45-A55B-CAF8-ABE5-780975478B2B}"/>
              </a:ext>
            </a:extLst>
          </p:cNvPr>
          <p:cNvSpPr txBox="1">
            <a:spLocks/>
          </p:cNvSpPr>
          <p:nvPr/>
        </p:nvSpPr>
        <p:spPr>
          <a:xfrm>
            <a:off x="857250" y="1273175"/>
            <a:ext cx="2895600" cy="384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>
              <a:spcBef>
                <a:spcPts val="135"/>
              </a:spcBef>
            </a:pPr>
            <a:endParaRPr lang="en-GB" sz="1200" kern="0" spc="5" dirty="0">
              <a:solidFill>
                <a:schemeClr val="tx1"/>
              </a:solidFill>
            </a:endParaRP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100" kern="0" spc="5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CAA1-0E72-F941-0AB5-61614A79F5C4}"/>
              </a:ext>
            </a:extLst>
          </p:cNvPr>
          <p:cNvSpPr txBox="1"/>
          <p:nvPr/>
        </p:nvSpPr>
        <p:spPr>
          <a:xfrm>
            <a:off x="2297968" y="1010878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B679E-766E-44AE-B317-B4B2A204936E}"/>
              </a:ext>
            </a:extLst>
          </p:cNvPr>
          <p:cNvSpPr txBox="1"/>
          <p:nvPr/>
        </p:nvSpPr>
        <p:spPr>
          <a:xfrm>
            <a:off x="1629659" y="1441064"/>
            <a:ext cx="15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ED7AD-ED5E-D6F0-7F5C-1B4CABC45D05}"/>
              </a:ext>
            </a:extLst>
          </p:cNvPr>
          <p:cNvSpPr txBox="1"/>
          <p:nvPr/>
        </p:nvSpPr>
        <p:spPr>
          <a:xfrm>
            <a:off x="2276911" y="493574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177D6-34D9-6513-5749-1826C1BF34BB}"/>
              </a:ext>
            </a:extLst>
          </p:cNvPr>
          <p:cNvSpPr txBox="1"/>
          <p:nvPr/>
        </p:nvSpPr>
        <p:spPr>
          <a:xfrm>
            <a:off x="3061195" y="1472328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20AA6-146C-49E1-89ED-98D48253304C}"/>
              </a:ext>
            </a:extLst>
          </p:cNvPr>
          <p:cNvSpPr txBox="1"/>
          <p:nvPr/>
        </p:nvSpPr>
        <p:spPr>
          <a:xfrm>
            <a:off x="3057713" y="2988434"/>
            <a:ext cx="291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Q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9990-B854-3D34-D9AB-8D0C534BF63F}"/>
              </a:ext>
            </a:extLst>
          </p:cNvPr>
          <p:cNvSpPr txBox="1"/>
          <p:nvPr/>
        </p:nvSpPr>
        <p:spPr>
          <a:xfrm>
            <a:off x="1633585" y="2938752"/>
            <a:ext cx="267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P</a:t>
            </a:r>
            <a:endParaRPr lang="en-GB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87EC3B-B24F-7505-3695-58796439F3C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414186" y="1287877"/>
            <a:ext cx="765952" cy="24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F9739-D9EB-BDE1-F36A-1D5ED7241C3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762961" y="1287877"/>
            <a:ext cx="651225" cy="22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5B0BF3-E288-8D3A-55B3-397D299ED7FE}"/>
              </a:ext>
            </a:extLst>
          </p:cNvPr>
          <p:cNvCxnSpPr>
            <a:cxnSpLocks/>
          </p:cNvCxnSpPr>
          <p:nvPr/>
        </p:nvCxnSpPr>
        <p:spPr>
          <a:xfrm>
            <a:off x="1754917" y="1657255"/>
            <a:ext cx="0" cy="1288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8899F-C052-C92D-CCA7-53E9FB8BF202}"/>
              </a:ext>
            </a:extLst>
          </p:cNvPr>
          <p:cNvCxnSpPr/>
          <p:nvPr/>
        </p:nvCxnSpPr>
        <p:spPr>
          <a:xfrm>
            <a:off x="1803502" y="1671957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03C963-D8E3-44AC-778F-72B198D9549D}"/>
              </a:ext>
            </a:extLst>
          </p:cNvPr>
          <p:cNvCxnSpPr>
            <a:cxnSpLocks/>
          </p:cNvCxnSpPr>
          <p:nvPr/>
        </p:nvCxnSpPr>
        <p:spPr>
          <a:xfrm>
            <a:off x="3210427" y="1730375"/>
            <a:ext cx="0" cy="121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E02B-CDDB-207E-1A6B-B96D9B6FC05F}"/>
              </a:ext>
            </a:extLst>
          </p:cNvPr>
          <p:cNvCxnSpPr>
            <a:cxnSpLocks/>
          </p:cNvCxnSpPr>
          <p:nvPr/>
        </p:nvCxnSpPr>
        <p:spPr>
          <a:xfrm>
            <a:off x="2220581" y="1966445"/>
            <a:ext cx="0" cy="31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4F2318-C8A8-363F-9B9E-464247554B7F}"/>
              </a:ext>
            </a:extLst>
          </p:cNvPr>
          <p:cNvSpPr txBox="1"/>
          <p:nvPr/>
        </p:nvSpPr>
        <p:spPr>
          <a:xfrm>
            <a:off x="2489003" y="50796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 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DC1D24-BEFA-2E98-3E24-069DBA0F91B2}"/>
              </a:ext>
            </a:extLst>
          </p:cNvPr>
          <p:cNvCxnSpPr>
            <a:cxnSpLocks/>
          </p:cNvCxnSpPr>
          <p:nvPr/>
        </p:nvCxnSpPr>
        <p:spPr>
          <a:xfrm>
            <a:off x="3498224" y="1652713"/>
            <a:ext cx="0" cy="139423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53C16C-90C0-75F3-FDF0-56F6A3994A94}"/>
              </a:ext>
            </a:extLst>
          </p:cNvPr>
          <p:cNvSpPr txBox="1"/>
          <p:nvPr/>
        </p:nvSpPr>
        <p:spPr>
          <a:xfrm>
            <a:off x="2590432" y="2436700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4T: 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BABF13-F191-DBF6-2816-3F8D809F555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799933" y="2697796"/>
            <a:ext cx="403493" cy="29063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BC429B-EB7D-BA56-369B-EEE50A6D5A6C}"/>
              </a:ext>
            </a:extLst>
          </p:cNvPr>
          <p:cNvSpPr txBox="1"/>
          <p:nvPr/>
        </p:nvSpPr>
        <p:spPr>
          <a:xfrm>
            <a:off x="2104395" y="2233392"/>
            <a:ext cx="15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3293A7-FE22-D1B8-FA18-84E12F079C93}"/>
              </a:ext>
            </a:extLst>
          </p:cNvPr>
          <p:cNvCxnSpPr>
            <a:cxnSpLocks/>
          </p:cNvCxnSpPr>
          <p:nvPr/>
        </p:nvCxnSpPr>
        <p:spPr>
          <a:xfrm>
            <a:off x="2302262" y="2421719"/>
            <a:ext cx="321192" cy="24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9AA73F-D558-6B5E-7692-FF458208C4F6}"/>
              </a:ext>
            </a:extLst>
          </p:cNvPr>
          <p:cNvSpPr txBox="1"/>
          <p:nvPr/>
        </p:nvSpPr>
        <p:spPr>
          <a:xfrm>
            <a:off x="2115990" y="1720990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D14032-1BC0-BC4C-F9DF-40841AB3758E}"/>
              </a:ext>
            </a:extLst>
          </p:cNvPr>
          <p:cNvCxnSpPr>
            <a:cxnSpLocks/>
          </p:cNvCxnSpPr>
          <p:nvPr/>
        </p:nvCxnSpPr>
        <p:spPr>
          <a:xfrm flipH="1">
            <a:off x="1749673" y="2445666"/>
            <a:ext cx="395704" cy="505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993E69-178C-779D-BE07-779EFF372E7D}"/>
              </a:ext>
            </a:extLst>
          </p:cNvPr>
          <p:cNvSpPr txBox="1"/>
          <p:nvPr/>
        </p:nvSpPr>
        <p:spPr>
          <a:xfrm>
            <a:off x="3138891" y="149152"/>
            <a:ext cx="14993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/>
              <a:t>(</a:t>
            </a:r>
            <a:r>
              <a:rPr lang="en-GB" sz="1000" i="1" spc="45" dirty="0">
                <a:latin typeface="Verdana"/>
                <a:cs typeface="Verdana"/>
              </a:rPr>
              <a:t>P</a:t>
            </a:r>
            <a:r>
              <a:rPr lang="en-GB" sz="1000" i="1" spc="-55" dirty="0">
                <a:latin typeface="Verdana"/>
                <a:cs typeface="Verdana"/>
              </a:rPr>
              <a:t> </a:t>
            </a:r>
            <a:r>
              <a:rPr lang="en-GB" sz="1000" spc="-445" dirty="0">
                <a:latin typeface="Yu Gothic UI Semilight"/>
                <a:cs typeface="Yu Gothic UI Semilight"/>
              </a:rPr>
              <a:t>∧</a:t>
            </a:r>
            <a:r>
              <a:rPr lang="en-GB" sz="1000" spc="-65" dirty="0">
                <a:latin typeface="Yu Gothic UI Semilight"/>
                <a:cs typeface="Yu Gothic UI Semilight"/>
              </a:rPr>
              <a:t>  </a:t>
            </a:r>
            <a:r>
              <a:rPr lang="en-GB" sz="1000" spc="5" dirty="0"/>
              <a:t>(</a:t>
            </a:r>
            <a:r>
              <a:rPr lang="en-GB" sz="1000" spc="20" dirty="0">
                <a:latin typeface="Yu Gothic UI Semilight"/>
                <a:cs typeface="Yu Gothic UI Semilight"/>
              </a:rPr>
              <a:t>¬</a:t>
            </a:r>
            <a:r>
              <a:rPr lang="en-GB" sz="1000" i="1" spc="45" dirty="0">
                <a:latin typeface="Verdana"/>
                <a:cs typeface="Verdana"/>
              </a:rPr>
              <a:t>P</a:t>
            </a:r>
            <a:r>
              <a:rPr lang="en-GB" sz="1000" i="1" spc="-55" dirty="0">
                <a:latin typeface="Verdana"/>
                <a:cs typeface="Verdana"/>
              </a:rPr>
              <a:t> </a:t>
            </a:r>
            <a:r>
              <a:rPr lang="en-GB" sz="1000" spc="-445" dirty="0">
                <a:latin typeface="Yu Gothic UI Semilight"/>
                <a:cs typeface="Yu Gothic UI Semilight"/>
              </a:rPr>
              <a:t>∨</a:t>
            </a:r>
            <a:r>
              <a:rPr lang="en-GB" sz="1000" spc="-65" dirty="0">
                <a:latin typeface="Yu Gothic UI Semilight"/>
                <a:cs typeface="Yu Gothic UI Semilight"/>
              </a:rPr>
              <a:t> </a:t>
            </a:r>
            <a:r>
              <a:rPr lang="en-GB" sz="1000" i="1" spc="35" dirty="0">
                <a:latin typeface="Verdana"/>
                <a:cs typeface="Verdana"/>
              </a:rPr>
              <a:t>Q</a:t>
            </a:r>
            <a:r>
              <a:rPr lang="en-GB" sz="1000" spc="5" dirty="0"/>
              <a:t>)))</a:t>
            </a:r>
            <a:r>
              <a:rPr lang="en-GB" sz="1000" spc="-40" dirty="0"/>
              <a:t> </a:t>
            </a:r>
            <a:r>
              <a:rPr lang="en-GB" sz="1000" spc="30" dirty="0">
                <a:latin typeface="Yu Gothic UI Semilight"/>
                <a:cs typeface="Yu Gothic UI Semilight"/>
              </a:rPr>
              <a:t>→</a:t>
            </a:r>
            <a:r>
              <a:rPr lang="en-GB" sz="1000" spc="15" dirty="0">
                <a:latin typeface="Yu Gothic UI Semilight"/>
                <a:cs typeface="Yu Gothic UI Semilight"/>
              </a:rPr>
              <a:t> </a:t>
            </a:r>
            <a:r>
              <a:rPr lang="en-GB" sz="1000" i="1" spc="-70" dirty="0">
                <a:latin typeface="Verdana"/>
                <a:cs typeface="Verdana"/>
              </a:rPr>
              <a:t>Q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5CCDD-1129-9BAA-2F8B-CDAF84DBEE17}"/>
              </a:ext>
            </a:extLst>
          </p:cNvPr>
          <p:cNvSpPr txBox="1"/>
          <p:nvPr/>
        </p:nvSpPr>
        <p:spPr>
          <a:xfrm>
            <a:off x="-68846" y="389989"/>
            <a:ext cx="2700431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000" kern="0" spc="20" dirty="0">
                <a:cs typeface="Yu Gothic UI Semilight"/>
              </a:rPr>
              <a:t>¬ </a:t>
            </a:r>
            <a:r>
              <a:rPr lang="en-GB" sz="1000" kern="0" spc="5" dirty="0">
                <a:cs typeface="Tahoma"/>
              </a:rPr>
              <a:t>((</a:t>
            </a:r>
            <a:r>
              <a:rPr lang="en-GB" sz="1000" i="1" kern="0" spc="45" dirty="0">
                <a:cs typeface="Verdana"/>
              </a:rPr>
              <a:t>P</a:t>
            </a:r>
            <a:r>
              <a:rPr lang="en-GB" sz="1000" i="1" kern="0" spc="25" dirty="0">
                <a:cs typeface="Verdana"/>
              </a:rPr>
              <a:t>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15" dirty="0">
                <a:cs typeface="Yu Gothic UI Semilight"/>
              </a:rPr>
              <a:t>  </a:t>
            </a:r>
            <a:r>
              <a:rPr lang="en-GB" sz="1000" kern="0" spc="20" dirty="0">
                <a:cs typeface="Yu Gothic UI Semilight"/>
              </a:rPr>
              <a:t>¬ (</a:t>
            </a:r>
            <a:r>
              <a:rPr lang="en-GB" sz="1000" i="1" kern="0" spc="35" dirty="0">
                <a:cs typeface="Verdana"/>
              </a:rPr>
              <a:t>P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-65" dirty="0">
                <a:cs typeface="Yu Gothic UI Semilight"/>
              </a:rPr>
              <a:t>   </a:t>
            </a:r>
            <a:r>
              <a:rPr lang="en-GB" sz="1000" kern="0" spc="20" dirty="0">
                <a:cs typeface="Yu Gothic UI Semilight"/>
              </a:rPr>
              <a:t>¬  </a:t>
            </a:r>
            <a:r>
              <a:rPr lang="en-GB" sz="1000" kern="0" spc="5" dirty="0">
                <a:cs typeface="Tahoma"/>
              </a:rPr>
              <a:t>Q))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-65" dirty="0">
                <a:cs typeface="Yu Gothic UI Semilight"/>
              </a:rPr>
              <a:t>   </a:t>
            </a:r>
            <a:r>
              <a:rPr lang="en-GB" sz="1000" kern="0" spc="20" dirty="0">
                <a:cs typeface="Yu Gothic UI Semilight"/>
              </a:rPr>
              <a:t>¬ </a:t>
            </a:r>
            <a:r>
              <a:rPr lang="en-GB" sz="1000" kern="0" spc="5" dirty="0">
                <a:cs typeface="Tahoma"/>
              </a:rPr>
              <a:t>Q)</a:t>
            </a:r>
            <a:endParaRPr lang="en-GB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3.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917F1-23DF-4D6C-1FF3-3903417D860E}"/>
              </a:ext>
            </a:extLst>
          </p:cNvPr>
          <p:cNvCxnSpPr>
            <a:cxnSpLocks/>
          </p:cNvCxnSpPr>
          <p:nvPr/>
        </p:nvCxnSpPr>
        <p:spPr>
          <a:xfrm flipH="1">
            <a:off x="2728848" y="749579"/>
            <a:ext cx="7617" cy="285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FAFD7C-1C4C-8199-48DF-C89B64CB7695}"/>
              </a:ext>
            </a:extLst>
          </p:cNvPr>
          <p:cNvSpPr txBox="1"/>
          <p:nvPr/>
        </p:nvSpPr>
        <p:spPr>
          <a:xfrm>
            <a:off x="2514978" y="101472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2: 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60E424-BCFE-99B0-21F4-D3DC517FC803}"/>
              </a:ext>
            </a:extLst>
          </p:cNvPr>
          <p:cNvSpPr txBox="1"/>
          <p:nvPr/>
        </p:nvSpPr>
        <p:spPr>
          <a:xfrm>
            <a:off x="3268834" y="3013567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3T: 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585032-C3F3-AF88-2A7F-B17BBDE7FE92}"/>
              </a:ext>
            </a:extLst>
          </p:cNvPr>
          <p:cNvCxnSpPr>
            <a:cxnSpLocks/>
          </p:cNvCxnSpPr>
          <p:nvPr/>
        </p:nvCxnSpPr>
        <p:spPr>
          <a:xfrm>
            <a:off x="2421823" y="727422"/>
            <a:ext cx="0" cy="31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423A2C-192E-F35A-4188-52DCF8A87E1A}"/>
              </a:ext>
            </a:extLst>
          </p:cNvPr>
          <p:cNvCxnSpPr>
            <a:cxnSpLocks/>
          </p:cNvCxnSpPr>
          <p:nvPr/>
        </p:nvCxnSpPr>
        <p:spPr>
          <a:xfrm>
            <a:off x="2774902" y="2799368"/>
            <a:ext cx="321192" cy="24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5F9913-ED0A-A424-6456-1B458FFBE01A}"/>
              </a:ext>
            </a:extLst>
          </p:cNvPr>
          <p:cNvSpPr txBox="1"/>
          <p:nvPr/>
        </p:nvSpPr>
        <p:spPr>
          <a:xfrm>
            <a:off x="2590432" y="2577109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556F3A-82A9-4E65-3A0D-C91DE5D5D4B5}"/>
              </a:ext>
            </a:extLst>
          </p:cNvPr>
          <p:cNvSpPr txBox="1"/>
          <p:nvPr/>
        </p:nvSpPr>
        <p:spPr>
          <a:xfrm>
            <a:off x="3293696" y="1448758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4T: F</a:t>
            </a:r>
          </a:p>
        </p:txBody>
      </p:sp>
    </p:spTree>
    <p:extLst>
      <p:ext uri="{BB962C8B-B14F-4D97-AF65-F5344CB8AC3E}">
        <p14:creationId xmlns:p14="http://schemas.microsoft.com/office/powerpoint/2010/main" val="425638568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2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7995" y="-29590"/>
            <a:ext cx="25006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pt-PT" sz="14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Mais </a:t>
            </a:r>
            <a:r>
              <a:rPr sz="1400" spc="-7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exemplos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9C1F45-A55B-CAF8-ABE5-780975478B2B}"/>
              </a:ext>
            </a:extLst>
          </p:cNvPr>
          <p:cNvSpPr txBox="1">
            <a:spLocks/>
          </p:cNvSpPr>
          <p:nvPr/>
        </p:nvSpPr>
        <p:spPr>
          <a:xfrm>
            <a:off x="857250" y="1273175"/>
            <a:ext cx="2895600" cy="384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>
              <a:spcBef>
                <a:spcPts val="135"/>
              </a:spcBef>
            </a:pPr>
            <a:endParaRPr lang="en-GB" sz="1200" kern="0" spc="5" dirty="0">
              <a:solidFill>
                <a:schemeClr val="tx1"/>
              </a:solidFill>
            </a:endParaRP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100" kern="0" spc="5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7CAA1-0E72-F941-0AB5-61614A79F5C4}"/>
              </a:ext>
            </a:extLst>
          </p:cNvPr>
          <p:cNvSpPr txBox="1"/>
          <p:nvPr/>
        </p:nvSpPr>
        <p:spPr>
          <a:xfrm>
            <a:off x="2297968" y="1010878"/>
            <a:ext cx="23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B679E-766E-44AE-B317-B4B2A204936E}"/>
              </a:ext>
            </a:extLst>
          </p:cNvPr>
          <p:cNvSpPr txBox="1"/>
          <p:nvPr/>
        </p:nvSpPr>
        <p:spPr>
          <a:xfrm>
            <a:off x="1629659" y="1441064"/>
            <a:ext cx="15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ED7AD-ED5E-D6F0-7F5C-1B4CABC45D05}"/>
              </a:ext>
            </a:extLst>
          </p:cNvPr>
          <p:cNvSpPr txBox="1"/>
          <p:nvPr/>
        </p:nvSpPr>
        <p:spPr>
          <a:xfrm>
            <a:off x="2276911" y="493574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177D6-34D9-6513-5749-1826C1BF34BB}"/>
              </a:ext>
            </a:extLst>
          </p:cNvPr>
          <p:cNvSpPr txBox="1"/>
          <p:nvPr/>
        </p:nvSpPr>
        <p:spPr>
          <a:xfrm>
            <a:off x="3061195" y="1472328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20AA6-146C-49E1-89ED-98D48253304C}"/>
              </a:ext>
            </a:extLst>
          </p:cNvPr>
          <p:cNvSpPr txBox="1"/>
          <p:nvPr/>
        </p:nvSpPr>
        <p:spPr>
          <a:xfrm>
            <a:off x="3057713" y="2988434"/>
            <a:ext cx="291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Q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9990-B854-3D34-D9AB-8D0C534BF63F}"/>
              </a:ext>
            </a:extLst>
          </p:cNvPr>
          <p:cNvSpPr txBox="1"/>
          <p:nvPr/>
        </p:nvSpPr>
        <p:spPr>
          <a:xfrm>
            <a:off x="1633585" y="2938752"/>
            <a:ext cx="267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kern="0" spc="20" dirty="0"/>
              <a:t>P</a:t>
            </a:r>
            <a:endParaRPr lang="en-GB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87EC3B-B24F-7505-3695-58796439F3C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414186" y="1287877"/>
            <a:ext cx="765952" cy="24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F9739-D9EB-BDE1-F36A-1D5ED7241C3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762961" y="1287877"/>
            <a:ext cx="651225" cy="22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5B0BF3-E288-8D3A-55B3-397D299ED7FE}"/>
              </a:ext>
            </a:extLst>
          </p:cNvPr>
          <p:cNvCxnSpPr>
            <a:cxnSpLocks/>
          </p:cNvCxnSpPr>
          <p:nvPr/>
        </p:nvCxnSpPr>
        <p:spPr>
          <a:xfrm>
            <a:off x="1754917" y="1657255"/>
            <a:ext cx="0" cy="1288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8899F-C052-C92D-CCA7-53E9FB8BF202}"/>
              </a:ext>
            </a:extLst>
          </p:cNvPr>
          <p:cNvCxnSpPr/>
          <p:nvPr/>
        </p:nvCxnSpPr>
        <p:spPr>
          <a:xfrm>
            <a:off x="1803502" y="1671957"/>
            <a:ext cx="333031" cy="15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03C963-D8E3-44AC-778F-72B198D9549D}"/>
              </a:ext>
            </a:extLst>
          </p:cNvPr>
          <p:cNvCxnSpPr>
            <a:cxnSpLocks/>
          </p:cNvCxnSpPr>
          <p:nvPr/>
        </p:nvCxnSpPr>
        <p:spPr>
          <a:xfrm>
            <a:off x="3210427" y="1730375"/>
            <a:ext cx="0" cy="121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E02B-CDDB-207E-1A6B-B96D9B6FC05F}"/>
              </a:ext>
            </a:extLst>
          </p:cNvPr>
          <p:cNvCxnSpPr>
            <a:cxnSpLocks/>
          </p:cNvCxnSpPr>
          <p:nvPr/>
        </p:nvCxnSpPr>
        <p:spPr>
          <a:xfrm>
            <a:off x="2220581" y="1966445"/>
            <a:ext cx="0" cy="31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4F2318-C8A8-363F-9B9E-464247554B7F}"/>
              </a:ext>
            </a:extLst>
          </p:cNvPr>
          <p:cNvSpPr txBox="1"/>
          <p:nvPr/>
        </p:nvSpPr>
        <p:spPr>
          <a:xfrm>
            <a:off x="2489003" y="50796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1: 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BC429B-EB7D-BA56-369B-EEE50A6D5A6C}"/>
              </a:ext>
            </a:extLst>
          </p:cNvPr>
          <p:cNvSpPr txBox="1"/>
          <p:nvPr/>
        </p:nvSpPr>
        <p:spPr>
          <a:xfrm>
            <a:off x="2104395" y="2233392"/>
            <a:ext cx="15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spc="-340" dirty="0"/>
              <a:t>∧</a:t>
            </a:r>
            <a:endParaRPr lang="en-GB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3293A7-FE22-D1B8-FA18-84E12F079C93}"/>
              </a:ext>
            </a:extLst>
          </p:cNvPr>
          <p:cNvCxnSpPr>
            <a:cxnSpLocks/>
          </p:cNvCxnSpPr>
          <p:nvPr/>
        </p:nvCxnSpPr>
        <p:spPr>
          <a:xfrm>
            <a:off x="2302262" y="2421719"/>
            <a:ext cx="321192" cy="24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9AA73F-D558-6B5E-7692-FF458208C4F6}"/>
              </a:ext>
            </a:extLst>
          </p:cNvPr>
          <p:cNvSpPr txBox="1"/>
          <p:nvPr/>
        </p:nvSpPr>
        <p:spPr>
          <a:xfrm>
            <a:off x="2115990" y="1720990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8D14032-1BC0-BC4C-F9DF-40841AB3758E}"/>
              </a:ext>
            </a:extLst>
          </p:cNvPr>
          <p:cNvCxnSpPr>
            <a:cxnSpLocks/>
          </p:cNvCxnSpPr>
          <p:nvPr/>
        </p:nvCxnSpPr>
        <p:spPr>
          <a:xfrm flipH="1">
            <a:off x="1749673" y="2445666"/>
            <a:ext cx="395704" cy="505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993E69-178C-779D-BE07-779EFF372E7D}"/>
              </a:ext>
            </a:extLst>
          </p:cNvPr>
          <p:cNvSpPr txBox="1"/>
          <p:nvPr/>
        </p:nvSpPr>
        <p:spPr>
          <a:xfrm>
            <a:off x="3138891" y="149152"/>
            <a:ext cx="14993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/>
              <a:t>(</a:t>
            </a:r>
            <a:r>
              <a:rPr lang="en-GB" sz="1000" i="1" spc="45" dirty="0">
                <a:latin typeface="Verdana"/>
                <a:cs typeface="Verdana"/>
              </a:rPr>
              <a:t>P</a:t>
            </a:r>
            <a:r>
              <a:rPr lang="en-GB" sz="1000" i="1" spc="-55" dirty="0">
                <a:latin typeface="Verdana"/>
                <a:cs typeface="Verdana"/>
              </a:rPr>
              <a:t> </a:t>
            </a:r>
            <a:r>
              <a:rPr lang="en-GB" sz="1000" spc="-445" dirty="0">
                <a:latin typeface="Yu Gothic UI Semilight"/>
                <a:cs typeface="Yu Gothic UI Semilight"/>
              </a:rPr>
              <a:t>∧</a:t>
            </a:r>
            <a:r>
              <a:rPr lang="en-GB" sz="1000" spc="-65" dirty="0">
                <a:latin typeface="Yu Gothic UI Semilight"/>
                <a:cs typeface="Yu Gothic UI Semilight"/>
              </a:rPr>
              <a:t>  </a:t>
            </a:r>
            <a:r>
              <a:rPr lang="en-GB" sz="1000" spc="5" dirty="0"/>
              <a:t>(</a:t>
            </a:r>
            <a:r>
              <a:rPr lang="en-GB" sz="1000" spc="20" dirty="0">
                <a:latin typeface="Yu Gothic UI Semilight"/>
                <a:cs typeface="Yu Gothic UI Semilight"/>
              </a:rPr>
              <a:t>¬</a:t>
            </a:r>
            <a:r>
              <a:rPr lang="en-GB" sz="1000" i="1" spc="45" dirty="0">
                <a:latin typeface="Verdana"/>
                <a:cs typeface="Verdana"/>
              </a:rPr>
              <a:t>P</a:t>
            </a:r>
            <a:r>
              <a:rPr lang="en-GB" sz="1000" i="1" spc="-55" dirty="0">
                <a:latin typeface="Verdana"/>
                <a:cs typeface="Verdana"/>
              </a:rPr>
              <a:t> </a:t>
            </a:r>
            <a:r>
              <a:rPr lang="en-GB" sz="1000" spc="-445" dirty="0">
                <a:latin typeface="Yu Gothic UI Semilight"/>
                <a:cs typeface="Yu Gothic UI Semilight"/>
              </a:rPr>
              <a:t>∨</a:t>
            </a:r>
            <a:r>
              <a:rPr lang="en-GB" sz="1000" spc="-65" dirty="0">
                <a:latin typeface="Yu Gothic UI Semilight"/>
                <a:cs typeface="Yu Gothic UI Semilight"/>
              </a:rPr>
              <a:t> </a:t>
            </a:r>
            <a:r>
              <a:rPr lang="en-GB" sz="1000" i="1" spc="35" dirty="0">
                <a:latin typeface="Verdana"/>
                <a:cs typeface="Verdana"/>
              </a:rPr>
              <a:t>Q</a:t>
            </a:r>
            <a:r>
              <a:rPr lang="en-GB" sz="1000" spc="5" dirty="0"/>
              <a:t>)))</a:t>
            </a:r>
            <a:r>
              <a:rPr lang="en-GB" sz="1000" spc="-40" dirty="0"/>
              <a:t> </a:t>
            </a:r>
            <a:r>
              <a:rPr lang="en-GB" sz="1000" spc="30" dirty="0">
                <a:latin typeface="Yu Gothic UI Semilight"/>
                <a:cs typeface="Yu Gothic UI Semilight"/>
              </a:rPr>
              <a:t>→</a:t>
            </a:r>
            <a:r>
              <a:rPr lang="en-GB" sz="1000" spc="15" dirty="0">
                <a:latin typeface="Yu Gothic UI Semilight"/>
                <a:cs typeface="Yu Gothic UI Semilight"/>
              </a:rPr>
              <a:t> </a:t>
            </a:r>
            <a:r>
              <a:rPr lang="en-GB" sz="1000" i="1" spc="-70" dirty="0">
                <a:latin typeface="Verdana"/>
                <a:cs typeface="Verdana"/>
              </a:rPr>
              <a:t>Q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5CCDD-1129-9BAA-2F8B-CDAF84DBEE17}"/>
              </a:ext>
            </a:extLst>
          </p:cNvPr>
          <p:cNvSpPr txBox="1"/>
          <p:nvPr/>
        </p:nvSpPr>
        <p:spPr>
          <a:xfrm>
            <a:off x="-68846" y="389989"/>
            <a:ext cx="2700431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000" kern="0" spc="20" dirty="0">
                <a:cs typeface="Yu Gothic UI Semilight"/>
              </a:rPr>
              <a:t>¬ </a:t>
            </a:r>
            <a:r>
              <a:rPr lang="en-GB" sz="1000" kern="0" spc="5" dirty="0">
                <a:cs typeface="Tahoma"/>
              </a:rPr>
              <a:t>((</a:t>
            </a:r>
            <a:r>
              <a:rPr lang="en-GB" sz="1000" i="1" kern="0" spc="45" dirty="0">
                <a:cs typeface="Verdana"/>
              </a:rPr>
              <a:t>P</a:t>
            </a:r>
            <a:r>
              <a:rPr lang="en-GB" sz="1000" i="1" kern="0" spc="25" dirty="0">
                <a:cs typeface="Verdana"/>
              </a:rPr>
              <a:t>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15" dirty="0">
                <a:cs typeface="Yu Gothic UI Semilight"/>
              </a:rPr>
              <a:t>  </a:t>
            </a:r>
            <a:r>
              <a:rPr lang="en-GB" sz="1000" kern="0" spc="20" dirty="0">
                <a:cs typeface="Yu Gothic UI Semilight"/>
              </a:rPr>
              <a:t>¬ (</a:t>
            </a:r>
            <a:r>
              <a:rPr lang="en-GB" sz="1000" i="1" kern="0" spc="35" dirty="0">
                <a:cs typeface="Verdana"/>
              </a:rPr>
              <a:t>P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-65" dirty="0">
                <a:cs typeface="Yu Gothic UI Semilight"/>
              </a:rPr>
              <a:t>   </a:t>
            </a:r>
            <a:r>
              <a:rPr lang="en-GB" sz="1000" kern="0" spc="20" dirty="0">
                <a:cs typeface="Yu Gothic UI Semilight"/>
              </a:rPr>
              <a:t>¬  </a:t>
            </a:r>
            <a:r>
              <a:rPr lang="en-GB" sz="1000" kern="0" spc="5" dirty="0">
                <a:cs typeface="Tahoma"/>
              </a:rPr>
              <a:t>Q)) </a:t>
            </a:r>
            <a:r>
              <a:rPr lang="en-GB" sz="1000" kern="0" spc="-445" dirty="0">
                <a:cs typeface="Yu Gothic UI Semilight"/>
              </a:rPr>
              <a:t>∧</a:t>
            </a:r>
            <a:r>
              <a:rPr lang="en-GB" sz="1000" kern="0" spc="-65" dirty="0">
                <a:cs typeface="Yu Gothic UI Semilight"/>
              </a:rPr>
              <a:t>   </a:t>
            </a:r>
            <a:r>
              <a:rPr lang="en-GB" sz="1000" kern="0" spc="20" dirty="0">
                <a:cs typeface="Yu Gothic UI Semilight"/>
              </a:rPr>
              <a:t>¬ </a:t>
            </a:r>
            <a:r>
              <a:rPr lang="en-GB" sz="1000" kern="0" spc="5" dirty="0">
                <a:cs typeface="Tahoma"/>
              </a:rPr>
              <a:t>Q)</a:t>
            </a:r>
            <a:endParaRPr lang="en-GB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3.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9917F1-23DF-4D6C-1FF3-3903417D860E}"/>
              </a:ext>
            </a:extLst>
          </p:cNvPr>
          <p:cNvCxnSpPr>
            <a:cxnSpLocks/>
          </p:cNvCxnSpPr>
          <p:nvPr/>
        </p:nvCxnSpPr>
        <p:spPr>
          <a:xfrm flipH="1">
            <a:off x="2728848" y="749579"/>
            <a:ext cx="7617" cy="285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FAFD7C-1C4C-8199-48DF-C89B64CB7695}"/>
              </a:ext>
            </a:extLst>
          </p:cNvPr>
          <p:cNvSpPr txBox="1"/>
          <p:nvPr/>
        </p:nvSpPr>
        <p:spPr>
          <a:xfrm>
            <a:off x="2514978" y="101472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2: 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60E424-BCFE-99B0-21F4-D3DC517FC803}"/>
              </a:ext>
            </a:extLst>
          </p:cNvPr>
          <p:cNvSpPr txBox="1"/>
          <p:nvPr/>
        </p:nvSpPr>
        <p:spPr>
          <a:xfrm>
            <a:off x="1773578" y="2926803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3T: 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585032-C3F3-AF88-2A7F-B17BBDE7FE92}"/>
              </a:ext>
            </a:extLst>
          </p:cNvPr>
          <p:cNvCxnSpPr>
            <a:cxnSpLocks/>
          </p:cNvCxnSpPr>
          <p:nvPr/>
        </p:nvCxnSpPr>
        <p:spPr>
          <a:xfrm>
            <a:off x="2421823" y="727422"/>
            <a:ext cx="0" cy="31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423A2C-192E-F35A-4188-52DCF8A87E1A}"/>
              </a:ext>
            </a:extLst>
          </p:cNvPr>
          <p:cNvCxnSpPr>
            <a:cxnSpLocks/>
          </p:cNvCxnSpPr>
          <p:nvPr/>
        </p:nvCxnSpPr>
        <p:spPr>
          <a:xfrm>
            <a:off x="2774902" y="2799368"/>
            <a:ext cx="321192" cy="24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5F9913-ED0A-A424-6456-1B458FFBE01A}"/>
              </a:ext>
            </a:extLst>
          </p:cNvPr>
          <p:cNvSpPr txBox="1"/>
          <p:nvPr/>
        </p:nvSpPr>
        <p:spPr>
          <a:xfrm>
            <a:off x="2590432" y="2577109"/>
            <a:ext cx="2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83E82-C749-ACE2-7C67-A8D3705F5648}"/>
              </a:ext>
            </a:extLst>
          </p:cNvPr>
          <p:cNvSpPr txBox="1"/>
          <p:nvPr/>
        </p:nvSpPr>
        <p:spPr>
          <a:xfrm>
            <a:off x="12598" y="3109142"/>
            <a:ext cx="4528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termina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determinar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se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completo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2611174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955" y="206375"/>
            <a:ext cx="22618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solidFill>
                  <a:schemeClr val="tx1"/>
                </a:solidFill>
              </a:rPr>
              <a:t>Algoritmos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85" dirty="0">
                <a:solidFill>
                  <a:schemeClr val="tx1"/>
                </a:solidFill>
              </a:rPr>
              <a:t>de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35" dirty="0">
                <a:solidFill>
                  <a:schemeClr val="tx1"/>
                </a:solidFill>
              </a:rPr>
              <a:t>SAT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90" dirty="0">
                <a:solidFill>
                  <a:schemeClr val="tx1"/>
                </a:solidFill>
              </a:rPr>
              <a:t>em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60" dirty="0">
                <a:solidFill>
                  <a:schemeClr val="tx1"/>
                </a:solidFill>
              </a:rPr>
              <a:t>estudo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751" y="1429547"/>
            <a:ext cx="3838499" cy="78418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9230" indent="-139065">
              <a:lnSpc>
                <a:spcPct val="100000"/>
              </a:lnSpc>
              <a:spcBef>
                <a:spcPts val="275"/>
              </a:spcBef>
              <a:buFont typeface="SimSun-ExtB"/>
              <a:buChar char="•"/>
              <a:tabLst>
                <a:tab pos="189865" algn="l"/>
              </a:tabLst>
            </a:pPr>
            <a:r>
              <a:rPr sz="1600" strike="sngStrike" spc="-1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</a:t>
            </a:r>
            <a:r>
              <a:rPr sz="1600" strike="sngStrike" spc="-4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600" strike="sngStrike" spc="-1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ritm</a:t>
            </a:r>
            <a:r>
              <a:rPr sz="1600" strike="sngStrike" spc="-5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600" strike="sngStrike" spc="2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trike="sngStrike" spc="-5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600" strike="sngStrike" spc="-9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600" strike="sngStrike" spc="2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trike="sngStrike" spc="-8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600" strike="sngStrike" spc="-5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ropaga</a:t>
            </a:r>
            <a:r>
              <a:rPr sz="1600" strike="sngStrike" spc="-60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¸</a:t>
            </a:r>
            <a:r>
              <a:rPr sz="1600" strike="sngStrike" spc="-3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600" strike="sngStrike" spc="-59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˜</a:t>
            </a:r>
            <a:r>
              <a:rPr sz="1600" strike="sngStrike" spc="-6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600" strike="sngStrike" spc="-5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600" strike="sngStrike" spc="2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trike="sngStrike" spc="-5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600" strike="sngStrike" spc="-9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600" strike="sngStrike" spc="2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trike="sngStrike" spc="-7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1600" strike="sngStrike" spc="-8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600" strike="sngStrike" spc="-4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rcas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9230" indent="-139065">
              <a:lnSpc>
                <a:spcPct val="100000"/>
              </a:lnSpc>
              <a:spcBef>
                <a:spcPts val="175"/>
              </a:spcBef>
              <a:buFont typeface="SimSun-ExtB"/>
              <a:buChar char="•"/>
              <a:tabLst>
                <a:tab pos="189865" algn="l"/>
              </a:tabLst>
            </a:pPr>
            <a:r>
              <a:rPr sz="1600" spc="-2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sz="1600" spc="-2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65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DP</a:t>
            </a:r>
            <a:endParaRPr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33375">
              <a:lnSpc>
                <a:spcPct val="100000"/>
              </a:lnSpc>
              <a:spcBef>
                <a:spcPts val="175"/>
              </a:spcBef>
            </a:pPr>
            <a:r>
              <a:rPr sz="1200" spc="-5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sz="1200" spc="-8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2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-75" baseline="13888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2000" spc="97" baseline="1388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60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menos</a:t>
            </a:r>
            <a:r>
              <a:rPr sz="1200" spc="20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35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eficiente</a:t>
            </a:r>
            <a:r>
              <a:rPr sz="1200" spc="15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mas</a:t>
            </a:r>
            <a:r>
              <a:rPr sz="12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25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200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2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35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completo</a:t>
            </a:r>
            <a:r>
              <a:rPr sz="1200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53975"/>
            <a:ext cx="3428974" cy="45332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r">
              <a:lnSpc>
                <a:spcPct val="106700"/>
              </a:lnSpc>
              <a:spcBef>
                <a:spcPts val="20"/>
              </a:spcBef>
            </a:pPr>
            <a:r>
              <a:rPr spc="-30" dirty="0">
                <a:solidFill>
                  <a:schemeClr val="tx1"/>
                </a:solidFill>
              </a:rPr>
              <a:t>Algoritmos</a:t>
            </a:r>
            <a:r>
              <a:rPr spc="35" dirty="0">
                <a:solidFill>
                  <a:schemeClr val="tx1"/>
                </a:solidFill>
              </a:rPr>
              <a:t> </a:t>
            </a:r>
            <a:r>
              <a:rPr spc="-75" dirty="0">
                <a:solidFill>
                  <a:schemeClr val="tx1"/>
                </a:solidFill>
              </a:rPr>
              <a:t>baseados</a:t>
            </a:r>
            <a:r>
              <a:rPr spc="35" dirty="0">
                <a:solidFill>
                  <a:schemeClr val="tx1"/>
                </a:solidFill>
              </a:rPr>
              <a:t> </a:t>
            </a:r>
            <a:r>
              <a:rPr spc="-90" dirty="0">
                <a:solidFill>
                  <a:schemeClr val="tx1"/>
                </a:solidFill>
              </a:rPr>
              <a:t>em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90" dirty="0">
                <a:solidFill>
                  <a:schemeClr val="tx1"/>
                </a:solidFill>
              </a:rPr>
              <a:t>DP</a:t>
            </a:r>
            <a:r>
              <a:rPr spc="35" dirty="0">
                <a:solidFill>
                  <a:schemeClr val="tx1"/>
                </a:solidFill>
              </a:rPr>
              <a:t> </a:t>
            </a:r>
            <a:r>
              <a:rPr spc="-150" dirty="0">
                <a:solidFill>
                  <a:schemeClr val="tx1"/>
                </a:solidFill>
              </a:rPr>
              <a:t>(</a:t>
            </a:r>
            <a:r>
              <a:rPr spc="-150" dirty="0" err="1">
                <a:solidFill>
                  <a:schemeClr val="tx1"/>
                </a:solidFill>
              </a:rPr>
              <a:t>vers</a:t>
            </a:r>
            <a:r>
              <a:rPr lang="en-PT" spc="-150" dirty="0">
                <a:solidFill>
                  <a:schemeClr val="tx1"/>
                </a:solidFill>
              </a:rPr>
              <a:t>ã</a:t>
            </a:r>
            <a:r>
              <a:rPr spc="-150" dirty="0">
                <a:solidFill>
                  <a:schemeClr val="tx1"/>
                </a:solidFill>
              </a:rPr>
              <a:t>o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-40" dirty="0">
                <a:solidFill>
                  <a:schemeClr val="tx1"/>
                </a:solidFill>
              </a:rPr>
              <a:t>original</a:t>
            </a:r>
            <a:r>
              <a:rPr spc="35" dirty="0">
                <a:solidFill>
                  <a:schemeClr val="tx1"/>
                </a:solidFill>
              </a:rPr>
              <a:t> </a:t>
            </a:r>
            <a:r>
              <a:rPr spc="-85" dirty="0">
                <a:solidFill>
                  <a:schemeClr val="tx1"/>
                </a:solidFill>
              </a:rPr>
              <a:t>de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Martin </a:t>
            </a:r>
            <a:r>
              <a:rPr spc="-425" dirty="0">
                <a:solidFill>
                  <a:schemeClr val="tx1"/>
                </a:solidFill>
              </a:rPr>
              <a:t> </a:t>
            </a:r>
            <a:r>
              <a:rPr b="1" spc="-30" dirty="0">
                <a:solidFill>
                  <a:srgbClr val="C00000"/>
                </a:solidFill>
              </a:rPr>
              <a:t>D</a:t>
            </a:r>
            <a:r>
              <a:rPr spc="-30" dirty="0">
                <a:solidFill>
                  <a:schemeClr val="tx1"/>
                </a:solidFill>
              </a:rPr>
              <a:t>avis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114" dirty="0">
                <a:solidFill>
                  <a:schemeClr val="tx1"/>
                </a:solidFill>
              </a:rPr>
              <a:t>e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Hilary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b="1" spc="-15" dirty="0">
                <a:solidFill>
                  <a:srgbClr val="C00000"/>
                </a:solidFill>
              </a:rPr>
              <a:t>P</a:t>
            </a:r>
            <a:r>
              <a:rPr spc="-15" dirty="0">
                <a:solidFill>
                  <a:schemeClr val="tx1"/>
                </a:solidFill>
              </a:rPr>
              <a:t>utnam)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968375"/>
            <a:ext cx="375094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SimSun-ExtB"/>
              <a:buChar char="•"/>
              <a:tabLst>
                <a:tab pos="1898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Permite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concluir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fórmula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marL="507365" lvl="1">
              <a:spcBef>
                <a:spcPts val="90"/>
              </a:spcBef>
              <a:buClr>
                <a:srgbClr val="3333B2"/>
              </a:buClr>
              <a:tabLst>
                <a:tab pos="1898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Se for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dada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testemunha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892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SimSun-ExtB"/>
              <a:buChar char="•"/>
              <a:tabLst>
                <a:tab pos="1898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92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SimSun-ExtB"/>
              <a:buChar char="•"/>
              <a:tabLst>
                <a:tab pos="1898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completo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, termina com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resposta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marL="1892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SimSun-ExtB"/>
              <a:buChar char="•"/>
              <a:tabLst>
                <a:tab pos="1898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9230" indent="-1390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SimSun-ExtB"/>
              <a:buChar char="•"/>
              <a:tabLst>
                <a:tab pos="189865" algn="l"/>
              </a:tabLst>
            </a:pP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088" y="130175"/>
            <a:ext cx="2124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solidFill>
                  <a:schemeClr val="tx1"/>
                </a:solidFill>
              </a:rPr>
              <a:t>Algoritmos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75" dirty="0">
                <a:solidFill>
                  <a:schemeClr val="tx1"/>
                </a:solidFill>
              </a:rPr>
              <a:t>baseados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90" dirty="0">
                <a:solidFill>
                  <a:schemeClr val="tx1"/>
                </a:solidFill>
              </a:rPr>
              <a:t>em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9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648075" cy="1713931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202565" algn="l"/>
              </a:tabLst>
            </a:pP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Doravante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seja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520065" lvl="1">
              <a:spcBef>
                <a:spcPts val="285"/>
              </a:spcBef>
              <a:buClr>
                <a:srgbClr val="3333B2"/>
              </a:buClr>
              <a:tabLst>
                <a:tab pos="202565" algn="l"/>
              </a:tabLst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∆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forma clausal;</a:t>
            </a:r>
          </a:p>
          <a:p>
            <a:pPr marL="520065" lvl="1">
              <a:spcBef>
                <a:spcPts val="285"/>
              </a:spcBef>
              <a:buClr>
                <a:srgbClr val="3333B2"/>
              </a:buClr>
              <a:tabLst>
                <a:tab pos="202565" algn="l"/>
              </a:tabLst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05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 um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01930" indent="-1390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202565" algn="l"/>
              </a:tabLst>
            </a:pPr>
            <a:endParaRPr lang="en-GB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202565" algn="l"/>
              </a:tabLst>
            </a:pP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Ideia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628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202565" algn="l"/>
              </a:tabLst>
            </a:pPr>
            <a:r>
              <a:rPr lang="en-GB" sz="105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∆ </a:t>
            </a:r>
            <a:r>
              <a:rPr lang="en-GB" sz="105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05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sse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o conjunto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obtido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eliminação</a:t>
            </a:r>
            <a:r>
              <a:rPr lang="en-GB" sz="105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P</a:t>
            </a:r>
            <a:r>
              <a:rPr lang="en-GB" sz="1050" baseline="-250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05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denotado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∃P</a:t>
            </a:r>
            <a:r>
              <a:rPr lang="en-GB" sz="105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(∆)),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através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GB" sz="105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aplicação</a:t>
            </a:r>
            <a:r>
              <a:rPr lang="en-GB" sz="105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5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resolução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, for  </a:t>
            </a:r>
            <a:r>
              <a:rPr lang="en-GB" sz="105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01930" indent="-1390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202565" algn="l"/>
              </a:tabLst>
            </a:pPr>
            <a:endParaRPr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CD3BC-ED5B-C19A-E682-2B086F4C616C}"/>
              </a:ext>
            </a:extLst>
          </p:cNvPr>
          <p:cNvSpPr txBox="1"/>
          <p:nvPr/>
        </p:nvSpPr>
        <p:spPr>
          <a:xfrm>
            <a:off x="552450" y="2416175"/>
            <a:ext cx="3550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Então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e para que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a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semântica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nos</a:t>
            </a:r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serve?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399D5172-8198-7761-98C9-A39FD05918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892175"/>
            <a:ext cx="648715" cy="12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50" y="53975"/>
            <a:ext cx="3505200" cy="45332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r">
              <a:lnSpc>
                <a:spcPct val="106700"/>
              </a:lnSpc>
              <a:spcBef>
                <a:spcPts val="20"/>
              </a:spcBef>
            </a:pPr>
            <a:r>
              <a:rPr lang="pt-PT" spc="-50" dirty="0"/>
              <a:t>Relembrar: cláusulas</a:t>
            </a:r>
            <a:br>
              <a:rPr lang="pt-PT" spc="30" dirty="0"/>
            </a:br>
            <a:r>
              <a:rPr spc="-40" dirty="0" err="1"/>
              <a:t>conceito</a:t>
            </a:r>
            <a:r>
              <a:rPr spc="35" dirty="0"/>
              <a:t> </a:t>
            </a:r>
            <a:r>
              <a:rPr spc="-85" dirty="0"/>
              <a:t>de</a:t>
            </a:r>
            <a:r>
              <a:rPr spc="30" dirty="0"/>
              <a:t> </a:t>
            </a:r>
            <a:r>
              <a:rPr spc="-20" dirty="0"/>
              <a:t>literal</a:t>
            </a:r>
            <a:r>
              <a:rPr spc="30" dirty="0"/>
              <a:t> </a:t>
            </a:r>
            <a:r>
              <a:rPr spc="-114" dirty="0"/>
              <a:t>e</a:t>
            </a:r>
            <a:r>
              <a:rPr spc="30" dirty="0"/>
              <a:t> </a:t>
            </a:r>
            <a:r>
              <a:rPr spc="-85" dirty="0"/>
              <a:t>de </a:t>
            </a:r>
            <a:r>
              <a:rPr spc="-420" dirty="0"/>
              <a:t> </a:t>
            </a:r>
            <a:r>
              <a:rPr spc="-125" dirty="0"/>
              <a:t>cl</a:t>
            </a:r>
            <a:r>
              <a:rPr lang="en-PT" spc="-125" dirty="0"/>
              <a:t>á</a:t>
            </a:r>
            <a:r>
              <a:rPr spc="-125" dirty="0" err="1"/>
              <a:t>usula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663575"/>
            <a:ext cx="3890010" cy="22121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564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tabLst>
                <a:tab pos="215265" algn="l"/>
              </a:tabLst>
            </a:pPr>
            <a:r>
              <a:rPr lang="pt-PT" sz="110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sz="110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Um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2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literal</a:t>
            </a:r>
            <a:r>
              <a:rPr sz="1100" spc="-10" dirty="0">
                <a:solidFill>
                  <a:srgbClr val="3333B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70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100" spc="-9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um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22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100" spc="-459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ım</a:t>
            </a:r>
            <a:r>
              <a:rPr sz="11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olo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8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ro</a:t>
            </a:r>
            <a:r>
              <a:rPr sz="110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osicional</a:t>
            </a:r>
            <a:r>
              <a:rPr sz="11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1100" spc="-20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literal</a:t>
            </a:r>
            <a:r>
              <a:rPr sz="1100" spc="20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20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100" spc="-30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ositivo</a:t>
            </a:r>
            <a:r>
              <a:rPr sz="1100" spc="15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nega</a:t>
            </a:r>
            <a:r>
              <a:rPr sz="1100" spc="-605" dirty="0">
                <a:latin typeface="Calibri Light" panose="020F0302020204030204" pitchFamily="34" charset="0"/>
                <a:cs typeface="Calibri Light" panose="020F0302020204030204" pitchFamily="34" charset="0"/>
              </a:rPr>
              <a:t>¸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100" spc="-595" dirty="0">
                <a:latin typeface="Calibri Light" panose="020F0302020204030204" pitchFamily="34" charset="0"/>
                <a:cs typeface="Calibri Light" panose="020F0302020204030204" pitchFamily="34" charset="0"/>
              </a:rPr>
              <a:t>˜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um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22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100" spc="-459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ım</a:t>
            </a:r>
            <a:r>
              <a:rPr sz="11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olo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8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ro</a:t>
            </a:r>
            <a:r>
              <a:rPr sz="110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1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osicional</a:t>
            </a:r>
            <a:r>
              <a:rPr sz="1100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1100" spc="-20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literal</a:t>
            </a:r>
            <a:r>
              <a:rPr sz="1100" spc="15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60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1100" spc="-95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100" spc="-60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sz="1100" spc="-65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100" spc="-20" dirty="0">
                <a:solidFill>
                  <a:srgbClr val="D8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tivo</a:t>
            </a: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10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ex:</a:t>
            </a:r>
            <a:r>
              <a:rPr sz="1100" spc="10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¬Q).</a:t>
            </a:r>
            <a:endParaRPr lang="pt-PT" sz="1100" spc="-4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endParaRPr lang="pt-PT" sz="1100" spc="-4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Chama-se </a:t>
            </a:r>
            <a:r>
              <a:rPr lang="en-GB" sz="1100" spc="-4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cláusula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sz="1100" spc="-4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b="1" spc="-4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disjunção</a:t>
            </a:r>
            <a:r>
              <a:rPr lang="en-GB" sz="1100" spc="-4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spc="-4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literais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(ex: P ∨ ¬Q).</a:t>
            </a: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endParaRPr lang="en-GB" sz="1100" spc="-4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Chama-se </a:t>
            </a:r>
            <a:r>
              <a:rPr lang="en-GB" sz="1100" spc="-4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spc="-4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unitária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spc="-4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spc="-4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100" spc="-4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spc="-4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exactamente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um literal.</a:t>
            </a: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endParaRPr lang="en-GB" sz="1100" spc="-4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Ex </a:t>
            </a:r>
            <a:r>
              <a:rPr lang="en-GB" sz="1100" spc="-4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lang="en-GB" sz="1100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P, P ∨ Q, ¬Q , ¬Q  ∨ P </a:t>
            </a: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endParaRPr lang="en-GB" sz="1100" spc="-4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4F1B12-9E3A-0DB8-708D-1352C6F19265}"/>
              </a:ext>
            </a:extLst>
          </p:cNvPr>
          <p:cNvCxnSpPr>
            <a:cxnSpLocks/>
          </p:cNvCxnSpPr>
          <p:nvPr/>
        </p:nvCxnSpPr>
        <p:spPr>
          <a:xfrm flipH="1" flipV="1">
            <a:off x="526514" y="2492375"/>
            <a:ext cx="23296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B2C2E-A978-26A8-AF44-E6752BB60415}"/>
              </a:ext>
            </a:extLst>
          </p:cNvPr>
          <p:cNvCxnSpPr>
            <a:cxnSpLocks/>
          </p:cNvCxnSpPr>
          <p:nvPr/>
        </p:nvCxnSpPr>
        <p:spPr>
          <a:xfrm flipV="1">
            <a:off x="759475" y="2492375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C5D05E-F794-00A4-06B2-91BABFD66CC5}"/>
              </a:ext>
            </a:extLst>
          </p:cNvPr>
          <p:cNvSpPr txBox="1"/>
          <p:nvPr/>
        </p:nvSpPr>
        <p:spPr>
          <a:xfrm>
            <a:off x="300541" y="280321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unitárias</a:t>
            </a:r>
            <a:endParaRPr lang="en-GB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9DE5243-F9FA-8DD0-618C-B485188376A5}"/>
              </a:ext>
            </a:extLst>
          </p:cNvPr>
          <p:cNvSpPr txBox="1"/>
          <p:nvPr/>
        </p:nvSpPr>
        <p:spPr>
          <a:xfrm>
            <a:off x="1924050" y="2131859"/>
            <a:ext cx="2590800" cy="721031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4010">
              <a:lnSpc>
                <a:spcPts val="1200"/>
              </a:lnSpc>
              <a:spcBef>
                <a:spcPts val="175"/>
              </a:spcBef>
            </a:pP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Ex: A formula</a:t>
            </a:r>
          </a:p>
          <a:p>
            <a:pPr marL="334010">
              <a:lnSpc>
                <a:spcPts val="1200"/>
              </a:lnSpc>
              <a:spcBef>
                <a:spcPts val="175"/>
              </a:spcBef>
            </a:pP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P → </a:t>
            </a:r>
            <a:r>
              <a:rPr lang="en-PT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¬  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(Q ∨  ((</a:t>
            </a:r>
            <a:r>
              <a:rPr lang="pt-PT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R </a:t>
            </a:r>
            <a:r>
              <a:rPr lang="en-PT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∧</a:t>
            </a:r>
            <a:r>
              <a:rPr lang="en-PT" sz="900" spc="-9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S )</a:t>
            </a:r>
            <a:r>
              <a:rPr lang="pt-PT" sz="9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PT" sz="900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→ P)</a:t>
            </a:r>
            <a:endParaRPr lang="en-GB" sz="900" spc="-13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34010">
              <a:lnSpc>
                <a:spcPts val="1200"/>
              </a:lnSpc>
              <a:spcBef>
                <a:spcPts val="175"/>
              </a:spcBef>
            </a:pPr>
            <a:r>
              <a:rPr lang="en-GB" sz="900" dirty="0" err="1">
                <a:latin typeface="+mj-lt"/>
                <a:cs typeface="Tahoma"/>
              </a:rPr>
              <a:t>Corresponde</a:t>
            </a:r>
            <a:r>
              <a:rPr lang="en-GB" sz="900" dirty="0">
                <a:latin typeface="+mj-lt"/>
                <a:cs typeface="Tahoma"/>
              </a:rPr>
              <a:t> </a:t>
            </a:r>
            <a:r>
              <a:rPr lang="en-GB" sz="900" dirty="0" err="1">
                <a:latin typeface="+mj-lt"/>
                <a:cs typeface="Tahoma"/>
              </a:rPr>
              <a:t>ao</a:t>
            </a:r>
            <a:r>
              <a:rPr lang="en-GB" sz="900" dirty="0">
                <a:latin typeface="+mj-lt"/>
                <a:cs typeface="Tahoma"/>
              </a:rPr>
              <a:t> conjunto:</a:t>
            </a:r>
          </a:p>
          <a:p>
            <a:pPr marL="334010">
              <a:lnSpc>
                <a:spcPts val="1200"/>
              </a:lnSpc>
              <a:spcBef>
                <a:spcPts val="175"/>
              </a:spcBef>
            </a:pPr>
            <a:r>
              <a:rPr lang="en-GB" sz="900" dirty="0">
                <a:latin typeface="+mj-lt"/>
                <a:cs typeface="Tahoma"/>
              </a:rPr>
              <a:t>{{ </a:t>
            </a:r>
            <a:r>
              <a:rPr lang="en-PT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¬</a:t>
            </a:r>
            <a:r>
              <a:rPr lang="en-GB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P, </a:t>
            </a:r>
            <a:r>
              <a:rPr lang="en-PT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¬  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n-GB" sz="900" dirty="0">
                <a:latin typeface="+mj-lt"/>
                <a:cs typeface="Tahoma"/>
              </a:rPr>
              <a:t>} </a:t>
            </a:r>
            <a:r>
              <a:rPr lang="en-PT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900" spc="-135" dirty="0">
                <a:latin typeface="+mj-lt"/>
                <a:cs typeface="Tahoma"/>
              </a:rPr>
              <a:t> </a:t>
            </a:r>
            <a:r>
              <a:rPr lang="en-GB" sz="900" dirty="0">
                <a:latin typeface="+mj-lt"/>
                <a:cs typeface="Tahoma"/>
              </a:rPr>
              <a:t>{ </a:t>
            </a:r>
            <a:r>
              <a:rPr lang="en-PT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¬</a:t>
            </a:r>
            <a:r>
              <a:rPr lang="en-GB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P, </a:t>
            </a:r>
            <a:r>
              <a:rPr lang="pt-PT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GB" sz="900" dirty="0">
                <a:latin typeface="+mj-lt"/>
                <a:cs typeface="Tahoma"/>
              </a:rPr>
              <a:t> } , { </a:t>
            </a:r>
            <a:r>
              <a:rPr lang="en-PT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¬</a:t>
            </a:r>
            <a:r>
              <a:rPr lang="en-GB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P, </a:t>
            </a:r>
            <a:r>
              <a:rPr lang="pt-PT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900" dirty="0">
                <a:latin typeface="+mj-lt"/>
                <a:cs typeface="Tahoma"/>
              </a:rPr>
              <a:t> } ,{ </a:t>
            </a:r>
            <a:r>
              <a:rPr lang="en-PT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¬</a:t>
            </a:r>
            <a:r>
              <a:rPr lang="en-GB" sz="900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900" dirty="0">
                <a:latin typeface="+mj-lt"/>
                <a:cs typeface="Tahoma"/>
              </a:rPr>
              <a:t> } }</a:t>
            </a:r>
            <a:endParaRPr lang="en-PT" sz="900" spc="-13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0175"/>
            <a:ext cx="32004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135"/>
              </a:spcBef>
            </a:pPr>
            <a:r>
              <a:rPr lang="en-GB" sz="1400" dirty="0">
                <a:solidFill>
                  <a:schemeClr val="tx1"/>
                </a:solidFill>
              </a:rPr>
              <a:t>Conjunto </a:t>
            </a:r>
            <a:r>
              <a:rPr lang="en-GB" sz="1400" dirty="0" err="1">
                <a:solidFill>
                  <a:schemeClr val="tx1"/>
                </a:solidFill>
              </a:rPr>
              <a:t>obtido</a:t>
            </a:r>
            <a:r>
              <a:rPr lang="en-GB" sz="1400" dirty="0">
                <a:solidFill>
                  <a:schemeClr val="tx1"/>
                </a:solidFill>
              </a:rPr>
              <a:t> de ∆ </a:t>
            </a:r>
            <a:r>
              <a:rPr lang="en-GB" sz="1400" dirty="0" err="1">
                <a:solidFill>
                  <a:schemeClr val="tx1"/>
                </a:solidFill>
              </a:rPr>
              <a:t>por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elimina</a:t>
            </a:r>
            <a:r>
              <a:rPr lang="en-GB" dirty="0" err="1">
                <a:solidFill>
                  <a:schemeClr val="tx1"/>
                </a:solidFill>
              </a:rPr>
              <a:t>çã</a:t>
            </a:r>
            <a:r>
              <a:rPr lang="en-GB" sz="1400" dirty="0" err="1">
                <a:solidFill>
                  <a:schemeClr val="tx1"/>
                </a:solidFill>
              </a:rPr>
              <a:t>o</a:t>
            </a:r>
            <a:r>
              <a:rPr lang="en-GB" sz="1400" dirty="0">
                <a:solidFill>
                  <a:schemeClr val="tx1"/>
                </a:solidFill>
              </a:rPr>
              <a:t> de P</a:t>
            </a:r>
            <a:r>
              <a:rPr lang="en-GB" sz="1400" baseline="-25000" dirty="0">
                <a:solidFill>
                  <a:schemeClr val="tx1"/>
                </a:solidFill>
              </a:rPr>
              <a:t>i </a:t>
            </a:r>
            <a:br>
              <a:rPr lang="en-GB" sz="1400" baseline="-250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 (∃P</a:t>
            </a:r>
            <a:r>
              <a:rPr lang="en-GB" sz="1400" baseline="-25000" dirty="0">
                <a:solidFill>
                  <a:schemeClr val="tx1"/>
                </a:solidFill>
              </a:rPr>
              <a:t>i</a:t>
            </a:r>
            <a:r>
              <a:rPr lang="en-GB" sz="1400" dirty="0">
                <a:solidFill>
                  <a:schemeClr val="tx1"/>
                </a:solidFill>
              </a:rPr>
              <a:t> (∆))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" y="595007"/>
            <a:ext cx="2514600" cy="333745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2025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Ideia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628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202565" algn="l"/>
              </a:tabLst>
            </a:pPr>
            <a:r>
              <a:rPr lang="en-GB" sz="11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∆ </a:t>
            </a:r>
            <a:r>
              <a:rPr lang="en-GB" sz="110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sse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o conjunto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obtido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eliminação</a:t>
            </a:r>
            <a:r>
              <a:rPr lang="en-GB" sz="11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P</a:t>
            </a:r>
            <a:r>
              <a:rPr lang="en-GB" sz="1100" baseline="-250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1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denotado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∃P</a:t>
            </a:r>
            <a:r>
              <a:rPr lang="en-GB" sz="11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(∆)),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através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GB" sz="110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aplicação</a:t>
            </a:r>
            <a:r>
              <a:rPr lang="en-GB" sz="11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resolução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, for 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Fazer:</a:t>
            </a:r>
          </a:p>
          <a:p>
            <a:pPr marL="266065" indent="-22860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AutoNum type="arabicParenR"/>
              <a:tabLst>
                <a:tab pos="1771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-P</a:t>
            </a:r>
            <a:r>
              <a:rPr lang="en-GB" sz="11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adicionados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66065" indent="-22860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AutoNum type="arabicParenR"/>
              <a:tabLst>
                <a:tab pos="1771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065" indent="-228600">
              <a:spcBef>
                <a:spcPts val="285"/>
              </a:spcBef>
              <a:buClr>
                <a:srgbClr val="3333B2"/>
              </a:buClr>
              <a:buFontTx/>
              <a:buAutoNum type="arabicParenR"/>
              <a:tabLst>
                <a:tab pos="1771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contêm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P</a:t>
            </a:r>
            <a:r>
              <a:rPr lang="en-GB" sz="11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simplesmente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retiradas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66065" indent="-228600">
              <a:spcBef>
                <a:spcPts val="285"/>
              </a:spcBef>
              <a:buClr>
                <a:srgbClr val="3333B2"/>
              </a:buClr>
              <a:buFontTx/>
              <a:buAutoNum type="arabicParenR"/>
              <a:tabLst>
                <a:tab pos="1771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7465"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1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 final, </a:t>
            </a:r>
            <a:r>
              <a:rPr lang="en-GB" sz="11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deixam</a:t>
            </a:r>
            <a:r>
              <a:rPr lang="en-GB" sz="1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existir</a:t>
            </a:r>
            <a:r>
              <a:rPr lang="en-GB" sz="1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1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com P</a:t>
            </a:r>
            <a:r>
              <a:rPr lang="en-GB" sz="1100" b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1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.</a:t>
            </a:r>
          </a:p>
          <a:p>
            <a:pPr marL="37465"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66065" indent="-22860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AutoNum type="arabicParenR"/>
              <a:tabLst>
                <a:tab pos="1771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6530" indent="-1390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554E5-60C7-2EB5-1946-ED28F69849C4}"/>
              </a:ext>
            </a:extLst>
          </p:cNvPr>
          <p:cNvSpPr/>
          <p:nvPr/>
        </p:nvSpPr>
        <p:spPr>
          <a:xfrm>
            <a:off x="2762250" y="739775"/>
            <a:ext cx="18288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B058105-9EC1-EE6F-1907-8953DCC8057C}"/>
              </a:ext>
            </a:extLst>
          </p:cNvPr>
          <p:cNvSpPr txBox="1"/>
          <p:nvPr/>
        </p:nvSpPr>
        <p:spPr>
          <a:xfrm>
            <a:off x="2743200" y="746819"/>
            <a:ext cx="1847850" cy="2363467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0165" marR="43180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tabLst>
                <a:tab pos="189865" algn="l"/>
              </a:tabLst>
            </a:pP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Sejam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C1, C2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duas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</a:t>
            </a:r>
            <a:r>
              <a:rPr lang="pt-PT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uma </a:t>
            </a:r>
            <a:r>
              <a:rPr lang="pt-PT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pt-PT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atómica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tal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 ∈ 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C1 e ¬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 ∈ 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C2. </a:t>
            </a:r>
          </a:p>
          <a:p>
            <a:pPr marL="50165" marR="43180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tabLst>
                <a:tab pos="189865" algn="l"/>
              </a:tabLst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Pela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aplicação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princípio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da 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resolução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vem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50165" marR="43180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tabLst>
                <a:tab pos="189865" algn="l"/>
              </a:tabLst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	  Res 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α(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C1, C2) = (C1 − {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α}) ∪ (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C2 − {¬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α})</a:t>
            </a:r>
          </a:p>
          <a:p>
            <a:pPr marL="189230" marR="43180" indent="-139065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buFont typeface="Lucida Sans Unicode"/>
              <a:buChar char="•"/>
              <a:tabLst>
                <a:tab pos="189865" algn="l"/>
              </a:tabLst>
            </a:pPr>
            <a:endParaRPr lang="el-GR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165" marR="43180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tabLst>
                <a:tab pos="189865" algn="l"/>
              </a:tabLst>
            </a:pP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que</a:t>
            </a:r>
          </a:p>
          <a:p>
            <a:pPr marL="189230" marR="43180" indent="-139065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buFont typeface="Lucida Sans Unicode"/>
              <a:buChar char="•"/>
              <a:tabLst>
                <a:tab pos="189865" algn="l"/>
              </a:tabLst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resultante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(C1 − {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α}) ∪ (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C2 − {¬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α}) </a:t>
            </a:r>
            <a:r>
              <a:rPr lang="pt-PT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denominada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resolvente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l-GR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α.</a:t>
            </a:r>
            <a:endParaRPr lang="el-GR" sz="105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9230" marR="43180" indent="-139065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buFont typeface="Lucida Sans Unicode"/>
              <a:buChar char="•"/>
              <a:tabLst>
                <a:tab pos="189865" algn="l"/>
              </a:tabLst>
            </a:pPr>
            <a:endParaRPr lang="el-GR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9230" marR="43180" indent="-139065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buFont typeface="Lucida Sans Unicode"/>
              <a:buChar char="•"/>
              <a:tabLst>
                <a:tab pos="189865" algn="l"/>
              </a:tabLst>
            </a:pP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684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619" y="776506"/>
            <a:ext cx="2481431" cy="16177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GB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∆ = {{P, Q}, {¬P, Q}, {¬P, S }, {¬Q, R}}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GB" sz="13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Dá</a:t>
            </a:r>
            <a:r>
              <a:rPr lang="en-GB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GB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∃P(∆) = {{Q}, {Q, S }, {¬Q, R}}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GB"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5B7AB-349C-4DE3-CC69-1C937357F3CD}"/>
              </a:ext>
            </a:extLst>
          </p:cNvPr>
          <p:cNvSpPr txBox="1"/>
          <p:nvPr/>
        </p:nvSpPr>
        <p:spPr>
          <a:xfrm>
            <a:off x="2457450" y="130175"/>
            <a:ext cx="183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Exemplo1: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eliminação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P</a:t>
            </a:r>
          </a:p>
          <a:p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75379-2CDD-286F-6533-9F38E8EBA6B5}"/>
              </a:ext>
            </a:extLst>
          </p:cNvPr>
          <p:cNvSpPr/>
          <p:nvPr/>
        </p:nvSpPr>
        <p:spPr>
          <a:xfrm>
            <a:off x="2990850" y="892175"/>
            <a:ext cx="1447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C627D-F5F4-E253-0323-E1BE4EBAC497}"/>
              </a:ext>
            </a:extLst>
          </p:cNvPr>
          <p:cNvSpPr txBox="1"/>
          <p:nvPr/>
        </p:nvSpPr>
        <p:spPr>
          <a:xfrm>
            <a:off x="3032354" y="892175"/>
            <a:ext cx="15508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-P:</a:t>
            </a:r>
          </a:p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{P, Q}, {¬P, Q}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{Q}</a:t>
            </a:r>
          </a:p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{P, Q}, {¬P, S }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{Q, S } </a:t>
            </a:r>
          </a:p>
          <a:p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en-GB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282575"/>
            <a:ext cx="31057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solidFill>
                  <a:schemeClr val="tx1"/>
                </a:solidFill>
              </a:rPr>
              <a:t>Algoritmo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75" dirty="0">
                <a:solidFill>
                  <a:schemeClr val="tx1"/>
                </a:solidFill>
              </a:rPr>
              <a:t>baseado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90" dirty="0">
                <a:solidFill>
                  <a:schemeClr val="tx1"/>
                </a:solidFill>
              </a:rPr>
              <a:t>em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DP: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70" dirty="0">
                <a:solidFill>
                  <a:schemeClr val="tx1"/>
                </a:solidFill>
              </a:rPr>
              <a:t>passo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65" dirty="0">
                <a:solidFill>
                  <a:schemeClr val="tx1"/>
                </a:solidFill>
              </a:rPr>
              <a:t>a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70" dirty="0">
                <a:solidFill>
                  <a:schemeClr val="tx1"/>
                </a:solidFill>
              </a:rPr>
              <a:t>passo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91634"/>
            <a:ext cx="3105784" cy="154337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eliminando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sucessivamente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∆.</a:t>
            </a:r>
          </a:p>
          <a:p>
            <a:pPr marL="189230" indent="-177165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9230" indent="-177165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Condições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paragem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2065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tabLst>
                <a:tab pos="1898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vazia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({{}}):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inicial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tabLst>
                <a:tab pos="1898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Obtenção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conjunto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vazio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({}):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inicial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11FB539-6119-2A5C-227E-288606CC0999}"/>
              </a:ext>
            </a:extLst>
          </p:cNvPr>
          <p:cNvSpPr txBox="1"/>
          <p:nvPr/>
        </p:nvSpPr>
        <p:spPr>
          <a:xfrm>
            <a:off x="3067050" y="2584284"/>
            <a:ext cx="169418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Hum...</a:t>
            </a:r>
            <a:r>
              <a:rPr sz="1400" spc="17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400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muito</a:t>
            </a:r>
            <a:r>
              <a:rPr sz="1400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4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confuso.</a:t>
            </a:r>
            <a:r>
              <a:rPr sz="1400" spc="17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pt-PT" sz="1400" spc="17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pt-PT" sz="14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Mais </a:t>
            </a:r>
            <a:r>
              <a:rPr sz="1400" spc="-6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exemplos</a:t>
            </a:r>
            <a:r>
              <a:rPr sz="14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F6516DB-A51E-9347-02A6-E9682032B8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50" y="792246"/>
            <a:ext cx="810894" cy="152019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650" y="111758"/>
            <a:ext cx="27679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solidFill>
                  <a:schemeClr val="tx1"/>
                </a:solidFill>
              </a:rPr>
              <a:t>Algoritmo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75" dirty="0">
                <a:solidFill>
                  <a:schemeClr val="tx1"/>
                </a:solidFill>
              </a:rPr>
              <a:t>baseado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90" dirty="0">
                <a:solidFill>
                  <a:schemeClr val="tx1"/>
                </a:solidFill>
              </a:rPr>
              <a:t>em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DP: </a:t>
            </a:r>
            <a:r>
              <a:rPr spc="-70" dirty="0">
                <a:solidFill>
                  <a:schemeClr val="tx1"/>
                </a:solidFill>
              </a:rPr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647" y="663575"/>
            <a:ext cx="4262806" cy="23685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</a:t>
            </a:r>
            <a:r>
              <a:rPr lang="en-GB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1: 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∆ = {{P, Q}, {¬P, Q}, {¬Q, R}, {¬R}}</a:t>
            </a:r>
          </a:p>
          <a:p>
            <a:pPr marL="469900" lvl="1">
              <a:spcBef>
                <a:spcPts val="90"/>
              </a:spcBef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∃P(∆) = {{Q}, {¬Q, R}, {¬R}}</a:t>
            </a:r>
          </a:p>
          <a:p>
            <a:pPr marL="469900" lvl="1">
              <a:spcBef>
                <a:spcPts val="90"/>
              </a:spcBef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∃Q(∃P(∆)) = {{R}, {¬R}}</a:t>
            </a:r>
          </a:p>
          <a:p>
            <a:pPr marL="469900" lvl="1">
              <a:spcBef>
                <a:spcPts val="90"/>
              </a:spcBef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∃R(∃Q(∃P(∆))) = {{}}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geração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vazia;a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inicial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2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2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</a:t>
            </a:r>
            <a:r>
              <a:rPr lang="en-GB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: ∆ = {{P, Q}, {¬P, Q}, {¬Q, R}}</a:t>
            </a:r>
          </a:p>
          <a:p>
            <a:pPr marL="469900" lvl="1">
              <a:spcBef>
                <a:spcPts val="90"/>
              </a:spcBef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∃P(∆) = {{Q}, {¬Q, R}}</a:t>
            </a:r>
          </a:p>
          <a:p>
            <a:pPr marL="469900" lvl="1">
              <a:spcBef>
                <a:spcPts val="90"/>
              </a:spcBef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∃Q(∃P(∆)) = {{R}}</a:t>
            </a:r>
          </a:p>
          <a:p>
            <a:pPr marL="469900" lvl="1">
              <a:spcBef>
                <a:spcPts val="90"/>
              </a:spcBef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∃R(∃Q(∃P(∆))) = {}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obtenção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conjunto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vazio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; a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inicial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2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b="1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30175"/>
            <a:ext cx="323596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en-GB" spc="-65" dirty="0" err="1">
                <a:solidFill>
                  <a:srgbClr val="C00000"/>
                </a:solidFill>
              </a:rPr>
              <a:t>Implementação</a:t>
            </a:r>
            <a:r>
              <a:rPr lang="en-GB" spc="-65" dirty="0">
                <a:solidFill>
                  <a:schemeClr val="tx1"/>
                </a:solidFill>
              </a:rPr>
              <a:t> do </a:t>
            </a:r>
            <a:r>
              <a:rPr lang="en-GB" spc="-65" dirty="0" err="1">
                <a:solidFill>
                  <a:schemeClr val="tx1"/>
                </a:solidFill>
              </a:rPr>
              <a:t>algoritmo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usando</a:t>
            </a:r>
            <a:r>
              <a:rPr lang="en-GB" spc="-65" dirty="0">
                <a:solidFill>
                  <a:schemeClr val="tx1"/>
                </a:solidFill>
              </a:rPr>
              <a:t> (buckets) “</a:t>
            </a:r>
            <a:r>
              <a:rPr lang="en-GB" spc="-65" dirty="0" err="1">
                <a:solidFill>
                  <a:schemeClr val="tx1"/>
                </a:solidFill>
              </a:rPr>
              <a:t>baldes</a:t>
            </a:r>
            <a:r>
              <a:rPr lang="en-GB" spc="-65" dirty="0">
                <a:solidFill>
                  <a:schemeClr val="tx1"/>
                </a:solidFill>
              </a:rPr>
              <a:t>”</a:t>
            </a:r>
            <a:endParaRPr spc="-6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" y="757993"/>
            <a:ext cx="2913380" cy="3037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Passo1: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preenchimento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6530" indent="-139065"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Estabelece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ordem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76530" indent="-139065"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um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P</a:t>
            </a:r>
            <a:r>
              <a:rPr lang="en-GB" sz="11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 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).</a:t>
            </a:r>
          </a:p>
          <a:p>
            <a:pPr marL="176530" indent="-139065"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colocada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primeiro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menciona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um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lhe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pertença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7465"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2: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dos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(buckets)</a:t>
            </a:r>
          </a:p>
          <a:p>
            <a:pPr marL="208915" indent="-171450">
              <a:spcBef>
                <a:spcPts val="2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 P</a:t>
            </a:r>
            <a:r>
              <a:rPr lang="en-GB" sz="11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exclusivamente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das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08915" indent="-171450">
              <a:spcBef>
                <a:spcPts val="2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um dos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obtidos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anterior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colocado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Pj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menciona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en-GB" sz="11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marL="176530" indent="-1390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6530" indent="-1390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endParaRPr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AA13829-6C2A-5093-A8C0-1169E8ECF1E8}"/>
              </a:ext>
            </a:extLst>
          </p:cNvPr>
          <p:cNvSpPr txBox="1"/>
          <p:nvPr/>
        </p:nvSpPr>
        <p:spPr>
          <a:xfrm>
            <a:off x="3143250" y="2644775"/>
            <a:ext cx="1466850" cy="5841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2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Mais</a:t>
            </a:r>
            <a:r>
              <a:rPr sz="1200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sz="1200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vez,</a:t>
            </a:r>
            <a:r>
              <a:rPr sz="12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PT" sz="1200" spc="-730" dirty="0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sz="1200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200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sz="1200" spc="-6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confuso</a:t>
            </a:r>
            <a:r>
              <a:rPr lang="pt-PT" sz="12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.....</a:t>
            </a:r>
            <a:r>
              <a:rPr sz="1200" spc="1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pt-PT" sz="1200" spc="18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200" spc="-6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exemplos</a:t>
            </a:r>
            <a:r>
              <a:rPr sz="12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43A4ADEC-78E9-9A46-6E4D-60C8E3BC763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8050" y="1044575"/>
            <a:ext cx="810894" cy="152019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0" y="140291"/>
            <a:ext cx="260921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en-GB" spc="-65" dirty="0" err="1">
                <a:solidFill>
                  <a:schemeClr val="tx1"/>
                </a:solidFill>
              </a:rPr>
              <a:t>Preenchimento</a:t>
            </a:r>
            <a:r>
              <a:rPr lang="en-GB" spc="-65" dirty="0">
                <a:solidFill>
                  <a:schemeClr val="tx1"/>
                </a:solidFill>
              </a:rPr>
              <a:t> de </a:t>
            </a:r>
            <a:r>
              <a:rPr lang="en-GB" spc="-65" dirty="0" err="1">
                <a:solidFill>
                  <a:schemeClr val="tx1"/>
                </a:solidFill>
              </a:rPr>
              <a:t>baldes</a:t>
            </a:r>
            <a:r>
              <a:rPr lang="en-GB" spc="-65" dirty="0">
                <a:solidFill>
                  <a:schemeClr val="tx1"/>
                </a:solidFill>
              </a:rPr>
              <a:t>: </a:t>
            </a:r>
            <a:br>
              <a:rPr lang="en-GB" spc="-65" dirty="0">
                <a:solidFill>
                  <a:schemeClr val="tx1"/>
                </a:solidFill>
              </a:rPr>
            </a:br>
            <a:r>
              <a:rPr lang="en-GB" spc="-65" dirty="0" err="1">
                <a:solidFill>
                  <a:schemeClr val="tx1"/>
                </a:solidFill>
              </a:rPr>
              <a:t>voltando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ao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exemplo</a:t>
            </a:r>
            <a:endParaRPr spc="-6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390778" y="626081"/>
            <a:ext cx="3574338" cy="4526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819"/>
              </a:spcBef>
            </a:pPr>
            <a:r>
              <a:rPr lang="pt-PT"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∆ = {{P, Q, ¬R}, {¬P, S, T, R}, {¬Q, ¬R}, {S }, {¬P, Q, S }}</a:t>
            </a:r>
          </a:p>
          <a:p>
            <a:pPr marL="476884">
              <a:lnSpc>
                <a:spcPct val="100000"/>
              </a:lnSpc>
              <a:spcBef>
                <a:spcPts val="819"/>
              </a:spcBef>
            </a:pPr>
            <a:r>
              <a:rPr lang="pt-PT"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ordenação P ≺ Q ≺ R ≺ S ≺ T</a:t>
            </a:r>
            <a:endParaRPr lang="pt-PT" sz="1250" i="1" spc="5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58" y="1434323"/>
            <a:ext cx="638392" cy="14369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:  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 :	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 :	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lang="en-GB"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039731-D25E-9CDC-E4C1-15CC840330C9}"/>
              </a:ext>
            </a:extLst>
          </p:cNvPr>
          <p:cNvSpPr txBox="1"/>
          <p:nvPr/>
        </p:nvSpPr>
        <p:spPr>
          <a:xfrm>
            <a:off x="2802272" y="889919"/>
            <a:ext cx="1807828" cy="188320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Passo1: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Criação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preenchimento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endParaRPr lang="en-GB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6530" indent="-139065"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Estabelece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relação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ordem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nos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símbolos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76530" indent="-139065"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um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P</a:t>
            </a:r>
            <a:r>
              <a:rPr lang="en-GB" sz="1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 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0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).</a:t>
            </a:r>
          </a:p>
          <a:p>
            <a:pPr marL="176530" indent="-139065"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colocada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primeiro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menciona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um 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lhe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pertença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76530" indent="-1390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endParaRPr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630DFBD-DA44-B5EC-0588-EFBFB4B24FCA}"/>
              </a:ext>
            </a:extLst>
          </p:cNvPr>
          <p:cNvSpPr txBox="1"/>
          <p:nvPr/>
        </p:nvSpPr>
        <p:spPr>
          <a:xfrm>
            <a:off x="66458" y="1434323"/>
            <a:ext cx="3614370" cy="14369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:  {P, Q, ¬ R}, {¬ P, S, T, R}, {¬  P, Q, 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 :	{¬Q, ¬  R}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 :	{S}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5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GB" sz="125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lang="en-GB"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30175"/>
            <a:ext cx="323596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en-GB" spc="-65" dirty="0" err="1">
                <a:solidFill>
                  <a:srgbClr val="C00000"/>
                </a:solidFill>
              </a:rPr>
              <a:t>Implementação</a:t>
            </a:r>
            <a:r>
              <a:rPr lang="en-GB" spc="-65" dirty="0">
                <a:solidFill>
                  <a:schemeClr val="tx1"/>
                </a:solidFill>
              </a:rPr>
              <a:t> do </a:t>
            </a:r>
            <a:r>
              <a:rPr lang="en-GB" spc="-65" dirty="0" err="1">
                <a:solidFill>
                  <a:schemeClr val="tx1"/>
                </a:solidFill>
              </a:rPr>
              <a:t>algoritmo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usando</a:t>
            </a:r>
            <a:r>
              <a:rPr lang="en-GB" spc="-65" dirty="0">
                <a:solidFill>
                  <a:schemeClr val="tx1"/>
                </a:solidFill>
              </a:rPr>
              <a:t> (buckets) “</a:t>
            </a:r>
            <a:r>
              <a:rPr lang="en-GB" spc="-65" dirty="0" err="1">
                <a:solidFill>
                  <a:schemeClr val="tx1"/>
                </a:solidFill>
              </a:rPr>
              <a:t>baldes</a:t>
            </a:r>
            <a:r>
              <a:rPr lang="en-GB" spc="-65" dirty="0">
                <a:solidFill>
                  <a:schemeClr val="tx1"/>
                </a:solidFill>
              </a:rPr>
              <a:t>”</a:t>
            </a:r>
            <a:endParaRPr spc="-6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" y="757993"/>
            <a:ext cx="3429000" cy="294503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7465"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2: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dos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(buckets)</a:t>
            </a:r>
          </a:p>
          <a:p>
            <a:pPr marL="37465"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faz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acordo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com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ordem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7465"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08915" indent="-171450">
              <a:spcBef>
                <a:spcPts val="2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- P</a:t>
            </a:r>
            <a:r>
              <a:rPr lang="en-GB" sz="11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exclusivamente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das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08915" indent="-171450">
              <a:spcBef>
                <a:spcPts val="285"/>
              </a:spcBef>
              <a:buClr>
                <a:srgbClr val="3333B2"/>
              </a:buClr>
              <a:buFont typeface="Arial" panose="020B0604020202020204" pitchFamily="34" charset="0"/>
              <a:buChar char="•"/>
              <a:tabLst>
                <a:tab pos="1771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um dos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obtidos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anterior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colocado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Pj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tal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menciona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en-GB" sz="11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marL="227329" indent="-139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SimSun-ExtB"/>
              <a:buChar char="•"/>
              <a:tabLst>
                <a:tab pos="2279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termina com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{} 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após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marL="227329" indent="-139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SimSun-ExtB"/>
              <a:buChar char="•"/>
              <a:tabLst>
                <a:tab pos="2279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7329" indent="-1390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SimSun-ExtB"/>
              <a:buChar char="•"/>
              <a:tabLst>
                <a:tab pos="227965" algn="l"/>
              </a:tabLst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Nota: as tautologias (ex: {P, ¬P}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eliminadas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6530" indent="-1390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SimSun-ExtB"/>
              <a:buChar char="•"/>
              <a:tabLst>
                <a:tab pos="177165" algn="l"/>
              </a:tabLst>
            </a:pPr>
            <a:endParaRPr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43A4ADEC-78E9-9A46-6E4D-60C8E3BC763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8050" y="1044575"/>
            <a:ext cx="810894" cy="152019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7DB93506-3B07-0947-C080-101808C17F9C}"/>
              </a:ext>
            </a:extLst>
          </p:cNvPr>
          <p:cNvSpPr txBox="1"/>
          <p:nvPr/>
        </p:nvSpPr>
        <p:spPr>
          <a:xfrm>
            <a:off x="3431720" y="2744383"/>
            <a:ext cx="12447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Ok</a:t>
            </a:r>
            <a:r>
              <a:rPr sz="1400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400" spc="-114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400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400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o passo 2</a:t>
            </a:r>
            <a:r>
              <a:rPr sz="14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036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0" y="140291"/>
            <a:ext cx="260921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en-GB" spc="-65" dirty="0" err="1">
                <a:solidFill>
                  <a:schemeClr val="tx1"/>
                </a:solidFill>
              </a:rPr>
              <a:t>Preenchimento</a:t>
            </a:r>
            <a:r>
              <a:rPr lang="en-GB" spc="-65" dirty="0">
                <a:solidFill>
                  <a:schemeClr val="tx1"/>
                </a:solidFill>
              </a:rPr>
              <a:t> de </a:t>
            </a:r>
            <a:r>
              <a:rPr lang="en-GB" spc="-65" dirty="0" err="1">
                <a:solidFill>
                  <a:schemeClr val="tx1"/>
                </a:solidFill>
              </a:rPr>
              <a:t>baldes</a:t>
            </a:r>
            <a:r>
              <a:rPr lang="en-GB" spc="-65" dirty="0">
                <a:solidFill>
                  <a:schemeClr val="tx1"/>
                </a:solidFill>
              </a:rPr>
              <a:t>: </a:t>
            </a:r>
            <a:br>
              <a:rPr lang="en-GB" spc="-65" dirty="0">
                <a:solidFill>
                  <a:schemeClr val="tx1"/>
                </a:solidFill>
              </a:rPr>
            </a:br>
            <a:r>
              <a:rPr lang="en-GB" spc="-65" dirty="0" err="1">
                <a:solidFill>
                  <a:schemeClr val="tx1"/>
                </a:solidFill>
              </a:rPr>
              <a:t>voltando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ao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exemplo</a:t>
            </a:r>
            <a:endParaRPr spc="-6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390778" y="626081"/>
            <a:ext cx="3574338" cy="4526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819"/>
              </a:spcBef>
            </a:pPr>
            <a:r>
              <a:rPr lang="pt-PT"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∆ = {{P, Q, ¬R}, {¬P, S, T, R}, {¬Q, ¬R}, {S }, {¬P, Q, S }}</a:t>
            </a:r>
          </a:p>
          <a:p>
            <a:pPr marL="476884">
              <a:lnSpc>
                <a:spcPct val="100000"/>
              </a:lnSpc>
              <a:spcBef>
                <a:spcPts val="819"/>
              </a:spcBef>
            </a:pPr>
            <a:r>
              <a:rPr lang="pt-PT"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ordenação P ≺ Q ≺ R ≺ S ≺ T</a:t>
            </a:r>
            <a:endParaRPr lang="pt-PT" sz="1250" i="1" spc="5" dirty="0">
              <a:latin typeface="Calibri"/>
              <a:cs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039731-D25E-9CDC-E4C1-15CC840330C9}"/>
              </a:ext>
            </a:extLst>
          </p:cNvPr>
          <p:cNvSpPr txBox="1"/>
          <p:nvPr/>
        </p:nvSpPr>
        <p:spPr>
          <a:xfrm>
            <a:off x="3052299" y="615647"/>
            <a:ext cx="1619250" cy="222945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9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Passo</a:t>
            </a:r>
            <a:r>
              <a:rPr lang="en-GB" sz="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2: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dos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(buckets)</a:t>
            </a: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processar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9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geram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- Pi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exclusivamente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das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9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um dos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obtidos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anterior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colocado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9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Pj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tal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o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menciona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proposição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Pj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. </a:t>
            </a: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termina com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geração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{} (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após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9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630DFBD-DA44-B5EC-0588-EFBFB4B24FCA}"/>
              </a:ext>
            </a:extLst>
          </p:cNvPr>
          <p:cNvSpPr txBox="1"/>
          <p:nvPr/>
        </p:nvSpPr>
        <p:spPr>
          <a:xfrm>
            <a:off x="40665" y="1279843"/>
            <a:ext cx="3614370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  {P, Q, ¬ R}, {¬ P, S, T, R}, {¬  P, Q, 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:	{¬Q, ¬  R}	</a:t>
            </a:r>
            <a:r>
              <a:rPr lang="en-GB" sz="1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{Q, ¬R, 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:	{S}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lang="en-GB"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5246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0" y="140291"/>
            <a:ext cx="260921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en-GB" spc="-65" dirty="0" err="1">
                <a:solidFill>
                  <a:schemeClr val="tx1"/>
                </a:solidFill>
              </a:rPr>
              <a:t>Preenchimento</a:t>
            </a:r>
            <a:r>
              <a:rPr lang="en-GB" spc="-65" dirty="0">
                <a:solidFill>
                  <a:schemeClr val="tx1"/>
                </a:solidFill>
              </a:rPr>
              <a:t> de </a:t>
            </a:r>
            <a:r>
              <a:rPr lang="en-GB" spc="-65" dirty="0" err="1">
                <a:solidFill>
                  <a:schemeClr val="tx1"/>
                </a:solidFill>
              </a:rPr>
              <a:t>baldes</a:t>
            </a:r>
            <a:r>
              <a:rPr lang="en-GB" spc="-65" dirty="0">
                <a:solidFill>
                  <a:schemeClr val="tx1"/>
                </a:solidFill>
              </a:rPr>
              <a:t>: </a:t>
            </a:r>
            <a:br>
              <a:rPr lang="en-GB" spc="-65" dirty="0">
                <a:solidFill>
                  <a:schemeClr val="tx1"/>
                </a:solidFill>
              </a:rPr>
            </a:br>
            <a:r>
              <a:rPr lang="en-GB" spc="-65" dirty="0" err="1">
                <a:solidFill>
                  <a:schemeClr val="tx1"/>
                </a:solidFill>
              </a:rPr>
              <a:t>voltando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ao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exemplo</a:t>
            </a:r>
            <a:endParaRPr spc="-6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390778" y="626081"/>
            <a:ext cx="3574338" cy="4526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819"/>
              </a:spcBef>
            </a:pPr>
            <a:r>
              <a:rPr lang="pt-PT"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∆ = {{P, Q, ¬R}, {¬P, S, T, R}, {¬Q, ¬R}, {S }, {¬P, Q, S }}</a:t>
            </a:r>
          </a:p>
          <a:p>
            <a:pPr marL="476884">
              <a:lnSpc>
                <a:spcPct val="100000"/>
              </a:lnSpc>
              <a:spcBef>
                <a:spcPts val="819"/>
              </a:spcBef>
            </a:pPr>
            <a:r>
              <a:rPr lang="pt-PT"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ordenação P ≺ Q ≺ R ≺ S ≺ T</a:t>
            </a:r>
            <a:endParaRPr lang="pt-PT" sz="1250" i="1" spc="5" dirty="0">
              <a:latin typeface="Calibri"/>
              <a:cs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0039731-D25E-9CDC-E4C1-15CC840330C9}"/>
              </a:ext>
            </a:extLst>
          </p:cNvPr>
          <p:cNvSpPr txBox="1"/>
          <p:nvPr/>
        </p:nvSpPr>
        <p:spPr>
          <a:xfrm>
            <a:off x="3371849" y="615647"/>
            <a:ext cx="1299699" cy="2121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Passo</a:t>
            </a:r>
            <a:r>
              <a:rPr lang="en-GB" sz="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2: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dos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(buckets)</a:t>
            </a: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processar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8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geram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-se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- Pi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exclusivamente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das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cláusulas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8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um dos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obtidos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passo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anterior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colocado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no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8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Pj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tal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o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resolvente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menciona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símbolo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proposição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Pj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. </a:t>
            </a:r>
          </a:p>
          <a:p>
            <a:pPr marL="374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177165" algn="l"/>
              </a:tabLst>
            </a:pP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termina com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geração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{} (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após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630DFBD-DA44-B5EC-0588-EFBFB4B24FCA}"/>
              </a:ext>
            </a:extLst>
          </p:cNvPr>
          <p:cNvSpPr txBox="1"/>
          <p:nvPr/>
        </p:nvSpPr>
        <p:spPr>
          <a:xfrm>
            <a:off x="40665" y="1279843"/>
            <a:ext cx="3614370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  {P, Q, ¬ R}, {¬ P, S, T, R}, {¬  P, Q, 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:	{¬Q, ¬  R}	</a:t>
            </a:r>
            <a:r>
              <a:rPr lang="en-GB" sz="1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				</a:t>
            </a:r>
            <a:endParaRPr lang="en-GB" sz="1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:	{S}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lang="en-GB"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CF3E-EFF0-7145-2C5E-EB93B433131C}"/>
              </a:ext>
            </a:extLst>
          </p:cNvPr>
          <p:cNvSpPr txBox="1"/>
          <p:nvPr/>
        </p:nvSpPr>
        <p:spPr>
          <a:xfrm>
            <a:off x="247650" y="2847077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feito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se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gerou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{}, logo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endParaRPr lang="en-GB" sz="11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FB1D5-3167-369E-D5EA-AE7AD69DDFD1}"/>
              </a:ext>
            </a:extLst>
          </p:cNvPr>
          <p:cNvSpPr txBox="1"/>
          <p:nvPr/>
        </p:nvSpPr>
        <p:spPr>
          <a:xfrm>
            <a:off x="2283008" y="1415209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{Q, ¬R, 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B25EB-48D3-5811-F37F-CDCF2572C5C9}"/>
              </a:ext>
            </a:extLst>
          </p:cNvPr>
          <p:cNvSpPr txBox="1"/>
          <p:nvPr/>
        </p:nvSpPr>
        <p:spPr>
          <a:xfrm>
            <a:off x="2780356" y="1603054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{¬R, S}</a:t>
            </a:r>
          </a:p>
        </p:txBody>
      </p:sp>
    </p:spTree>
    <p:extLst>
      <p:ext uri="{BB962C8B-B14F-4D97-AF65-F5344CB8AC3E}">
        <p14:creationId xmlns:p14="http://schemas.microsoft.com/office/powerpoint/2010/main" val="40668394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91518"/>
            <a:ext cx="441769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pt-PT" sz="1200" spc="-75" dirty="0">
                <a:solidFill>
                  <a:schemeClr val="tx1"/>
                </a:solidFill>
              </a:rPr>
              <a:t>Como encontrar interpretações que satisfazem a </a:t>
            </a:r>
            <a:r>
              <a:rPr lang="pt-PT" sz="1200" spc="-75" dirty="0" err="1">
                <a:solidFill>
                  <a:schemeClr val="tx1"/>
                </a:solidFill>
              </a:rPr>
              <a:t>fbf</a:t>
            </a:r>
            <a:r>
              <a:rPr lang="pt-PT" sz="1200" spc="-75" dirty="0">
                <a:solidFill>
                  <a:schemeClr val="tx1"/>
                </a:solidFill>
              </a:rPr>
              <a:t> </a:t>
            </a:r>
            <a:r>
              <a:rPr sz="1200" spc="45" dirty="0">
                <a:solidFill>
                  <a:schemeClr val="tx1"/>
                </a:solidFill>
              </a:rPr>
              <a:t>P</a:t>
            </a:r>
            <a:r>
              <a:rPr sz="1200" spc="-165" dirty="0">
                <a:solidFill>
                  <a:schemeClr val="tx1"/>
                </a:solidFill>
              </a:rPr>
              <a:t> </a:t>
            </a:r>
            <a:r>
              <a:rPr sz="1200" spc="254" dirty="0">
                <a:solidFill>
                  <a:schemeClr val="tx1"/>
                </a:solidFill>
              </a:rPr>
              <a:t>∧</a:t>
            </a:r>
            <a:r>
              <a:rPr sz="1200" spc="-145" dirty="0">
                <a:solidFill>
                  <a:schemeClr val="tx1"/>
                </a:solidFill>
              </a:rPr>
              <a:t> </a:t>
            </a:r>
            <a:r>
              <a:rPr sz="1200" spc="-5" dirty="0">
                <a:solidFill>
                  <a:schemeClr val="tx1"/>
                </a:solidFill>
              </a:rPr>
              <a:t>((Q</a:t>
            </a:r>
            <a:r>
              <a:rPr sz="1200" spc="-170" dirty="0">
                <a:solidFill>
                  <a:schemeClr val="tx1"/>
                </a:solidFill>
              </a:rPr>
              <a:t> </a:t>
            </a:r>
            <a:r>
              <a:rPr sz="1200" spc="195" dirty="0">
                <a:solidFill>
                  <a:schemeClr val="tx1"/>
                </a:solidFill>
              </a:rPr>
              <a:t>∧R</a:t>
            </a:r>
            <a:r>
              <a:rPr sz="1200" spc="-375" dirty="0">
                <a:solidFill>
                  <a:schemeClr val="tx1"/>
                </a:solidFill>
              </a:rPr>
              <a:t> </a:t>
            </a:r>
            <a:r>
              <a:rPr sz="1200" spc="30" dirty="0">
                <a:solidFill>
                  <a:schemeClr val="tx1"/>
                </a:solidFill>
              </a:rPr>
              <a:t>)</a:t>
            </a:r>
            <a:r>
              <a:rPr sz="1200" spc="-215" dirty="0">
                <a:solidFill>
                  <a:schemeClr val="tx1"/>
                </a:solidFill>
              </a:rPr>
              <a:t> </a:t>
            </a:r>
            <a:r>
              <a:rPr sz="1200" spc="254" dirty="0">
                <a:solidFill>
                  <a:schemeClr val="tx1"/>
                </a:solidFill>
              </a:rPr>
              <a:t>∨</a:t>
            </a:r>
            <a:r>
              <a:rPr sz="1200" spc="-145" dirty="0">
                <a:solidFill>
                  <a:schemeClr val="tx1"/>
                </a:solidFill>
              </a:rPr>
              <a:t> </a:t>
            </a:r>
            <a:r>
              <a:rPr sz="1200" spc="-20" dirty="0">
                <a:solidFill>
                  <a:schemeClr val="tx1"/>
                </a:solidFill>
              </a:rPr>
              <a:t>(R</a:t>
            </a:r>
            <a:r>
              <a:rPr sz="1200" spc="-165" dirty="0">
                <a:solidFill>
                  <a:schemeClr val="tx1"/>
                </a:solidFill>
              </a:rPr>
              <a:t> </a:t>
            </a:r>
            <a:r>
              <a:rPr sz="1200" spc="160" dirty="0">
                <a:solidFill>
                  <a:schemeClr val="tx1"/>
                </a:solidFill>
              </a:rPr>
              <a:t>∧¬Q))</a:t>
            </a:r>
            <a:r>
              <a:rPr lang="pt-PT" sz="1200" spc="160" dirty="0">
                <a:solidFill>
                  <a:schemeClr val="tx1"/>
                </a:solidFill>
              </a:rPr>
              <a:t>?</a:t>
            </a:r>
            <a:endParaRPr sz="1200" spc="160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DE2FAC-B686-89EB-A939-A6841079D7D0}"/>
              </a:ext>
            </a:extLst>
          </p:cNvPr>
          <p:cNvGrpSpPr/>
          <p:nvPr/>
        </p:nvGrpSpPr>
        <p:grpSpPr>
          <a:xfrm>
            <a:off x="1238250" y="968375"/>
            <a:ext cx="2307992" cy="1326303"/>
            <a:chOff x="474105" y="467469"/>
            <a:chExt cx="2307992" cy="1326303"/>
          </a:xfrm>
        </p:grpSpPr>
        <p:grpSp>
          <p:nvGrpSpPr>
            <p:cNvPr id="3" name="object 3"/>
            <p:cNvGrpSpPr/>
            <p:nvPr/>
          </p:nvGrpSpPr>
          <p:grpSpPr>
            <a:xfrm>
              <a:off x="684195" y="493046"/>
              <a:ext cx="436245" cy="148590"/>
              <a:chOff x="1483792" y="452724"/>
              <a:chExt cx="436245" cy="14859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1486015" y="454946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5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706499" y="454946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5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917394" y="454946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5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526954" y="467469"/>
              <a:ext cx="2255143" cy="15260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222250" algn="l"/>
                  <a:tab pos="442595" algn="l"/>
                  <a:tab pos="654050" algn="l"/>
                </a:tabLst>
              </a:pPr>
              <a:r>
                <a:rPr sz="900" i="1" spc="-20" dirty="0">
                  <a:latin typeface="Arial"/>
                  <a:cs typeface="Arial"/>
                </a:rPr>
                <a:t>P	</a:t>
              </a:r>
              <a:r>
                <a:rPr sz="900" i="1" spc="-35" dirty="0">
                  <a:latin typeface="Arial"/>
                  <a:cs typeface="Arial"/>
                </a:rPr>
                <a:t>Q	</a:t>
              </a:r>
              <a:r>
                <a:rPr sz="900" i="1" spc="-65" dirty="0">
                  <a:latin typeface="Arial"/>
                  <a:cs typeface="Arial"/>
                </a:rPr>
                <a:t>R	</a:t>
              </a:r>
              <a:r>
                <a:rPr sz="900" i="1" spc="-20" dirty="0">
                  <a:latin typeface="Arial"/>
                  <a:cs typeface="Arial"/>
                </a:rPr>
                <a:t>P</a:t>
              </a:r>
              <a:r>
                <a:rPr sz="900" i="1" spc="25" dirty="0">
                  <a:latin typeface="Arial"/>
                  <a:cs typeface="Arial"/>
                </a:rPr>
                <a:t> </a:t>
              </a:r>
              <a:r>
                <a:rPr lang="en-PT" sz="900" spc="254" dirty="0">
                  <a:solidFill>
                    <a:schemeClr val="tx1"/>
                  </a:solidFill>
                </a:rPr>
                <a:t>∧</a:t>
              </a:r>
              <a:r>
                <a:rPr lang="pt-PT" sz="900" i="1" spc="25" dirty="0">
                  <a:latin typeface="Arial"/>
                  <a:cs typeface="Arial"/>
                </a:rPr>
                <a:t> </a:t>
              </a:r>
              <a:r>
                <a:rPr sz="900" spc="5" dirty="0">
                  <a:latin typeface="Tahoma"/>
                  <a:cs typeface="Tahoma"/>
                </a:rPr>
                <a:t>((</a:t>
              </a:r>
              <a:r>
                <a:rPr sz="900" i="1" spc="-35" dirty="0">
                  <a:latin typeface="Arial"/>
                  <a:cs typeface="Arial"/>
                </a:rPr>
                <a:t>Q</a:t>
              </a:r>
              <a:r>
                <a:rPr sz="900" i="1" spc="20" dirty="0">
                  <a:latin typeface="Arial"/>
                  <a:cs typeface="Arial"/>
                </a:rPr>
                <a:t> </a:t>
              </a:r>
              <a:r>
                <a:rPr lang="en-PT" sz="900" spc="254" dirty="0">
                  <a:solidFill>
                    <a:schemeClr val="tx1"/>
                  </a:solidFill>
                </a:rPr>
                <a:t>∧</a:t>
              </a:r>
              <a:r>
                <a:rPr sz="900" i="1" spc="-25" dirty="0">
                  <a:latin typeface="Palatino Linotype"/>
                  <a:cs typeface="Palatino Linotype"/>
                </a:rPr>
                <a:t> </a:t>
              </a:r>
              <a:r>
                <a:rPr sz="900" i="1" spc="10" dirty="0">
                  <a:latin typeface="Arial"/>
                  <a:cs typeface="Arial"/>
                </a:rPr>
                <a:t>R</a:t>
              </a:r>
              <a:r>
                <a:rPr sz="900" spc="5" dirty="0">
                  <a:latin typeface="Tahoma"/>
                  <a:cs typeface="Tahoma"/>
                </a:rPr>
                <a:t>)</a:t>
              </a:r>
              <a:r>
                <a:rPr sz="900" spc="-80" dirty="0">
                  <a:latin typeface="Tahoma"/>
                  <a:cs typeface="Tahoma"/>
                </a:rPr>
                <a:t> </a:t>
              </a:r>
              <a:r>
                <a:rPr lang="en-PT" sz="900" spc="254" dirty="0"/>
                <a:t>∨</a:t>
              </a:r>
              <a:r>
                <a:rPr sz="900" i="1" spc="-25" dirty="0">
                  <a:latin typeface="Palatino Linotype"/>
                  <a:cs typeface="Palatino Linotype"/>
                </a:rPr>
                <a:t> </a:t>
              </a:r>
              <a:r>
                <a:rPr sz="900" spc="5" dirty="0">
                  <a:latin typeface="Tahoma"/>
                  <a:cs typeface="Tahoma"/>
                </a:rPr>
                <a:t>(</a:t>
              </a:r>
              <a:r>
                <a:rPr sz="900" i="1" spc="-65" dirty="0">
                  <a:latin typeface="Arial"/>
                  <a:cs typeface="Arial"/>
                </a:rPr>
                <a:t>R</a:t>
              </a:r>
              <a:r>
                <a:rPr sz="900" i="1" spc="25" dirty="0">
                  <a:latin typeface="Arial"/>
                  <a:cs typeface="Arial"/>
                </a:rPr>
                <a:t> </a:t>
              </a:r>
              <a:r>
                <a:rPr lang="en-PT" sz="900" spc="254">
                  <a:solidFill>
                    <a:schemeClr val="tx1"/>
                  </a:solidFill>
                </a:rPr>
                <a:t>∧</a:t>
              </a:r>
              <a:r>
                <a:rPr sz="900" i="1" spc="-25">
                  <a:latin typeface="Palatino Linotype"/>
                  <a:cs typeface="Palatino Linotype"/>
                </a:rPr>
                <a:t> </a:t>
              </a:r>
              <a:r>
                <a:rPr sz="900" i="1" spc="155" dirty="0">
                  <a:latin typeface="Palatino Linotype"/>
                  <a:cs typeface="Palatino Linotype"/>
                </a:rPr>
                <a:t>¬</a:t>
              </a:r>
              <a:r>
                <a:rPr sz="900" i="1" spc="30" dirty="0">
                  <a:latin typeface="Arial"/>
                  <a:cs typeface="Arial"/>
                </a:rPr>
                <a:t>Q</a:t>
              </a:r>
              <a:r>
                <a:rPr sz="900" spc="5" dirty="0">
                  <a:latin typeface="Tahoma"/>
                  <a:cs typeface="Tahoma"/>
                </a:rPr>
                <a:t>))</a:t>
              </a:r>
              <a:endParaRPr sz="900" dirty="0">
                <a:latin typeface="Tahoma"/>
                <a:cs typeface="Tahoma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474105" y="638707"/>
              <a:ext cx="2072639" cy="1155065"/>
              <a:chOff x="1273702" y="598385"/>
              <a:chExt cx="2072639" cy="115506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1275925" y="600607"/>
                <a:ext cx="2068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068195">
                    <a:moveTo>
                      <a:pt x="0" y="0"/>
                    </a:moveTo>
                    <a:lnTo>
                      <a:pt x="2068108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486015" y="602726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5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706499" y="602726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5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1917394" y="602726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5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1486015" y="746279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1706499" y="746279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1917394" y="746279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1486015" y="889832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1706499" y="889832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1917394" y="889832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1486015" y="1033385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1706499" y="1033385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1917394" y="1033385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1486015" y="1176938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1706499" y="1176938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1917394" y="1176938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1486015" y="1320501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1706499" y="1320501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1917394" y="1320501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486015" y="1464054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1706499" y="1464054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1917394" y="1464054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1486015" y="1607607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1706499" y="1607607"/>
                <a:ext cx="0" cy="144145"/>
              </a:xfrm>
              <a:custGeom>
                <a:avLst/>
                <a:gdLst/>
                <a:ahLst/>
                <a:cxnLst/>
                <a:rect l="l" t="t" r="r" b="b"/>
                <a:pathLst>
                  <a:path h="144144">
                    <a:moveTo>
                      <a:pt x="0" y="143552"/>
                    </a:moveTo>
                    <a:lnTo>
                      <a:pt x="0" y="0"/>
                    </a:lnTo>
                  </a:path>
                </a:pathLst>
              </a:custGeom>
              <a:ln w="421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33"/>
            <p:cNvSpPr txBox="1"/>
            <p:nvPr/>
          </p:nvSpPr>
          <p:spPr>
            <a:xfrm>
              <a:off x="530144" y="615250"/>
              <a:ext cx="533400" cy="116903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227329" algn="l"/>
                  <a:tab pos="443230" algn="l"/>
                </a:tabLst>
              </a:pPr>
              <a:r>
                <a:rPr sz="900" spc="65" dirty="0">
                  <a:latin typeface="Tahoma"/>
                  <a:cs typeface="Tahoma"/>
                </a:rPr>
                <a:t>V	V	V</a:t>
              </a:r>
              <a:endParaRPr sz="90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50"/>
                </a:spcBef>
                <a:tabLst>
                  <a:tab pos="227329" algn="l"/>
                  <a:tab pos="448945" algn="l"/>
                </a:tabLst>
              </a:pPr>
              <a:r>
                <a:rPr sz="900" spc="65" dirty="0">
                  <a:latin typeface="Tahoma"/>
                  <a:cs typeface="Tahoma"/>
                </a:rPr>
                <a:t>V	V	</a:t>
              </a:r>
              <a:r>
                <a:rPr sz="900" spc="45" dirty="0">
                  <a:latin typeface="Tahoma"/>
                  <a:cs typeface="Tahoma"/>
                </a:rPr>
                <a:t>F</a:t>
              </a:r>
              <a:endParaRPr sz="90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50"/>
                </a:spcBef>
                <a:tabLst>
                  <a:tab pos="233045" algn="l"/>
                  <a:tab pos="443230" algn="l"/>
                </a:tabLst>
              </a:pPr>
              <a:r>
                <a:rPr sz="900" spc="65" dirty="0">
                  <a:latin typeface="Tahoma"/>
                  <a:cs typeface="Tahoma"/>
                </a:rPr>
                <a:t>V	</a:t>
              </a:r>
              <a:r>
                <a:rPr sz="900" spc="45" dirty="0">
                  <a:latin typeface="Tahoma"/>
                  <a:cs typeface="Tahoma"/>
                </a:rPr>
                <a:t>F	</a:t>
              </a:r>
              <a:r>
                <a:rPr sz="900" spc="65" dirty="0">
                  <a:latin typeface="Tahoma"/>
                  <a:cs typeface="Tahoma"/>
                </a:rPr>
                <a:t>V</a:t>
              </a:r>
              <a:endParaRPr sz="90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50"/>
                </a:spcBef>
                <a:tabLst>
                  <a:tab pos="233045" algn="l"/>
                  <a:tab pos="448945" algn="l"/>
                </a:tabLst>
              </a:pPr>
              <a:r>
                <a:rPr sz="900" spc="65" dirty="0">
                  <a:latin typeface="Tahoma"/>
                  <a:cs typeface="Tahoma"/>
                </a:rPr>
                <a:t>V	</a:t>
              </a:r>
              <a:r>
                <a:rPr sz="900" spc="45" dirty="0">
                  <a:latin typeface="Tahoma"/>
                  <a:cs typeface="Tahoma"/>
                </a:rPr>
                <a:t>F	F</a:t>
              </a:r>
              <a:endParaRPr sz="900">
                <a:latin typeface="Tahoma"/>
                <a:cs typeface="Tahoma"/>
              </a:endParaRPr>
            </a:p>
            <a:p>
              <a:pPr marL="17780">
                <a:lnSpc>
                  <a:spcPct val="100000"/>
                </a:lnSpc>
                <a:spcBef>
                  <a:spcPts val="50"/>
                </a:spcBef>
                <a:tabLst>
                  <a:tab pos="227329" algn="l"/>
                  <a:tab pos="443230" algn="l"/>
                </a:tabLst>
              </a:pPr>
              <a:r>
                <a:rPr sz="900" spc="45" dirty="0">
                  <a:latin typeface="Tahoma"/>
                  <a:cs typeface="Tahoma"/>
                </a:rPr>
                <a:t>F	</a:t>
              </a:r>
              <a:r>
                <a:rPr sz="900" spc="65" dirty="0">
                  <a:latin typeface="Tahoma"/>
                  <a:cs typeface="Tahoma"/>
                </a:rPr>
                <a:t>V	V</a:t>
              </a:r>
              <a:endParaRPr sz="900">
                <a:latin typeface="Tahoma"/>
                <a:cs typeface="Tahoma"/>
              </a:endParaRPr>
            </a:p>
            <a:p>
              <a:pPr marL="17780">
                <a:lnSpc>
                  <a:spcPct val="100000"/>
                </a:lnSpc>
                <a:spcBef>
                  <a:spcPts val="50"/>
                </a:spcBef>
                <a:tabLst>
                  <a:tab pos="227329" algn="l"/>
                  <a:tab pos="448945" algn="l"/>
                </a:tabLst>
              </a:pPr>
              <a:r>
                <a:rPr sz="900" spc="45" dirty="0">
                  <a:latin typeface="Tahoma"/>
                  <a:cs typeface="Tahoma"/>
                </a:rPr>
                <a:t>F	</a:t>
              </a:r>
              <a:r>
                <a:rPr sz="900" spc="65" dirty="0">
                  <a:latin typeface="Tahoma"/>
                  <a:cs typeface="Tahoma"/>
                </a:rPr>
                <a:t>V	</a:t>
              </a:r>
              <a:r>
                <a:rPr sz="900" spc="45" dirty="0">
                  <a:latin typeface="Tahoma"/>
                  <a:cs typeface="Tahoma"/>
                </a:rPr>
                <a:t>F</a:t>
              </a:r>
              <a:endParaRPr sz="900">
                <a:latin typeface="Tahoma"/>
                <a:cs typeface="Tahoma"/>
              </a:endParaRPr>
            </a:p>
            <a:p>
              <a:pPr marL="17780">
                <a:lnSpc>
                  <a:spcPct val="100000"/>
                </a:lnSpc>
                <a:spcBef>
                  <a:spcPts val="50"/>
                </a:spcBef>
                <a:tabLst>
                  <a:tab pos="233045" algn="l"/>
                  <a:tab pos="443230" algn="l"/>
                </a:tabLst>
              </a:pPr>
              <a:r>
                <a:rPr sz="900" spc="45" dirty="0">
                  <a:latin typeface="Tahoma"/>
                  <a:cs typeface="Tahoma"/>
                </a:rPr>
                <a:t>F	F	</a:t>
              </a:r>
              <a:r>
                <a:rPr sz="900" spc="65" dirty="0">
                  <a:latin typeface="Tahoma"/>
                  <a:cs typeface="Tahoma"/>
                </a:rPr>
                <a:t>V</a:t>
              </a:r>
              <a:endParaRPr sz="900">
                <a:latin typeface="Tahoma"/>
                <a:cs typeface="Tahoma"/>
              </a:endParaRPr>
            </a:p>
            <a:p>
              <a:pPr marL="17780">
                <a:lnSpc>
                  <a:spcPct val="100000"/>
                </a:lnSpc>
                <a:spcBef>
                  <a:spcPts val="50"/>
                </a:spcBef>
                <a:tabLst>
                  <a:tab pos="233045" algn="l"/>
                  <a:tab pos="448945" algn="l"/>
                </a:tabLst>
              </a:pPr>
              <a:r>
                <a:rPr sz="900" spc="45" dirty="0">
                  <a:latin typeface="Tahoma"/>
                  <a:cs typeface="Tahoma"/>
                </a:rPr>
                <a:t>F	F	F</a:t>
              </a:r>
              <a:endParaRPr sz="900">
                <a:latin typeface="Tahoma"/>
                <a:cs typeface="Tahoma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117797" y="1647929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3552"/>
                  </a:moveTo>
                  <a:lnTo>
                    <a:pt x="0" y="0"/>
                  </a:lnTo>
                </a:path>
              </a:pathLst>
            </a:custGeom>
            <a:ln w="4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779888" y="615250"/>
              <a:ext cx="102870" cy="1169035"/>
            </a:xfrm>
            <a:prstGeom prst="rect">
              <a:avLst/>
            </a:prstGeom>
          </p:spPr>
          <p:txBody>
            <a:bodyPr vert="horz" wrap="square" lIns="0" tIns="7620" rIns="0" bIns="0" rtlCol="0">
              <a:spAutoFit/>
            </a:bodyPr>
            <a:lstStyle/>
            <a:p>
              <a:pPr marL="12700" marR="5080" algn="just">
                <a:lnSpc>
                  <a:spcPct val="104700"/>
                </a:lnSpc>
                <a:spcBef>
                  <a:spcPts val="60"/>
                </a:spcBef>
              </a:pPr>
              <a:r>
                <a:rPr sz="900" spc="45" dirty="0">
                  <a:latin typeface="Tahoma"/>
                  <a:cs typeface="Tahoma"/>
                </a:rPr>
                <a:t>V  </a:t>
              </a:r>
              <a:r>
                <a:rPr sz="900" spc="35" dirty="0">
                  <a:latin typeface="Tahoma"/>
                  <a:cs typeface="Tahoma"/>
                </a:rPr>
                <a:t>F  </a:t>
              </a:r>
              <a:r>
                <a:rPr sz="900" spc="45" dirty="0">
                  <a:latin typeface="Tahoma"/>
                  <a:cs typeface="Tahoma"/>
                </a:rPr>
                <a:t>V  </a:t>
              </a:r>
              <a:r>
                <a:rPr sz="900" spc="35" dirty="0">
                  <a:latin typeface="Tahoma"/>
                  <a:cs typeface="Tahoma"/>
                </a:rPr>
                <a:t>F  F  F  F  F</a:t>
              </a:r>
              <a:endParaRPr sz="900">
                <a:latin typeface="Tahoma"/>
                <a:cs typeface="Tahoma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1DE2A8A-B636-FED0-8228-EB83CAD33893}"/>
              </a:ext>
            </a:extLst>
          </p:cNvPr>
          <p:cNvSpPr txBox="1"/>
          <p:nvPr/>
        </p:nvSpPr>
        <p:spPr>
          <a:xfrm>
            <a:off x="476250" y="2644775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Tabelas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verdade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… OBDDs…</a:t>
            </a:r>
          </a:p>
        </p:txBody>
      </p:sp>
    </p:spTree>
    <p:extLst>
      <p:ext uri="{BB962C8B-B14F-4D97-AF65-F5344CB8AC3E}">
        <p14:creationId xmlns:p14="http://schemas.microsoft.com/office/powerpoint/2010/main" val="3594764289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050" y="130175"/>
            <a:ext cx="1371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PT" spc="-65" dirty="0">
                <a:solidFill>
                  <a:schemeClr val="tx1"/>
                </a:solidFill>
              </a:rPr>
              <a:t>Outro exemplo</a:t>
            </a:r>
            <a:endParaRPr spc="-4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739775"/>
            <a:ext cx="3896995" cy="1819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∆ = {{P, Q}, {¬P, Q}, {¬Q}, {R, S }} 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ordenação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P ≺ Q ≺ R ≺ S ≺ T</a:t>
            </a: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 :   {P, Q}, {¬P, Q}</a:t>
            </a: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:    {¬Q},		{Q}</a:t>
            </a: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:   {R, S}</a:t>
            </a: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1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Foi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feito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processamento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baldes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e {Q} e {¬Q}</a:t>
            </a:r>
          </a:p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origem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a {}, logo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endParaRPr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11E5-F9F4-7AFF-0638-C9FF7BAF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Interpretação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fbf</a:t>
            </a:r>
            <a:r>
              <a:rPr lang="en-GB" dirty="0"/>
              <a:t> </a:t>
            </a:r>
            <a:r>
              <a:rPr lang="en-GB" dirty="0" err="1"/>
              <a:t>satisfazível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6C122-CB9E-5DE4-B6D7-FA66D8F24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94" y="648270"/>
            <a:ext cx="4053256" cy="2708434"/>
          </a:xfrm>
        </p:spPr>
        <p:txBody>
          <a:bodyPr/>
          <a:lstStyle/>
          <a:p>
            <a:r>
              <a:rPr lang="en-GB" dirty="0"/>
              <a:t>Podemos </a:t>
            </a:r>
            <a:r>
              <a:rPr lang="en-GB" dirty="0" err="1"/>
              <a:t>também</a:t>
            </a:r>
            <a:r>
              <a:rPr lang="en-GB" dirty="0"/>
              <a:t> usar o </a:t>
            </a:r>
            <a:r>
              <a:rPr lang="en-GB" dirty="0" err="1"/>
              <a:t>algoritmo</a:t>
            </a:r>
            <a:r>
              <a:rPr lang="en-GB" dirty="0"/>
              <a:t> para </a:t>
            </a:r>
            <a:r>
              <a:rPr lang="en-GB" dirty="0" err="1"/>
              <a:t>determinar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interpretação</a:t>
            </a:r>
            <a:r>
              <a:rPr lang="en-GB" dirty="0"/>
              <a:t> I que </a:t>
            </a:r>
            <a:r>
              <a:rPr lang="en-GB" dirty="0" err="1"/>
              <a:t>satisfaz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fbf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Processo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Inspeção</a:t>
            </a:r>
            <a:r>
              <a:rPr lang="en-GB" dirty="0"/>
              <a:t> de </a:t>
            </a:r>
            <a:r>
              <a:rPr lang="en-GB" dirty="0" err="1"/>
              <a:t>baldes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ordem</a:t>
            </a:r>
            <a:r>
              <a:rPr lang="en-GB" dirty="0"/>
              <a:t> </a:t>
            </a:r>
            <a:r>
              <a:rPr lang="en-GB" dirty="0" err="1"/>
              <a:t>inversa</a:t>
            </a:r>
            <a:r>
              <a:rPr lang="en-GB" dirty="0"/>
              <a:t> (</a:t>
            </a:r>
            <a:r>
              <a:rPr lang="en-GB" dirty="0" err="1"/>
              <a:t>baixo</a:t>
            </a:r>
            <a:r>
              <a:rPr lang="en-GB" dirty="0"/>
              <a:t>/</a:t>
            </a:r>
            <a:r>
              <a:rPr lang="en-GB" dirty="0" err="1"/>
              <a:t>cima</a:t>
            </a:r>
            <a:r>
              <a:rPr lang="en-GB" dirty="0"/>
              <a:t>), </a:t>
            </a:r>
            <a:r>
              <a:rPr lang="en-GB" dirty="0" err="1"/>
              <a:t>começando</a:t>
            </a:r>
            <a:r>
              <a:rPr lang="en-GB" dirty="0"/>
              <a:t> no ultimo </a:t>
            </a:r>
            <a:r>
              <a:rPr lang="en-GB" dirty="0" err="1"/>
              <a:t>balde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- No </a:t>
            </a:r>
            <a:r>
              <a:rPr lang="en-GB" dirty="0" err="1"/>
              <a:t>balde</a:t>
            </a:r>
            <a:r>
              <a:rPr lang="en-GB" dirty="0"/>
              <a:t> </a:t>
            </a:r>
            <a:r>
              <a:rPr lang="en-GB" dirty="0" err="1"/>
              <a:t>b</a:t>
            </a:r>
            <a:r>
              <a:rPr lang="en-GB" baseline="-25000" dirty="0" err="1"/>
              <a:t>Pi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escolhido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para Pi que </a:t>
            </a:r>
            <a:r>
              <a:rPr lang="en-GB" dirty="0" err="1"/>
              <a:t>satisfaça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 </a:t>
            </a:r>
            <a:r>
              <a:rPr lang="en-GB" dirty="0" err="1"/>
              <a:t>cláusulas</a:t>
            </a:r>
            <a:r>
              <a:rPr lang="en-GB" dirty="0"/>
              <a:t> </a:t>
            </a:r>
            <a:r>
              <a:rPr lang="en-GB" dirty="0" err="1"/>
              <a:t>desse</a:t>
            </a:r>
            <a:r>
              <a:rPr lang="en-GB" dirty="0"/>
              <a:t> </a:t>
            </a:r>
            <a:r>
              <a:rPr lang="en-GB" dirty="0" err="1"/>
              <a:t>balde</a:t>
            </a:r>
            <a:r>
              <a:rPr lang="en-GB" dirty="0"/>
              <a:t> (</a:t>
            </a:r>
            <a:r>
              <a:rPr lang="en-GB" dirty="0" err="1"/>
              <a:t>considerando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atribuídos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Nota: no </a:t>
            </a:r>
            <a:r>
              <a:rPr lang="en-GB" dirty="0" err="1"/>
              <a:t>caso</a:t>
            </a:r>
            <a:r>
              <a:rPr lang="en-GB" dirty="0"/>
              <a:t> de </a:t>
            </a:r>
            <a:r>
              <a:rPr lang="en-GB" dirty="0" err="1"/>
              <a:t>alguma</a:t>
            </a:r>
            <a:r>
              <a:rPr lang="en-GB" dirty="0"/>
              <a:t> </a:t>
            </a:r>
            <a:r>
              <a:rPr lang="en-GB" dirty="0" err="1"/>
              <a:t>decisão</a:t>
            </a:r>
            <a:r>
              <a:rPr lang="en-GB" dirty="0"/>
              <a:t> </a:t>
            </a:r>
            <a:r>
              <a:rPr lang="en-GB" dirty="0" err="1"/>
              <a:t>opcional</a:t>
            </a:r>
            <a:r>
              <a:rPr lang="en-GB" dirty="0"/>
              <a:t> </a:t>
            </a:r>
            <a:r>
              <a:rPr lang="en-GB" dirty="0" err="1"/>
              <a:t>levar</a:t>
            </a:r>
            <a:r>
              <a:rPr lang="en-GB" dirty="0"/>
              <a:t> a que </a:t>
            </a:r>
            <a:r>
              <a:rPr lang="en-GB" dirty="0" err="1"/>
              <a:t>seja</a:t>
            </a:r>
            <a:r>
              <a:rPr lang="en-GB" dirty="0"/>
              <a:t>  </a:t>
            </a:r>
            <a:r>
              <a:rPr lang="en-GB" dirty="0" err="1"/>
              <a:t>impossível</a:t>
            </a:r>
            <a:r>
              <a:rPr lang="en-GB" dirty="0"/>
              <a:t> </a:t>
            </a:r>
            <a:r>
              <a:rPr lang="en-GB" dirty="0" err="1"/>
              <a:t>satisfazer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cláusulas</a:t>
            </a:r>
            <a:r>
              <a:rPr lang="en-GB" dirty="0"/>
              <a:t> de um </a:t>
            </a:r>
            <a:r>
              <a:rPr lang="en-GB" dirty="0" err="1"/>
              <a:t>balde</a:t>
            </a:r>
            <a:r>
              <a:rPr lang="en-GB" dirty="0"/>
              <a:t>, </a:t>
            </a:r>
            <a:r>
              <a:rPr lang="en-GB" dirty="0" err="1"/>
              <a:t>repensar</a:t>
            </a:r>
            <a:r>
              <a:rPr lang="en-GB" dirty="0"/>
              <a:t>  a </a:t>
            </a:r>
            <a:r>
              <a:rPr lang="en-GB" dirty="0" err="1"/>
              <a:t>decisão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17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8850" y="2797175"/>
            <a:ext cx="5073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Grrrrrr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1044575"/>
            <a:ext cx="810894" cy="1520190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A7C1EED3-D0BA-EEDA-DF93-636A5670D73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8450" y="1044575"/>
            <a:ext cx="1115060" cy="15151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0" y="140291"/>
            <a:ext cx="260921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br>
              <a:rPr lang="en-GB" spc="-65" dirty="0">
                <a:solidFill>
                  <a:schemeClr val="tx1"/>
                </a:solidFill>
              </a:rPr>
            </a:br>
            <a:r>
              <a:rPr lang="en-GB" spc="-65" dirty="0" err="1">
                <a:solidFill>
                  <a:schemeClr val="tx1"/>
                </a:solidFill>
              </a:rPr>
              <a:t>Voltando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ao</a:t>
            </a:r>
            <a:r>
              <a:rPr lang="en-GB" spc="-65" dirty="0">
                <a:solidFill>
                  <a:schemeClr val="tx1"/>
                </a:solidFill>
              </a:rPr>
              <a:t> </a:t>
            </a:r>
            <a:r>
              <a:rPr lang="en-GB" spc="-65" dirty="0" err="1">
                <a:solidFill>
                  <a:schemeClr val="tx1"/>
                </a:solidFill>
              </a:rPr>
              <a:t>exemplo</a:t>
            </a:r>
            <a:endParaRPr spc="-6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390778" y="626081"/>
            <a:ext cx="3574338" cy="4526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819"/>
              </a:spcBef>
            </a:pPr>
            <a:r>
              <a:rPr lang="pt-PT"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∆ = {{P, Q, ¬R}, {¬P, S, T, R}, {¬Q, ¬R}, {S }, {¬P, Q, S }}</a:t>
            </a:r>
          </a:p>
          <a:p>
            <a:pPr marL="476884">
              <a:lnSpc>
                <a:spcPct val="100000"/>
              </a:lnSpc>
              <a:spcBef>
                <a:spcPts val="819"/>
              </a:spcBef>
            </a:pPr>
            <a:r>
              <a:rPr lang="pt-PT" sz="11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ordenação P ≺ Q ≺ R ≺ S ≺ T</a:t>
            </a:r>
            <a:endParaRPr lang="pt-PT" sz="1250" i="1" spc="5" dirty="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630DFBD-DA44-B5EC-0588-EFBFB4B24FCA}"/>
              </a:ext>
            </a:extLst>
          </p:cNvPr>
          <p:cNvSpPr txBox="1"/>
          <p:nvPr/>
        </p:nvSpPr>
        <p:spPr>
          <a:xfrm>
            <a:off x="40665" y="1279843"/>
            <a:ext cx="3614370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  {P, Q, ¬ R}, {¬ P, S, T, R}, {¬  P, Q, 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:	{¬Q, ¬  R}	</a:t>
            </a:r>
            <a:r>
              <a:rPr lang="en-GB" sz="1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				</a:t>
            </a:r>
            <a:endParaRPr lang="en-GB" sz="1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:	{S}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GB" sz="1200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GB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lang="en-GB"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800">
              <a:spcBef>
                <a:spcPts val="105"/>
              </a:spcBef>
              <a:tabLst>
                <a:tab pos="476250" algn="l"/>
              </a:tabLst>
            </a:pPr>
            <a:endParaRPr sz="12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CF3E-EFF0-7145-2C5E-EB93B433131C}"/>
              </a:ext>
            </a:extLst>
          </p:cNvPr>
          <p:cNvSpPr txBox="1"/>
          <p:nvPr/>
        </p:nvSpPr>
        <p:spPr>
          <a:xfrm>
            <a:off x="2688856" y="1796782"/>
            <a:ext cx="206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Já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tínhamos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visto que a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satisfazível</a:t>
            </a:r>
            <a:endParaRPr lang="en-GB" sz="11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FB1D5-3167-369E-D5EA-AE7AD69DDFD1}"/>
              </a:ext>
            </a:extLst>
          </p:cNvPr>
          <p:cNvSpPr txBox="1"/>
          <p:nvPr/>
        </p:nvSpPr>
        <p:spPr>
          <a:xfrm>
            <a:off x="2283008" y="1415209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{Q, ¬R, 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B25EB-48D3-5811-F37F-CDCF2572C5C9}"/>
              </a:ext>
            </a:extLst>
          </p:cNvPr>
          <p:cNvSpPr txBox="1"/>
          <p:nvPr/>
        </p:nvSpPr>
        <p:spPr>
          <a:xfrm>
            <a:off x="2780356" y="1603054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800">
              <a:spcBef>
                <a:spcPts val="105"/>
              </a:spcBef>
              <a:tabLst>
                <a:tab pos="476250" algn="l"/>
              </a:tabLst>
            </a:pPr>
            <a:r>
              <a:rPr lang="en-GB" sz="1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{¬R, S}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11A157E-523E-1587-AB44-0E11B9E2D174}"/>
              </a:ext>
            </a:extLst>
          </p:cNvPr>
          <p:cNvSpPr txBox="1"/>
          <p:nvPr/>
        </p:nvSpPr>
        <p:spPr>
          <a:xfrm>
            <a:off x="320439" y="2278893"/>
            <a:ext cx="3398520" cy="10079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Interpretação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possível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I(T)=V 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I(S)=V 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obrigatório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) (para que a clausula S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seja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satisfeita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I(R)=V (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opção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I(Q)=F (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obrigatório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, dada a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escolha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 anterior para o R)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I(P)=V (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obrigatório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8757143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A367388-51D2-35F9-FD28-CE98AA1ADD12}"/>
              </a:ext>
            </a:extLst>
          </p:cNvPr>
          <p:cNvSpPr txBox="1"/>
          <p:nvPr/>
        </p:nvSpPr>
        <p:spPr>
          <a:xfrm>
            <a:off x="519343" y="745532"/>
            <a:ext cx="3667877" cy="1769757"/>
          </a:xfrm>
          <a:prstGeom prst="rect">
            <a:avLst/>
          </a:prstGeom>
        </p:spPr>
        <p:txBody>
          <a:bodyPr vert="horz" wrap="square" lIns="0" tIns="52047" rIns="0" bIns="0" rtlCol="0">
            <a:spAutoFit/>
          </a:bodyPr>
          <a:lstStyle/>
          <a:p>
            <a:pPr marL="214163" indent="-131011">
              <a:spcBef>
                <a:spcPts val="409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33" dirty="0">
                <a:latin typeface="+mj-lt"/>
                <a:cs typeface="Tahoma"/>
              </a:rPr>
              <a:t>Conceito</a:t>
            </a:r>
            <a:r>
              <a:rPr sz="1036" strike="sngStrike" spc="-71" dirty="0">
                <a:latin typeface="+mj-lt"/>
                <a:cs typeface="Tahoma"/>
              </a:rPr>
              <a:t>s</a:t>
            </a:r>
            <a:r>
              <a:rPr sz="1036" strike="sngStrike" spc="19" dirty="0">
                <a:latin typeface="+mj-lt"/>
                <a:cs typeface="Tahoma"/>
              </a:rPr>
              <a:t> </a:t>
            </a:r>
            <a:r>
              <a:rPr sz="1036" strike="sngStrike" spc="56" dirty="0">
                <a:latin typeface="+mj-lt"/>
                <a:cs typeface="Tahoma"/>
              </a:rPr>
              <a:t>B</a:t>
            </a:r>
            <a:r>
              <a:rPr sz="1036" strike="sngStrike" spc="-556" dirty="0">
                <a:latin typeface="+mj-lt"/>
                <a:cs typeface="Tahoma"/>
              </a:rPr>
              <a:t>´</a:t>
            </a:r>
            <a:r>
              <a:rPr sz="1036" strike="sngStrike" spc="-38" dirty="0">
                <a:latin typeface="+mj-lt"/>
                <a:cs typeface="Tahoma"/>
              </a:rPr>
              <a:t>asico</a:t>
            </a:r>
            <a:r>
              <a:rPr sz="1036" strike="sngStrike" spc="-71" dirty="0">
                <a:latin typeface="+mj-lt"/>
                <a:cs typeface="Tahoma"/>
              </a:rPr>
              <a:t>s</a:t>
            </a:r>
            <a:r>
              <a:rPr sz="1036" strike="sngStrike" spc="14" dirty="0">
                <a:latin typeface="+mj-lt"/>
                <a:cs typeface="Tahoma"/>
              </a:rPr>
              <a:t> </a:t>
            </a:r>
            <a:r>
              <a:rPr sz="1036" strike="sngStrike" spc="-14" dirty="0">
                <a:latin typeface="+mj-lt"/>
                <a:cs typeface="Tahoma"/>
              </a:rPr>
              <a:t>(Livro</a:t>
            </a:r>
            <a:r>
              <a:rPr sz="1036" strike="sngStrike" spc="-85" dirty="0">
                <a:latin typeface="+mj-lt"/>
                <a:cs typeface="Tahoma"/>
              </a:rPr>
              <a:t>:</a:t>
            </a:r>
            <a:r>
              <a:rPr sz="1036" strike="sngStrike" spc="127" dirty="0">
                <a:latin typeface="+mj-lt"/>
                <a:cs typeface="Tahoma"/>
              </a:rPr>
              <a:t> </a:t>
            </a:r>
            <a:r>
              <a:rPr sz="1036" strike="sngStrike" spc="-33" dirty="0">
                <a:latin typeface="+mj-lt"/>
                <a:cs typeface="Tahoma"/>
              </a:rPr>
              <a:t>1.1)</a:t>
            </a:r>
            <a:endParaRPr sz="1036" dirty="0">
              <a:latin typeface="+mj-lt"/>
              <a:cs typeface="Tahoma"/>
            </a:endParaRPr>
          </a:p>
          <a:p>
            <a:pPr marL="214163" marR="246468" indent="-131011">
              <a:lnSpc>
                <a:spcPct val="102600"/>
              </a:lnSpc>
              <a:spcBef>
                <a:spcPts val="283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lang="pt-PT"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Ló</a:t>
            </a:r>
            <a:r>
              <a:rPr sz="1036" strike="sngStrike" spc="-10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gica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4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Proposicional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036" strike="sngStrike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sistema </a:t>
            </a:r>
            <a:r>
              <a:rPr sz="1036" strike="sngStrike" spc="-31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dedutivo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(2.1,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2" dirty="0">
                <a:latin typeface="Calibri Light" panose="020F0302020204030204" pitchFamily="34" charset="0"/>
                <a:cs typeface="Calibri Light" panose="020F0302020204030204" pitchFamily="34" charset="0"/>
              </a:rPr>
              <a:t>2.2.1,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2.2.2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2.2.4)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marR="146565" indent="-131011">
              <a:lnSpc>
                <a:spcPct val="102600"/>
              </a:lnSpc>
              <a:spcBef>
                <a:spcPts val="283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PT"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ó</a:t>
            </a:r>
            <a:r>
              <a:rPr sz="1036" strike="sngStrike" spc="-10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gica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4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Proposicional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1036" strike="sngStrike" spc="-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PT" sz="1036" strike="sngStrike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á</a:t>
            </a:r>
            <a:r>
              <a:rPr sz="1036" strike="sngStrike" spc="-9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lculo</a:t>
            </a:r>
            <a:r>
              <a:rPr sz="1036" strike="sngStrike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Predicados)</a:t>
            </a:r>
            <a:r>
              <a:rPr sz="1036" strike="sngStrike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lang="pt-PT" sz="1036" strike="sngStrike" spc="-141" dirty="0">
                <a:latin typeface="Calibri Light" panose="020F0302020204030204" pitchFamily="34" charset="0"/>
                <a:cs typeface="Calibri Light" panose="020F0302020204030204" pitchFamily="34" charset="0"/>
              </a:rPr>
              <a:t> resolução</a:t>
            </a:r>
            <a:r>
              <a:rPr sz="1036" strike="sngStrike" spc="-14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06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(3.1)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indent="-131011">
              <a:spcBef>
                <a:spcPts val="311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PT"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ó</a:t>
            </a:r>
            <a:r>
              <a:rPr sz="1036" strike="sngStrike" spc="-10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gica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19" dirty="0">
                <a:latin typeface="Calibri Light" panose="020F0302020204030204" pitchFamily="34" charset="0"/>
                <a:cs typeface="Calibri Light" panose="020F0302020204030204" pitchFamily="34" charset="0"/>
              </a:rPr>
              <a:t>Primeira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Ordem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sistema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dedutivo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(4.1,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4.2)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indent="-131011">
              <a:spcBef>
                <a:spcPts val="316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38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1036" strike="sngStrike" spc="-565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ogica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19" dirty="0">
                <a:latin typeface="Calibri Light" panose="020F0302020204030204" pitchFamily="34" charset="0"/>
                <a:cs typeface="Calibri Light" panose="020F0302020204030204" pitchFamily="34" charset="0"/>
              </a:rPr>
              <a:t>Primeira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Ordem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>
                <a:latin typeface="Calibri Light" panose="020F0302020204030204" pitchFamily="34" charset="0"/>
                <a:cs typeface="Calibri Light" panose="020F0302020204030204" pitchFamily="34" charset="0"/>
              </a:rPr>
              <a:t>resolu</a:t>
            </a:r>
            <a:r>
              <a:rPr sz="1036" strike="sngStrike" spc="-570" dirty="0">
                <a:latin typeface="Calibri Light" panose="020F0302020204030204" pitchFamily="34" charset="0"/>
                <a:cs typeface="Calibri Light" panose="020F0302020204030204" pitchFamily="34" charset="0"/>
              </a:rPr>
              <a:t>¸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36" strike="sngStrike" spc="-560" dirty="0">
                <a:latin typeface="Calibri Light" panose="020F0302020204030204" pitchFamily="34" charset="0"/>
                <a:cs typeface="Calibri Light" panose="020F0302020204030204" pitchFamily="34" charset="0"/>
              </a:rPr>
              <a:t>˜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(5.1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5.2)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indent="-131011">
              <a:spcBef>
                <a:spcPts val="316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Programa</a:t>
            </a:r>
            <a:r>
              <a:rPr sz="1036" strike="sngStrike" spc="-570" dirty="0">
                <a:latin typeface="Calibri Light" panose="020F0302020204030204" pitchFamily="34" charset="0"/>
                <a:cs typeface="Calibri Light" panose="020F0302020204030204" pitchFamily="34" charset="0"/>
              </a:rPr>
              <a:t>¸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36" strike="sngStrike" spc="-556" dirty="0">
                <a:latin typeface="Calibri Light" panose="020F0302020204030204" pitchFamily="34" charset="0"/>
                <a:cs typeface="Calibri Light" panose="020F0302020204030204" pitchFamily="34" charset="0"/>
              </a:rPr>
              <a:t>˜</a:t>
            </a:r>
            <a:r>
              <a:rPr sz="1036" strike="sngStrike" spc="-56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38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1036" strike="sngStrike" spc="-565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036" strike="sngStrike" spc="-38" dirty="0">
                <a:latin typeface="Calibri Light" panose="020F0302020204030204" pitchFamily="34" charset="0"/>
                <a:cs typeface="Calibri Light" panose="020F0302020204030204" pitchFamily="34" charset="0"/>
              </a:rPr>
              <a:t>ogica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19" dirty="0">
                <a:latin typeface="Calibri Light" panose="020F0302020204030204" pitchFamily="34" charset="0"/>
                <a:cs typeface="Calibri Light" panose="020F0302020204030204" pitchFamily="34" charset="0"/>
              </a:rPr>
              <a:t>(6)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indent="-131011">
              <a:spcBef>
                <a:spcPts val="315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19" dirty="0">
                <a:latin typeface="Calibri Light" panose="020F0302020204030204" pitchFamily="34" charset="0"/>
                <a:cs typeface="Calibri Light" panose="020F0302020204030204" pitchFamily="34" charset="0"/>
              </a:rPr>
              <a:t>Prolog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(7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42" dirty="0">
                <a:latin typeface="Calibri Light" panose="020F0302020204030204" pitchFamily="34" charset="0"/>
                <a:cs typeface="Calibri Light" panose="020F0302020204030204" pitchFamily="34" charset="0"/>
              </a:rPr>
              <a:t>+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4" dirty="0">
                <a:latin typeface="Calibri Light" panose="020F0302020204030204" pitchFamily="34" charset="0"/>
                <a:cs typeface="Calibri Light" panose="020F0302020204030204" pitchFamily="34" charset="0"/>
              </a:rPr>
              <a:t>Ap</a:t>
            </a:r>
            <a:r>
              <a:rPr lang="en-PT" sz="1036" strike="sngStrike" spc="-94" dirty="0">
                <a:latin typeface="Calibri Light" panose="020F0302020204030204" pitchFamily="34" charset="0"/>
                <a:cs typeface="Calibri Light" panose="020F0302020204030204" pitchFamily="34" charset="0"/>
              </a:rPr>
              <a:t>ê</a:t>
            </a:r>
            <a:r>
              <a:rPr sz="1036" strike="sngStrike" spc="-94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ndice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A: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2" dirty="0">
                <a:latin typeface="Calibri Light" panose="020F0302020204030204" pitchFamily="34" charset="0"/>
                <a:cs typeface="Calibri Light" panose="020F0302020204030204" pitchFamily="34" charset="0"/>
              </a:rPr>
              <a:t>manual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8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sobreviv</a:t>
            </a:r>
            <a:r>
              <a:rPr lang="en-PT" sz="1036" strike="sngStrike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ê</a:t>
            </a:r>
            <a:r>
              <a:rPr sz="1036" strike="sngStrike" spc="-8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ncia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Prolog)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4163" marR="102296" indent="-131011">
              <a:lnSpc>
                <a:spcPct val="102600"/>
              </a:lnSpc>
              <a:spcBef>
                <a:spcPts val="283"/>
              </a:spcBef>
              <a:buClr>
                <a:srgbClr val="3333B2"/>
              </a:buClr>
              <a:buFont typeface="SimSun-ExtB"/>
              <a:buChar char="•"/>
              <a:tabLst>
                <a:tab pos="214762" algn="l"/>
              </a:tabLst>
            </a:pPr>
            <a:r>
              <a:rPr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lang="en-PT" sz="1036" strike="sngStrike" spc="-103" dirty="0">
                <a:latin typeface="Calibri Light" panose="020F0302020204030204" pitchFamily="34" charset="0"/>
                <a:cs typeface="Calibri Light" panose="020F0302020204030204" pitchFamily="34" charset="0"/>
              </a:rPr>
              <a:t>ó</a:t>
            </a:r>
            <a:r>
              <a:rPr sz="1036" strike="sngStrike" spc="-10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gica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4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Proposicional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(ou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66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1036" strike="sngStrike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28" dirty="0">
                <a:latin typeface="Calibri Light" panose="020F0302020204030204" pitchFamily="34" charset="0"/>
                <a:cs typeface="Calibri Light" panose="020F0302020204030204" pitchFamily="34" charset="0"/>
              </a:rPr>
              <a:t>Predicados)</a:t>
            </a:r>
            <a:r>
              <a:rPr sz="1036" strike="sngStrike" spc="2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52" dirty="0"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sz="1036" strike="sngStrike" spc="28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7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sistema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94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</a:t>
            </a:r>
            <a:r>
              <a:rPr lang="en-PT" sz="1036" strike="sngStrike" spc="-94" dirty="0">
                <a:latin typeface="Calibri Light" panose="020F0302020204030204" pitchFamily="34" charset="0"/>
                <a:cs typeface="Calibri Light" panose="020F0302020204030204" pitchFamily="34" charset="0"/>
              </a:rPr>
              <a:t>â</a:t>
            </a:r>
            <a:r>
              <a:rPr sz="1036" strike="sngStrike" spc="-94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ntico</a:t>
            </a:r>
            <a:r>
              <a:rPr sz="1036" strike="sngStrike" spc="-9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1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(2.3,</a:t>
            </a:r>
            <a:r>
              <a:rPr sz="1036" strike="sngStrike" spc="14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42" dirty="0">
                <a:latin typeface="Calibri Light" panose="020F0302020204030204" pitchFamily="34" charset="0"/>
                <a:cs typeface="Calibri Light" panose="020F0302020204030204" pitchFamily="34" charset="0"/>
              </a:rPr>
              <a:t>2.4,</a:t>
            </a:r>
            <a:r>
              <a:rPr sz="1036" strike="sngStrike" spc="1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36" strike="sngStrike" spc="-33" dirty="0">
                <a:latin typeface="Calibri Light" panose="020F0302020204030204" pitchFamily="34" charset="0"/>
                <a:cs typeface="Calibri Light" panose="020F0302020204030204" pitchFamily="34" charset="0"/>
              </a:rPr>
              <a:t>3.2)</a:t>
            </a:r>
            <a:endParaRPr sz="1036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37F583F-F920-A711-5EBD-BFBFA49A590B}"/>
              </a:ext>
            </a:extLst>
          </p:cNvPr>
          <p:cNvSpPr txBox="1">
            <a:spLocks/>
          </p:cNvSpPr>
          <p:nvPr/>
        </p:nvSpPr>
        <p:spPr>
          <a:xfrm>
            <a:off x="3381902" y="222782"/>
            <a:ext cx="707133" cy="219315"/>
          </a:xfrm>
          <a:prstGeom prst="rect">
            <a:avLst/>
          </a:prstGeom>
        </p:spPr>
        <p:txBody>
          <a:bodyPr vert="horz" wrap="square" lIns="0" tIns="16153" rIns="0" bIns="0" rtlCol="0">
            <a:spAutoFit/>
          </a:bodyPr>
          <a:lstStyle>
            <a:lvl1pPr>
              <a:defRPr sz="3050" b="0" i="0">
                <a:solidFill>
                  <a:srgbClr val="3333B3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1964">
              <a:spcBef>
                <a:spcPts val="127"/>
              </a:spcBef>
            </a:pPr>
            <a:r>
              <a:rPr lang="en-GB" sz="1319" kern="0" spc="-33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Programa</a:t>
            </a:r>
            <a:endParaRPr lang="en-GB" sz="1319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67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7450" y="183503"/>
            <a:ext cx="1826261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PT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Já acabou????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7C1EED3-D0BA-EEDA-DF93-636A5670D7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850" y="442019"/>
            <a:ext cx="1115060" cy="151511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DB9B2727-7DF3-59E5-6DC1-E5FA246567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484" y="483870"/>
            <a:ext cx="1523365" cy="1344930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2B76174A-9CB6-976A-9C85-94535A9A93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6050" y="1577975"/>
            <a:ext cx="969645" cy="1514474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F2B71148-9079-4189-B6F9-3E7C59EC534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650" y="1457960"/>
            <a:ext cx="1104264" cy="15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5680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7450" y="183503"/>
            <a:ext cx="1826261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PT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Adeus malta!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7C1EED3-D0BA-EEDA-DF93-636A5670D7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850" y="442019"/>
            <a:ext cx="1115060" cy="151511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DB9B2727-7DF3-59E5-6DC1-E5FA246567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484" y="483870"/>
            <a:ext cx="1523365" cy="1344930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2B76174A-9CB6-976A-9C85-94535A9A93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6050" y="1577975"/>
            <a:ext cx="969645" cy="1514474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F2B71148-9079-4189-B6F9-3E7C59EC534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650" y="1457960"/>
            <a:ext cx="1104264" cy="15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4757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450" y="72527"/>
            <a:ext cx="281818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5"/>
              </a:spcBef>
            </a:pPr>
            <a:r>
              <a:rPr lang="en-GB" spc="-45" dirty="0" err="1">
                <a:solidFill>
                  <a:schemeClr val="tx1"/>
                </a:solidFill>
              </a:rPr>
              <a:t>Algoritmos</a:t>
            </a:r>
            <a:r>
              <a:rPr lang="en-GB" spc="-45" dirty="0">
                <a:solidFill>
                  <a:schemeClr val="tx1"/>
                </a:solidFill>
              </a:rPr>
              <a:t> de SAT (do </a:t>
            </a:r>
            <a:r>
              <a:rPr lang="en-GB" spc="-45" dirty="0" err="1">
                <a:solidFill>
                  <a:schemeClr val="tx1"/>
                </a:solidFill>
              </a:rPr>
              <a:t>Inglês</a:t>
            </a:r>
            <a:r>
              <a:rPr lang="en-GB" spc="-45" dirty="0">
                <a:solidFill>
                  <a:schemeClr val="tx1"/>
                </a:solidFill>
              </a:rPr>
              <a:t> “Satisfiability”) (</a:t>
            </a:r>
            <a:r>
              <a:rPr lang="en-GB" spc="-45" dirty="0" err="1">
                <a:solidFill>
                  <a:schemeClr val="tx1"/>
                </a:solidFill>
              </a:rPr>
              <a:t>livro</a:t>
            </a:r>
            <a:r>
              <a:rPr lang="en-GB" spc="-45" dirty="0">
                <a:solidFill>
                  <a:schemeClr val="tx1"/>
                </a:solidFill>
              </a:rPr>
              <a:t>: 3.2.3)</a:t>
            </a:r>
            <a:endParaRPr spc="-4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9194" y="648270"/>
            <a:ext cx="3863975" cy="98764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tabLst>
                <a:tab pos="253365" algn="l"/>
              </a:tabLst>
            </a:pPr>
            <a:r>
              <a:rPr sz="1600" spc="-20" dirty="0"/>
              <a:t>Alternativa</a:t>
            </a:r>
            <a:r>
              <a:rPr sz="1600" spc="5" dirty="0"/>
              <a:t> </a:t>
            </a:r>
            <a:r>
              <a:rPr sz="1600" spc="-55" dirty="0"/>
              <a:t>a</a:t>
            </a:r>
            <a:r>
              <a:rPr sz="1600" spc="5" dirty="0"/>
              <a:t> </a:t>
            </a:r>
            <a:r>
              <a:rPr sz="1600" dirty="0"/>
              <a:t>OBDDs:</a:t>
            </a:r>
          </a:p>
          <a:p>
            <a:pPr marL="529590" marR="305435" lvl="1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–"/>
              <a:tabLst>
                <a:tab pos="530225" algn="l"/>
              </a:tabLst>
            </a:pPr>
            <a:r>
              <a:rPr sz="12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OBDDs </a:t>
            </a:r>
            <a:r>
              <a:rPr sz="12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permitem</a:t>
            </a:r>
            <a:r>
              <a:rPr sz="12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identificar</a:t>
            </a:r>
            <a:r>
              <a:rPr sz="1200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30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todas</a:t>
            </a:r>
            <a:r>
              <a:rPr sz="1200" spc="25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as</a:t>
            </a:r>
            <a:r>
              <a:rPr sz="12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10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interpreta</a:t>
            </a:r>
            <a:r>
              <a:rPr lang="pt-PT" sz="1200" spc="-10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çõ</a:t>
            </a:r>
            <a:r>
              <a:rPr sz="1200" spc="-105" dirty="0"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sz="1200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que </a:t>
            </a:r>
            <a:r>
              <a:rPr sz="1200" spc="-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satisfazem</a:t>
            </a:r>
            <a:r>
              <a:rPr sz="1200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sz="12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fbf.</a:t>
            </a:r>
            <a:endParaRPr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29590" marR="5080" lvl="1" indent="-132715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Char char="–"/>
              <a:tabLst>
                <a:tab pos="530225" algn="l"/>
              </a:tabLst>
            </a:pPr>
            <a:r>
              <a:rPr sz="12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SAT </a:t>
            </a:r>
            <a:r>
              <a:rPr sz="12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permite </a:t>
            </a:r>
            <a:r>
              <a:rPr sz="12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apenas saber </a:t>
            </a:r>
            <a:r>
              <a:rPr sz="1200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se</a:t>
            </a:r>
            <a:r>
              <a:rPr sz="1200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sz="12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fb</a:t>
            </a:r>
            <a:r>
              <a:rPr lang="pt-PT" sz="12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f é satisfazível </a:t>
            </a:r>
            <a:r>
              <a:rPr sz="1200" spc="-4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sz="1200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175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PT" sz="1200" spc="-175" dirty="0">
                <a:latin typeface="Calibri Light" panose="020F0302020204030204" pitchFamily="34" charset="0"/>
                <a:cs typeface="Calibri Light" panose="020F0302020204030204" pitchFamily="34" charset="0"/>
              </a:rPr>
              <a:t>ã</a:t>
            </a:r>
            <a:r>
              <a:rPr sz="1200" spc="-17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200" spc="-1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(se </a:t>
            </a:r>
            <a:r>
              <a:rPr sz="1200" spc="-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sim,</a:t>
            </a:r>
            <a:r>
              <a:rPr sz="1200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25" dirty="0">
                <a:latin typeface="Calibri Light" panose="020F0302020204030204" pitchFamily="34" charset="0"/>
                <a:cs typeface="Calibri Light" panose="020F0302020204030204" pitchFamily="34" charset="0"/>
              </a:rPr>
              <a:t>´</a:t>
            </a:r>
            <a:r>
              <a:rPr sz="1200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2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identificada</a:t>
            </a:r>
            <a:r>
              <a:rPr sz="12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sz="1200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200" spc="-40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testem</a:t>
            </a:r>
            <a:r>
              <a:rPr sz="1200" spc="-50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1200" spc="-45" dirty="0">
                <a:solidFill>
                  <a:srgbClr val="33B2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nha</a:t>
            </a:r>
            <a:r>
              <a:rPr sz="120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  <a:endParaRPr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97" y="130175"/>
            <a:ext cx="2880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solidFill>
                  <a:schemeClr val="tx1"/>
                </a:solidFill>
              </a:rPr>
              <a:t>Algoritmos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85" dirty="0">
                <a:solidFill>
                  <a:schemeClr val="tx1"/>
                </a:solidFill>
              </a:rPr>
              <a:t>de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35" dirty="0">
                <a:solidFill>
                  <a:schemeClr val="tx1"/>
                </a:solidFill>
              </a:rPr>
              <a:t>SAT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80" dirty="0">
                <a:solidFill>
                  <a:schemeClr val="tx1"/>
                </a:solidFill>
              </a:rPr>
              <a:t>que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70" dirty="0">
                <a:solidFill>
                  <a:schemeClr val="tx1"/>
                </a:solidFill>
              </a:rPr>
              <a:t>vamos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60" dirty="0">
                <a:solidFill>
                  <a:schemeClr val="tx1"/>
                </a:solidFill>
              </a:rPr>
              <a:t>estudar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645482"/>
            <a:ext cx="3707765" cy="120609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85"/>
              </a:spcBef>
              <a:tabLst>
                <a:tab pos="189865" algn="l"/>
              </a:tabLst>
            </a:pPr>
            <a:r>
              <a:rPr lang="en-GB" sz="11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1) </a:t>
            </a:r>
            <a:r>
              <a:rPr lang="en-GB" sz="1100" b="1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1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b="1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1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b="1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1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  <a:tabLst>
                <a:tab pos="1898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muito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eficiente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mas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completo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pode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terminar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fornecer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resposta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marL="50165">
              <a:lnSpc>
                <a:spcPct val="100000"/>
              </a:lnSpc>
              <a:spcBef>
                <a:spcPts val="285"/>
              </a:spcBef>
              <a:tabLst>
                <a:tab pos="1898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  <a:tabLst>
                <a:tab pos="189865" algn="l"/>
              </a:tabLst>
            </a:pPr>
            <a:r>
              <a:rPr lang="en-GB" sz="11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2) </a:t>
            </a:r>
            <a:r>
              <a:rPr lang="en-GB" sz="1100" b="1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1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DP</a:t>
            </a:r>
          </a:p>
          <a:p>
            <a:pPr marL="50165">
              <a:lnSpc>
                <a:spcPct val="100000"/>
              </a:lnSpc>
              <a:spcBef>
                <a:spcPts val="285"/>
              </a:spcBef>
              <a:tabLst>
                <a:tab pos="189865" algn="l"/>
              </a:tabLst>
            </a:pP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eficiente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mas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completo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640D883-5835-556E-C7A3-87CBB07531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7795" y="1349375"/>
            <a:ext cx="648715" cy="1216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0D064-24CA-72BC-56D7-CC3636C61B50}"/>
              </a:ext>
            </a:extLst>
          </p:cNvPr>
          <p:cNvSpPr txBox="1"/>
          <p:nvPr/>
        </p:nvSpPr>
        <p:spPr>
          <a:xfrm>
            <a:off x="2990850" y="26663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206375"/>
            <a:ext cx="3375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pc="-60" dirty="0" err="1">
                <a:solidFill>
                  <a:schemeClr val="tx1"/>
                </a:solidFill>
              </a:rPr>
              <a:t>Algoritmo</a:t>
            </a:r>
            <a:r>
              <a:rPr lang="en-GB" spc="-60" dirty="0">
                <a:solidFill>
                  <a:schemeClr val="tx1"/>
                </a:solidFill>
              </a:rPr>
              <a:t> de </a:t>
            </a:r>
            <a:r>
              <a:rPr lang="en-GB" spc="-60" dirty="0" err="1">
                <a:solidFill>
                  <a:schemeClr val="tx1"/>
                </a:solidFill>
              </a:rPr>
              <a:t>propagação</a:t>
            </a:r>
            <a:r>
              <a:rPr lang="en-GB" spc="-60" dirty="0">
                <a:solidFill>
                  <a:schemeClr val="tx1"/>
                </a:solidFill>
              </a:rPr>
              <a:t> de </a:t>
            </a:r>
            <a:r>
              <a:rPr lang="en-GB" spc="-60" dirty="0" err="1">
                <a:solidFill>
                  <a:schemeClr val="tx1"/>
                </a:solidFill>
              </a:rPr>
              <a:t>marcas</a:t>
            </a:r>
            <a:r>
              <a:rPr lang="en-GB" spc="-60" dirty="0">
                <a:solidFill>
                  <a:schemeClr val="tx1"/>
                </a:solidFill>
              </a:rPr>
              <a:t> – 3 </a:t>
            </a:r>
            <a:r>
              <a:rPr lang="en-GB" spc="-60" dirty="0" err="1">
                <a:solidFill>
                  <a:schemeClr val="tx1"/>
                </a:solidFill>
              </a:rPr>
              <a:t>etapas</a:t>
            </a:r>
            <a:endParaRPr spc="-6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3780154" cy="165686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0164">
              <a:lnSpc>
                <a:spcPct val="100000"/>
              </a:lnSpc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5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Obtenção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só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contém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conjunções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negações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50164">
              <a:lnSpc>
                <a:spcPct val="100000"/>
              </a:lnSpc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Usar as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regras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684529" lvl="1" indent="-177165">
              <a:spcBef>
                <a:spcPts val="180"/>
              </a:spcBef>
              <a:buClr>
                <a:srgbClr val="3333B2"/>
              </a:buClr>
              <a:buAutoNum type="arabicPeriod"/>
              <a:tabLst>
                <a:tab pos="227965" algn="l"/>
              </a:tabLst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α ∨ β) ↔ ¬(¬α ∧ ¬β)</a:t>
            </a:r>
          </a:p>
          <a:p>
            <a:pPr marL="684529" lvl="1" indent="-177165">
              <a:spcBef>
                <a:spcPts val="180"/>
              </a:spcBef>
              <a:buClr>
                <a:srgbClr val="3333B2"/>
              </a:buClr>
              <a:buAutoNum type="arabicPeriod"/>
              <a:tabLst>
                <a:tab pos="227965" algn="l"/>
              </a:tabLst>
            </a:pP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(α → β) ↔ ¬(α ∧ ¬β)</a:t>
            </a:r>
          </a:p>
          <a:p>
            <a:pPr marL="684529" lvl="1" indent="-177165">
              <a:spcBef>
                <a:spcPts val="180"/>
              </a:spcBef>
              <a:buClr>
                <a:srgbClr val="3333B2"/>
              </a:buClr>
              <a:buAutoNum type="arabicPeriod"/>
              <a:tabLst>
                <a:tab pos="227965" algn="l"/>
              </a:tabLst>
            </a:pPr>
            <a:r>
              <a:rPr lang="el-G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¬¬α ↔ α</a:t>
            </a:r>
          </a:p>
          <a:p>
            <a:pPr marL="50164">
              <a:lnSpc>
                <a:spcPct val="100000"/>
              </a:lnSpc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pt-PT" sz="105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lnSpc>
                <a:spcPct val="100000"/>
              </a:lnSpc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5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3.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Propagação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marcas</a:t>
            </a:r>
            <a:endParaRPr lang="en-GB" sz="105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0164">
              <a:lnSpc>
                <a:spcPct val="100000"/>
              </a:lnSpc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  com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algoritmo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teste de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nós</a:t>
            </a:r>
            <a:r>
              <a:rPr lang="en-GB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 se </a:t>
            </a:r>
            <a:r>
              <a:rPr lang="en-GB" sz="105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necessário</a:t>
            </a:r>
            <a:endParaRPr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70" y="986155"/>
            <a:ext cx="289560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30" dirty="0" err="1">
                <a:solidFill>
                  <a:schemeClr val="tx1"/>
                </a:solidFill>
              </a:rPr>
              <a:t>Construi</a:t>
            </a:r>
            <a:r>
              <a:rPr sz="1100" spc="-20" dirty="0" err="1">
                <a:solidFill>
                  <a:schemeClr val="tx1"/>
                </a:solidFill>
              </a:rPr>
              <a:t>r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</a:rPr>
              <a:t>D</a:t>
            </a:r>
            <a:r>
              <a:rPr sz="1100" spc="45" dirty="0">
                <a:solidFill>
                  <a:schemeClr val="tx1"/>
                </a:solidFill>
              </a:rPr>
              <a:t>A</a:t>
            </a:r>
            <a:r>
              <a:rPr sz="1100" dirty="0">
                <a:solidFill>
                  <a:schemeClr val="tx1"/>
                </a:solidFill>
              </a:rPr>
              <a:t>G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-80" dirty="0">
                <a:solidFill>
                  <a:schemeClr val="tx1"/>
                </a:solidFill>
              </a:rPr>
              <a:t>ass</a:t>
            </a:r>
            <a:r>
              <a:rPr sz="1100" spc="-25" dirty="0">
                <a:solidFill>
                  <a:schemeClr val="tx1"/>
                </a:solidFill>
              </a:rPr>
              <a:t>o</a:t>
            </a:r>
            <a:r>
              <a:rPr sz="1100" spc="-40" dirty="0">
                <a:solidFill>
                  <a:schemeClr val="tx1"/>
                </a:solidFill>
              </a:rPr>
              <a:t>ciado</a:t>
            </a:r>
            <a:r>
              <a:rPr sz="1100" spc="30" dirty="0">
                <a:solidFill>
                  <a:schemeClr val="tx1"/>
                </a:solidFill>
              </a:rPr>
              <a:t> </a:t>
            </a:r>
            <a:r>
              <a:rPr sz="1100" spc="-65" dirty="0">
                <a:solidFill>
                  <a:schemeClr val="tx1"/>
                </a:solidFill>
              </a:rPr>
              <a:t>a</a:t>
            </a:r>
            <a:r>
              <a:rPr sz="1100" spc="40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chemeClr val="tx1"/>
                </a:solidFill>
                <a:latin typeface="Yu Gothic UI Semilight"/>
                <a:cs typeface="Yu Gothic UI Semilight"/>
              </a:rPr>
              <a:t>→</a:t>
            </a:r>
            <a:r>
              <a:rPr sz="1100" spc="1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-445" dirty="0">
                <a:solidFill>
                  <a:schemeClr val="tx1"/>
                </a:solidFill>
                <a:latin typeface="Yu Gothic UI Semilight"/>
                <a:cs typeface="Yu Gothic UI Semilight"/>
              </a:rPr>
              <a:t>∨</a:t>
            </a:r>
            <a:r>
              <a:rPr sz="1100" spc="-6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i="1" spc="35" dirty="0">
                <a:solidFill>
                  <a:schemeClr val="tx1"/>
                </a:solidFill>
                <a:latin typeface="Verdana"/>
                <a:cs typeface="Verdana"/>
              </a:rPr>
              <a:t>Q</a:t>
            </a:r>
            <a:r>
              <a:rPr sz="1100" spc="5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2884F-FAB1-A615-5235-4E9EBB49F9C3}"/>
              </a:ext>
            </a:extLst>
          </p:cNvPr>
          <p:cNvSpPr/>
          <p:nvPr/>
        </p:nvSpPr>
        <p:spPr>
          <a:xfrm>
            <a:off x="2761030" y="605155"/>
            <a:ext cx="17145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2787066" y="663575"/>
            <a:ext cx="1688464" cy="645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ts val="1310"/>
              </a:lnSpc>
              <a:spcBef>
                <a:spcPts val="90"/>
              </a:spcBef>
              <a:buClr>
                <a:srgbClr val="3333B2"/>
              </a:buClr>
              <a:tabLst>
                <a:tab pos="151765" algn="l"/>
              </a:tabLst>
            </a:pPr>
            <a:r>
              <a:rPr sz="1100" spc="-50" dirty="0">
                <a:latin typeface="+mj-lt"/>
                <a:cs typeface="Tahoma"/>
              </a:rPr>
              <a:t>Regras</a:t>
            </a:r>
            <a:r>
              <a:rPr sz="1100" dirty="0">
                <a:latin typeface="+mj-lt"/>
                <a:cs typeface="Tahoma"/>
              </a:rPr>
              <a:t> </a:t>
            </a:r>
            <a:r>
              <a:rPr sz="1100" spc="-55" dirty="0">
                <a:latin typeface="+mj-lt"/>
                <a:cs typeface="Tahoma"/>
              </a:rPr>
              <a:t>a</a:t>
            </a:r>
            <a:r>
              <a:rPr sz="1100" spc="5" dirty="0">
                <a:latin typeface="+mj-lt"/>
                <a:cs typeface="Tahoma"/>
              </a:rPr>
              <a:t> </a:t>
            </a:r>
            <a:r>
              <a:rPr sz="1100" spc="-60" dirty="0">
                <a:latin typeface="+mj-lt"/>
                <a:cs typeface="Tahoma"/>
              </a:rPr>
              <a:t>usar</a:t>
            </a:r>
            <a:r>
              <a:rPr sz="1100" dirty="0">
                <a:latin typeface="+mj-lt"/>
                <a:cs typeface="Tahoma"/>
              </a:rPr>
              <a:t> </a:t>
            </a:r>
            <a:r>
              <a:rPr sz="1100" spc="-45" dirty="0">
                <a:latin typeface="+mj-lt"/>
                <a:cs typeface="Tahoma"/>
              </a:rPr>
              <a:t>(lembrar):</a:t>
            </a:r>
            <a:endParaRPr sz="1100" dirty="0">
              <a:latin typeface="+mj-lt"/>
              <a:cs typeface="Tahoma"/>
            </a:endParaRPr>
          </a:p>
          <a:p>
            <a:pPr marL="295275">
              <a:lnSpc>
                <a:spcPts val="1185"/>
              </a:lnSpc>
            </a:pPr>
            <a:r>
              <a:rPr sz="1000" spc="-50" dirty="0">
                <a:solidFill>
                  <a:srgbClr val="3333B2"/>
                </a:solidFill>
                <a:latin typeface="+mj-lt"/>
                <a:cs typeface="Tahoma"/>
              </a:rPr>
              <a:t>– </a:t>
            </a:r>
            <a:r>
              <a:rPr sz="1000" spc="-80" dirty="0">
                <a:solidFill>
                  <a:srgbClr val="3333B2"/>
                </a:solidFill>
                <a:latin typeface="+mj-lt"/>
                <a:cs typeface="Tahoma"/>
              </a:rPr>
              <a:t> </a:t>
            </a:r>
            <a:r>
              <a:rPr sz="1000" dirty="0">
                <a:latin typeface="+mj-lt"/>
                <a:cs typeface="Tahoma"/>
              </a:rPr>
              <a:t>(</a:t>
            </a:r>
            <a:r>
              <a:rPr sz="1000" i="1" spc="65" dirty="0">
                <a:latin typeface="+mj-lt"/>
                <a:cs typeface="Arial"/>
              </a:rPr>
              <a:t>α</a:t>
            </a:r>
            <a:r>
              <a:rPr sz="1000" i="1" spc="-55" dirty="0">
                <a:latin typeface="+mj-lt"/>
                <a:cs typeface="Arial"/>
              </a:rPr>
              <a:t> </a:t>
            </a:r>
            <a:r>
              <a:rPr sz="1000" spc="-340" dirty="0">
                <a:latin typeface="+mj-lt"/>
                <a:cs typeface="Yu Gothic UI Semilight"/>
              </a:rPr>
              <a:t>∨</a:t>
            </a:r>
            <a:r>
              <a:rPr sz="1000" spc="-55" dirty="0">
                <a:latin typeface="+mj-lt"/>
                <a:cs typeface="Yu Gothic UI Semilight"/>
              </a:rPr>
              <a:t> </a:t>
            </a:r>
            <a:r>
              <a:rPr lang="pt-PT" sz="1000" spc="-55" dirty="0">
                <a:latin typeface="+mj-lt"/>
                <a:cs typeface="Yu Gothic UI Semilight"/>
              </a:rPr>
              <a:t>  </a:t>
            </a:r>
            <a:r>
              <a:rPr sz="1000" i="1" spc="40" dirty="0">
                <a:latin typeface="+mj-lt"/>
                <a:cs typeface="Arial"/>
              </a:rPr>
              <a:t>β</a:t>
            </a:r>
            <a:r>
              <a:rPr sz="1000" dirty="0">
                <a:latin typeface="+mj-lt"/>
                <a:cs typeface="Tahoma"/>
              </a:rPr>
              <a:t>)</a:t>
            </a:r>
            <a:r>
              <a:rPr sz="1000" spc="-35" dirty="0">
                <a:latin typeface="+mj-lt"/>
                <a:cs typeface="Tahoma"/>
              </a:rPr>
              <a:t> </a:t>
            </a:r>
            <a:r>
              <a:rPr sz="1000" spc="-5" dirty="0">
                <a:latin typeface="+mj-lt"/>
                <a:cs typeface="Yu Gothic UI Semilight"/>
              </a:rPr>
              <a:t>↔</a:t>
            </a:r>
            <a:r>
              <a:rPr sz="1000" dirty="0">
                <a:latin typeface="+mj-lt"/>
                <a:cs typeface="Yu Gothic UI Semilight"/>
              </a:rPr>
              <a:t> </a:t>
            </a:r>
            <a:r>
              <a:rPr sz="1000" spc="-5" dirty="0">
                <a:latin typeface="+mj-lt"/>
                <a:cs typeface="Yu Gothic UI Semilight"/>
              </a:rPr>
              <a:t>¬</a:t>
            </a:r>
            <a:r>
              <a:rPr sz="1000" dirty="0">
                <a:latin typeface="+mj-lt"/>
                <a:cs typeface="Tahoma"/>
              </a:rPr>
              <a:t>(</a:t>
            </a:r>
            <a:r>
              <a:rPr sz="1000" spc="-5" dirty="0">
                <a:latin typeface="+mj-lt"/>
                <a:cs typeface="Yu Gothic UI Semilight"/>
              </a:rPr>
              <a:t>¬</a:t>
            </a:r>
            <a:r>
              <a:rPr sz="1000" i="1" spc="65" dirty="0">
                <a:latin typeface="+mj-lt"/>
                <a:cs typeface="Arial"/>
              </a:rPr>
              <a:t>α</a:t>
            </a:r>
            <a:r>
              <a:rPr sz="1000" i="1" spc="-55" dirty="0">
                <a:latin typeface="+mj-lt"/>
                <a:cs typeface="Arial"/>
              </a:rPr>
              <a:t> </a:t>
            </a:r>
            <a:r>
              <a:rPr sz="1000" spc="-340" dirty="0">
                <a:latin typeface="+mj-lt"/>
                <a:cs typeface="Yu Gothic UI Semilight"/>
              </a:rPr>
              <a:t>∧</a:t>
            </a:r>
            <a:r>
              <a:rPr sz="1000" spc="-55" dirty="0">
                <a:latin typeface="+mj-lt"/>
                <a:cs typeface="Yu Gothic UI Semilight"/>
              </a:rPr>
              <a:t> </a:t>
            </a:r>
            <a:r>
              <a:rPr lang="pt-PT" sz="1000" spc="-55" dirty="0">
                <a:latin typeface="+mj-lt"/>
                <a:cs typeface="Yu Gothic UI Semilight"/>
              </a:rPr>
              <a:t>  </a:t>
            </a:r>
            <a:r>
              <a:rPr sz="1000" spc="-5" dirty="0">
                <a:latin typeface="+mj-lt"/>
                <a:cs typeface="Yu Gothic UI Semilight"/>
              </a:rPr>
              <a:t>¬</a:t>
            </a:r>
            <a:r>
              <a:rPr sz="1000" i="1" spc="40" dirty="0">
                <a:latin typeface="+mj-lt"/>
                <a:cs typeface="Arial"/>
              </a:rPr>
              <a:t>β</a:t>
            </a:r>
            <a:r>
              <a:rPr sz="1000" dirty="0">
                <a:latin typeface="+mj-lt"/>
                <a:cs typeface="Tahoma"/>
              </a:rPr>
              <a:t>)</a:t>
            </a:r>
          </a:p>
          <a:p>
            <a:pPr marL="295275">
              <a:lnSpc>
                <a:spcPts val="1195"/>
              </a:lnSpc>
            </a:pPr>
            <a:r>
              <a:rPr sz="1000" spc="-50" dirty="0">
                <a:solidFill>
                  <a:srgbClr val="3333B2"/>
                </a:solidFill>
                <a:latin typeface="+mj-lt"/>
                <a:cs typeface="Tahoma"/>
              </a:rPr>
              <a:t>– </a:t>
            </a:r>
            <a:r>
              <a:rPr sz="1000" spc="-80" dirty="0">
                <a:solidFill>
                  <a:srgbClr val="3333B2"/>
                </a:solidFill>
                <a:latin typeface="+mj-lt"/>
                <a:cs typeface="Tahoma"/>
              </a:rPr>
              <a:t> </a:t>
            </a:r>
            <a:r>
              <a:rPr sz="1000" dirty="0">
                <a:latin typeface="+mj-lt"/>
                <a:cs typeface="Tahoma"/>
              </a:rPr>
              <a:t>(</a:t>
            </a:r>
            <a:r>
              <a:rPr sz="1000" i="1" spc="65" dirty="0">
                <a:latin typeface="+mj-lt"/>
                <a:cs typeface="Arial"/>
              </a:rPr>
              <a:t>α</a:t>
            </a:r>
            <a:r>
              <a:rPr sz="1000" i="1" dirty="0">
                <a:latin typeface="+mj-lt"/>
                <a:cs typeface="Arial"/>
              </a:rPr>
              <a:t> </a:t>
            </a:r>
            <a:r>
              <a:rPr sz="1000" spc="-5" dirty="0">
                <a:latin typeface="+mj-lt"/>
                <a:cs typeface="Yu Gothic UI Semilight"/>
              </a:rPr>
              <a:t>→</a:t>
            </a:r>
            <a:r>
              <a:rPr sz="1000" dirty="0">
                <a:latin typeface="+mj-lt"/>
                <a:cs typeface="Yu Gothic UI Semilight"/>
              </a:rPr>
              <a:t> </a:t>
            </a:r>
            <a:r>
              <a:rPr sz="1000" i="1" spc="40" dirty="0">
                <a:latin typeface="+mj-lt"/>
                <a:cs typeface="Arial"/>
              </a:rPr>
              <a:t>β</a:t>
            </a:r>
            <a:r>
              <a:rPr sz="1000" dirty="0">
                <a:latin typeface="+mj-lt"/>
                <a:cs typeface="Tahoma"/>
              </a:rPr>
              <a:t>)</a:t>
            </a:r>
            <a:r>
              <a:rPr sz="1000" spc="-35" dirty="0">
                <a:latin typeface="+mj-lt"/>
                <a:cs typeface="Tahoma"/>
              </a:rPr>
              <a:t> </a:t>
            </a:r>
            <a:r>
              <a:rPr sz="1000" spc="-5" dirty="0">
                <a:latin typeface="+mj-lt"/>
                <a:cs typeface="Yu Gothic UI Semilight"/>
              </a:rPr>
              <a:t>↔</a:t>
            </a:r>
            <a:r>
              <a:rPr sz="1000" dirty="0">
                <a:latin typeface="+mj-lt"/>
                <a:cs typeface="Yu Gothic UI Semilight"/>
              </a:rPr>
              <a:t> </a:t>
            </a:r>
            <a:r>
              <a:rPr sz="1000" spc="-5" dirty="0">
                <a:latin typeface="+mj-lt"/>
                <a:cs typeface="Yu Gothic UI Semilight"/>
              </a:rPr>
              <a:t>¬</a:t>
            </a:r>
            <a:r>
              <a:rPr sz="1000" dirty="0">
                <a:latin typeface="+mj-lt"/>
                <a:cs typeface="Tahoma"/>
              </a:rPr>
              <a:t>(</a:t>
            </a:r>
            <a:r>
              <a:rPr sz="1000" i="1" spc="65" dirty="0">
                <a:latin typeface="+mj-lt"/>
                <a:cs typeface="Arial"/>
              </a:rPr>
              <a:t>α</a:t>
            </a:r>
            <a:r>
              <a:rPr sz="1000" i="1" spc="-55" dirty="0">
                <a:latin typeface="+mj-lt"/>
                <a:cs typeface="Arial"/>
              </a:rPr>
              <a:t> </a:t>
            </a:r>
            <a:r>
              <a:rPr sz="1000" spc="-340" dirty="0">
                <a:latin typeface="+mj-lt"/>
                <a:cs typeface="Yu Gothic UI Semilight"/>
              </a:rPr>
              <a:t>∧</a:t>
            </a:r>
            <a:r>
              <a:rPr sz="1000" spc="-55" dirty="0">
                <a:latin typeface="+mj-lt"/>
                <a:cs typeface="Yu Gothic UI Semilight"/>
              </a:rPr>
              <a:t> </a:t>
            </a:r>
            <a:r>
              <a:rPr lang="pt-PT" sz="1000" spc="-55" dirty="0">
                <a:latin typeface="+mj-lt"/>
                <a:cs typeface="Yu Gothic UI Semilight"/>
              </a:rPr>
              <a:t>  </a:t>
            </a:r>
            <a:r>
              <a:rPr sz="1000" spc="-5" dirty="0">
                <a:latin typeface="+mj-lt"/>
                <a:cs typeface="Yu Gothic UI Semilight"/>
              </a:rPr>
              <a:t>¬</a:t>
            </a:r>
            <a:r>
              <a:rPr sz="1000" i="1" spc="40" dirty="0">
                <a:latin typeface="+mj-lt"/>
                <a:cs typeface="Arial"/>
              </a:rPr>
              <a:t>β</a:t>
            </a:r>
            <a:r>
              <a:rPr sz="1000" dirty="0">
                <a:latin typeface="+mj-lt"/>
                <a:cs typeface="Tahoma"/>
              </a:rPr>
              <a:t>)</a:t>
            </a:r>
          </a:p>
          <a:p>
            <a:pPr marL="295275">
              <a:lnSpc>
                <a:spcPts val="1200"/>
              </a:lnSpc>
            </a:pPr>
            <a:r>
              <a:rPr sz="1000" spc="-50" dirty="0">
                <a:solidFill>
                  <a:srgbClr val="3333B2"/>
                </a:solidFill>
                <a:latin typeface="+mj-lt"/>
                <a:cs typeface="Tahoma"/>
              </a:rPr>
              <a:t>–</a:t>
            </a:r>
            <a:r>
              <a:rPr sz="1000" spc="200" dirty="0">
                <a:solidFill>
                  <a:srgbClr val="3333B2"/>
                </a:solidFill>
                <a:latin typeface="+mj-lt"/>
                <a:cs typeface="Tahoma"/>
              </a:rPr>
              <a:t> </a:t>
            </a:r>
            <a:r>
              <a:rPr sz="1000" spc="15" dirty="0">
                <a:latin typeface="+mj-lt"/>
                <a:cs typeface="Yu Gothic UI Semilight"/>
              </a:rPr>
              <a:t>¬¬</a:t>
            </a:r>
            <a:r>
              <a:rPr sz="1000" i="1" spc="15" dirty="0">
                <a:latin typeface="+mj-lt"/>
                <a:cs typeface="Arial"/>
              </a:rPr>
              <a:t>α</a:t>
            </a:r>
            <a:r>
              <a:rPr sz="1000" i="1" spc="-15" dirty="0">
                <a:latin typeface="+mj-lt"/>
                <a:cs typeface="Arial"/>
              </a:rPr>
              <a:t> </a:t>
            </a:r>
            <a:r>
              <a:rPr sz="1000" spc="-5" dirty="0">
                <a:latin typeface="+mj-lt"/>
                <a:cs typeface="Yu Gothic UI Semilight"/>
              </a:rPr>
              <a:t>↔</a:t>
            </a:r>
            <a:r>
              <a:rPr sz="1000" spc="-15" dirty="0">
                <a:latin typeface="+mj-lt"/>
                <a:cs typeface="Yu Gothic UI Semilight"/>
              </a:rPr>
              <a:t> </a:t>
            </a:r>
            <a:r>
              <a:rPr sz="1000" i="1" spc="65" dirty="0">
                <a:latin typeface="+mj-lt"/>
                <a:cs typeface="Arial"/>
              </a:rPr>
              <a:t>α</a:t>
            </a:r>
            <a:endParaRPr sz="1000" dirty="0">
              <a:latin typeface="+mj-lt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771500D-7B5D-404C-F505-5EE688624688}"/>
              </a:ext>
            </a:extLst>
          </p:cNvPr>
          <p:cNvSpPr txBox="1">
            <a:spLocks/>
          </p:cNvSpPr>
          <p:nvPr/>
        </p:nvSpPr>
        <p:spPr>
          <a:xfrm>
            <a:off x="1238250" y="153432"/>
            <a:ext cx="3124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 algn="r">
              <a:spcBef>
                <a:spcPts val="135"/>
              </a:spcBef>
            </a:pPr>
            <a:r>
              <a:rPr lang="en-GB" kern="0" spc="-50" dirty="0" err="1">
                <a:solidFill>
                  <a:schemeClr val="tx1"/>
                </a:solidFill>
              </a:rPr>
              <a:t>Exemplo</a:t>
            </a:r>
            <a:endParaRPr lang="en-GB" kern="0" spc="5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4A65-AF6A-55DC-6320-108C233EED00}"/>
              </a:ext>
            </a:extLst>
          </p:cNvPr>
          <p:cNvSpPr txBox="1"/>
          <p:nvPr/>
        </p:nvSpPr>
        <p:spPr>
          <a:xfrm>
            <a:off x="0" y="1213087"/>
            <a:ext cx="23071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lnSpc>
                <a:spcPct val="100000"/>
              </a:lnSpc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Obtenção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fbf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só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contém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conjunções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negações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C3C435D-6502-74CD-0DAD-A5FD1F8E6C3B}"/>
              </a:ext>
            </a:extLst>
          </p:cNvPr>
          <p:cNvSpPr txBox="1">
            <a:spLocks/>
          </p:cNvSpPr>
          <p:nvPr/>
        </p:nvSpPr>
        <p:spPr>
          <a:xfrm>
            <a:off x="136462" y="1780532"/>
            <a:ext cx="2895600" cy="11740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r>
              <a:rPr lang="en-GB" sz="1200" kern="0" spc="20" dirty="0">
                <a:solidFill>
                  <a:schemeClr val="tx1"/>
                </a:solidFill>
              </a:rPr>
              <a:t>¬</a:t>
            </a:r>
            <a:r>
              <a:rPr lang="en-GB" sz="1200" kern="0" spc="5" dirty="0">
                <a:solidFill>
                  <a:schemeClr val="tx1"/>
                </a:solidFill>
              </a:rPr>
              <a:t>(</a:t>
            </a:r>
            <a:r>
              <a:rPr lang="en-GB" sz="1200" kern="0" spc="45" dirty="0">
                <a:solidFill>
                  <a:schemeClr val="tx1"/>
                </a:solidFill>
              </a:rPr>
              <a:t>P</a:t>
            </a:r>
            <a:r>
              <a:rPr lang="en-GB" sz="1200" kern="0" spc="25" dirty="0">
                <a:solidFill>
                  <a:schemeClr val="tx1"/>
                </a:solidFill>
              </a:rPr>
              <a:t> </a:t>
            </a:r>
            <a:r>
              <a:rPr lang="en-GB" sz="1200" kern="0" spc="30" dirty="0">
                <a:solidFill>
                  <a:schemeClr val="tx1"/>
                </a:solidFill>
              </a:rPr>
              <a:t>→</a:t>
            </a:r>
            <a:r>
              <a:rPr lang="en-GB" sz="1200" kern="0" spc="15" dirty="0">
                <a:solidFill>
                  <a:schemeClr val="tx1"/>
                </a:solidFill>
              </a:rPr>
              <a:t> </a:t>
            </a:r>
            <a:r>
              <a:rPr lang="en-GB" sz="1200" kern="0" spc="20" dirty="0">
                <a:solidFill>
                  <a:schemeClr val="tx1"/>
                </a:solidFill>
              </a:rPr>
              <a:t>¬</a:t>
            </a:r>
            <a:r>
              <a:rPr lang="en-GB" sz="1200" kern="0" spc="5" dirty="0">
                <a:solidFill>
                  <a:schemeClr val="tx1"/>
                </a:solidFill>
              </a:rPr>
              <a:t>(</a:t>
            </a:r>
            <a:r>
              <a:rPr lang="en-GB" sz="1200" kern="0" spc="20" dirty="0">
                <a:solidFill>
                  <a:schemeClr val="tx1"/>
                </a:solidFill>
              </a:rPr>
              <a:t>¬</a:t>
            </a:r>
            <a:r>
              <a:rPr lang="en-GB" sz="1200" kern="0" spc="45" dirty="0">
                <a:solidFill>
                  <a:schemeClr val="tx1"/>
                </a:solidFill>
              </a:rPr>
              <a:t>P</a:t>
            </a:r>
            <a:r>
              <a:rPr lang="en-GB" sz="1200" kern="0" spc="-55" dirty="0">
                <a:solidFill>
                  <a:schemeClr val="tx1"/>
                </a:solidFill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</a:rPr>
              <a:t>∨</a:t>
            </a:r>
            <a:r>
              <a:rPr lang="en-GB" sz="1200" kern="0" spc="-65" dirty="0">
                <a:solidFill>
                  <a:schemeClr val="tx1"/>
                </a:solidFill>
              </a:rPr>
              <a:t>   </a:t>
            </a:r>
            <a:r>
              <a:rPr lang="en-GB" sz="1200" kern="0" spc="35" dirty="0">
                <a:solidFill>
                  <a:schemeClr val="tx1"/>
                </a:solidFill>
              </a:rPr>
              <a:t>Q</a:t>
            </a:r>
            <a:r>
              <a:rPr lang="en-GB" sz="1200" kern="0" spc="5" dirty="0">
                <a:solidFill>
                  <a:schemeClr val="tx1"/>
                </a:solidFill>
              </a:rPr>
              <a:t>))</a:t>
            </a: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r>
              <a:rPr lang="en-GB" sz="1200" kern="0" spc="20" dirty="0">
                <a:solidFill>
                  <a:schemeClr val="tx1"/>
                </a:solidFill>
              </a:rPr>
              <a:t>¬</a:t>
            </a:r>
            <a:r>
              <a:rPr lang="en-GB" sz="1200" kern="0" spc="5" dirty="0">
                <a:solidFill>
                  <a:schemeClr val="tx1"/>
                </a:solidFill>
              </a:rPr>
              <a:t>(</a:t>
            </a:r>
            <a:r>
              <a:rPr lang="en-GB" sz="1200" kern="0" spc="20" dirty="0">
                <a:solidFill>
                  <a:schemeClr val="tx1"/>
                </a:solidFill>
              </a:rPr>
              <a:t>¬</a:t>
            </a:r>
            <a:r>
              <a:rPr lang="en-GB" sz="1200" kern="0" spc="45" dirty="0">
                <a:solidFill>
                  <a:schemeClr val="tx1"/>
                </a:solidFill>
              </a:rPr>
              <a:t>P</a:t>
            </a:r>
            <a:r>
              <a:rPr lang="en-GB" sz="1200" kern="0" spc="25" dirty="0">
                <a:solidFill>
                  <a:schemeClr val="tx1"/>
                </a:solidFill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</a:rPr>
              <a:t>∨</a:t>
            </a:r>
            <a:r>
              <a:rPr lang="en-GB" sz="1200" kern="0" spc="15" dirty="0">
                <a:solidFill>
                  <a:schemeClr val="tx1"/>
                </a:solidFill>
              </a:rPr>
              <a:t>  </a:t>
            </a:r>
            <a:r>
              <a:rPr lang="en-GB" sz="1200" kern="0" spc="20" dirty="0">
                <a:solidFill>
                  <a:schemeClr val="tx1"/>
                </a:solidFill>
              </a:rPr>
              <a:t>¬</a:t>
            </a:r>
            <a:r>
              <a:rPr lang="en-GB" sz="1200" kern="0" spc="5" dirty="0">
                <a:solidFill>
                  <a:schemeClr val="tx1"/>
                </a:solidFill>
              </a:rPr>
              <a:t>(</a:t>
            </a:r>
            <a:r>
              <a:rPr lang="en-GB" sz="1200" kern="0" spc="20" dirty="0">
                <a:solidFill>
                  <a:schemeClr val="tx1"/>
                </a:solidFill>
              </a:rPr>
              <a:t>¬</a:t>
            </a:r>
            <a:r>
              <a:rPr lang="en-GB" sz="1200" kern="0" spc="45" dirty="0">
                <a:solidFill>
                  <a:schemeClr val="tx1"/>
                </a:solidFill>
              </a:rPr>
              <a:t>P</a:t>
            </a:r>
            <a:r>
              <a:rPr lang="en-GB" sz="1200" kern="0" spc="-55" dirty="0">
                <a:solidFill>
                  <a:schemeClr val="tx1"/>
                </a:solidFill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</a:rPr>
              <a:t>∨</a:t>
            </a:r>
            <a:r>
              <a:rPr lang="en-GB" sz="1200" kern="0" spc="-65" dirty="0">
                <a:solidFill>
                  <a:schemeClr val="tx1"/>
                </a:solidFill>
              </a:rPr>
              <a:t>   </a:t>
            </a:r>
            <a:r>
              <a:rPr lang="en-GB" sz="1200" kern="0" spc="35" dirty="0">
                <a:solidFill>
                  <a:schemeClr val="tx1"/>
                </a:solidFill>
              </a:rPr>
              <a:t>Q</a:t>
            </a:r>
            <a:r>
              <a:rPr lang="en-GB" sz="1200" kern="0" spc="5" dirty="0">
                <a:solidFill>
                  <a:schemeClr val="tx1"/>
                </a:solidFill>
              </a:rPr>
              <a:t>))</a:t>
            </a: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r>
              <a:rPr lang="en-GB" sz="1200" kern="0" spc="20" dirty="0">
                <a:solidFill>
                  <a:schemeClr val="tx1"/>
                </a:solidFill>
              </a:rPr>
              <a:t>¬¬</a:t>
            </a:r>
            <a:r>
              <a:rPr lang="en-GB" sz="1200" kern="0" spc="45" dirty="0">
                <a:solidFill>
                  <a:schemeClr val="tx1"/>
                </a:solidFill>
              </a:rPr>
              <a:t>P</a:t>
            </a:r>
            <a:r>
              <a:rPr lang="en-GB" sz="1200" kern="0" spc="25" dirty="0">
                <a:solidFill>
                  <a:schemeClr val="tx1"/>
                </a:solidFill>
              </a:rPr>
              <a:t> </a:t>
            </a:r>
            <a:r>
              <a:rPr lang="en-PT" sz="1200" spc="-340" dirty="0"/>
              <a:t>∧</a:t>
            </a:r>
            <a:r>
              <a:rPr lang="en-PT" sz="1200" spc="-55" dirty="0"/>
              <a:t>   </a:t>
            </a:r>
            <a:r>
              <a:rPr lang="en-GB" sz="1200" kern="0" spc="20" dirty="0">
                <a:solidFill>
                  <a:schemeClr val="tx1"/>
                </a:solidFill>
              </a:rPr>
              <a:t> ¬¬</a:t>
            </a:r>
            <a:r>
              <a:rPr lang="en-GB" sz="1200" kern="0" spc="5" dirty="0">
                <a:solidFill>
                  <a:schemeClr val="tx1"/>
                </a:solidFill>
              </a:rPr>
              <a:t>(</a:t>
            </a:r>
            <a:r>
              <a:rPr lang="en-GB" sz="1200" kern="0" spc="20" dirty="0">
                <a:solidFill>
                  <a:schemeClr val="tx1"/>
                </a:solidFill>
              </a:rPr>
              <a:t>¬</a:t>
            </a:r>
            <a:r>
              <a:rPr lang="en-GB" sz="1200" kern="0" spc="45" dirty="0">
                <a:solidFill>
                  <a:schemeClr val="tx1"/>
                </a:solidFill>
              </a:rPr>
              <a:t>P</a:t>
            </a:r>
            <a:r>
              <a:rPr lang="en-GB" sz="1200" kern="0" spc="-55" dirty="0">
                <a:solidFill>
                  <a:schemeClr val="tx1"/>
                </a:solidFill>
              </a:rPr>
              <a:t> </a:t>
            </a:r>
            <a:r>
              <a:rPr lang="en-GB" sz="1200" kern="0" spc="-445" dirty="0">
                <a:solidFill>
                  <a:schemeClr val="tx1"/>
                </a:solidFill>
              </a:rPr>
              <a:t>∨</a:t>
            </a:r>
            <a:r>
              <a:rPr lang="en-GB" sz="1200" kern="0" spc="-65" dirty="0">
                <a:solidFill>
                  <a:schemeClr val="tx1"/>
                </a:solidFill>
              </a:rPr>
              <a:t>   </a:t>
            </a:r>
            <a:r>
              <a:rPr lang="en-GB" sz="1200" kern="0" spc="35" dirty="0">
                <a:solidFill>
                  <a:schemeClr val="tx1"/>
                </a:solidFill>
              </a:rPr>
              <a:t>Q</a:t>
            </a:r>
            <a:r>
              <a:rPr lang="en-GB" sz="1200" kern="0" spc="5" dirty="0">
                <a:solidFill>
                  <a:schemeClr val="tx1"/>
                </a:solidFill>
              </a:rPr>
              <a:t>))</a:t>
            </a: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r>
              <a:rPr lang="en-GB" sz="1200" kern="0" spc="45" dirty="0">
                <a:solidFill>
                  <a:schemeClr val="tx1"/>
                </a:solidFill>
              </a:rPr>
              <a:t>P</a:t>
            </a:r>
            <a:r>
              <a:rPr lang="en-GB" sz="1200" kern="0" spc="25" dirty="0">
                <a:solidFill>
                  <a:schemeClr val="tx1"/>
                </a:solidFill>
              </a:rPr>
              <a:t> </a:t>
            </a:r>
            <a:r>
              <a:rPr lang="en-PT" sz="1200" spc="-340" dirty="0"/>
              <a:t>∧</a:t>
            </a:r>
            <a:r>
              <a:rPr lang="en-PT" sz="1200" spc="-55" dirty="0"/>
              <a:t>   </a:t>
            </a:r>
            <a:r>
              <a:rPr lang="en-GB" sz="1200" kern="0" spc="20" dirty="0">
                <a:solidFill>
                  <a:schemeClr val="tx1"/>
                </a:solidFill>
              </a:rPr>
              <a:t> ¬</a:t>
            </a:r>
            <a:r>
              <a:rPr lang="en-GB" sz="1200" kern="0" spc="5" dirty="0">
                <a:solidFill>
                  <a:schemeClr val="tx1"/>
                </a:solidFill>
              </a:rPr>
              <a:t>(</a:t>
            </a:r>
            <a:r>
              <a:rPr lang="en-GB" sz="1200" kern="0" spc="45" dirty="0">
                <a:solidFill>
                  <a:schemeClr val="tx1"/>
                </a:solidFill>
              </a:rPr>
              <a:t>P</a:t>
            </a:r>
            <a:r>
              <a:rPr lang="en-GB" sz="1200" kern="0" spc="-55" dirty="0">
                <a:solidFill>
                  <a:schemeClr val="tx1"/>
                </a:solidFill>
              </a:rPr>
              <a:t> </a:t>
            </a:r>
            <a:r>
              <a:rPr lang="en-PT" sz="1200" spc="-340" dirty="0"/>
              <a:t>∧</a:t>
            </a:r>
            <a:r>
              <a:rPr lang="en-GB" sz="1200" kern="0" spc="-65" dirty="0">
                <a:solidFill>
                  <a:schemeClr val="tx1"/>
                </a:solidFill>
              </a:rPr>
              <a:t>  </a:t>
            </a:r>
            <a:r>
              <a:rPr lang="en-GB" sz="1200" kern="0" spc="20" dirty="0">
                <a:solidFill>
                  <a:schemeClr val="tx1"/>
                </a:solidFill>
              </a:rPr>
              <a:t>¬ </a:t>
            </a:r>
            <a:r>
              <a:rPr lang="en-GB" sz="1200" kern="0" spc="35" dirty="0">
                <a:solidFill>
                  <a:schemeClr val="tx1"/>
                </a:solidFill>
              </a:rPr>
              <a:t>Q</a:t>
            </a:r>
            <a:r>
              <a:rPr lang="en-GB" sz="1200" kern="0" spc="5" dirty="0">
                <a:solidFill>
                  <a:schemeClr val="tx1"/>
                </a:solidFill>
              </a:rPr>
              <a:t>)</a:t>
            </a: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200" kern="0" spc="5" dirty="0">
              <a:solidFill>
                <a:schemeClr val="tx1"/>
              </a:solidFill>
            </a:endParaRP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100" kern="0" spc="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44" y="673330"/>
            <a:ext cx="289560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30" dirty="0" err="1">
                <a:solidFill>
                  <a:schemeClr val="tx1"/>
                </a:solidFill>
              </a:rPr>
              <a:t>Construi</a:t>
            </a:r>
            <a:r>
              <a:rPr sz="1100" spc="-20" dirty="0" err="1">
                <a:solidFill>
                  <a:schemeClr val="tx1"/>
                </a:solidFill>
              </a:rPr>
              <a:t>r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</a:rPr>
              <a:t>D</a:t>
            </a:r>
            <a:r>
              <a:rPr sz="1100" spc="45" dirty="0">
                <a:solidFill>
                  <a:schemeClr val="tx1"/>
                </a:solidFill>
              </a:rPr>
              <a:t>A</a:t>
            </a:r>
            <a:r>
              <a:rPr sz="1100" dirty="0">
                <a:solidFill>
                  <a:schemeClr val="tx1"/>
                </a:solidFill>
              </a:rPr>
              <a:t>G</a:t>
            </a:r>
            <a:r>
              <a:rPr sz="1100" spc="25" dirty="0">
                <a:solidFill>
                  <a:schemeClr val="tx1"/>
                </a:solidFill>
              </a:rPr>
              <a:t> </a:t>
            </a:r>
            <a:r>
              <a:rPr sz="1100" spc="-80" dirty="0">
                <a:solidFill>
                  <a:schemeClr val="tx1"/>
                </a:solidFill>
              </a:rPr>
              <a:t>ass</a:t>
            </a:r>
            <a:r>
              <a:rPr sz="1100" spc="-25" dirty="0">
                <a:solidFill>
                  <a:schemeClr val="tx1"/>
                </a:solidFill>
              </a:rPr>
              <a:t>o</a:t>
            </a:r>
            <a:r>
              <a:rPr sz="1100" spc="-40" dirty="0">
                <a:solidFill>
                  <a:schemeClr val="tx1"/>
                </a:solidFill>
              </a:rPr>
              <a:t>ciado</a:t>
            </a:r>
            <a:r>
              <a:rPr sz="1100" spc="30" dirty="0">
                <a:solidFill>
                  <a:schemeClr val="tx1"/>
                </a:solidFill>
              </a:rPr>
              <a:t> </a:t>
            </a:r>
            <a:r>
              <a:rPr sz="1100" spc="-65" dirty="0">
                <a:solidFill>
                  <a:schemeClr val="tx1"/>
                </a:solidFill>
              </a:rPr>
              <a:t>a</a:t>
            </a:r>
            <a:r>
              <a:rPr sz="1100" spc="40" dirty="0">
                <a:solidFill>
                  <a:schemeClr val="tx1"/>
                </a:solidFill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chemeClr val="tx1"/>
                </a:solidFill>
                <a:latin typeface="Yu Gothic UI Semilight"/>
                <a:cs typeface="Yu Gothic UI Semilight"/>
              </a:rPr>
              <a:t>→</a:t>
            </a:r>
            <a:r>
              <a:rPr sz="1100" spc="1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spc="5" dirty="0">
                <a:solidFill>
                  <a:schemeClr val="tx1"/>
                </a:solidFill>
              </a:rPr>
              <a:t>(</a:t>
            </a:r>
            <a:r>
              <a:rPr sz="1100" spc="20" dirty="0">
                <a:solidFill>
                  <a:schemeClr val="tx1"/>
                </a:solidFill>
                <a:latin typeface="Yu Gothic UI Semilight"/>
                <a:cs typeface="Yu Gothic UI Semilight"/>
              </a:rPr>
              <a:t>¬</a:t>
            </a:r>
            <a:r>
              <a:rPr sz="1100" i="1" spc="45" dirty="0">
                <a:solidFill>
                  <a:schemeClr val="tx1"/>
                </a:solidFill>
                <a:latin typeface="Verdana"/>
                <a:cs typeface="Verdana"/>
              </a:rPr>
              <a:t>P</a:t>
            </a:r>
            <a:r>
              <a:rPr sz="1100" i="1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100" spc="-445" dirty="0">
                <a:solidFill>
                  <a:schemeClr val="tx1"/>
                </a:solidFill>
                <a:latin typeface="Yu Gothic UI Semilight"/>
                <a:cs typeface="Yu Gothic UI Semilight"/>
              </a:rPr>
              <a:t>∨</a:t>
            </a:r>
            <a:r>
              <a:rPr sz="1100" spc="-65" dirty="0">
                <a:solidFill>
                  <a:schemeClr val="tx1"/>
                </a:solidFill>
                <a:latin typeface="Yu Gothic UI Semilight"/>
                <a:cs typeface="Yu Gothic UI Semilight"/>
              </a:rPr>
              <a:t> </a:t>
            </a:r>
            <a:r>
              <a:rPr sz="1100" i="1" spc="35" dirty="0">
                <a:solidFill>
                  <a:schemeClr val="tx1"/>
                </a:solidFill>
                <a:latin typeface="Verdana"/>
                <a:cs typeface="Verdana"/>
              </a:rPr>
              <a:t>Q</a:t>
            </a:r>
            <a:r>
              <a:rPr sz="1100" spc="5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771500D-7B5D-404C-F505-5EE688624688}"/>
              </a:ext>
            </a:extLst>
          </p:cNvPr>
          <p:cNvSpPr txBox="1">
            <a:spLocks/>
          </p:cNvSpPr>
          <p:nvPr/>
        </p:nvSpPr>
        <p:spPr>
          <a:xfrm>
            <a:off x="1238250" y="153432"/>
            <a:ext cx="31242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 algn="r">
              <a:spcBef>
                <a:spcPts val="135"/>
              </a:spcBef>
            </a:pPr>
            <a:r>
              <a:rPr lang="en-GB" kern="0" spc="-50" dirty="0" err="1">
                <a:solidFill>
                  <a:schemeClr val="tx1"/>
                </a:solidFill>
              </a:rPr>
              <a:t>Exemplo</a:t>
            </a:r>
            <a:endParaRPr lang="en-GB" kern="0" spc="5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24A65-AF6A-55DC-6320-108C233EED00}"/>
              </a:ext>
            </a:extLst>
          </p:cNvPr>
          <p:cNvSpPr txBox="1"/>
          <p:nvPr/>
        </p:nvSpPr>
        <p:spPr>
          <a:xfrm>
            <a:off x="-2144" y="906106"/>
            <a:ext cx="23071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1. </a:t>
            </a:r>
            <a:r>
              <a:rPr lang="en-GB" sz="1100" kern="0" spc="45" dirty="0"/>
              <a:t>P</a:t>
            </a:r>
            <a:r>
              <a:rPr lang="en-GB" sz="1100" kern="0" spc="25" dirty="0"/>
              <a:t> </a:t>
            </a:r>
            <a:r>
              <a:rPr lang="en-PT" sz="1100" spc="-340" dirty="0"/>
              <a:t>∧</a:t>
            </a:r>
            <a:r>
              <a:rPr lang="en-PT" sz="1100" spc="-55" dirty="0"/>
              <a:t>   </a:t>
            </a:r>
            <a:r>
              <a:rPr lang="en-GB" sz="1100" kern="0" spc="20" dirty="0"/>
              <a:t> ¬</a:t>
            </a:r>
            <a:r>
              <a:rPr lang="en-GB" sz="1100" kern="0" spc="5" dirty="0"/>
              <a:t>(</a:t>
            </a:r>
            <a:r>
              <a:rPr lang="en-GB" sz="1100" kern="0" spc="45" dirty="0"/>
              <a:t>P</a:t>
            </a:r>
            <a:r>
              <a:rPr lang="en-GB" sz="1100" kern="0" spc="-55" dirty="0"/>
              <a:t> </a:t>
            </a:r>
            <a:r>
              <a:rPr lang="en-PT" sz="1100" spc="-340" dirty="0"/>
              <a:t>∧</a:t>
            </a:r>
            <a:r>
              <a:rPr lang="en-GB" sz="1100" kern="0" spc="-65" dirty="0"/>
              <a:t>  </a:t>
            </a:r>
            <a:r>
              <a:rPr lang="en-GB" sz="1100" kern="0" spc="20" dirty="0"/>
              <a:t>¬ </a:t>
            </a:r>
            <a:r>
              <a:rPr lang="en-GB" sz="1100" kern="0" spc="35" dirty="0"/>
              <a:t>Q</a:t>
            </a:r>
            <a:r>
              <a:rPr lang="en-GB" sz="1100" kern="0" spc="5" dirty="0"/>
              <a:t>)</a:t>
            </a: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C3C435D-6502-74CD-0DAD-A5FD1F8E6C3B}"/>
              </a:ext>
            </a:extLst>
          </p:cNvPr>
          <p:cNvSpPr txBox="1">
            <a:spLocks/>
          </p:cNvSpPr>
          <p:nvPr/>
        </p:nvSpPr>
        <p:spPr>
          <a:xfrm>
            <a:off x="136462" y="1780532"/>
            <a:ext cx="2895600" cy="384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pPr marL="12700">
              <a:spcBef>
                <a:spcPts val="135"/>
              </a:spcBef>
            </a:pPr>
            <a:endParaRPr lang="en-GB" sz="1200" kern="0" spc="5" dirty="0">
              <a:solidFill>
                <a:schemeClr val="tx1"/>
              </a:solidFill>
            </a:endParaRPr>
          </a:p>
          <a:p>
            <a:pPr marL="298450" indent="-285750">
              <a:spcBef>
                <a:spcPts val="135"/>
              </a:spcBef>
              <a:buFont typeface="+mj-lt"/>
              <a:buAutoNum type="arabicParenR"/>
            </a:pPr>
            <a:endParaRPr lang="en-GB" sz="1100" kern="0" spc="5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6C9E2-DF3F-B63E-2F5E-6B85A6AE7045}"/>
              </a:ext>
            </a:extLst>
          </p:cNvPr>
          <p:cNvSpPr txBox="1"/>
          <p:nvPr/>
        </p:nvSpPr>
        <p:spPr>
          <a:xfrm>
            <a:off x="-14382" y="1167716"/>
            <a:ext cx="2700431" cy="62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r>
              <a:rPr lang="en-GB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Etapa 2.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Construção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um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dirigido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1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acíclico</a:t>
            </a:r>
            <a:r>
              <a:rPr lang="en-GB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(DAG).</a:t>
            </a:r>
          </a:p>
          <a:p>
            <a:pPr marL="50164">
              <a:spcBef>
                <a:spcPts val="180"/>
              </a:spcBef>
              <a:buClr>
                <a:srgbClr val="3333B2"/>
              </a:buClr>
              <a:tabLst>
                <a:tab pos="227965" algn="l"/>
              </a:tabLst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9A5213D8-2A81-DE42-F1F5-6CFE1F7CB7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7795" y="1349375"/>
            <a:ext cx="648715" cy="1216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2D66B-7464-5E15-BDD2-2D5916CF7906}"/>
              </a:ext>
            </a:extLst>
          </p:cNvPr>
          <p:cNvSpPr txBox="1"/>
          <p:nvPr/>
        </p:nvSpPr>
        <p:spPr>
          <a:xfrm>
            <a:off x="3295650" y="257004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Outro </a:t>
            </a:r>
            <a:r>
              <a:rPr lang="en-GB" sz="1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grafo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115A15-5C6A-57EA-2C87-3319AC577AD3}"/>
                  </a:ext>
                </a:extLst>
              </p:cNvPr>
              <p:cNvSpPr txBox="1"/>
              <p:nvPr/>
            </p:nvSpPr>
            <p:spPr>
              <a:xfrm>
                <a:off x="95250" y="1577975"/>
                <a:ext cx="3335937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DAG</a:t>
                </a:r>
              </a:p>
              <a:p>
                <a:pPr marL="342900" indent="-342900">
                  <a:buAutoNum type="alphaLcParenR"/>
                </a:pP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Uma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fbf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atómica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representada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pela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folha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cujo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rótulo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símbolo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proposição</a:t>
                </a:r>
                <a:endParaRPr lang="en-GB" sz="11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342900" indent="-342900">
                  <a:buAutoNum type="alphaLcParenR"/>
                </a:pP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Uma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fbf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correspondente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à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negação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spc="2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b="0" i="0" spc="4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/>
                      </a:rPr>
                      <m:t>α</m:t>
                    </m:r>
                  </m:oMath>
                </a14:m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representada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por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uma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árvore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cuja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raiz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nó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com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rótulo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spc="2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¬ 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do qual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sai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um arco para a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raiz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da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árvore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que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representa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b="0" i="0" spc="4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/>
                      </a:rPr>
                      <m:t>α</m:t>
                    </m:r>
                  </m:oMath>
                </a14:m>
                <a:r>
                  <a:rPr lang="pt-PT" sz="1100" spc="45" dirty="0"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</a:t>
                </a:r>
              </a:p>
              <a:p>
                <a:pPr marL="342900" indent="-342900">
                  <a:buAutoNum type="alphaLcParenR"/>
                </a:pP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Uma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fbf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da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conjunção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b="0" i="0" spc="4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/>
                      </a:rPr>
                      <m:t>α</m:t>
                    </m:r>
                  </m:oMath>
                </a14:m>
                <a:r>
                  <a:rPr lang="en-GB" sz="1100" kern="0" spc="-5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PT" sz="1100" spc="-34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∧</a:t>
                </a:r>
                <a:r>
                  <a:rPr lang="en-GB" sz="1100" kern="0" spc="-6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b="0" i="0" kern="0" spc="2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β</m:t>
                    </m:r>
                  </m:oMath>
                </a14:m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uma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árvore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cuja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raíz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é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PT" sz="1100" spc="-34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∧</a:t>
                </a:r>
                <a:r>
                  <a:rPr lang="en-GB" sz="1100" kern="0" spc="-6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os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ramos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são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as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árvores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</a:t>
                </a:r>
                <a:r>
                  <a:rPr lang="en-GB" sz="11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raízes</a:t>
                </a:r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spc="45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/>
                      </a:rPr>
                      <m:t>α</m:t>
                    </m:r>
                  </m:oMath>
                </a14:m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kern="0" spc="2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β</m:t>
                    </m:r>
                  </m:oMath>
                </a14:m>
                <a:r>
                  <a:rPr lang="en-GB" sz="11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115A15-5C6A-57EA-2C87-3319AC57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577975"/>
                <a:ext cx="3335937" cy="1615827"/>
              </a:xfrm>
              <a:prstGeom prst="rect">
                <a:avLst/>
              </a:prstGeom>
              <a:blipFill>
                <a:blip r:embed="rId3"/>
                <a:stretch>
                  <a:fillRect r="-379"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2CC9ECF-B941-0C70-A721-0CA3D665E94A}"/>
              </a:ext>
            </a:extLst>
          </p:cNvPr>
          <p:cNvSpPr txBox="1"/>
          <p:nvPr/>
        </p:nvSpPr>
        <p:spPr>
          <a:xfrm>
            <a:off x="3929683" y="173489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6710780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  <p:bldP spid="11" grpId="0" build="p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10605</TotalTime>
  <Words>3981</Words>
  <Application>Microsoft Macintosh PowerPoint</Application>
  <PresentationFormat>Custom</PresentationFormat>
  <Paragraphs>570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SimSun-ExtB</vt:lpstr>
      <vt:lpstr>Yu Gothic UI Semilight</vt:lpstr>
      <vt:lpstr>Arial</vt:lpstr>
      <vt:lpstr>Arial MT</vt:lpstr>
      <vt:lpstr>Calibri</vt:lpstr>
      <vt:lpstr>Calibri Light</vt:lpstr>
      <vt:lpstr>Cambria Math</vt:lpstr>
      <vt:lpstr>Lucida Sans Unicode</vt:lpstr>
      <vt:lpstr>Microsoft Sans Serif</vt:lpstr>
      <vt:lpstr>Palatino Linotype</vt:lpstr>
      <vt:lpstr>Symbol</vt:lpstr>
      <vt:lpstr>Tahoma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Como encontrar interpretações que satisfazem a fbf P ∧ ((Q ∧R ) ∨ (R ∧¬Q))?</vt:lpstr>
      <vt:lpstr>Algoritmos de SAT (do Inglês “Satisfiability”) (livro: 3.2.3)</vt:lpstr>
      <vt:lpstr>Algoritmos de SAT que vamos estudar</vt:lpstr>
      <vt:lpstr>Algoritmo de propagação de marcas – 3 etapas</vt:lpstr>
      <vt:lpstr>Construir DAG associado a ¬(P → ¬(¬P ∨ Q))</vt:lpstr>
      <vt:lpstr>Construir DAG associado a ¬(P → ¬(¬P ∨ Q))</vt:lpstr>
      <vt:lpstr>Construir DAG associado a ¬(P → ¬(¬P ∨ Q))</vt:lpstr>
      <vt:lpstr>Construir DAG associado a ¬(P → ¬(¬P ∨ Q))</vt:lpstr>
      <vt:lpstr>PowerPoint Presentation</vt:lpstr>
      <vt:lpstr>PowerPoint Presentation</vt:lpstr>
      <vt:lpstr>Construir DAG associado a ¬(P → ¬(¬P ∨ Q))</vt:lpstr>
      <vt:lpstr>PowerPoint Presentation</vt:lpstr>
      <vt:lpstr>PowerPoint Presentation</vt:lpstr>
      <vt:lpstr>Propaga¸c˜ao de marcas para (P → Q) ∧  (P → ¬Q) ∧  (P ∨   R ) </vt:lpstr>
      <vt:lpstr>“Teste nós” – o que fazer?</vt:lpstr>
      <vt:lpstr>Teste nós – o que pode acontecer</vt:lpstr>
      <vt:lpstr>Voltando ao exemplo..... ¬ (P ∧  ¬ Q) ∧   ¬  (P ∧  Q) ∧  ¬ (¬ P ∧  ¬ R ) </vt:lpstr>
      <vt:lpstr>Voltando ao exemplo..... ¬ (P ∧  ¬ Q) ∧   ¬  (P ∧  Q) ∧  ¬ (¬ P ∧  ¬ R ) </vt:lpstr>
      <vt:lpstr>Teste de um nó         para (P → Q) ∧  (P → ¬Q) ∧  (P ∨ R )</vt:lpstr>
      <vt:lpstr>Teste de um no´ para  (P → Q) ∧ (P → ¬Q) ∧ (P ∨ R )</vt:lpstr>
      <vt:lpstr>PowerPoint Presentation</vt:lpstr>
      <vt:lpstr>PowerPoint Presentation</vt:lpstr>
      <vt:lpstr>PowerPoint Presentation</vt:lpstr>
      <vt:lpstr>Algoritmos de SAT em estudo</vt:lpstr>
      <vt:lpstr>Algoritmos baseados em DP (versão original de Martin  Davis e Hilary Putnam)</vt:lpstr>
      <vt:lpstr>Algoritmos baseados em DP</vt:lpstr>
      <vt:lpstr>Relembrar: cláusulas conceito de literal e de  cláusula</vt:lpstr>
      <vt:lpstr>Conjunto obtido de ∆ por eliminação de Pi   (∃Pi (∆))</vt:lpstr>
      <vt:lpstr>PowerPoint Presentation</vt:lpstr>
      <vt:lpstr>Algoritmo baseado em DP: passo a passo</vt:lpstr>
      <vt:lpstr>Algoritmo baseado em DP: exemplos</vt:lpstr>
      <vt:lpstr>Implementação do algoritmo usando (buckets) “baldes”</vt:lpstr>
      <vt:lpstr>Preenchimento de baldes:  voltando ao exemplo</vt:lpstr>
      <vt:lpstr>Implementação do algoritmo usando (buckets) “baldes”</vt:lpstr>
      <vt:lpstr>Preenchimento de baldes:  voltando ao exemplo</vt:lpstr>
      <vt:lpstr>Preenchimento de baldes:  voltando ao exemplo</vt:lpstr>
      <vt:lpstr>Outro exemplo</vt:lpstr>
      <vt:lpstr>Interpretação de uma fbf satisfazível</vt:lpstr>
      <vt:lpstr>PowerPoint Presentation</vt:lpstr>
      <vt:lpstr> Voltando ao exemplo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para Programação LEIC-Tagus P2</dc:title>
  <dc:subject>LP - Conceitos Básicos</dc:subject>
  <cp:lastModifiedBy>Ana Paiva</cp:lastModifiedBy>
  <cp:revision>39</cp:revision>
  <dcterms:created xsi:type="dcterms:W3CDTF">2022-12-26T17:11:56Z</dcterms:created>
  <dcterms:modified xsi:type="dcterms:W3CDTF">2023-01-09T14:28:20Z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2022-12-26T00:00:00Z</vt:filetime>
  </property>
</Properties>
</file>