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56" r:id="rId5"/>
    <p:sldId id="257" r:id="rId6"/>
    <p:sldId id="258" r:id="rId7"/>
    <p:sldId id="259" r:id="rId8"/>
    <p:sldId id="260" r:id="rId9"/>
    <p:sldId id="261" r:id="rId10"/>
    <p:sldId id="276" r:id="rId11"/>
    <p:sldId id="262" r:id="rId12"/>
    <p:sldId id="263" r:id="rId13"/>
    <p:sldId id="264" r:id="rId14"/>
    <p:sldId id="265" r:id="rId15"/>
    <p:sldId id="266" r:id="rId16"/>
    <p:sldId id="267" r:id="rId17"/>
    <p:sldId id="268" r:id="rId18"/>
    <p:sldId id="269" r:id="rId19"/>
    <p:sldId id="270" r:id="rId20"/>
    <p:sldId id="277" r:id="rId21"/>
    <p:sldId id="271" r:id="rId22"/>
    <p:sldId id="272" r:id="rId23"/>
  </p:sldIdLst>
  <p:sldSz cx="12192000" cy="6858000"/>
  <p:notesSz cx="6858000" cy="1857375"/>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4" userDrawn="1">
          <p15:clr>
            <a:srgbClr val="A4A3A4"/>
          </p15:clr>
        </p15:guide>
        <p15:guide id="2" pos="28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D3AA52-0FB4-F6D0-6D07-1A3D2D9FD3FC}" name="Marianne Seidler" initials="MS" userId="S::mariannes@skillup.tech::bb0b4178-c940-4a9a-9c5e-e97bf5d50d86" providerId="AD"/>
  <p188:author id="{F554C3DC-94B8-9F7D-83FC-6D4CEC0DE845}" name="Dawn Teel-Friedman" initials="DTF" userId="Dawn Teel-Friedman"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Beth Larsen" initials="BL" lastIdx="1" clrIdx="4">
    <p:extLst>
      <p:ext uri="{19B8F6BF-5375-455C-9EA6-DF929625EA0E}">
        <p15:presenceInfo xmlns:p15="http://schemas.microsoft.com/office/powerpoint/2012/main" userId="04edb8684ac0beb8" providerId="Windows Live"/>
      </p:ext>
    </p:extLst>
  </p:cmAuthor>
  <p:cmAuthor id="6" name="Matt Ockenfels" initials="MO" lastIdx="1" clrIdx="5">
    <p:extLst>
      <p:ext uri="{19B8F6BF-5375-455C-9EA6-DF929625EA0E}">
        <p15:presenceInfo xmlns:p15="http://schemas.microsoft.com/office/powerpoint/2012/main" userId="S::matto@skillup.tech::1f5f8b86-5465-4302-9a82-9a36d055e8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3"/>
    <a:srgbClr val="007D79"/>
    <a:srgbClr val="D02670"/>
    <a:srgbClr val="231F20"/>
    <a:srgbClr val="33B1FF"/>
    <a:srgbClr val="262626"/>
    <a:srgbClr val="525252"/>
    <a:srgbClr val="BE95FF"/>
    <a:srgbClr val="FFFFFF"/>
    <a:srgbClr val="C1C7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42" autoAdjust="0"/>
    <p:restoredTop sz="88870" autoAdjust="0"/>
  </p:normalViewPr>
  <p:slideViewPr>
    <p:cSldViewPr snapToGrid="0">
      <p:cViewPr varScale="1">
        <p:scale>
          <a:sx n="139" d="100"/>
          <a:sy n="139" d="100"/>
        </p:scale>
        <p:origin x="102" y="138"/>
      </p:cViewPr>
      <p:guideLst>
        <p:guide orient="horz" pos="744"/>
        <p:guide pos="288"/>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8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8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r>
              <a:rPr lang="en-US"/>
              <a:t> </a:t>
            </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357392213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3873" y="1168401"/>
            <a:ext cx="10964254" cy="2387600"/>
          </a:xfrm>
          <a:solidFill>
            <a:schemeClr val="bg2"/>
          </a:solidFill>
        </p:spPr>
        <p:txBody>
          <a:bodyPr anchor="b">
            <a:normAutofit/>
          </a:bodyPr>
          <a:lstStyle>
            <a:lvl1pPr algn="ctr">
              <a:defRPr sz="4800" b="0" i="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8273" y="3731247"/>
            <a:ext cx="9135454" cy="1655762"/>
          </a:xfrm>
        </p:spPr>
        <p:txBody>
          <a:bodyPr>
            <a:normAutofit/>
          </a:bodyPr>
          <a:lstStyle>
            <a:lvl1pPr marL="0" indent="0" algn="ctr">
              <a:buNone/>
              <a:defRPr sz="2400" b="0" i="0">
                <a:solidFill>
                  <a:srgbClr val="525252"/>
                </a:solidFill>
                <a:latin typeface="IBM Plex Sans" panose="020B050305020300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a:solidFill>
                  <a:srgbClr val="000000"/>
                </a:solidFill>
                <a:latin typeface="Helv"/>
              </a:rPr>
              <a:t>© IBM Corporation. All rights reserved.</a:t>
            </a:r>
          </a:p>
        </p:txBody>
      </p:sp>
      <p:grpSp>
        <p:nvGrpSpPr>
          <p:cNvPr id="5" name="Group 4">
            <a:extLst>
              <a:ext uri="{FF2B5EF4-FFF2-40B4-BE49-F238E27FC236}">
                <a16:creationId xmlns:a16="http://schemas.microsoft.com/office/drawing/2014/main" id="{CB5BAB42-A6B6-D2DB-EC91-721CA287B900}"/>
              </a:ext>
            </a:extLst>
          </p:cNvPr>
          <p:cNvGrpSpPr/>
          <p:nvPr userDrawn="1"/>
        </p:nvGrpSpPr>
        <p:grpSpPr>
          <a:xfrm>
            <a:off x="11094856" y="6244940"/>
            <a:ext cx="1098532" cy="613059"/>
            <a:chOff x="8965342" y="4231217"/>
            <a:chExt cx="1608171" cy="897474"/>
          </a:xfrm>
        </p:grpSpPr>
        <p:pic>
          <p:nvPicPr>
            <p:cNvPr id="6" name="Graphic 5">
              <a:extLst>
                <a:ext uri="{FF2B5EF4-FFF2-40B4-BE49-F238E27FC236}">
                  <a16:creationId xmlns:a16="http://schemas.microsoft.com/office/drawing/2014/main" id="{D9DAF80D-4D83-4EA4-3B9A-B4DEAA21CF4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321121" y="4418033"/>
              <a:ext cx="897474" cy="355817"/>
            </a:xfrm>
            <a:prstGeom prst="rect">
              <a:avLst/>
            </a:prstGeom>
          </p:spPr>
        </p:pic>
        <p:pic>
          <p:nvPicPr>
            <p:cNvPr id="11" name="Graphic 10" hidden="1">
              <a:extLst>
                <a:ext uri="{FF2B5EF4-FFF2-40B4-BE49-F238E27FC236}">
                  <a16:creationId xmlns:a16="http://schemas.microsoft.com/office/drawing/2014/main" id="{AA1B3EED-0A38-9B4D-C031-B7CFB1F16CD2}"/>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321121" y="4772874"/>
              <a:ext cx="897474" cy="355817"/>
            </a:xfrm>
            <a:prstGeom prst="rect">
              <a:avLst/>
            </a:prstGeom>
          </p:spPr>
        </p:pic>
        <p:pic>
          <p:nvPicPr>
            <p:cNvPr id="12" name="Graphic 11" hidden="1">
              <a:extLst>
                <a:ext uri="{FF2B5EF4-FFF2-40B4-BE49-F238E27FC236}">
                  <a16:creationId xmlns:a16="http://schemas.microsoft.com/office/drawing/2014/main" id="{D8BA40FF-052F-CEA2-8570-24062BFE0A7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6200000">
              <a:off x="9946868" y="4502045"/>
              <a:ext cx="897474" cy="355817"/>
            </a:xfrm>
            <a:prstGeom prst="rect">
              <a:avLst/>
            </a:prstGeom>
          </p:spPr>
        </p:pic>
        <p:pic>
          <p:nvPicPr>
            <p:cNvPr id="13" name="Graphic 12" hidden="1">
              <a:extLst>
                <a:ext uri="{FF2B5EF4-FFF2-40B4-BE49-F238E27FC236}">
                  <a16:creationId xmlns:a16="http://schemas.microsoft.com/office/drawing/2014/main" id="{10305589-4F05-9658-71A7-2F6E7BFE9524}"/>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6200000">
              <a:off x="8694514" y="4502045"/>
              <a:ext cx="897474" cy="355817"/>
            </a:xfrm>
            <a:prstGeom prst="rect">
              <a:avLst/>
            </a:prstGeom>
          </p:spPr>
        </p:pic>
      </p:grpSp>
      <p:pic>
        <p:nvPicPr>
          <p:cNvPr id="14" name="Graphic 13">
            <a:extLst>
              <a:ext uri="{FF2B5EF4-FFF2-40B4-BE49-F238E27FC236}">
                <a16:creationId xmlns:a16="http://schemas.microsoft.com/office/drawing/2014/main" id="{EEFE9B80-1CD0-9614-4D99-C0FA5B74A8B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41053" y="6372101"/>
            <a:ext cx="1630680" cy="247650"/>
          </a:xfrm>
          <a:prstGeom prst="rect">
            <a:avLst/>
          </a:prstGeom>
        </p:spPr>
      </p:pic>
    </p:spTree>
    <p:custDataLst>
      <p:tags r:id="rId1"/>
    </p:custDataLst>
    <p:extLst>
      <p:ext uri="{BB962C8B-B14F-4D97-AF65-F5344CB8AC3E}">
        <p14:creationId xmlns:p14="http://schemas.microsoft.com/office/powerpoint/2010/main" val="3736152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25252"/>
                </a:solidFill>
              </a:defRPr>
            </a:lvl1pPr>
          </a:lstStyle>
          <a:p>
            <a:r>
              <a:rPr lang="en-US"/>
              <a:t>Click to edit Master title style</a:t>
            </a:r>
            <a:endParaRPr lang="en-US" dirty="0"/>
          </a:p>
        </p:txBody>
      </p:sp>
      <p:sp>
        <p:nvSpPr>
          <p:cNvPr id="3" name="Content Placeholder 2"/>
          <p:cNvSpPr>
            <a:spLocks noGrp="1"/>
          </p:cNvSpPr>
          <p:nvPr>
            <p:ph idx="1"/>
          </p:nvPr>
        </p:nvSpPr>
        <p:spPr>
          <a:xfrm>
            <a:off x="838200" y="1600199"/>
            <a:ext cx="107442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262626"/>
                </a:solidFill>
              </a:defRPr>
            </a:lvl4pPr>
            <a:lvl5pPr>
              <a:defRPr>
                <a:solidFill>
                  <a:srgbClr val="262626"/>
                </a:solidFill>
              </a:defRPr>
            </a:lvl5pPr>
          </a:lstStyle>
          <a:p>
            <a:pPr lvl="0"/>
            <a:r>
              <a:rPr lang="en-US"/>
              <a:t>Click to edit Master text styles</a:t>
            </a:r>
          </a:p>
          <a:p>
            <a:pPr lvl="1"/>
            <a:r>
              <a:rPr lang="en-US"/>
              <a:t>Second level</a:t>
            </a:r>
          </a:p>
          <a:p>
            <a:pPr lvl="2"/>
            <a:r>
              <a:rPr lang="en-US"/>
              <a:t>Third level</a:t>
            </a:r>
          </a:p>
        </p:txBody>
      </p:sp>
      <p:cxnSp>
        <p:nvCxnSpPr>
          <p:cNvPr id="7" name="Straight Connector 6"/>
          <p:cNvCxnSpPr/>
          <p:nvPr/>
        </p:nvCxnSpPr>
        <p:spPr>
          <a:xfrm>
            <a:off x="838200" y="1296645"/>
            <a:ext cx="10515600" cy="368"/>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97029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solidFill>
                  <a:srgbClr val="525252"/>
                </a:solidFill>
                <a:latin typeface="IBM Plex Sans SemiBold" panose="020B0503050203000203"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600200"/>
            <a:ext cx="51816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525252"/>
                </a:solidFill>
              </a:defRPr>
            </a:lvl4pPr>
            <a:lvl5pPr>
              <a:defRPr>
                <a:solidFill>
                  <a:srgbClr val="525252"/>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2200" y="1600200"/>
            <a:ext cx="51816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525252"/>
                </a:solidFill>
              </a:defRPr>
            </a:lvl4pPr>
            <a:lvl5pPr>
              <a:defRPr>
                <a:solidFill>
                  <a:srgbClr val="525252"/>
                </a:solidFill>
              </a:defRPr>
            </a:lvl5pPr>
          </a:lstStyle>
          <a:p>
            <a:pPr lvl="0"/>
            <a:r>
              <a:rPr lang="en-US"/>
              <a:t>Click to edit Master text styles</a:t>
            </a:r>
          </a:p>
          <a:p>
            <a:pPr lvl="1"/>
            <a:r>
              <a:rPr lang="en-US"/>
              <a:t>Second level</a:t>
            </a:r>
          </a:p>
          <a:p>
            <a:pPr lvl="2"/>
            <a:r>
              <a:rPr lang="en-US"/>
              <a:t>Third level</a:t>
            </a:r>
          </a:p>
        </p:txBody>
      </p:sp>
      <p:cxnSp>
        <p:nvCxnSpPr>
          <p:cNvPr id="8" name="Straight Connector 7"/>
          <p:cNvCxnSpPr/>
          <p:nvPr/>
        </p:nvCxnSpPr>
        <p:spPr>
          <a:xfrm>
            <a:off x="838200" y="1364249"/>
            <a:ext cx="10515600" cy="368"/>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87134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793464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b="1" i="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Click to edit Master title style</a:t>
            </a:r>
          </a:p>
        </p:txBody>
      </p:sp>
    </p:spTree>
    <p:extLst>
      <p:ext uri="{BB962C8B-B14F-4D97-AF65-F5344CB8AC3E}">
        <p14:creationId xmlns:p14="http://schemas.microsoft.com/office/powerpoint/2010/main" val="117327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_Blan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3.svg"/><Relationship Id="rId2" Type="http://schemas.openxmlformats.org/officeDocument/2006/relationships/slideLayout" Target="../slideLayouts/slideLayout2.xml"/><Relationship Id="rId16" Type="http://schemas.openxmlformats.org/officeDocument/2006/relationships/image" Target="../media/image7.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image" Target="../media/image6.png"/><Relationship Id="rId10"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image" Target="../media/image1.png"/><Relationship Id="rId14" Type="http://schemas.openxmlformats.org/officeDocument/2006/relationships/image" Target="../media/image5.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12" name="Picture 11" descr="Text, logo&#10;&#10;Description automatically generated">
            <a:extLst>
              <a:ext uri="{FF2B5EF4-FFF2-40B4-BE49-F238E27FC236}">
                <a16:creationId xmlns:a16="http://schemas.microsoft.com/office/drawing/2014/main" id="{05161552-D656-B925-AB2F-4CA5F6FE7270}"/>
              </a:ext>
            </a:extLst>
          </p:cNvPr>
          <p:cNvPicPr>
            <a:picLocks noChangeAspect="1"/>
          </p:cNvPicPr>
          <p:nvPr userDrawn="1"/>
        </p:nvPicPr>
        <p:blipFill rotWithShape="1">
          <a:blip r:embed="rId9">
            <a:alphaModFix amt="5000"/>
            <a:extLst>
              <a:ext uri="{BEBA8EAE-BF5A-486C-A8C5-ECC9F3942E4B}">
                <a14:imgProps xmlns:a14="http://schemas.microsoft.com/office/drawing/2010/main">
                  <a14:imgLayer r:embed="rId10">
                    <a14:imgEffect>
                      <a14:saturation sat="155000"/>
                    </a14:imgEffect>
                    <a14:imgEffect>
                      <a14:brightnessContrast contrast="-77000"/>
                    </a14:imgEffect>
                  </a14:imgLayer>
                </a14:imgProps>
              </a:ext>
            </a:extLst>
          </a:blip>
          <a:srcRect l="-1923" r="70315"/>
          <a:stretch/>
        </p:blipFill>
        <p:spPr>
          <a:xfrm>
            <a:off x="3345127" y="1418811"/>
            <a:ext cx="5501746" cy="4826130"/>
          </a:xfrm>
          <a:prstGeom prst="rect">
            <a:avLst/>
          </a:prstGeom>
        </p:spPr>
      </p:pic>
      <p:sp>
        <p:nvSpPr>
          <p:cNvPr id="4" name="Rectangle 3">
            <a:extLst>
              <a:ext uri="{FF2B5EF4-FFF2-40B4-BE49-F238E27FC236}">
                <a16:creationId xmlns:a16="http://schemas.microsoft.com/office/drawing/2014/main" id="{AE377BDD-6725-68B2-639C-E47C9B4601F2}"/>
              </a:ext>
            </a:extLst>
          </p:cNvPr>
          <p:cNvSpPr/>
          <p:nvPr userDrawn="1"/>
        </p:nvSpPr>
        <p:spPr>
          <a:xfrm>
            <a:off x="12625444" y="2728308"/>
            <a:ext cx="1235879" cy="1235878"/>
          </a:xfrm>
          <a:prstGeom prst="rect">
            <a:avLst/>
          </a:prstGeom>
          <a:solidFill>
            <a:srgbClr val="BE95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#BE95FF</a:t>
            </a:r>
          </a:p>
        </p:txBody>
      </p:sp>
      <p:sp>
        <p:nvSpPr>
          <p:cNvPr id="5" name="Rectangle 4">
            <a:extLst>
              <a:ext uri="{FF2B5EF4-FFF2-40B4-BE49-F238E27FC236}">
                <a16:creationId xmlns:a16="http://schemas.microsoft.com/office/drawing/2014/main" id="{18771CE0-19C9-5FCF-1B71-ACF36DEE6664}"/>
              </a:ext>
            </a:extLst>
          </p:cNvPr>
          <p:cNvSpPr/>
          <p:nvPr userDrawn="1"/>
        </p:nvSpPr>
        <p:spPr>
          <a:xfrm>
            <a:off x="18071881" y="2728308"/>
            <a:ext cx="1235879" cy="1235878"/>
          </a:xfrm>
          <a:prstGeom prst="rect">
            <a:avLst/>
          </a:prstGeom>
          <a:solidFill>
            <a:srgbClr val="33B1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#33B1FF</a:t>
            </a:r>
          </a:p>
        </p:txBody>
      </p:sp>
      <p:sp>
        <p:nvSpPr>
          <p:cNvPr id="6" name="Rectangle 5">
            <a:extLst>
              <a:ext uri="{FF2B5EF4-FFF2-40B4-BE49-F238E27FC236}">
                <a16:creationId xmlns:a16="http://schemas.microsoft.com/office/drawing/2014/main" id="{832A3F44-3AAC-9557-E214-F323108F6B65}"/>
              </a:ext>
            </a:extLst>
          </p:cNvPr>
          <p:cNvSpPr/>
          <p:nvPr userDrawn="1"/>
        </p:nvSpPr>
        <p:spPr>
          <a:xfrm>
            <a:off x="14440923" y="2728308"/>
            <a:ext cx="1235879" cy="1235878"/>
          </a:xfrm>
          <a:prstGeom prst="rect">
            <a:avLst/>
          </a:prstGeom>
          <a:solidFill>
            <a:srgbClr val="FF7EB6"/>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#FF7EB6</a:t>
            </a:r>
          </a:p>
        </p:txBody>
      </p:sp>
      <p:sp>
        <p:nvSpPr>
          <p:cNvPr id="9" name="Rectangle 8">
            <a:extLst>
              <a:ext uri="{FF2B5EF4-FFF2-40B4-BE49-F238E27FC236}">
                <a16:creationId xmlns:a16="http://schemas.microsoft.com/office/drawing/2014/main" id="{06EA0613-E945-E437-C733-F9F008F63B76}"/>
              </a:ext>
            </a:extLst>
          </p:cNvPr>
          <p:cNvSpPr/>
          <p:nvPr userDrawn="1"/>
        </p:nvSpPr>
        <p:spPr>
          <a:xfrm>
            <a:off x="16256402" y="2728308"/>
            <a:ext cx="1235879" cy="1235878"/>
          </a:xfrm>
          <a:prstGeom prst="rect">
            <a:avLst/>
          </a:prstGeom>
          <a:solidFill>
            <a:srgbClr val="08BDB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#08BDBA</a:t>
            </a:r>
          </a:p>
        </p:txBody>
      </p:sp>
      <p:sp>
        <p:nvSpPr>
          <p:cNvPr id="10" name="TextBox 9">
            <a:extLst>
              <a:ext uri="{FF2B5EF4-FFF2-40B4-BE49-F238E27FC236}">
                <a16:creationId xmlns:a16="http://schemas.microsoft.com/office/drawing/2014/main" id="{F0EC5687-C25A-A73E-5192-674F560F89FA}"/>
              </a:ext>
            </a:extLst>
          </p:cNvPr>
          <p:cNvSpPr txBox="1"/>
          <p:nvPr userDrawn="1"/>
        </p:nvSpPr>
        <p:spPr>
          <a:xfrm>
            <a:off x="12602453" y="3912427"/>
            <a:ext cx="1237839" cy="369332"/>
          </a:xfrm>
          <a:prstGeom prst="rect">
            <a:avLst/>
          </a:prstGeom>
          <a:noFill/>
        </p:spPr>
        <p:txBody>
          <a:bodyPr wrap="none" rtlCol="0">
            <a:spAutoFit/>
          </a:bodyPr>
          <a:lstStyle/>
          <a:p>
            <a:r>
              <a:rPr lang="en-US" b="1" i="0" dirty="0">
                <a:solidFill>
                  <a:srgbClr val="FFFFFF"/>
                </a:solidFill>
                <a:effectLst/>
              </a:rPr>
              <a:t>Purple 40</a:t>
            </a:r>
            <a:endParaRPr lang="en-US" b="1" dirty="0">
              <a:solidFill>
                <a:srgbClr val="FFFFFF"/>
              </a:solidFill>
            </a:endParaRPr>
          </a:p>
        </p:txBody>
      </p:sp>
      <p:sp>
        <p:nvSpPr>
          <p:cNvPr id="13" name="TextBox 12">
            <a:extLst>
              <a:ext uri="{FF2B5EF4-FFF2-40B4-BE49-F238E27FC236}">
                <a16:creationId xmlns:a16="http://schemas.microsoft.com/office/drawing/2014/main" id="{C31F4021-33FE-506B-3C0D-688FEF669647}"/>
              </a:ext>
            </a:extLst>
          </p:cNvPr>
          <p:cNvSpPr txBox="1"/>
          <p:nvPr userDrawn="1"/>
        </p:nvSpPr>
        <p:spPr>
          <a:xfrm>
            <a:off x="14334144" y="3912427"/>
            <a:ext cx="1449436"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40</a:t>
            </a:r>
            <a:endParaRPr lang="en-US" b="1" dirty="0">
              <a:solidFill>
                <a:srgbClr val="FFFFFF"/>
              </a:solidFill>
            </a:endParaRPr>
          </a:p>
        </p:txBody>
      </p:sp>
      <p:sp>
        <p:nvSpPr>
          <p:cNvPr id="14" name="TextBox 13">
            <a:extLst>
              <a:ext uri="{FF2B5EF4-FFF2-40B4-BE49-F238E27FC236}">
                <a16:creationId xmlns:a16="http://schemas.microsoft.com/office/drawing/2014/main" id="{586B112C-C780-5B47-83AA-D580E668C866}"/>
              </a:ext>
            </a:extLst>
          </p:cNvPr>
          <p:cNvSpPr txBox="1"/>
          <p:nvPr userDrawn="1"/>
        </p:nvSpPr>
        <p:spPr>
          <a:xfrm>
            <a:off x="16404771" y="3912427"/>
            <a:ext cx="966355"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40</a:t>
            </a:r>
            <a:endParaRPr lang="en-US" b="1" dirty="0">
              <a:solidFill>
                <a:srgbClr val="FFFFFF"/>
              </a:solidFill>
            </a:endParaRPr>
          </a:p>
        </p:txBody>
      </p:sp>
      <p:sp>
        <p:nvSpPr>
          <p:cNvPr id="15" name="TextBox 14">
            <a:extLst>
              <a:ext uri="{FF2B5EF4-FFF2-40B4-BE49-F238E27FC236}">
                <a16:creationId xmlns:a16="http://schemas.microsoft.com/office/drawing/2014/main" id="{D92FC597-9201-21C6-383D-67750826F14D}"/>
              </a:ext>
            </a:extLst>
          </p:cNvPr>
          <p:cNvSpPr txBox="1"/>
          <p:nvPr userDrawn="1"/>
        </p:nvSpPr>
        <p:spPr>
          <a:xfrm>
            <a:off x="18206642" y="3912427"/>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40</a:t>
            </a:r>
            <a:endParaRPr lang="en-US" b="1" dirty="0">
              <a:solidFill>
                <a:srgbClr val="FFFFFF"/>
              </a:solidFill>
            </a:endParaRPr>
          </a:p>
        </p:txBody>
      </p:sp>
      <p:sp>
        <p:nvSpPr>
          <p:cNvPr id="16" name="Rectangle 15">
            <a:extLst>
              <a:ext uri="{FF2B5EF4-FFF2-40B4-BE49-F238E27FC236}">
                <a16:creationId xmlns:a16="http://schemas.microsoft.com/office/drawing/2014/main" id="{6B4A6D56-917B-72D3-81F7-A59A36FC4198}"/>
              </a:ext>
            </a:extLst>
          </p:cNvPr>
          <p:cNvSpPr/>
          <p:nvPr userDrawn="1"/>
        </p:nvSpPr>
        <p:spPr>
          <a:xfrm>
            <a:off x="12625444" y="4418033"/>
            <a:ext cx="1235879" cy="1235878"/>
          </a:xfrm>
          <a:prstGeom prst="rect">
            <a:avLst/>
          </a:prstGeom>
          <a:solidFill>
            <a:srgbClr val="8A3FFC"/>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#8A3FFC</a:t>
            </a:r>
          </a:p>
        </p:txBody>
      </p:sp>
      <p:sp>
        <p:nvSpPr>
          <p:cNvPr id="17" name="Rectangle 16">
            <a:extLst>
              <a:ext uri="{FF2B5EF4-FFF2-40B4-BE49-F238E27FC236}">
                <a16:creationId xmlns:a16="http://schemas.microsoft.com/office/drawing/2014/main" id="{49512372-0859-45E3-8DD7-AE730B4AFD19}"/>
              </a:ext>
            </a:extLst>
          </p:cNvPr>
          <p:cNvSpPr/>
          <p:nvPr userDrawn="1"/>
        </p:nvSpPr>
        <p:spPr>
          <a:xfrm>
            <a:off x="18071881" y="4418033"/>
            <a:ext cx="1235879" cy="1235878"/>
          </a:xfrm>
          <a:prstGeom prst="rect">
            <a:avLst/>
          </a:prstGeom>
          <a:solidFill>
            <a:srgbClr val="0072C3"/>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#0072C3</a:t>
            </a:r>
          </a:p>
        </p:txBody>
      </p:sp>
      <p:sp>
        <p:nvSpPr>
          <p:cNvPr id="18" name="Rectangle 17">
            <a:extLst>
              <a:ext uri="{FF2B5EF4-FFF2-40B4-BE49-F238E27FC236}">
                <a16:creationId xmlns:a16="http://schemas.microsoft.com/office/drawing/2014/main" id="{A4197D57-5F46-DB39-F81D-9205CC53189F}"/>
              </a:ext>
            </a:extLst>
          </p:cNvPr>
          <p:cNvSpPr/>
          <p:nvPr userDrawn="1"/>
        </p:nvSpPr>
        <p:spPr>
          <a:xfrm>
            <a:off x="14440923" y="4418033"/>
            <a:ext cx="1235879" cy="1235878"/>
          </a:xfrm>
          <a:prstGeom prst="rect">
            <a:avLst/>
          </a:prstGeom>
          <a:solidFill>
            <a:srgbClr val="D0267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#D02670</a:t>
            </a:r>
          </a:p>
        </p:txBody>
      </p:sp>
      <p:sp>
        <p:nvSpPr>
          <p:cNvPr id="19" name="Rectangle 18">
            <a:extLst>
              <a:ext uri="{FF2B5EF4-FFF2-40B4-BE49-F238E27FC236}">
                <a16:creationId xmlns:a16="http://schemas.microsoft.com/office/drawing/2014/main" id="{570AA9B1-D6E7-98E2-49EF-C98B6F0E7E2F}"/>
              </a:ext>
            </a:extLst>
          </p:cNvPr>
          <p:cNvSpPr/>
          <p:nvPr userDrawn="1"/>
        </p:nvSpPr>
        <p:spPr>
          <a:xfrm>
            <a:off x="16256402" y="4418033"/>
            <a:ext cx="1235879" cy="1235878"/>
          </a:xfrm>
          <a:prstGeom prst="rect">
            <a:avLst/>
          </a:prstGeom>
          <a:solidFill>
            <a:srgbClr val="007D7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#007D79</a:t>
            </a:r>
          </a:p>
        </p:txBody>
      </p:sp>
      <p:sp>
        <p:nvSpPr>
          <p:cNvPr id="20" name="TextBox 19">
            <a:extLst>
              <a:ext uri="{FF2B5EF4-FFF2-40B4-BE49-F238E27FC236}">
                <a16:creationId xmlns:a16="http://schemas.microsoft.com/office/drawing/2014/main" id="{B0A9DFA7-88D2-04F7-451C-7A2C388B178F}"/>
              </a:ext>
            </a:extLst>
          </p:cNvPr>
          <p:cNvSpPr txBox="1"/>
          <p:nvPr userDrawn="1"/>
        </p:nvSpPr>
        <p:spPr>
          <a:xfrm>
            <a:off x="12602453" y="5602152"/>
            <a:ext cx="1237839" cy="369332"/>
          </a:xfrm>
          <a:prstGeom prst="rect">
            <a:avLst/>
          </a:prstGeom>
          <a:noFill/>
        </p:spPr>
        <p:txBody>
          <a:bodyPr wrap="none" rtlCol="0">
            <a:spAutoFit/>
          </a:bodyPr>
          <a:lstStyle/>
          <a:p>
            <a:r>
              <a:rPr lang="en-US" b="1" i="0" dirty="0">
                <a:solidFill>
                  <a:srgbClr val="FFFFFF"/>
                </a:solidFill>
                <a:effectLst/>
              </a:rPr>
              <a:t>Purple 60</a:t>
            </a:r>
            <a:endParaRPr lang="en-US" b="1" dirty="0">
              <a:solidFill>
                <a:srgbClr val="FFFFFF"/>
              </a:solidFill>
            </a:endParaRPr>
          </a:p>
        </p:txBody>
      </p:sp>
      <p:sp>
        <p:nvSpPr>
          <p:cNvPr id="21" name="TextBox 20">
            <a:extLst>
              <a:ext uri="{FF2B5EF4-FFF2-40B4-BE49-F238E27FC236}">
                <a16:creationId xmlns:a16="http://schemas.microsoft.com/office/drawing/2014/main" id="{92C98F8E-1DCD-3647-3613-DFFC7CDFF372}"/>
              </a:ext>
            </a:extLst>
          </p:cNvPr>
          <p:cNvSpPr txBox="1"/>
          <p:nvPr userDrawn="1"/>
        </p:nvSpPr>
        <p:spPr>
          <a:xfrm>
            <a:off x="14334144" y="5602152"/>
            <a:ext cx="1448025"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60</a:t>
            </a:r>
            <a:endParaRPr lang="en-US" b="1" dirty="0">
              <a:solidFill>
                <a:srgbClr val="FFFFFF"/>
              </a:solidFill>
            </a:endParaRPr>
          </a:p>
        </p:txBody>
      </p:sp>
      <p:sp>
        <p:nvSpPr>
          <p:cNvPr id="22" name="TextBox 21">
            <a:extLst>
              <a:ext uri="{FF2B5EF4-FFF2-40B4-BE49-F238E27FC236}">
                <a16:creationId xmlns:a16="http://schemas.microsoft.com/office/drawing/2014/main" id="{129F1073-373D-249D-C1F2-A527EB0210C9}"/>
              </a:ext>
            </a:extLst>
          </p:cNvPr>
          <p:cNvSpPr txBox="1"/>
          <p:nvPr userDrawn="1"/>
        </p:nvSpPr>
        <p:spPr>
          <a:xfrm>
            <a:off x="16404771" y="5602152"/>
            <a:ext cx="966931"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60</a:t>
            </a:r>
            <a:endParaRPr lang="en-US" b="1" dirty="0">
              <a:solidFill>
                <a:srgbClr val="FFFFFF"/>
              </a:solidFill>
            </a:endParaRPr>
          </a:p>
        </p:txBody>
      </p:sp>
      <p:sp>
        <p:nvSpPr>
          <p:cNvPr id="23" name="TextBox 22">
            <a:extLst>
              <a:ext uri="{FF2B5EF4-FFF2-40B4-BE49-F238E27FC236}">
                <a16:creationId xmlns:a16="http://schemas.microsoft.com/office/drawing/2014/main" id="{0D12B31A-8903-A616-B756-B8695FC8F38A}"/>
              </a:ext>
            </a:extLst>
          </p:cNvPr>
          <p:cNvSpPr txBox="1"/>
          <p:nvPr userDrawn="1"/>
        </p:nvSpPr>
        <p:spPr>
          <a:xfrm>
            <a:off x="18206642" y="5602152"/>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60</a:t>
            </a:r>
            <a:endParaRPr lang="en-US" b="1" dirty="0">
              <a:solidFill>
                <a:srgbClr val="FFFFFF"/>
              </a:solidFill>
            </a:endParaRPr>
          </a:p>
        </p:txBody>
      </p:sp>
      <p:sp>
        <p:nvSpPr>
          <p:cNvPr id="24" name="Rectangle 23">
            <a:extLst>
              <a:ext uri="{FF2B5EF4-FFF2-40B4-BE49-F238E27FC236}">
                <a16:creationId xmlns:a16="http://schemas.microsoft.com/office/drawing/2014/main" id="{61892CDF-E500-AD18-C0DB-5405AF35ADE4}"/>
              </a:ext>
            </a:extLst>
          </p:cNvPr>
          <p:cNvSpPr/>
          <p:nvPr userDrawn="1"/>
        </p:nvSpPr>
        <p:spPr>
          <a:xfrm>
            <a:off x="19512379" y="2712316"/>
            <a:ext cx="1267863" cy="1267862"/>
          </a:xfrm>
          <a:prstGeom prst="rect">
            <a:avLst/>
          </a:prstGeom>
          <a:solidFill>
            <a:srgbClr val="12161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Icon</a:t>
            </a:r>
          </a:p>
          <a:p>
            <a:pPr algn="ctr"/>
            <a:r>
              <a:rPr lang="en-US" dirty="0">
                <a:solidFill>
                  <a:schemeClr val="bg2"/>
                </a:solidFill>
                <a:latin typeface="IBM Plex Sans" panose="020B0503050203000203" pitchFamily="34" charset="0"/>
              </a:rPr>
              <a:t>#</a:t>
            </a:r>
            <a:r>
              <a:rPr lang="en-US" b="0" i="0" dirty="0">
                <a:solidFill>
                  <a:srgbClr val="FFFFFF"/>
                </a:solidFill>
                <a:effectLst/>
                <a:latin typeface="IBM Plex Mono" panose="020B0509050203000203" pitchFamily="49" charset="0"/>
              </a:rPr>
              <a:t>000000</a:t>
            </a:r>
            <a:endParaRPr lang="en-US" dirty="0">
              <a:solidFill>
                <a:schemeClr val="bg2"/>
              </a:solidFill>
              <a:latin typeface="IBM Plex Sans" panose="020B0503050203000203" pitchFamily="34" charset="0"/>
            </a:endParaRPr>
          </a:p>
        </p:txBody>
      </p:sp>
      <p:sp>
        <p:nvSpPr>
          <p:cNvPr id="25" name="Rectangle 24">
            <a:extLst>
              <a:ext uri="{FF2B5EF4-FFF2-40B4-BE49-F238E27FC236}">
                <a16:creationId xmlns:a16="http://schemas.microsoft.com/office/drawing/2014/main" id="{FACF072D-B1FC-4829-B71E-556F57965D46}"/>
              </a:ext>
            </a:extLst>
          </p:cNvPr>
          <p:cNvSpPr/>
          <p:nvPr userDrawn="1"/>
        </p:nvSpPr>
        <p:spPr>
          <a:xfrm>
            <a:off x="19510690" y="4403963"/>
            <a:ext cx="1264019" cy="1264018"/>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262626"/>
                </a:solidFill>
                <a:latin typeface="IBM Plex Sans" panose="020B0503050203000203" pitchFamily="34" charset="0"/>
              </a:rPr>
              <a:t>Icon</a:t>
            </a:r>
          </a:p>
          <a:p>
            <a:pPr algn="ctr"/>
            <a:r>
              <a:rPr lang="en-US" dirty="0">
                <a:solidFill>
                  <a:srgbClr val="262626"/>
                </a:solidFill>
                <a:latin typeface="IBM Plex Sans" panose="020B0503050203000203" pitchFamily="34" charset="0"/>
              </a:rPr>
              <a:t>#</a:t>
            </a:r>
            <a:r>
              <a:rPr lang="en-US" b="0" i="0" dirty="0">
                <a:solidFill>
                  <a:srgbClr val="262626"/>
                </a:solidFill>
                <a:effectLst/>
                <a:latin typeface="IBM Plex Mono" panose="020B0509050203000203" pitchFamily="49" charset="0"/>
              </a:rPr>
              <a:t>FFFFFF</a:t>
            </a:r>
            <a:endParaRPr lang="en-US" dirty="0">
              <a:solidFill>
                <a:srgbClr val="262626"/>
              </a:solidFill>
              <a:latin typeface="IBM Plex Sans" panose="020B0503050203000203" pitchFamily="34" charset="0"/>
            </a:endParaRPr>
          </a:p>
        </p:txBody>
      </p:sp>
      <p:sp>
        <p:nvSpPr>
          <p:cNvPr id="26" name="Rectangle 25">
            <a:extLst>
              <a:ext uri="{FF2B5EF4-FFF2-40B4-BE49-F238E27FC236}">
                <a16:creationId xmlns:a16="http://schemas.microsoft.com/office/drawing/2014/main" id="{398BBA60-CCFF-F95A-ECC9-46204EA2214B}"/>
              </a:ext>
            </a:extLst>
          </p:cNvPr>
          <p:cNvSpPr/>
          <p:nvPr userDrawn="1"/>
        </p:nvSpPr>
        <p:spPr>
          <a:xfrm>
            <a:off x="12625444" y="1072749"/>
            <a:ext cx="1235879" cy="1235878"/>
          </a:xfrm>
          <a:prstGeom prst="rect">
            <a:avLst/>
          </a:prstGeom>
          <a:solidFill>
            <a:srgbClr val="F6F2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#F6F2FF</a:t>
            </a:r>
          </a:p>
        </p:txBody>
      </p:sp>
      <p:sp>
        <p:nvSpPr>
          <p:cNvPr id="27" name="Rectangle 26">
            <a:extLst>
              <a:ext uri="{FF2B5EF4-FFF2-40B4-BE49-F238E27FC236}">
                <a16:creationId xmlns:a16="http://schemas.microsoft.com/office/drawing/2014/main" id="{63F05CFF-A449-FBB3-5F13-F7A72C2E43DE}"/>
              </a:ext>
            </a:extLst>
          </p:cNvPr>
          <p:cNvSpPr/>
          <p:nvPr userDrawn="1"/>
        </p:nvSpPr>
        <p:spPr>
          <a:xfrm>
            <a:off x="18071881" y="1072749"/>
            <a:ext cx="1235879" cy="1235878"/>
          </a:xfrm>
          <a:prstGeom prst="rect">
            <a:avLst/>
          </a:prstGeom>
          <a:solidFill>
            <a:srgbClr val="E5F6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#E5F6FF</a:t>
            </a:r>
          </a:p>
        </p:txBody>
      </p:sp>
      <p:sp>
        <p:nvSpPr>
          <p:cNvPr id="28" name="Rectangle 27">
            <a:extLst>
              <a:ext uri="{FF2B5EF4-FFF2-40B4-BE49-F238E27FC236}">
                <a16:creationId xmlns:a16="http://schemas.microsoft.com/office/drawing/2014/main" id="{A4895BC4-B52A-2D00-62C1-71A44604BBB4}"/>
              </a:ext>
            </a:extLst>
          </p:cNvPr>
          <p:cNvSpPr/>
          <p:nvPr userDrawn="1"/>
        </p:nvSpPr>
        <p:spPr>
          <a:xfrm>
            <a:off x="14440923" y="1072749"/>
            <a:ext cx="1235879" cy="1235878"/>
          </a:xfrm>
          <a:prstGeom prst="rect">
            <a:avLst/>
          </a:prstGeom>
          <a:solidFill>
            <a:srgbClr val="FFF0F7"/>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#FFF0F7</a:t>
            </a:r>
          </a:p>
        </p:txBody>
      </p:sp>
      <p:sp>
        <p:nvSpPr>
          <p:cNvPr id="29" name="Rectangle 28">
            <a:extLst>
              <a:ext uri="{FF2B5EF4-FFF2-40B4-BE49-F238E27FC236}">
                <a16:creationId xmlns:a16="http://schemas.microsoft.com/office/drawing/2014/main" id="{F5B5B6C5-97CB-45FD-FDEC-1F5C2A0BDC3E}"/>
              </a:ext>
            </a:extLst>
          </p:cNvPr>
          <p:cNvSpPr/>
          <p:nvPr userDrawn="1"/>
        </p:nvSpPr>
        <p:spPr>
          <a:xfrm>
            <a:off x="16256402" y="1072749"/>
            <a:ext cx="1235879" cy="1235878"/>
          </a:xfrm>
          <a:prstGeom prst="rect">
            <a:avLst/>
          </a:prstGeom>
          <a:solidFill>
            <a:srgbClr val="D9FBFB"/>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#D9FBFB</a:t>
            </a:r>
          </a:p>
        </p:txBody>
      </p:sp>
      <p:sp>
        <p:nvSpPr>
          <p:cNvPr id="30" name="TextBox 29">
            <a:extLst>
              <a:ext uri="{FF2B5EF4-FFF2-40B4-BE49-F238E27FC236}">
                <a16:creationId xmlns:a16="http://schemas.microsoft.com/office/drawing/2014/main" id="{94DCC439-D448-E0FC-26EF-94C7A8B8D0DB}"/>
              </a:ext>
            </a:extLst>
          </p:cNvPr>
          <p:cNvSpPr txBox="1"/>
          <p:nvPr userDrawn="1"/>
        </p:nvSpPr>
        <p:spPr>
          <a:xfrm>
            <a:off x="12602453" y="2256868"/>
            <a:ext cx="1237839" cy="369332"/>
          </a:xfrm>
          <a:prstGeom prst="rect">
            <a:avLst/>
          </a:prstGeom>
          <a:noFill/>
        </p:spPr>
        <p:txBody>
          <a:bodyPr wrap="none" rtlCol="0">
            <a:spAutoFit/>
          </a:bodyPr>
          <a:lstStyle/>
          <a:p>
            <a:r>
              <a:rPr lang="en-US" b="1" i="0" dirty="0">
                <a:solidFill>
                  <a:srgbClr val="FFFFFF"/>
                </a:solidFill>
                <a:effectLst/>
              </a:rPr>
              <a:t>Purple 10</a:t>
            </a:r>
            <a:endParaRPr lang="en-US" b="1" dirty="0">
              <a:solidFill>
                <a:srgbClr val="FFFFFF"/>
              </a:solidFill>
            </a:endParaRPr>
          </a:p>
        </p:txBody>
      </p:sp>
      <p:sp>
        <p:nvSpPr>
          <p:cNvPr id="31" name="TextBox 30">
            <a:extLst>
              <a:ext uri="{FF2B5EF4-FFF2-40B4-BE49-F238E27FC236}">
                <a16:creationId xmlns:a16="http://schemas.microsoft.com/office/drawing/2014/main" id="{004B7B48-2E66-50BA-96FE-D24C4E60BFD7}"/>
              </a:ext>
            </a:extLst>
          </p:cNvPr>
          <p:cNvSpPr txBox="1"/>
          <p:nvPr userDrawn="1"/>
        </p:nvSpPr>
        <p:spPr>
          <a:xfrm>
            <a:off x="14334144" y="2256868"/>
            <a:ext cx="1449436"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10</a:t>
            </a:r>
            <a:endParaRPr lang="en-US" b="1" dirty="0">
              <a:solidFill>
                <a:srgbClr val="FFFFFF"/>
              </a:solidFill>
            </a:endParaRPr>
          </a:p>
        </p:txBody>
      </p:sp>
      <p:sp>
        <p:nvSpPr>
          <p:cNvPr id="32" name="TextBox 31">
            <a:extLst>
              <a:ext uri="{FF2B5EF4-FFF2-40B4-BE49-F238E27FC236}">
                <a16:creationId xmlns:a16="http://schemas.microsoft.com/office/drawing/2014/main" id="{07C767BF-EB72-86A2-DBA6-0D26C6C02894}"/>
              </a:ext>
            </a:extLst>
          </p:cNvPr>
          <p:cNvSpPr txBox="1"/>
          <p:nvPr userDrawn="1"/>
        </p:nvSpPr>
        <p:spPr>
          <a:xfrm>
            <a:off x="16404771" y="2256868"/>
            <a:ext cx="966355"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10</a:t>
            </a:r>
            <a:endParaRPr lang="en-US" b="1" dirty="0">
              <a:solidFill>
                <a:srgbClr val="FFFFFF"/>
              </a:solidFill>
            </a:endParaRPr>
          </a:p>
        </p:txBody>
      </p:sp>
      <p:sp>
        <p:nvSpPr>
          <p:cNvPr id="33" name="TextBox 32">
            <a:extLst>
              <a:ext uri="{FF2B5EF4-FFF2-40B4-BE49-F238E27FC236}">
                <a16:creationId xmlns:a16="http://schemas.microsoft.com/office/drawing/2014/main" id="{BFEDF829-6CB0-F03B-E025-85D510B4DC26}"/>
              </a:ext>
            </a:extLst>
          </p:cNvPr>
          <p:cNvSpPr txBox="1"/>
          <p:nvPr userDrawn="1"/>
        </p:nvSpPr>
        <p:spPr>
          <a:xfrm>
            <a:off x="18206642" y="2256868"/>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10</a:t>
            </a:r>
            <a:endParaRPr lang="en-US" b="1" dirty="0">
              <a:solidFill>
                <a:srgbClr val="FFFFFF"/>
              </a:solidFill>
            </a:endParaRPr>
          </a:p>
        </p:txBody>
      </p:sp>
      <p:sp>
        <p:nvSpPr>
          <p:cNvPr id="34" name="Rectangle 33">
            <a:extLst>
              <a:ext uri="{FF2B5EF4-FFF2-40B4-BE49-F238E27FC236}">
                <a16:creationId xmlns:a16="http://schemas.microsoft.com/office/drawing/2014/main" id="{7FF97BF5-A64D-02F2-4B04-BC95CE39DF3F}"/>
              </a:ext>
            </a:extLst>
          </p:cNvPr>
          <p:cNvSpPr/>
          <p:nvPr userDrawn="1"/>
        </p:nvSpPr>
        <p:spPr>
          <a:xfrm>
            <a:off x="16222135" y="-2341897"/>
            <a:ext cx="1267863" cy="1267862"/>
          </a:xfrm>
          <a:prstGeom prst="rect">
            <a:avLst/>
          </a:prstGeom>
          <a:solidFill>
            <a:srgbClr val="C1C7CD"/>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#C1C7CD</a:t>
            </a:r>
          </a:p>
        </p:txBody>
      </p:sp>
      <p:sp>
        <p:nvSpPr>
          <p:cNvPr id="37" name="Rectangle 36">
            <a:extLst>
              <a:ext uri="{FF2B5EF4-FFF2-40B4-BE49-F238E27FC236}">
                <a16:creationId xmlns:a16="http://schemas.microsoft.com/office/drawing/2014/main" id="{63738F9B-27C5-3C49-8FD7-0731EE9AC3BF}"/>
              </a:ext>
            </a:extLst>
          </p:cNvPr>
          <p:cNvSpPr/>
          <p:nvPr userDrawn="1"/>
        </p:nvSpPr>
        <p:spPr>
          <a:xfrm>
            <a:off x="16222135" y="-801901"/>
            <a:ext cx="1267863" cy="1267862"/>
          </a:xfrm>
          <a:prstGeom prst="rect">
            <a:avLst/>
          </a:prstGeom>
          <a:solidFill>
            <a:srgbClr val="F2F4F8"/>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#F2F4F8</a:t>
            </a:r>
          </a:p>
        </p:txBody>
      </p:sp>
      <p:sp>
        <p:nvSpPr>
          <p:cNvPr id="38" name="Rectangle 37">
            <a:extLst>
              <a:ext uri="{FF2B5EF4-FFF2-40B4-BE49-F238E27FC236}">
                <a16:creationId xmlns:a16="http://schemas.microsoft.com/office/drawing/2014/main" id="{A7194F16-D83C-3057-9151-A884EA8F0931}"/>
              </a:ext>
            </a:extLst>
          </p:cNvPr>
          <p:cNvSpPr/>
          <p:nvPr userDrawn="1"/>
        </p:nvSpPr>
        <p:spPr>
          <a:xfrm>
            <a:off x="14397282" y="-2352139"/>
            <a:ext cx="1267863" cy="1267862"/>
          </a:xfrm>
          <a:prstGeom prst="rect">
            <a:avLst/>
          </a:prstGeom>
          <a:solidFill>
            <a:srgbClr val="BE95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#BE95FF</a:t>
            </a:r>
          </a:p>
        </p:txBody>
      </p:sp>
      <p:sp>
        <p:nvSpPr>
          <p:cNvPr id="39" name="Rectangle 38">
            <a:extLst>
              <a:ext uri="{FF2B5EF4-FFF2-40B4-BE49-F238E27FC236}">
                <a16:creationId xmlns:a16="http://schemas.microsoft.com/office/drawing/2014/main" id="{80C7A661-0FF9-B849-2771-84AA24CF5EFF}"/>
              </a:ext>
            </a:extLst>
          </p:cNvPr>
          <p:cNvSpPr/>
          <p:nvPr userDrawn="1"/>
        </p:nvSpPr>
        <p:spPr>
          <a:xfrm>
            <a:off x="14397282" y="-812143"/>
            <a:ext cx="1267863" cy="1267862"/>
          </a:xfrm>
          <a:prstGeom prst="rect">
            <a:avLst/>
          </a:prstGeom>
          <a:solidFill>
            <a:srgbClr val="33B1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#33B1FF</a:t>
            </a:r>
          </a:p>
        </p:txBody>
      </p:sp>
      <p:sp>
        <p:nvSpPr>
          <p:cNvPr id="42" name="Rectangle 41">
            <a:extLst>
              <a:ext uri="{FF2B5EF4-FFF2-40B4-BE49-F238E27FC236}">
                <a16:creationId xmlns:a16="http://schemas.microsoft.com/office/drawing/2014/main" id="{784675A9-3F9A-460D-D8D6-C5D9516859D4}"/>
              </a:ext>
            </a:extLst>
          </p:cNvPr>
          <p:cNvSpPr/>
          <p:nvPr userDrawn="1"/>
        </p:nvSpPr>
        <p:spPr>
          <a:xfrm>
            <a:off x="12572429" y="-2309174"/>
            <a:ext cx="1267863" cy="1267862"/>
          </a:xfrm>
          <a:prstGeom prst="rect">
            <a:avLst/>
          </a:prstGeom>
          <a:solidFill>
            <a:srgbClr val="08BDB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#08BDBA</a:t>
            </a:r>
          </a:p>
        </p:txBody>
      </p:sp>
      <p:sp>
        <p:nvSpPr>
          <p:cNvPr id="43" name="Rectangle 42">
            <a:extLst>
              <a:ext uri="{FF2B5EF4-FFF2-40B4-BE49-F238E27FC236}">
                <a16:creationId xmlns:a16="http://schemas.microsoft.com/office/drawing/2014/main" id="{FD8C7787-7D0E-ED5D-DB99-53C4B52AA8F2}"/>
              </a:ext>
            </a:extLst>
          </p:cNvPr>
          <p:cNvSpPr/>
          <p:nvPr userDrawn="1"/>
        </p:nvSpPr>
        <p:spPr>
          <a:xfrm>
            <a:off x="12572429" y="-769178"/>
            <a:ext cx="1267863" cy="1267862"/>
          </a:xfrm>
          <a:prstGeom prst="rect">
            <a:avLst/>
          </a:prstGeom>
          <a:solidFill>
            <a:srgbClr val="78A9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#78A9FF</a:t>
            </a:r>
          </a:p>
        </p:txBody>
      </p:sp>
      <p:sp>
        <p:nvSpPr>
          <p:cNvPr id="46" name="Rectangle 45">
            <a:extLst>
              <a:ext uri="{FF2B5EF4-FFF2-40B4-BE49-F238E27FC236}">
                <a16:creationId xmlns:a16="http://schemas.microsoft.com/office/drawing/2014/main" id="{20CCBF62-5F94-E366-51BD-6C8DCBF90955}"/>
              </a:ext>
            </a:extLst>
          </p:cNvPr>
          <p:cNvSpPr/>
          <p:nvPr userDrawn="1"/>
        </p:nvSpPr>
        <p:spPr>
          <a:xfrm>
            <a:off x="17993876" y="-2309174"/>
            <a:ext cx="1267863" cy="1267862"/>
          </a:xfrm>
          <a:prstGeom prst="rect">
            <a:avLst/>
          </a:prstGeom>
          <a:solidFill>
            <a:srgbClr val="52525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Labels</a:t>
            </a:r>
          </a:p>
          <a:p>
            <a:pPr algn="ctr"/>
            <a:r>
              <a:rPr lang="en-US" dirty="0">
                <a:solidFill>
                  <a:schemeClr val="bg2"/>
                </a:solidFill>
                <a:latin typeface="IBM Plex Sans" panose="020B0503050203000203" pitchFamily="34" charset="0"/>
              </a:rPr>
              <a:t>#525252</a:t>
            </a:r>
          </a:p>
        </p:txBody>
      </p:sp>
      <p:sp>
        <p:nvSpPr>
          <p:cNvPr id="47" name="Rectangle 46">
            <a:extLst>
              <a:ext uri="{FF2B5EF4-FFF2-40B4-BE49-F238E27FC236}">
                <a16:creationId xmlns:a16="http://schemas.microsoft.com/office/drawing/2014/main" id="{E5880850-0EBA-AD14-E6FD-BB1DC94F3DA5}"/>
              </a:ext>
            </a:extLst>
          </p:cNvPr>
          <p:cNvSpPr/>
          <p:nvPr userDrawn="1"/>
        </p:nvSpPr>
        <p:spPr>
          <a:xfrm>
            <a:off x="17993875" y="-812143"/>
            <a:ext cx="1267863" cy="1267862"/>
          </a:xfrm>
          <a:prstGeom prst="rect">
            <a:avLst/>
          </a:prstGeom>
          <a:solidFill>
            <a:srgbClr val="262626"/>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Text</a:t>
            </a:r>
          </a:p>
          <a:p>
            <a:pPr algn="ctr"/>
            <a:r>
              <a:rPr lang="en-US" dirty="0">
                <a:solidFill>
                  <a:schemeClr val="bg2"/>
                </a:solidFill>
                <a:latin typeface="IBM Plex Sans" panose="020B0503050203000203" pitchFamily="34" charset="0"/>
              </a:rPr>
              <a:t>#262626</a:t>
            </a:r>
          </a:p>
        </p:txBody>
      </p:sp>
      <p:grpSp>
        <p:nvGrpSpPr>
          <p:cNvPr id="64" name="Group 63">
            <a:extLst>
              <a:ext uri="{FF2B5EF4-FFF2-40B4-BE49-F238E27FC236}">
                <a16:creationId xmlns:a16="http://schemas.microsoft.com/office/drawing/2014/main" id="{56209ACE-A4F7-EAC9-E98F-D141BE77F994}"/>
              </a:ext>
            </a:extLst>
          </p:cNvPr>
          <p:cNvGrpSpPr/>
          <p:nvPr userDrawn="1"/>
        </p:nvGrpSpPr>
        <p:grpSpPr>
          <a:xfrm>
            <a:off x="11094856" y="6244940"/>
            <a:ext cx="1098532" cy="613059"/>
            <a:chOff x="8965342" y="4231217"/>
            <a:chExt cx="1608171" cy="897474"/>
          </a:xfrm>
        </p:grpSpPr>
        <p:pic>
          <p:nvPicPr>
            <p:cNvPr id="60" name="Graphic 59">
              <a:extLst>
                <a:ext uri="{FF2B5EF4-FFF2-40B4-BE49-F238E27FC236}">
                  <a16:creationId xmlns:a16="http://schemas.microsoft.com/office/drawing/2014/main" id="{EFEE4105-67FB-F40B-E7BD-8C9B80C32F89}"/>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9321121" y="4418033"/>
              <a:ext cx="897474" cy="355817"/>
            </a:xfrm>
            <a:prstGeom prst="rect">
              <a:avLst/>
            </a:prstGeom>
          </p:spPr>
        </p:pic>
        <p:pic>
          <p:nvPicPr>
            <p:cNvPr id="61" name="Graphic 60" hidden="1">
              <a:extLst>
                <a:ext uri="{FF2B5EF4-FFF2-40B4-BE49-F238E27FC236}">
                  <a16:creationId xmlns:a16="http://schemas.microsoft.com/office/drawing/2014/main" id="{9AB2407C-B3E2-DCDD-0692-DD32E3C45227}"/>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9321121" y="4772874"/>
              <a:ext cx="897474" cy="355817"/>
            </a:xfrm>
            <a:prstGeom prst="rect">
              <a:avLst/>
            </a:prstGeom>
          </p:spPr>
        </p:pic>
        <p:pic>
          <p:nvPicPr>
            <p:cNvPr id="62" name="Graphic 61" hidden="1">
              <a:extLst>
                <a:ext uri="{FF2B5EF4-FFF2-40B4-BE49-F238E27FC236}">
                  <a16:creationId xmlns:a16="http://schemas.microsoft.com/office/drawing/2014/main" id="{9128FFA9-E729-6051-FE44-5C57854D2B9B}"/>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rot="16200000">
              <a:off x="9946868" y="4502045"/>
              <a:ext cx="897474" cy="355817"/>
            </a:xfrm>
            <a:prstGeom prst="rect">
              <a:avLst/>
            </a:prstGeom>
          </p:spPr>
        </p:pic>
        <p:pic>
          <p:nvPicPr>
            <p:cNvPr id="63" name="Graphic 62" hidden="1">
              <a:extLst>
                <a:ext uri="{FF2B5EF4-FFF2-40B4-BE49-F238E27FC236}">
                  <a16:creationId xmlns:a16="http://schemas.microsoft.com/office/drawing/2014/main" id="{21D1BE07-55D7-FEB6-D90F-FC214DFBDA4C}"/>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rot="16200000">
              <a:off x="8694514" y="4502045"/>
              <a:ext cx="897474" cy="355817"/>
            </a:xfrm>
            <a:prstGeom prst="rect">
              <a:avLst/>
            </a:prstGeom>
          </p:spPr>
        </p:pic>
      </p:grpSp>
      <p:pic>
        <p:nvPicPr>
          <p:cNvPr id="66" name="Graphic 65">
            <a:extLst>
              <a:ext uri="{FF2B5EF4-FFF2-40B4-BE49-F238E27FC236}">
                <a16:creationId xmlns:a16="http://schemas.microsoft.com/office/drawing/2014/main" id="{FD0E63E5-36ED-0A5F-F2A0-E31AD11555EA}"/>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241053" y="6372101"/>
            <a:ext cx="1630680" cy="247650"/>
          </a:xfrm>
          <a:prstGeom prst="rect">
            <a:avLst/>
          </a:prstGeom>
        </p:spPr>
      </p:pic>
      <p:sp>
        <p:nvSpPr>
          <p:cNvPr id="67" name="Rectangle 66" hidden="1">
            <a:extLst>
              <a:ext uri="{FF2B5EF4-FFF2-40B4-BE49-F238E27FC236}">
                <a16:creationId xmlns:a16="http://schemas.microsoft.com/office/drawing/2014/main" id="{04EE5960-43EB-4B14-0782-2876BE85A607}"/>
              </a:ext>
            </a:extLst>
          </p:cNvPr>
          <p:cNvSpPr/>
          <p:nvPr userDrawn="1"/>
        </p:nvSpPr>
        <p:spPr>
          <a:xfrm>
            <a:off x="-76201" y="6356350"/>
            <a:ext cx="12353925" cy="276797"/>
          </a:xfrm>
          <a:prstGeom prst="rect">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8"/>
    </p:custDataLst>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 id="2147483673" r:id="rId6"/>
  </p:sldLayoutIdLst>
  <p:txStyles>
    <p:titleStyle>
      <a:lvl1pPr algn="l" defTabSz="914400" rtl="0" eaLnBrk="1" latinLnBrk="0" hangingPunct="1">
        <a:lnSpc>
          <a:spcPct val="90000"/>
        </a:lnSpc>
        <a:spcBef>
          <a:spcPct val="0"/>
        </a:spcBef>
        <a:buNone/>
        <a:defRPr sz="4000" b="1" i="0" kern="120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3.xml"/><Relationship Id="rId1" Type="http://schemas.openxmlformats.org/officeDocument/2006/relationships/tags" Target="../tags/tag15.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8.xml"/><Relationship Id="rId3" Type="http://schemas.openxmlformats.org/officeDocument/2006/relationships/image" Target="../media/image9.png"/><Relationship Id="rId7" Type="http://schemas.openxmlformats.org/officeDocument/2006/relationships/customXml" Target="../ink/ink3.xml"/><Relationship Id="rId12" Type="http://schemas.openxmlformats.org/officeDocument/2006/relationships/customXml" Target="../ink/ink7.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customXml" Target="../ink/ink2.xml"/><Relationship Id="rId11" Type="http://schemas.openxmlformats.org/officeDocument/2006/relationships/customXml" Target="../ink/ink6.xml"/><Relationship Id="rId5" Type="http://schemas.openxmlformats.org/officeDocument/2006/relationships/image" Target="../media/image10.png"/><Relationship Id="rId10" Type="http://schemas.openxmlformats.org/officeDocument/2006/relationships/customXml" Target="../ink/ink5.xml"/><Relationship Id="rId4" Type="http://schemas.openxmlformats.org/officeDocument/2006/relationships/customXml" Target="../ink/ink1.xml"/><Relationship Id="rId9" Type="http://schemas.openxmlformats.org/officeDocument/2006/relationships/image" Target="../media/image11.png"/><Relationship Id="rId14" Type="http://schemas.openxmlformats.org/officeDocument/2006/relationships/customXml" Target="../ink/ink9.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5631-0297-E86E-7069-C969B141FD7D}"/>
              </a:ext>
            </a:extLst>
          </p:cNvPr>
          <p:cNvSpPr>
            <a:spLocks noGrp="1"/>
          </p:cNvSpPr>
          <p:nvPr>
            <p:ph type="ctrTitle"/>
          </p:nvPr>
        </p:nvSpPr>
        <p:spPr>
          <a:xfrm>
            <a:off x="-1" y="1470991"/>
            <a:ext cx="7184719" cy="2085010"/>
          </a:xfrm>
          <a:noFill/>
        </p:spPr>
        <p:txBody>
          <a:bodyPr/>
          <a:lstStyle/>
          <a:p>
            <a:r>
              <a:rPr lang="en-US" dirty="0"/>
              <a:t>Shaping Tech’s Future: Trends, Diversity, and Skills Evolution</a:t>
            </a:r>
          </a:p>
        </p:txBody>
      </p:sp>
      <p:sp>
        <p:nvSpPr>
          <p:cNvPr id="3" name="Subtitle 2">
            <a:extLst>
              <a:ext uri="{FF2B5EF4-FFF2-40B4-BE49-F238E27FC236}">
                <a16:creationId xmlns:a16="http://schemas.microsoft.com/office/drawing/2014/main" id="{59DF6B8D-2BAC-11F8-7D28-B631D08C8D90}"/>
              </a:ext>
            </a:extLst>
          </p:cNvPr>
          <p:cNvSpPr>
            <a:spLocks noGrp="1"/>
          </p:cNvSpPr>
          <p:nvPr>
            <p:ph type="subTitle" idx="1"/>
          </p:nvPr>
        </p:nvSpPr>
        <p:spPr>
          <a:xfrm>
            <a:off x="-110027" y="3731247"/>
            <a:ext cx="9135454" cy="1655762"/>
          </a:xfrm>
          <a:noFill/>
        </p:spPr>
        <p:txBody>
          <a:bodyPr/>
          <a:lstStyle/>
          <a:p>
            <a:r>
              <a:rPr lang="en-US" dirty="0"/>
              <a:t>Rodrigo Hurtado Molero</a:t>
            </a:r>
          </a:p>
          <a:p>
            <a:r>
              <a:rPr lang="en-US" dirty="0"/>
              <a:t>December 12, 2024</a:t>
            </a:r>
          </a:p>
        </p:txBody>
      </p:sp>
      <p:pic>
        <p:nvPicPr>
          <p:cNvPr id="4" name="Picture 3">
            <a:extLst>
              <a:ext uri="{FF2B5EF4-FFF2-40B4-BE49-F238E27FC236}">
                <a16:creationId xmlns:a16="http://schemas.microsoft.com/office/drawing/2014/main" id="{77323E2C-8982-861D-BE1D-3E30E5CC437C}"/>
              </a:ext>
            </a:extLst>
          </p:cNvPr>
          <p:cNvPicPr>
            <a:picLocks noChangeAspect="1"/>
          </p:cNvPicPr>
          <p:nvPr/>
        </p:nvPicPr>
        <p:blipFill>
          <a:blip r:embed="rId3"/>
          <a:stretch>
            <a:fillRect/>
          </a:stretch>
        </p:blipFill>
        <p:spPr>
          <a:xfrm>
            <a:off x="7184719" y="387350"/>
            <a:ext cx="4794861" cy="4351338"/>
          </a:xfrm>
          <a:prstGeom prst="rect">
            <a:avLst/>
          </a:prstGeom>
          <a:noFill/>
        </p:spPr>
      </p:pic>
    </p:spTree>
    <p:custDataLst>
      <p:tags r:id="rId1"/>
    </p:custDataLst>
    <p:extLst>
      <p:ext uri="{BB962C8B-B14F-4D97-AF65-F5344CB8AC3E}">
        <p14:creationId xmlns:p14="http://schemas.microsoft.com/office/powerpoint/2010/main" val="4009730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A0F35-C02C-0C12-3664-049CAC5AFA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0B430B-2D6C-26E3-5D00-4D061A250E06}"/>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6C2B3FA5-2985-EAFB-8885-6820D4058AF4}"/>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30E0AA0B-A66B-F896-65D9-69DDA700D8E7}"/>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5" name="Content Placeholder 2">
            <a:extLst>
              <a:ext uri="{FF2B5EF4-FFF2-40B4-BE49-F238E27FC236}">
                <a16:creationId xmlns:a16="http://schemas.microsoft.com/office/drawing/2014/main" id="{B4E86EFD-B801-5996-879A-7A13CF75507C}"/>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solidFill>
                <a:schemeClr val="tx1"/>
              </a:solidFill>
            </a:endParaRPr>
          </a:p>
        </p:txBody>
      </p:sp>
      <p:sp>
        <p:nvSpPr>
          <p:cNvPr id="6" name="Content Placeholder 2">
            <a:extLst>
              <a:ext uri="{FF2B5EF4-FFF2-40B4-BE49-F238E27FC236}">
                <a16:creationId xmlns:a16="http://schemas.microsoft.com/office/drawing/2014/main" id="{EF288C39-3E30-44CF-06C3-D46763CC8E0C}"/>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solidFill>
                <a:schemeClr val="tx1"/>
              </a:solidFill>
            </a:endParaRPr>
          </a:p>
        </p:txBody>
      </p:sp>
      <p:pic>
        <p:nvPicPr>
          <p:cNvPr id="12" name="Picture 11">
            <a:extLst>
              <a:ext uri="{FF2B5EF4-FFF2-40B4-BE49-F238E27FC236}">
                <a16:creationId xmlns:a16="http://schemas.microsoft.com/office/drawing/2014/main" id="{FF7FA370-D8E4-EB34-5E6F-F19E60000D22}"/>
              </a:ext>
            </a:extLst>
          </p:cNvPr>
          <p:cNvPicPr>
            <a:picLocks noChangeAspect="1"/>
          </p:cNvPicPr>
          <p:nvPr/>
        </p:nvPicPr>
        <p:blipFill>
          <a:blip r:embed="rId3"/>
          <a:stretch>
            <a:fillRect/>
          </a:stretch>
        </p:blipFill>
        <p:spPr>
          <a:xfrm>
            <a:off x="838198" y="2327560"/>
            <a:ext cx="4913709" cy="3670301"/>
          </a:xfrm>
          <a:prstGeom prst="rect">
            <a:avLst/>
          </a:prstGeom>
        </p:spPr>
      </p:pic>
      <p:pic>
        <p:nvPicPr>
          <p:cNvPr id="13" name="Picture 12">
            <a:extLst>
              <a:ext uri="{FF2B5EF4-FFF2-40B4-BE49-F238E27FC236}">
                <a16:creationId xmlns:a16="http://schemas.microsoft.com/office/drawing/2014/main" id="{8931F5B9-DF82-F34A-A683-89A432E56A65}"/>
              </a:ext>
            </a:extLst>
          </p:cNvPr>
          <p:cNvPicPr>
            <a:picLocks noChangeAspect="1"/>
          </p:cNvPicPr>
          <p:nvPr/>
        </p:nvPicPr>
        <p:blipFill>
          <a:blip r:embed="rId4"/>
          <a:stretch>
            <a:fillRect/>
          </a:stretch>
        </p:blipFill>
        <p:spPr>
          <a:xfrm>
            <a:off x="6111433" y="2327560"/>
            <a:ext cx="4913709" cy="3692772"/>
          </a:xfrm>
          <a:prstGeom prst="rect">
            <a:avLst/>
          </a:prstGeom>
        </p:spPr>
      </p:pic>
    </p:spTree>
    <p:custDataLst>
      <p:tags r:id="rId1"/>
    </p:custDataLst>
    <p:extLst>
      <p:ext uri="{BB962C8B-B14F-4D97-AF65-F5344CB8AC3E}">
        <p14:creationId xmlns:p14="http://schemas.microsoft.com/office/powerpoint/2010/main" val="1502887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8A6A9C-70D0-119E-38BE-1738DA5AD3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797E2B-01DB-9C21-4CF2-1586AB1C34C4}"/>
              </a:ext>
            </a:extLst>
          </p:cNvPr>
          <p:cNvSpPr>
            <a:spLocks noGrp="1"/>
          </p:cNvSpPr>
          <p:nvPr>
            <p:ph type="title"/>
          </p:nvPr>
        </p:nvSpPr>
        <p:spPr>
          <a:xfrm>
            <a:off x="48985" y="365125"/>
            <a:ext cx="12094029" cy="1325563"/>
          </a:xfrm>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F73EC42F-75A2-FA08-F2B6-EB2817BBF83F}"/>
              </a:ext>
            </a:extLst>
          </p:cNvPr>
          <p:cNvSpPr>
            <a:spLocks noGrp="1"/>
          </p:cNvSpPr>
          <p:nvPr>
            <p:ph sz="half" idx="1"/>
          </p:nvPr>
        </p:nvSpPr>
        <p:spPr>
          <a:xfrm>
            <a:off x="813816" y="1825625"/>
            <a:ext cx="5181600" cy="4351338"/>
          </a:xfrm>
        </p:spPr>
        <p:txBody>
          <a:bodyPr>
            <a:normAutofit fontScale="77500" lnSpcReduction="20000"/>
          </a:bodyPr>
          <a:lstStyle/>
          <a:p>
            <a:pPr marL="0" indent="0">
              <a:buNone/>
            </a:pPr>
            <a:r>
              <a:rPr lang="en-US" sz="3100" dirty="0">
                <a:latin typeface="IBM Plex Sans (Body)"/>
              </a:rPr>
              <a:t>Findings</a:t>
            </a:r>
          </a:p>
          <a:p>
            <a:pPr>
              <a:lnSpc>
                <a:spcPct val="110000"/>
              </a:lnSpc>
              <a:spcAft>
                <a:spcPts val="800"/>
              </a:spcAft>
              <a:tabLst>
                <a:tab pos="457200" algn="l"/>
              </a:tabLst>
            </a:pPr>
            <a:r>
              <a:rPr lang="en-CA" sz="1600" b="1" kern="0" dirty="0">
                <a:effectLst/>
                <a:latin typeface="IBM Plex Sans (Body)"/>
                <a:ea typeface="Times New Roman" panose="02020603050405020304" pitchFamily="18" charset="0"/>
                <a:cs typeface="Times New Roman" panose="02020603050405020304" pitchFamily="18" charset="0"/>
              </a:rPr>
              <a:t>PostgreSQL Dominance: </a:t>
            </a:r>
            <a:r>
              <a:rPr lang="en-CA" sz="1600" kern="0" dirty="0">
                <a:effectLst/>
                <a:latin typeface="IBM Plex Sans (Body)"/>
                <a:ea typeface="Times New Roman" panose="02020603050405020304" pitchFamily="18" charset="0"/>
                <a:cs typeface="Times New Roman" panose="02020603050405020304" pitchFamily="18" charset="0"/>
              </a:rPr>
              <a:t>PostgreSQL is the most widely used database and the most desired for the next year. This indicates its popularity and versatility in various applications. </a:t>
            </a:r>
          </a:p>
          <a:p>
            <a:pPr>
              <a:lnSpc>
                <a:spcPct val="110000"/>
              </a:lnSpc>
              <a:spcAft>
                <a:spcPts val="800"/>
              </a:spcAft>
              <a:tabLst>
                <a:tab pos="457200" algn="l"/>
              </a:tabLst>
            </a:pPr>
            <a:r>
              <a:rPr lang="en-CA" sz="1600" b="1" kern="0" dirty="0">
                <a:effectLst/>
                <a:latin typeface="IBM Plex Sans (Body)"/>
                <a:ea typeface="Times New Roman" panose="02020603050405020304" pitchFamily="18" charset="0"/>
                <a:cs typeface="Times New Roman" panose="02020603050405020304" pitchFamily="18" charset="0"/>
              </a:rPr>
              <a:t>Microsoft SQL Server and MySQL Popularity: </a:t>
            </a:r>
            <a:r>
              <a:rPr lang="en-CA" sz="1600" kern="0" dirty="0">
                <a:effectLst/>
                <a:latin typeface="IBM Plex Sans (Body)"/>
                <a:ea typeface="Times New Roman" panose="02020603050405020304" pitchFamily="18" charset="0"/>
                <a:cs typeface="Times New Roman" panose="02020603050405020304" pitchFamily="18" charset="0"/>
              </a:rPr>
              <a:t>Both Microsoft SQL Server and MySQL are popular choices, especially in enterprise environments and web development. </a:t>
            </a:r>
          </a:p>
          <a:p>
            <a:pPr>
              <a:lnSpc>
                <a:spcPct val="110000"/>
              </a:lnSpc>
              <a:spcAft>
                <a:spcPts val="800"/>
              </a:spcAft>
              <a:tabLst>
                <a:tab pos="457200" algn="l"/>
              </a:tabLst>
            </a:pPr>
            <a:r>
              <a:rPr lang="en-CA" sz="1600" b="1" kern="0" dirty="0">
                <a:effectLst/>
                <a:latin typeface="IBM Plex Sans (Body)"/>
                <a:ea typeface="Times New Roman" panose="02020603050405020304" pitchFamily="18" charset="0"/>
                <a:cs typeface="Times New Roman" panose="02020603050405020304" pitchFamily="18" charset="0"/>
              </a:rPr>
              <a:t>NoSQL Databases Gaining Traction: </a:t>
            </a:r>
            <a:r>
              <a:rPr lang="en-CA" sz="1600" kern="0" dirty="0">
                <a:effectLst/>
                <a:latin typeface="IBM Plex Sans (Body)"/>
                <a:ea typeface="Times New Roman" panose="02020603050405020304" pitchFamily="18" charset="0"/>
                <a:cs typeface="Times New Roman" panose="02020603050405020304" pitchFamily="18" charset="0"/>
              </a:rPr>
              <a:t>NoSQL databases like MongoDB, DynamoDB, and Cloud </a:t>
            </a:r>
            <a:r>
              <a:rPr lang="en-CA" sz="1600" kern="0" dirty="0" err="1">
                <a:effectLst/>
                <a:latin typeface="IBM Plex Sans (Body)"/>
                <a:ea typeface="Times New Roman" panose="02020603050405020304" pitchFamily="18" charset="0"/>
                <a:cs typeface="Times New Roman" panose="02020603050405020304" pitchFamily="18" charset="0"/>
              </a:rPr>
              <a:t>Firestore</a:t>
            </a:r>
            <a:r>
              <a:rPr lang="en-CA" sz="1600" kern="0" dirty="0">
                <a:effectLst/>
                <a:latin typeface="IBM Plex Sans (Body)"/>
                <a:ea typeface="Times New Roman" panose="02020603050405020304" pitchFamily="18" charset="0"/>
                <a:cs typeface="Times New Roman" panose="02020603050405020304" pitchFamily="18" charset="0"/>
              </a:rPr>
              <a:t> are gaining popularity, particularly for handling large volumes of unstructured data and real-time applications. </a:t>
            </a:r>
          </a:p>
          <a:p>
            <a:pPr>
              <a:lnSpc>
                <a:spcPct val="110000"/>
              </a:lnSpc>
              <a:spcAft>
                <a:spcPts val="800"/>
              </a:spcAft>
              <a:tabLst>
                <a:tab pos="457200" algn="l"/>
              </a:tabLst>
            </a:pPr>
            <a:r>
              <a:rPr lang="en-CA" sz="1600" b="1" kern="0" dirty="0">
                <a:effectLst/>
                <a:latin typeface="IBM Plex Sans (Body)"/>
                <a:ea typeface="Times New Roman" panose="02020603050405020304" pitchFamily="18" charset="0"/>
                <a:cs typeface="Times New Roman" panose="02020603050405020304" pitchFamily="18" charset="0"/>
              </a:rPr>
              <a:t>SQLite's Niche Use: </a:t>
            </a:r>
            <a:r>
              <a:rPr lang="en-CA" sz="1600" kern="0" dirty="0">
                <a:effectLst/>
                <a:latin typeface="IBM Plex Sans (Body)"/>
                <a:ea typeface="Times New Roman" panose="02020603050405020304" pitchFamily="18" charset="0"/>
                <a:cs typeface="Times New Roman" panose="02020603050405020304" pitchFamily="18" charset="0"/>
              </a:rPr>
              <a:t>While SQLite is widely used for embedded systems and mobile applications, it's not as popular for larger-scale applications. </a:t>
            </a:r>
          </a:p>
          <a:p>
            <a:pPr>
              <a:lnSpc>
                <a:spcPct val="110000"/>
              </a:lnSpc>
              <a:spcAft>
                <a:spcPts val="800"/>
              </a:spcAft>
              <a:tabLst>
                <a:tab pos="457200" algn="l"/>
              </a:tabLst>
            </a:pPr>
            <a:r>
              <a:rPr lang="en-CA" sz="1600" b="1" kern="0" dirty="0">
                <a:effectLst/>
                <a:latin typeface="IBM Plex Sans (Body)"/>
                <a:ea typeface="Times New Roman" panose="02020603050405020304" pitchFamily="18" charset="0"/>
                <a:cs typeface="Times New Roman" panose="02020603050405020304" pitchFamily="18" charset="0"/>
              </a:rPr>
              <a:t>Emerging Databases: </a:t>
            </a:r>
            <a:r>
              <a:rPr lang="en-CA" sz="1600" kern="0" dirty="0">
                <a:effectLst/>
                <a:latin typeface="IBM Plex Sans (Body)"/>
                <a:ea typeface="Times New Roman" panose="02020603050405020304" pitchFamily="18" charset="0"/>
                <a:cs typeface="Times New Roman" panose="02020603050405020304" pitchFamily="18" charset="0"/>
              </a:rPr>
              <a:t>Databases like </a:t>
            </a:r>
            <a:r>
              <a:rPr lang="en-CA" sz="1500" dirty="0" err="1">
                <a:latin typeface="IBM Plex Sans (Body)"/>
              </a:rPr>
              <a:t>Supabase</a:t>
            </a:r>
            <a:r>
              <a:rPr lang="en-CA" sz="1600" kern="0" dirty="0">
                <a:effectLst/>
                <a:latin typeface="IBM Plex Sans (Body)"/>
                <a:ea typeface="Times New Roman" panose="02020603050405020304" pitchFamily="18" charset="0"/>
                <a:cs typeface="Times New Roman" panose="02020603050405020304" pitchFamily="18" charset="0"/>
              </a:rPr>
              <a:t> and MariaDB are gaining traction, offering unique features and benefits.</a:t>
            </a:r>
            <a:endParaRPr lang="en-CA" sz="1600" kern="100" dirty="0">
              <a:effectLst/>
              <a:latin typeface="IBM Plex Sans (Body)"/>
              <a:ea typeface="Aptos" panose="020B0004020202020204" pitchFamily="34" charset="0"/>
              <a:cs typeface="Times New Roman" panose="02020603050405020304" pitchFamily="18" charset="0"/>
            </a:endParaRPr>
          </a:p>
          <a:p>
            <a:pPr marL="0" indent="0">
              <a:buNone/>
            </a:pPr>
            <a:endParaRPr lang="en-US" dirty="0">
              <a:latin typeface="IBM Plex Sans (Body)"/>
            </a:endParaRPr>
          </a:p>
        </p:txBody>
      </p:sp>
      <p:sp>
        <p:nvSpPr>
          <p:cNvPr id="4" name="Content Placeholder 3">
            <a:extLst>
              <a:ext uri="{FF2B5EF4-FFF2-40B4-BE49-F238E27FC236}">
                <a16:creationId xmlns:a16="http://schemas.microsoft.com/office/drawing/2014/main" id="{D327B10A-E9C3-5B71-0345-782E28BDB37C}"/>
              </a:ext>
            </a:extLst>
          </p:cNvPr>
          <p:cNvSpPr>
            <a:spLocks noGrp="1"/>
          </p:cNvSpPr>
          <p:nvPr>
            <p:ph sz="half" idx="2"/>
          </p:nvPr>
        </p:nvSpPr>
        <p:spPr>
          <a:xfrm>
            <a:off x="6172200" y="1825625"/>
            <a:ext cx="5181600" cy="4351338"/>
          </a:xfrm>
        </p:spPr>
        <p:txBody>
          <a:bodyPr>
            <a:normAutofit fontScale="77500" lnSpcReduction="20000"/>
          </a:bodyPr>
          <a:lstStyle/>
          <a:p>
            <a:pPr marL="0" indent="0">
              <a:buNone/>
            </a:pPr>
            <a:r>
              <a:rPr lang="en-US" sz="3100" dirty="0"/>
              <a:t>Implications</a:t>
            </a:r>
          </a:p>
          <a:p>
            <a:pPr lvl="0">
              <a:lnSpc>
                <a:spcPct val="110000"/>
              </a:lnSpc>
              <a:spcAft>
                <a:spcPts val="800"/>
              </a:spcAft>
              <a:tabLst>
                <a:tab pos="457200" algn="l"/>
              </a:tabLst>
            </a:pPr>
            <a:r>
              <a:rPr lang="en-CA" sz="1500" b="1" kern="0" dirty="0">
                <a:latin typeface="IBM Plex Sans (Body)"/>
                <a:cs typeface="Times New Roman" panose="02020603050405020304" pitchFamily="18" charset="0"/>
              </a:rPr>
              <a:t>Skill Development: </a:t>
            </a:r>
            <a:r>
              <a:rPr lang="en-CA" sz="1500" kern="0" dirty="0">
                <a:latin typeface="IBM Plex Sans (Body)"/>
                <a:cs typeface="Times New Roman" panose="02020603050405020304" pitchFamily="18" charset="0"/>
              </a:rPr>
              <a:t>Developers should consider acquiring skills in PostgreSQL, Microsoft SQL Server, MySQL, and NoSQL databases to meet the demands of the market. </a:t>
            </a:r>
          </a:p>
          <a:p>
            <a:pPr lvl="0">
              <a:lnSpc>
                <a:spcPct val="110000"/>
              </a:lnSpc>
              <a:spcAft>
                <a:spcPts val="800"/>
              </a:spcAft>
              <a:tabLst>
                <a:tab pos="457200" algn="l"/>
              </a:tabLst>
            </a:pPr>
            <a:r>
              <a:rPr lang="en-CA" sz="1500" b="1" kern="0" dirty="0">
                <a:latin typeface="IBM Plex Sans (Body)"/>
                <a:cs typeface="Times New Roman" panose="02020603050405020304" pitchFamily="18" charset="0"/>
              </a:rPr>
              <a:t>Technology Adoption: </a:t>
            </a:r>
            <a:r>
              <a:rPr lang="en-CA" sz="1500" kern="0" dirty="0">
                <a:latin typeface="IBM Plex Sans (Body)"/>
                <a:cs typeface="Times New Roman" panose="02020603050405020304" pitchFamily="18" charset="0"/>
              </a:rPr>
              <a:t>Organizations should carefully evaluate their database needs and choose the right database technology based on their specific requirements. </a:t>
            </a:r>
          </a:p>
          <a:p>
            <a:pPr lvl="0">
              <a:lnSpc>
                <a:spcPct val="110000"/>
              </a:lnSpc>
              <a:spcAft>
                <a:spcPts val="800"/>
              </a:spcAft>
              <a:tabLst>
                <a:tab pos="457200" algn="l"/>
              </a:tabLst>
            </a:pPr>
            <a:r>
              <a:rPr lang="en-CA" sz="1500" b="1" kern="0" dirty="0">
                <a:latin typeface="IBM Plex Sans (Body)"/>
                <a:cs typeface="Times New Roman" panose="02020603050405020304" pitchFamily="18" charset="0"/>
              </a:rPr>
              <a:t>Data Management: </a:t>
            </a:r>
            <a:r>
              <a:rPr lang="en-CA" sz="1500" kern="0" dirty="0">
                <a:latin typeface="IBM Plex Sans (Body)"/>
                <a:cs typeface="Times New Roman" panose="02020603050405020304" pitchFamily="18" charset="0"/>
              </a:rPr>
              <a:t>Effective data management practices are crucial to handle the increasing volume and complexity of data</a:t>
            </a:r>
            <a:r>
              <a:rPr lang="en-CA" sz="1500" b="1" kern="0" dirty="0">
                <a:latin typeface="IBM Plex Sans (Body)"/>
                <a:cs typeface="Times New Roman" panose="02020603050405020304" pitchFamily="18" charset="0"/>
              </a:rPr>
              <a:t>. </a:t>
            </a:r>
          </a:p>
          <a:p>
            <a:pPr lvl="0">
              <a:lnSpc>
                <a:spcPct val="110000"/>
              </a:lnSpc>
              <a:spcAft>
                <a:spcPts val="800"/>
              </a:spcAft>
              <a:tabLst>
                <a:tab pos="457200" algn="l"/>
              </a:tabLst>
            </a:pPr>
            <a:r>
              <a:rPr lang="en-CA" sz="1500" b="1" kern="0" dirty="0">
                <a:latin typeface="IBM Plex Sans (Body)"/>
                <a:cs typeface="Times New Roman" panose="02020603050405020304" pitchFamily="18" charset="0"/>
              </a:rPr>
              <a:t>Cloud-Native Databases: </a:t>
            </a:r>
            <a:r>
              <a:rPr lang="en-CA" sz="1500" kern="0" dirty="0">
                <a:latin typeface="IBM Plex Sans (Body)"/>
                <a:cs typeface="Times New Roman" panose="02020603050405020304" pitchFamily="18" charset="0"/>
              </a:rPr>
              <a:t>Cloud-native databases like DynamoDB and Cloud </a:t>
            </a:r>
            <a:r>
              <a:rPr lang="en-CA" sz="1500" kern="0" dirty="0" err="1">
                <a:latin typeface="IBM Plex Sans (Body)"/>
                <a:cs typeface="Times New Roman" panose="02020603050405020304" pitchFamily="18" charset="0"/>
              </a:rPr>
              <a:t>Firestore</a:t>
            </a:r>
            <a:r>
              <a:rPr lang="en-CA" sz="1500" kern="0" dirty="0">
                <a:latin typeface="IBM Plex Sans (Body)"/>
                <a:cs typeface="Times New Roman" panose="02020603050405020304" pitchFamily="18" charset="0"/>
              </a:rPr>
              <a:t> are becoming increasingly popular for their scalability and ease of use. </a:t>
            </a:r>
          </a:p>
          <a:p>
            <a:pPr lvl="0">
              <a:lnSpc>
                <a:spcPct val="110000"/>
              </a:lnSpc>
              <a:spcAft>
                <a:spcPts val="800"/>
              </a:spcAft>
              <a:tabLst>
                <a:tab pos="457200" algn="l"/>
              </a:tabLst>
            </a:pPr>
            <a:r>
              <a:rPr lang="en-CA" sz="1500" b="1" kern="0" dirty="0">
                <a:latin typeface="IBM Plex Sans (Body)"/>
                <a:cs typeface="Times New Roman" panose="02020603050405020304" pitchFamily="18" charset="0"/>
              </a:rPr>
              <a:t>Open-Source vs. Proprietary: </a:t>
            </a:r>
            <a:r>
              <a:rPr lang="en-CA" sz="1500" kern="0" dirty="0">
                <a:latin typeface="IBM Plex Sans (Body)"/>
                <a:cs typeface="Times New Roman" panose="02020603050405020304" pitchFamily="18" charset="0"/>
              </a:rPr>
              <a:t>The choice between open-source and proprietary databases depends on factors such as cost, licensing, and support.</a:t>
            </a:r>
          </a:p>
        </p:txBody>
      </p:sp>
    </p:spTree>
    <p:custDataLst>
      <p:tags r:id="rId1"/>
    </p:custDataLst>
    <p:extLst>
      <p:ext uri="{BB962C8B-B14F-4D97-AF65-F5344CB8AC3E}">
        <p14:creationId xmlns:p14="http://schemas.microsoft.com/office/powerpoint/2010/main" val="3188125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8291F-E27C-74F8-33D3-FF131FC968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BB7D73-872E-CFE8-1C38-8422F383863C}"/>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25C64183-B387-01E7-21BA-4DA6B1F51815}"/>
              </a:ext>
            </a:extLst>
          </p:cNvPr>
          <p:cNvSpPr txBox="1">
            <a:spLocks/>
          </p:cNvSpPr>
          <p:nvPr/>
        </p:nvSpPr>
        <p:spPr>
          <a:xfrm>
            <a:off x="4285075" y="3142210"/>
            <a:ext cx="7068725" cy="25692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200" dirty="0"/>
              <a:t>https://lookerstudio.google.com/s/nEQQiBtD4aY</a:t>
            </a:r>
          </a:p>
          <a:p>
            <a:pPr marL="0" indent="0">
              <a:buFont typeface="Arial"/>
              <a:buNone/>
            </a:pPr>
            <a:endParaRPr lang="en-US" sz="2200" dirty="0"/>
          </a:p>
        </p:txBody>
      </p:sp>
      <p:pic>
        <p:nvPicPr>
          <p:cNvPr id="4" name="Picture 3">
            <a:extLst>
              <a:ext uri="{FF2B5EF4-FFF2-40B4-BE49-F238E27FC236}">
                <a16:creationId xmlns:a16="http://schemas.microsoft.com/office/drawing/2014/main" id="{A79822F7-4A79-5E92-9C6D-8A9769182E2E}"/>
              </a:ext>
            </a:extLst>
          </p:cNvPr>
          <p:cNvPicPr>
            <a:picLocks noChangeAspect="1"/>
          </p:cNvPicPr>
          <p:nvPr/>
        </p:nvPicPr>
        <p:blipFill>
          <a:blip r:embed="rId3"/>
          <a:stretch>
            <a:fillRect/>
          </a:stretch>
        </p:blipFill>
        <p:spPr>
          <a:xfrm>
            <a:off x="1077475" y="1901819"/>
            <a:ext cx="3054361" cy="3054361"/>
          </a:xfrm>
          <a:prstGeom prst="rect">
            <a:avLst/>
          </a:prstGeom>
        </p:spPr>
      </p:pic>
    </p:spTree>
    <p:custDataLst>
      <p:tags r:id="rId1"/>
    </p:custDataLst>
    <p:extLst>
      <p:ext uri="{BB962C8B-B14F-4D97-AF65-F5344CB8AC3E}">
        <p14:creationId xmlns:p14="http://schemas.microsoft.com/office/powerpoint/2010/main" val="175219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42F0CA-55D1-0835-20D4-03D017A1D5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393914-A678-A34E-C52A-16D0ADAA25AF}"/>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pic>
        <p:nvPicPr>
          <p:cNvPr id="9" name="Picture 8">
            <a:extLst>
              <a:ext uri="{FF2B5EF4-FFF2-40B4-BE49-F238E27FC236}">
                <a16:creationId xmlns:a16="http://schemas.microsoft.com/office/drawing/2014/main" id="{ECFF4A59-FA4F-DCB5-A474-2D5A2D16164F}"/>
              </a:ext>
            </a:extLst>
          </p:cNvPr>
          <p:cNvPicPr>
            <a:picLocks noChangeAspect="1"/>
          </p:cNvPicPr>
          <p:nvPr/>
        </p:nvPicPr>
        <p:blipFill>
          <a:blip r:embed="rId3"/>
          <a:stretch>
            <a:fillRect/>
          </a:stretch>
        </p:blipFill>
        <p:spPr>
          <a:xfrm>
            <a:off x="2711758" y="1526311"/>
            <a:ext cx="6768483" cy="5067369"/>
          </a:xfrm>
          <a:prstGeom prst="rect">
            <a:avLst/>
          </a:prstGeom>
        </p:spPr>
      </p:pic>
    </p:spTree>
    <p:custDataLst>
      <p:tags r:id="rId1"/>
    </p:custDataLst>
    <p:extLst>
      <p:ext uri="{BB962C8B-B14F-4D97-AF65-F5344CB8AC3E}">
        <p14:creationId xmlns:p14="http://schemas.microsoft.com/office/powerpoint/2010/main" val="2429736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8F23D-B8D7-D0E4-EDC5-E0F023884D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4F933A-3681-3D82-68EF-62EC07822DAD}"/>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pic>
        <p:nvPicPr>
          <p:cNvPr id="7" name="Picture 6">
            <a:extLst>
              <a:ext uri="{FF2B5EF4-FFF2-40B4-BE49-F238E27FC236}">
                <a16:creationId xmlns:a16="http://schemas.microsoft.com/office/drawing/2014/main" id="{4920942E-C46D-AB66-1F9A-499701C2F9CE}"/>
              </a:ext>
            </a:extLst>
          </p:cNvPr>
          <p:cNvPicPr>
            <a:picLocks noChangeAspect="1"/>
          </p:cNvPicPr>
          <p:nvPr/>
        </p:nvPicPr>
        <p:blipFill>
          <a:blip r:embed="rId3"/>
          <a:stretch>
            <a:fillRect/>
          </a:stretch>
        </p:blipFill>
        <p:spPr>
          <a:xfrm>
            <a:off x="2711758" y="1531452"/>
            <a:ext cx="6768482" cy="5062228"/>
          </a:xfrm>
          <a:prstGeom prst="rect">
            <a:avLst/>
          </a:prstGeom>
        </p:spPr>
      </p:pic>
    </p:spTree>
    <p:custDataLst>
      <p:tags r:id="rId1"/>
    </p:custDataLst>
    <p:extLst>
      <p:ext uri="{BB962C8B-B14F-4D97-AF65-F5344CB8AC3E}">
        <p14:creationId xmlns:p14="http://schemas.microsoft.com/office/powerpoint/2010/main" val="2048496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A10D3-267F-7A90-5160-775BFEBCA6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2C0C82-5F1A-F7B1-2C56-5C08240C1647}"/>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pic>
        <p:nvPicPr>
          <p:cNvPr id="6" name="Picture 5">
            <a:extLst>
              <a:ext uri="{FF2B5EF4-FFF2-40B4-BE49-F238E27FC236}">
                <a16:creationId xmlns:a16="http://schemas.microsoft.com/office/drawing/2014/main" id="{3D9318E1-2402-91EC-011A-8BB2396EE5CB}"/>
              </a:ext>
            </a:extLst>
          </p:cNvPr>
          <p:cNvPicPr>
            <a:picLocks noChangeAspect="1"/>
          </p:cNvPicPr>
          <p:nvPr/>
        </p:nvPicPr>
        <p:blipFill>
          <a:blip r:embed="rId3"/>
          <a:stretch>
            <a:fillRect/>
          </a:stretch>
        </p:blipFill>
        <p:spPr>
          <a:xfrm>
            <a:off x="2711758" y="1531451"/>
            <a:ext cx="6768482" cy="5071219"/>
          </a:xfrm>
          <a:prstGeom prst="rect">
            <a:avLst/>
          </a:prstGeom>
        </p:spPr>
      </p:pic>
    </p:spTree>
    <p:custDataLst>
      <p:tags r:id="rId1"/>
    </p:custDataLst>
    <p:extLst>
      <p:ext uri="{BB962C8B-B14F-4D97-AF65-F5344CB8AC3E}">
        <p14:creationId xmlns:p14="http://schemas.microsoft.com/office/powerpoint/2010/main" val="2405636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62C0A-56EF-B349-A097-27B4D460D1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298769-531F-C6A5-406F-D1C3D2805950}"/>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1F45ECC1-C956-CADF-DDFD-F54C6608E401}"/>
              </a:ext>
            </a:extLst>
          </p:cNvPr>
          <p:cNvPicPr>
            <a:picLocks noGrp="1" noChangeAspect="1"/>
          </p:cNvPicPr>
          <p:nvPr>
            <p:ph sz="half" idx="1"/>
          </p:nvPr>
        </p:nvPicPr>
        <p:blipFill>
          <a:blip r:embed="rId3"/>
          <a:stretch>
            <a:fillRect/>
          </a:stretch>
        </p:blipFill>
        <p:spPr>
          <a:xfrm>
            <a:off x="9916092" y="85498"/>
            <a:ext cx="1437708" cy="1437708"/>
          </a:xfrm>
          <a:prstGeom prst="rect">
            <a:avLst/>
          </a:prstGeom>
          <a:noFill/>
        </p:spPr>
      </p:pic>
      <p:sp>
        <p:nvSpPr>
          <p:cNvPr id="4" name="Content Placeholder 3">
            <a:extLst>
              <a:ext uri="{FF2B5EF4-FFF2-40B4-BE49-F238E27FC236}">
                <a16:creationId xmlns:a16="http://schemas.microsoft.com/office/drawing/2014/main" id="{0F67EF50-003F-6BB0-4367-42BB884C77A4}"/>
              </a:ext>
            </a:extLst>
          </p:cNvPr>
          <p:cNvSpPr>
            <a:spLocks noGrp="1"/>
          </p:cNvSpPr>
          <p:nvPr>
            <p:ph sz="half" idx="2"/>
          </p:nvPr>
        </p:nvSpPr>
        <p:spPr>
          <a:xfrm>
            <a:off x="838200" y="1523206"/>
            <a:ext cx="10515600" cy="4653757"/>
          </a:xfrm>
        </p:spPr>
        <p:txBody>
          <a:bodyPr>
            <a:normAutofit/>
          </a:bodyPr>
          <a:lstStyle/>
          <a:p>
            <a:pPr marL="0" indent="0">
              <a:buNone/>
            </a:pPr>
            <a:r>
              <a:rPr lang="en-US" sz="1400" b="1" dirty="0"/>
              <a:t>Programming Languages and Frameworks</a:t>
            </a:r>
          </a:p>
          <a:p>
            <a:pPr>
              <a:buFont typeface="Arial" panose="020B0604020202020204" pitchFamily="34" charset="0"/>
              <a:buChar char="•"/>
            </a:pPr>
            <a:r>
              <a:rPr lang="en-US" sz="1400" b="1" dirty="0"/>
              <a:t>Python and JavaScript</a:t>
            </a:r>
            <a:r>
              <a:rPr lang="en-US" sz="1400" dirty="0"/>
              <a:t> remain dominant, with strong growth expected.</a:t>
            </a:r>
          </a:p>
          <a:p>
            <a:pPr>
              <a:buFont typeface="Arial" panose="020B0604020202020204" pitchFamily="34" charset="0"/>
              <a:buChar char="•"/>
            </a:pPr>
            <a:r>
              <a:rPr lang="en-US" sz="1400" b="1" dirty="0"/>
              <a:t>TypeScript</a:t>
            </a:r>
            <a:r>
              <a:rPr lang="en-US" sz="1400" dirty="0"/>
              <a:t> continues to gain popularity for large-scale JavaScript projects.</a:t>
            </a:r>
          </a:p>
          <a:p>
            <a:pPr>
              <a:buFont typeface="Arial" panose="020B0604020202020204" pitchFamily="34" charset="0"/>
              <a:buChar char="•"/>
            </a:pPr>
            <a:r>
              <a:rPr lang="en-US" sz="1400" b="1" dirty="0"/>
              <a:t>Functional programming languages</a:t>
            </a:r>
            <a:r>
              <a:rPr lang="en-US" sz="1400" dirty="0"/>
              <a:t> like Elixir, Go, and Rust are gaining traction, particularly for building scalable and reliable systems.</a:t>
            </a:r>
          </a:p>
          <a:p>
            <a:pPr>
              <a:buFont typeface="Arial" panose="020B0604020202020204" pitchFamily="34" charset="0"/>
              <a:buChar char="•"/>
            </a:pPr>
            <a:r>
              <a:rPr lang="en-US" sz="1400" b="1" dirty="0"/>
              <a:t>Cloud-native frameworks</a:t>
            </a:r>
            <a:r>
              <a:rPr lang="en-US" sz="1400" dirty="0"/>
              <a:t> and tools are becoming increasingly important.</a:t>
            </a:r>
          </a:p>
          <a:p>
            <a:pPr marL="0" indent="0">
              <a:buNone/>
            </a:pPr>
            <a:r>
              <a:rPr lang="en-US" sz="1400" b="1" dirty="0"/>
              <a:t>Databases</a:t>
            </a:r>
          </a:p>
          <a:p>
            <a:pPr>
              <a:buFont typeface="Arial" panose="020B0604020202020204" pitchFamily="34" charset="0"/>
              <a:buChar char="•"/>
            </a:pPr>
            <a:r>
              <a:rPr lang="en-US" sz="1400" b="1" dirty="0"/>
              <a:t>PostgreSQL</a:t>
            </a:r>
            <a:r>
              <a:rPr lang="en-US" sz="1400" dirty="0"/>
              <a:t> is the most popular and desired database, offering a strong feature set and a large community.</a:t>
            </a:r>
          </a:p>
          <a:p>
            <a:pPr>
              <a:buFont typeface="Arial" panose="020B0604020202020204" pitchFamily="34" charset="0"/>
              <a:buChar char="•"/>
            </a:pPr>
            <a:r>
              <a:rPr lang="en-US" sz="1400" b="1" dirty="0"/>
              <a:t>NoSQL databases</a:t>
            </a:r>
            <a:r>
              <a:rPr lang="en-US" sz="1400" dirty="0"/>
              <a:t> like MongoDB and DynamoDB are gaining traction, especially for handling large volumes of unstructured data and real-time applications.</a:t>
            </a:r>
          </a:p>
          <a:p>
            <a:pPr>
              <a:buFont typeface="Arial" panose="020B0604020202020204" pitchFamily="34" charset="0"/>
              <a:buChar char="•"/>
            </a:pPr>
            <a:r>
              <a:rPr lang="en-US" sz="1400" b="1" dirty="0"/>
              <a:t>Cloud-native databases</a:t>
            </a:r>
            <a:r>
              <a:rPr lang="en-US" sz="1400" dirty="0"/>
              <a:t> are becoming more prevalent, leveraging the benefits of cloud platforms.</a:t>
            </a:r>
          </a:p>
          <a:p>
            <a:pPr marL="0" indent="0">
              <a:buNone/>
            </a:pPr>
            <a:r>
              <a:rPr lang="en-CA" sz="1400" b="1" dirty="0"/>
              <a:t>Platforms and Infrastructure</a:t>
            </a:r>
          </a:p>
          <a:p>
            <a:pPr>
              <a:buFont typeface="Arial" panose="020B0604020202020204" pitchFamily="34" charset="0"/>
              <a:buChar char="•"/>
            </a:pPr>
            <a:r>
              <a:rPr lang="en-CA" sz="1400" b="1" dirty="0"/>
              <a:t>Cloud platforms</a:t>
            </a:r>
            <a:r>
              <a:rPr lang="en-CA" sz="1400" dirty="0"/>
              <a:t> like Azure, AWS, and Google Cloud are essential for modern application development.</a:t>
            </a:r>
          </a:p>
          <a:p>
            <a:pPr>
              <a:buFont typeface="Arial" panose="020B0604020202020204" pitchFamily="34" charset="0"/>
              <a:buChar char="•"/>
            </a:pPr>
            <a:r>
              <a:rPr lang="en-CA" sz="1400" b="1" dirty="0"/>
              <a:t>Serverless computing</a:t>
            </a:r>
            <a:r>
              <a:rPr lang="en-CA" sz="1400" dirty="0"/>
              <a:t> and </a:t>
            </a:r>
            <a:r>
              <a:rPr lang="en-CA" sz="1400" b="1" dirty="0"/>
              <a:t>containerization</a:t>
            </a:r>
            <a:r>
              <a:rPr lang="en-CA" sz="1400" dirty="0"/>
              <a:t> are simplifying deployment and scaling.</a:t>
            </a:r>
          </a:p>
          <a:p>
            <a:pPr>
              <a:buFont typeface="Arial" panose="020B0604020202020204" pitchFamily="34" charset="0"/>
              <a:buChar char="•"/>
            </a:pPr>
            <a:r>
              <a:rPr lang="en-CA" sz="1400" b="1" dirty="0"/>
              <a:t>Infrastructure as Code</a:t>
            </a:r>
            <a:r>
              <a:rPr lang="en-CA" sz="1400" dirty="0"/>
              <a:t> (</a:t>
            </a:r>
            <a:r>
              <a:rPr lang="en-CA" sz="1400" dirty="0" err="1"/>
              <a:t>IaC</a:t>
            </a:r>
            <a:r>
              <a:rPr lang="en-CA" sz="1400" dirty="0"/>
              <a:t>) tools like Terraform and </a:t>
            </a:r>
            <a:r>
              <a:rPr lang="en-CA" sz="1400" dirty="0" err="1"/>
              <a:t>Pulumi</a:t>
            </a:r>
            <a:r>
              <a:rPr lang="en-CA" sz="1400" dirty="0"/>
              <a:t> are gaining popularity for automating infrastructure provisioning.</a:t>
            </a:r>
          </a:p>
          <a:p>
            <a:pPr marL="0" indent="0">
              <a:buNone/>
            </a:pPr>
            <a:endParaRPr lang="en-US" sz="1000" dirty="0"/>
          </a:p>
          <a:p>
            <a:endParaRPr lang="en-US" sz="1200" dirty="0"/>
          </a:p>
        </p:txBody>
      </p:sp>
    </p:spTree>
    <p:custDataLst>
      <p:tags r:id="rId1"/>
    </p:custDataLst>
    <p:extLst>
      <p:ext uri="{BB962C8B-B14F-4D97-AF65-F5344CB8AC3E}">
        <p14:creationId xmlns:p14="http://schemas.microsoft.com/office/powerpoint/2010/main" val="857333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C1BF0-C5EF-3D18-A1D1-319F40E4B5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7C35F3-4220-9954-508F-5EA5E8A80DE9}"/>
              </a:ext>
            </a:extLst>
          </p:cNvPr>
          <p:cNvSpPr>
            <a:spLocks noGrp="1"/>
          </p:cNvSpPr>
          <p:nvPr>
            <p:ph type="title"/>
          </p:nvPr>
        </p:nvSpPr>
        <p:spPr>
          <a:xfrm>
            <a:off x="838200" y="365125"/>
            <a:ext cx="10515600" cy="1325563"/>
          </a:xfrm>
        </p:spPr>
        <p:txBody>
          <a:bodyPr anchor="ctr">
            <a:normAutofit/>
          </a:bodyPr>
          <a:lstStyle/>
          <a:p>
            <a:r>
              <a:rPr lang="en-US" dirty="0"/>
              <a:t>DISCUSSION CONTINUE</a:t>
            </a:r>
          </a:p>
        </p:txBody>
      </p:sp>
      <p:pic>
        <p:nvPicPr>
          <p:cNvPr id="3" name="Content Placeholder 2">
            <a:extLst>
              <a:ext uri="{FF2B5EF4-FFF2-40B4-BE49-F238E27FC236}">
                <a16:creationId xmlns:a16="http://schemas.microsoft.com/office/drawing/2014/main" id="{245826CB-DB7E-AC63-F010-35A4E4895041}"/>
              </a:ext>
            </a:extLst>
          </p:cNvPr>
          <p:cNvPicPr>
            <a:picLocks noGrp="1" noChangeAspect="1"/>
          </p:cNvPicPr>
          <p:nvPr>
            <p:ph sz="half" idx="1"/>
          </p:nvPr>
        </p:nvPicPr>
        <p:blipFill>
          <a:blip r:embed="rId3"/>
          <a:stretch>
            <a:fillRect/>
          </a:stretch>
        </p:blipFill>
        <p:spPr>
          <a:xfrm>
            <a:off x="9916092" y="85498"/>
            <a:ext cx="1437708" cy="1437708"/>
          </a:xfrm>
          <a:prstGeom prst="rect">
            <a:avLst/>
          </a:prstGeom>
          <a:noFill/>
        </p:spPr>
      </p:pic>
      <p:sp>
        <p:nvSpPr>
          <p:cNvPr id="4" name="Content Placeholder 3">
            <a:extLst>
              <a:ext uri="{FF2B5EF4-FFF2-40B4-BE49-F238E27FC236}">
                <a16:creationId xmlns:a16="http://schemas.microsoft.com/office/drawing/2014/main" id="{3FD1784A-E951-BE6B-6846-8A84D22E4F51}"/>
              </a:ext>
            </a:extLst>
          </p:cNvPr>
          <p:cNvSpPr>
            <a:spLocks noGrp="1"/>
          </p:cNvSpPr>
          <p:nvPr>
            <p:ph sz="half" idx="2"/>
          </p:nvPr>
        </p:nvSpPr>
        <p:spPr>
          <a:xfrm>
            <a:off x="838200" y="1523206"/>
            <a:ext cx="10515600" cy="4653757"/>
          </a:xfrm>
        </p:spPr>
        <p:txBody>
          <a:bodyPr>
            <a:normAutofit/>
          </a:bodyPr>
          <a:lstStyle/>
          <a:p>
            <a:pPr marL="0" indent="0">
              <a:buNone/>
            </a:pPr>
            <a:r>
              <a:rPr lang="en-US" sz="1400" b="1" dirty="0"/>
              <a:t>Overall Trends</a:t>
            </a:r>
          </a:p>
          <a:p>
            <a:pPr>
              <a:buFont typeface="Arial" panose="020B0604020202020204" pitchFamily="34" charset="0"/>
              <a:buChar char="•"/>
            </a:pPr>
            <a:r>
              <a:rPr lang="en-US" sz="1400" b="1" dirty="0"/>
              <a:t>Developer Experience:</a:t>
            </a:r>
            <a:r>
              <a:rPr lang="en-US" sz="1400" dirty="0"/>
              <a:t> Tools and frameworks that improve developer productivity and experience are in high demand.</a:t>
            </a:r>
          </a:p>
          <a:p>
            <a:pPr>
              <a:buFont typeface="Arial" panose="020B0604020202020204" pitchFamily="34" charset="0"/>
              <a:buChar char="•"/>
            </a:pPr>
            <a:r>
              <a:rPr lang="en-US" sz="1400" b="1" dirty="0"/>
              <a:t>Cloud-Native Development:</a:t>
            </a:r>
            <a:r>
              <a:rPr lang="en-US" sz="1400" dirty="0"/>
              <a:t> Cloud-native architectures and technologies are becoming the norm.</a:t>
            </a:r>
          </a:p>
          <a:p>
            <a:pPr>
              <a:buFont typeface="Arial" panose="020B0604020202020204" pitchFamily="34" charset="0"/>
              <a:buChar char="•"/>
            </a:pPr>
            <a:r>
              <a:rPr lang="en-US" sz="1400" b="1" dirty="0"/>
              <a:t>AI and Machine Learning:</a:t>
            </a:r>
            <a:r>
              <a:rPr lang="en-US" sz="1400" dirty="0"/>
              <a:t> The integration of AI and ML into applications is increasing.</a:t>
            </a:r>
          </a:p>
          <a:p>
            <a:pPr>
              <a:buFont typeface="Arial" panose="020B0604020202020204" pitchFamily="34" charset="0"/>
              <a:buChar char="•"/>
            </a:pPr>
            <a:r>
              <a:rPr lang="en-US" sz="1400" b="1" dirty="0"/>
              <a:t>Data Science and Big Data:</a:t>
            </a:r>
            <a:r>
              <a:rPr lang="en-US" sz="1400" dirty="0"/>
              <a:t> The demand for data scientists and big data engineers continues to grow.</a:t>
            </a:r>
          </a:p>
          <a:p>
            <a:pPr marL="0" indent="0">
              <a:buNone/>
            </a:pPr>
            <a:r>
              <a:rPr lang="en-US" sz="1400" b="1" dirty="0"/>
              <a:t>Implications for Developers and Organizations</a:t>
            </a:r>
          </a:p>
          <a:p>
            <a:pPr>
              <a:buFont typeface="Arial" panose="020B0604020202020204" pitchFamily="34" charset="0"/>
              <a:buChar char="•"/>
            </a:pPr>
            <a:r>
              <a:rPr lang="en-US" sz="1400" b="1" dirty="0"/>
              <a:t>Continuous Learning:</a:t>
            </a:r>
            <a:r>
              <a:rPr lang="en-US" sz="1400" dirty="0"/>
              <a:t> Developers should stay updated with the latest trends and technologies.</a:t>
            </a:r>
          </a:p>
          <a:p>
            <a:pPr>
              <a:buFont typeface="Arial" panose="020B0604020202020204" pitchFamily="34" charset="0"/>
              <a:buChar char="•"/>
            </a:pPr>
            <a:r>
              <a:rPr lang="en-US" sz="1400" b="1" dirty="0"/>
              <a:t>Cloud-Native Skills:</a:t>
            </a:r>
            <a:r>
              <a:rPr lang="en-US" sz="1400" dirty="0"/>
              <a:t> Proficiency in cloud platforms and cloud-native technologies is essential.</a:t>
            </a:r>
          </a:p>
          <a:p>
            <a:pPr>
              <a:buFont typeface="Arial" panose="020B0604020202020204" pitchFamily="34" charset="0"/>
              <a:buChar char="•"/>
            </a:pPr>
            <a:r>
              <a:rPr lang="en-US" sz="1400" b="1" dirty="0"/>
              <a:t>Data Science and AI:</a:t>
            </a:r>
            <a:r>
              <a:rPr lang="en-US" sz="1400" dirty="0"/>
              <a:t> Acquiring skills in data science and machine learning can be beneficial.</a:t>
            </a:r>
          </a:p>
          <a:p>
            <a:pPr>
              <a:buFont typeface="Arial" panose="020B0604020202020204" pitchFamily="34" charset="0"/>
              <a:buChar char="•"/>
            </a:pPr>
            <a:r>
              <a:rPr lang="en-US" sz="1400" b="1" dirty="0"/>
              <a:t>Security and Privacy:</a:t>
            </a:r>
            <a:r>
              <a:rPr lang="en-US" sz="1400" dirty="0"/>
              <a:t> Prioritizing security and privacy is crucial in today's digital landscape.</a:t>
            </a:r>
          </a:p>
          <a:p>
            <a:pPr marL="0" indent="0">
              <a:buNone/>
            </a:pPr>
            <a:endParaRPr lang="en-US" sz="1000" dirty="0"/>
          </a:p>
          <a:p>
            <a:endParaRPr lang="en-US" sz="1200" dirty="0"/>
          </a:p>
        </p:txBody>
      </p:sp>
    </p:spTree>
    <p:custDataLst>
      <p:tags r:id="rId1"/>
    </p:custDataLst>
    <p:extLst>
      <p:ext uri="{BB962C8B-B14F-4D97-AF65-F5344CB8AC3E}">
        <p14:creationId xmlns:p14="http://schemas.microsoft.com/office/powerpoint/2010/main" val="205883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05330-0589-A550-601A-037CA416F6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BA8902-AF46-DDE8-D792-7940E18AF629}"/>
              </a:ext>
            </a:extLst>
          </p:cNvPr>
          <p:cNvSpPr>
            <a:spLocks noGrp="1"/>
          </p:cNvSpPr>
          <p:nvPr>
            <p:ph type="title"/>
          </p:nvPr>
        </p:nvSpPr>
        <p:spPr>
          <a:xfrm>
            <a:off x="838200" y="365125"/>
            <a:ext cx="10515600" cy="1325563"/>
          </a:xfrm>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D196B89C-35B9-C514-4E9C-FCBE8D68D3FD}"/>
              </a:ext>
            </a:extLst>
          </p:cNvPr>
          <p:cNvSpPr>
            <a:spLocks noGrp="1"/>
          </p:cNvSpPr>
          <p:nvPr>
            <p:ph sz="half" idx="1"/>
          </p:nvPr>
        </p:nvSpPr>
        <p:spPr>
          <a:xfrm>
            <a:off x="813816" y="1825625"/>
            <a:ext cx="5181600" cy="4351338"/>
          </a:xfrm>
        </p:spPr>
        <p:txBody>
          <a:bodyPr>
            <a:normAutofit fontScale="55000" lnSpcReduction="20000"/>
          </a:bodyPr>
          <a:lstStyle/>
          <a:p>
            <a:pPr marL="0" indent="0">
              <a:buNone/>
            </a:pPr>
            <a:r>
              <a:rPr lang="en-US" sz="4400" dirty="0"/>
              <a:t>Findings</a:t>
            </a:r>
          </a:p>
          <a:p>
            <a:pPr>
              <a:lnSpc>
                <a:spcPct val="110000"/>
              </a:lnSpc>
              <a:spcAft>
                <a:spcPts val="800"/>
              </a:spcAft>
              <a:tabLst>
                <a:tab pos="457200" algn="l"/>
              </a:tabLst>
            </a:pPr>
            <a:r>
              <a:rPr lang="en-CA" sz="2200" b="1" dirty="0"/>
              <a:t>Python and JavaScript </a:t>
            </a:r>
            <a:r>
              <a:rPr lang="en-CA" sz="2200" dirty="0"/>
              <a:t>remain dominant programming languages, especially for web development and data science. </a:t>
            </a:r>
          </a:p>
          <a:p>
            <a:pPr>
              <a:lnSpc>
                <a:spcPct val="110000"/>
              </a:lnSpc>
              <a:spcAft>
                <a:spcPts val="800"/>
              </a:spcAft>
              <a:tabLst>
                <a:tab pos="457200" algn="l"/>
              </a:tabLst>
            </a:pPr>
            <a:r>
              <a:rPr lang="en-CA" sz="2200" b="1" dirty="0"/>
              <a:t>TypeScript</a:t>
            </a:r>
            <a:r>
              <a:rPr lang="en-CA" sz="2200" dirty="0"/>
              <a:t> is gaining popularity for large-scale JavaScript applications. </a:t>
            </a:r>
          </a:p>
          <a:p>
            <a:pPr>
              <a:lnSpc>
                <a:spcPct val="110000"/>
              </a:lnSpc>
              <a:spcAft>
                <a:spcPts val="800"/>
              </a:spcAft>
              <a:tabLst>
                <a:tab pos="457200" algn="l"/>
              </a:tabLst>
            </a:pPr>
            <a:r>
              <a:rPr lang="en-CA" sz="2200" b="1" dirty="0"/>
              <a:t>Functional programming languages </a:t>
            </a:r>
            <a:r>
              <a:rPr lang="en-CA" sz="2200" dirty="0"/>
              <a:t>like Elixir, Go, and Rust are emerging for building scalable and reliable systems. </a:t>
            </a:r>
          </a:p>
          <a:p>
            <a:pPr>
              <a:lnSpc>
                <a:spcPct val="110000"/>
              </a:lnSpc>
              <a:spcAft>
                <a:spcPts val="800"/>
              </a:spcAft>
              <a:tabLst>
                <a:tab pos="457200" algn="l"/>
              </a:tabLst>
            </a:pPr>
            <a:r>
              <a:rPr lang="en-CA" sz="2200" b="1" dirty="0"/>
              <a:t>Cloud-native technologies </a:t>
            </a:r>
            <a:r>
              <a:rPr lang="en-CA" sz="2200" dirty="0"/>
              <a:t>are becoming increasingly important, with platforms like Azure, AWS, and Google Cloud leading the way. </a:t>
            </a:r>
          </a:p>
          <a:p>
            <a:pPr>
              <a:lnSpc>
                <a:spcPct val="110000"/>
              </a:lnSpc>
              <a:spcAft>
                <a:spcPts val="800"/>
              </a:spcAft>
              <a:tabLst>
                <a:tab pos="457200" algn="l"/>
              </a:tabLst>
            </a:pPr>
            <a:r>
              <a:rPr lang="en-CA" sz="2200" b="1" dirty="0"/>
              <a:t>Serverless computing and containerization </a:t>
            </a:r>
            <a:r>
              <a:rPr lang="en-CA" sz="2200" dirty="0"/>
              <a:t>are simplifying application deployment and management. </a:t>
            </a:r>
          </a:p>
          <a:p>
            <a:pPr>
              <a:lnSpc>
                <a:spcPct val="110000"/>
              </a:lnSpc>
              <a:spcAft>
                <a:spcPts val="800"/>
              </a:spcAft>
              <a:tabLst>
                <a:tab pos="457200" algn="l"/>
              </a:tabLst>
            </a:pPr>
            <a:r>
              <a:rPr lang="en-CA" sz="2200" b="1" dirty="0"/>
              <a:t>NoSQL databases </a:t>
            </a:r>
            <a:r>
              <a:rPr lang="en-CA" sz="2200" dirty="0"/>
              <a:t>are growing in popularity for handling large volumes of unstructured data. </a:t>
            </a:r>
          </a:p>
          <a:p>
            <a:pPr>
              <a:lnSpc>
                <a:spcPct val="110000"/>
              </a:lnSpc>
              <a:spcAft>
                <a:spcPts val="800"/>
              </a:spcAft>
              <a:tabLst>
                <a:tab pos="457200" algn="l"/>
              </a:tabLst>
            </a:pPr>
            <a:r>
              <a:rPr lang="en-CA" sz="2200" b="1" dirty="0"/>
              <a:t>Data science and machine learning </a:t>
            </a:r>
            <a:r>
              <a:rPr lang="en-CA" sz="2200" dirty="0"/>
              <a:t>are driving innovation across various industries.</a:t>
            </a:r>
          </a:p>
          <a:p>
            <a:pPr marL="0" indent="0">
              <a:buNone/>
            </a:pPr>
            <a:endParaRPr lang="en-US" dirty="0"/>
          </a:p>
        </p:txBody>
      </p:sp>
      <p:sp>
        <p:nvSpPr>
          <p:cNvPr id="4" name="Content Placeholder 3">
            <a:extLst>
              <a:ext uri="{FF2B5EF4-FFF2-40B4-BE49-F238E27FC236}">
                <a16:creationId xmlns:a16="http://schemas.microsoft.com/office/drawing/2014/main" id="{2FDBBA5A-826D-FFFD-F1BE-92269842D330}"/>
              </a:ext>
            </a:extLst>
          </p:cNvPr>
          <p:cNvSpPr>
            <a:spLocks noGrp="1"/>
          </p:cNvSpPr>
          <p:nvPr>
            <p:ph sz="half" idx="2"/>
          </p:nvPr>
        </p:nvSpPr>
        <p:spPr>
          <a:xfrm>
            <a:off x="6172200" y="1825625"/>
            <a:ext cx="5181600" cy="4351338"/>
          </a:xfrm>
        </p:spPr>
        <p:txBody>
          <a:bodyPr>
            <a:normAutofit fontScale="55000" lnSpcReduction="20000"/>
          </a:bodyPr>
          <a:lstStyle/>
          <a:p>
            <a:pPr marL="0" indent="0">
              <a:buNone/>
            </a:pPr>
            <a:r>
              <a:rPr lang="en-US" sz="4400" dirty="0"/>
              <a:t>Implications</a:t>
            </a:r>
          </a:p>
          <a:p>
            <a:pPr>
              <a:lnSpc>
                <a:spcPct val="110000"/>
              </a:lnSpc>
              <a:spcAft>
                <a:spcPts val="800"/>
              </a:spcAft>
              <a:tabLst>
                <a:tab pos="457200" algn="l"/>
              </a:tabLst>
            </a:pPr>
            <a:r>
              <a:rPr lang="en-CA" sz="2200" b="1" dirty="0"/>
              <a:t>Continuous Learning:</a:t>
            </a:r>
            <a:r>
              <a:rPr lang="en-CA" sz="2200" dirty="0"/>
              <a:t> Developers should stay updated with the latest trends and technologies to remain competitive. </a:t>
            </a:r>
          </a:p>
          <a:p>
            <a:pPr>
              <a:lnSpc>
                <a:spcPct val="110000"/>
              </a:lnSpc>
              <a:spcAft>
                <a:spcPts val="800"/>
              </a:spcAft>
              <a:tabLst>
                <a:tab pos="457200" algn="l"/>
              </a:tabLst>
            </a:pPr>
            <a:r>
              <a:rPr lang="en-CA" sz="2200" b="1" dirty="0"/>
              <a:t>Cloud-Native Skills: </a:t>
            </a:r>
            <a:r>
              <a:rPr lang="en-CA" sz="2200" dirty="0"/>
              <a:t>Proficiency in cloud platforms and cloud-native technologies is essential for modern application development. </a:t>
            </a:r>
          </a:p>
          <a:p>
            <a:pPr>
              <a:lnSpc>
                <a:spcPct val="110000"/>
              </a:lnSpc>
              <a:spcAft>
                <a:spcPts val="800"/>
              </a:spcAft>
              <a:tabLst>
                <a:tab pos="457200" algn="l"/>
              </a:tabLst>
            </a:pPr>
            <a:r>
              <a:rPr lang="en-CA" sz="2200" b="1" dirty="0"/>
              <a:t>Data Science and AI: </a:t>
            </a:r>
            <a:r>
              <a:rPr lang="en-CA" sz="2200" dirty="0"/>
              <a:t>Acquiring skills in data science and machine learning can open up new opportunities. </a:t>
            </a:r>
          </a:p>
          <a:p>
            <a:pPr>
              <a:lnSpc>
                <a:spcPct val="110000"/>
              </a:lnSpc>
              <a:spcAft>
                <a:spcPts val="800"/>
              </a:spcAft>
              <a:tabLst>
                <a:tab pos="457200" algn="l"/>
              </a:tabLst>
            </a:pPr>
            <a:r>
              <a:rPr lang="en-CA" sz="2200" b="1" dirty="0"/>
              <a:t>Security and Privacy: </a:t>
            </a:r>
            <a:r>
              <a:rPr lang="en-CA" sz="2200" dirty="0"/>
              <a:t>Prioritizing security and privacy is crucial to protect sensitive data and systems. </a:t>
            </a:r>
          </a:p>
          <a:p>
            <a:pPr>
              <a:lnSpc>
                <a:spcPct val="110000"/>
              </a:lnSpc>
              <a:spcAft>
                <a:spcPts val="800"/>
              </a:spcAft>
              <a:tabLst>
                <a:tab pos="457200" algn="l"/>
              </a:tabLst>
            </a:pPr>
            <a:r>
              <a:rPr lang="en-CA" sz="2200" b="1" dirty="0"/>
              <a:t>Remote Work and Collaboration: </a:t>
            </a:r>
            <a:r>
              <a:rPr lang="en-CA" sz="2200" dirty="0"/>
              <a:t>Organizations should invest in tools and strategies to support remote work and collaboration. </a:t>
            </a:r>
          </a:p>
          <a:p>
            <a:pPr>
              <a:lnSpc>
                <a:spcPct val="110000"/>
              </a:lnSpc>
              <a:spcAft>
                <a:spcPts val="800"/>
              </a:spcAft>
              <a:tabLst>
                <a:tab pos="457200" algn="l"/>
              </a:tabLst>
            </a:pPr>
            <a:r>
              <a:rPr lang="en-CA" sz="2200" b="1" dirty="0"/>
              <a:t>Talent Acquisition and Retention: </a:t>
            </a:r>
            <a:r>
              <a:rPr lang="en-CA" sz="2200" dirty="0"/>
              <a:t>Companies should focus on attracting and retaining top talent by offering competitive compensation, flexible work arrangements, and opportunities for professional development.</a:t>
            </a:r>
          </a:p>
          <a:p>
            <a:pPr marL="0" indent="0">
              <a:buNone/>
            </a:pPr>
            <a:endParaRPr lang="en-US" dirty="0"/>
          </a:p>
        </p:txBody>
      </p:sp>
    </p:spTree>
    <p:custDataLst>
      <p:tags r:id="rId1"/>
    </p:custDataLst>
    <p:extLst>
      <p:ext uri="{BB962C8B-B14F-4D97-AF65-F5344CB8AC3E}">
        <p14:creationId xmlns:p14="http://schemas.microsoft.com/office/powerpoint/2010/main" val="3865637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3A16F-6AB5-5C0B-5466-65B2A6AE811E}"/>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5E978FF3-BC93-079A-1687-DD4786B81DF4}"/>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12" name="Content Placeholder 3">
            <a:extLst>
              <a:ext uri="{FF2B5EF4-FFF2-40B4-BE49-F238E27FC236}">
                <a16:creationId xmlns:a16="http://schemas.microsoft.com/office/drawing/2014/main" id="{2E75918E-509D-16F8-F478-FA41759FEFE9}"/>
              </a:ext>
            </a:extLst>
          </p:cNvPr>
          <p:cNvSpPr txBox="1">
            <a:spLocks/>
          </p:cNvSpPr>
          <p:nvPr/>
        </p:nvSpPr>
        <p:spPr>
          <a:xfrm>
            <a:off x="4544291" y="1825625"/>
            <a:ext cx="6809509" cy="435133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7000"/>
              </a:lnSpc>
              <a:spcAft>
                <a:spcPts val="800"/>
              </a:spcAft>
              <a:buNone/>
              <a:tabLst>
                <a:tab pos="457200" algn="l"/>
              </a:tabLst>
            </a:pPr>
            <a:r>
              <a:rPr lang="en-CA" sz="2100" kern="0" dirty="0">
                <a:effectLst/>
                <a:latin typeface="+mn-lt"/>
                <a:ea typeface="Times New Roman" panose="02020603050405020304" pitchFamily="18" charset="0"/>
                <a:cs typeface="Times New Roman" panose="02020603050405020304" pitchFamily="18" charset="0"/>
              </a:rPr>
              <a:t>To summarize, the survey data reveals several key trends shaping the developer landscape:</a:t>
            </a:r>
            <a:endParaRPr lang="en-CA" sz="2100" kern="100" dirty="0">
              <a:effectLst/>
              <a:latin typeface="+mn-lt"/>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CA" sz="2100" b="1" kern="0" dirty="0">
                <a:effectLst/>
                <a:latin typeface="+mn-lt"/>
                <a:ea typeface="Times New Roman" panose="02020603050405020304" pitchFamily="18" charset="0"/>
                <a:cs typeface="Times New Roman" panose="02020603050405020304" pitchFamily="18" charset="0"/>
              </a:rPr>
              <a:t>Dominance of Python and JavaScript: </a:t>
            </a:r>
            <a:r>
              <a:rPr lang="en-CA" sz="2100" kern="0" dirty="0">
                <a:effectLst/>
                <a:latin typeface="+mn-lt"/>
                <a:ea typeface="Times New Roman" panose="02020603050405020304" pitchFamily="18" charset="0"/>
                <a:cs typeface="Times New Roman" panose="02020603050405020304" pitchFamily="18" charset="0"/>
              </a:rPr>
              <a:t>These languages continue to be the most popular choices, particularly for web development and data science.</a:t>
            </a:r>
            <a:endParaRPr lang="en-CA" sz="2100" kern="100" dirty="0">
              <a:effectLst/>
              <a:latin typeface="+mn-lt"/>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CA" sz="2100" b="1" kern="0" dirty="0">
                <a:effectLst/>
                <a:latin typeface="+mn-lt"/>
                <a:ea typeface="Times New Roman" panose="02020603050405020304" pitchFamily="18" charset="0"/>
                <a:cs typeface="Times New Roman" panose="02020603050405020304" pitchFamily="18" charset="0"/>
              </a:rPr>
              <a:t>Rise of Functional Programming: </a:t>
            </a:r>
            <a:r>
              <a:rPr lang="en-CA" sz="2100" kern="0" dirty="0">
                <a:effectLst/>
                <a:latin typeface="+mn-lt"/>
                <a:ea typeface="Times New Roman" panose="02020603050405020304" pitchFamily="18" charset="0"/>
                <a:cs typeface="Times New Roman" panose="02020603050405020304" pitchFamily="18" charset="0"/>
              </a:rPr>
              <a:t>Functional languages like Elixir, Go, and Rust are gaining traction, offering benefits like scalability and reliability.</a:t>
            </a:r>
            <a:endParaRPr lang="en-CA" sz="2100" kern="100" dirty="0">
              <a:effectLst/>
              <a:latin typeface="+mn-lt"/>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CA" sz="2100" b="1" kern="0" dirty="0">
                <a:effectLst/>
                <a:latin typeface="+mn-lt"/>
                <a:ea typeface="Times New Roman" panose="02020603050405020304" pitchFamily="18" charset="0"/>
                <a:cs typeface="Times New Roman" panose="02020603050405020304" pitchFamily="18" charset="0"/>
              </a:rPr>
              <a:t>Cloud-Native Development: </a:t>
            </a:r>
            <a:r>
              <a:rPr lang="en-CA" sz="2100" kern="0" dirty="0">
                <a:effectLst/>
                <a:latin typeface="+mn-lt"/>
                <a:ea typeface="Times New Roman" panose="02020603050405020304" pitchFamily="18" charset="0"/>
                <a:cs typeface="Times New Roman" panose="02020603050405020304" pitchFamily="18" charset="0"/>
              </a:rPr>
              <a:t>Cloud platforms like Azure, AWS, and Google Cloud are driving innovation, with serverless computing and containerization becoming increasingly important.</a:t>
            </a:r>
            <a:endParaRPr lang="en-CA" sz="2100" kern="100" dirty="0">
              <a:effectLst/>
              <a:latin typeface="+mn-lt"/>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CA" sz="2100" b="1" kern="0" dirty="0">
                <a:effectLst/>
                <a:latin typeface="+mn-lt"/>
                <a:ea typeface="Times New Roman" panose="02020603050405020304" pitchFamily="18" charset="0"/>
                <a:cs typeface="Times New Roman" panose="02020603050405020304" pitchFamily="18" charset="0"/>
              </a:rPr>
              <a:t>Data Science and Machine Learning: </a:t>
            </a:r>
            <a:r>
              <a:rPr lang="en-CA" sz="2100" kern="0" dirty="0">
                <a:effectLst/>
                <a:latin typeface="+mn-lt"/>
                <a:ea typeface="Times New Roman" panose="02020603050405020304" pitchFamily="18" charset="0"/>
                <a:cs typeface="Times New Roman" panose="02020603050405020304" pitchFamily="18" charset="0"/>
              </a:rPr>
              <a:t>The demand for data scientists and machine learning engineers is growing, and these fields are becoming more integrated into software development.</a:t>
            </a:r>
            <a:endParaRPr lang="en-CA" sz="2100" kern="100" dirty="0">
              <a:effectLst/>
              <a:latin typeface="+mn-lt"/>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CA" sz="2100" b="1" kern="0" dirty="0">
                <a:effectLst/>
                <a:latin typeface="+mn-lt"/>
                <a:ea typeface="Times New Roman" panose="02020603050405020304" pitchFamily="18" charset="0"/>
                <a:cs typeface="Times New Roman" panose="02020603050405020304" pitchFamily="18" charset="0"/>
              </a:rPr>
              <a:t>Security and Privacy:</a:t>
            </a:r>
            <a:r>
              <a:rPr lang="en-CA" sz="2100" kern="0" dirty="0">
                <a:effectLst/>
                <a:latin typeface="+mn-lt"/>
                <a:ea typeface="Times New Roman" panose="02020603050405020304" pitchFamily="18" charset="0"/>
                <a:cs typeface="Times New Roman" panose="02020603050405020304" pitchFamily="18" charset="0"/>
              </a:rPr>
              <a:t> As cyber threats continue to evolve, developers must prioritize security best practices.</a:t>
            </a:r>
            <a:endParaRPr lang="en-CA" sz="2100" kern="100" dirty="0">
              <a:effectLst/>
              <a:latin typeface="+mn-lt"/>
              <a:ea typeface="Aptos" panose="020B0004020202020204" pitchFamily="34" charset="0"/>
              <a:cs typeface="Times New Roman" panose="02020603050405020304" pitchFamily="18" charset="0"/>
            </a:endParaRPr>
          </a:p>
          <a:p>
            <a:pPr marL="0" indent="0">
              <a:lnSpc>
                <a:spcPct val="107000"/>
              </a:lnSpc>
              <a:spcAft>
                <a:spcPts val="800"/>
              </a:spcAft>
              <a:buNone/>
              <a:tabLst>
                <a:tab pos="457200" algn="l"/>
              </a:tabLst>
            </a:pPr>
            <a:r>
              <a:rPr lang="en-CA" sz="2100" kern="0" dirty="0">
                <a:effectLst/>
                <a:latin typeface="+mn-lt"/>
                <a:ea typeface="Times New Roman" panose="02020603050405020304" pitchFamily="18" charset="0"/>
                <a:cs typeface="Times New Roman" panose="02020603050405020304" pitchFamily="18" charset="0"/>
              </a:rPr>
              <a:t>Looking ahead, it is essential to stay updated with the latest trends and technologies. Continuous learning and upskilling are crucial for developers to remain competitive. Organizations should invest in cloud-native technologies, data science, and AI to drive innovation and business growth.</a:t>
            </a:r>
            <a:endParaRPr lang="en-CA" sz="2100" kern="100" dirty="0">
              <a:effectLst/>
              <a:latin typeface="+mn-lt"/>
              <a:ea typeface="Aptos" panose="020B0004020202020204" pitchFamily="34" charset="0"/>
              <a:cs typeface="Times New Roman" panose="02020603050405020304" pitchFamily="18" charset="0"/>
            </a:endParaRPr>
          </a:p>
          <a:p>
            <a:pPr marL="0" indent="0">
              <a:buNone/>
            </a:pPr>
            <a:endParaRPr lang="en-US" dirty="0">
              <a:latin typeface="+mn-lt"/>
            </a:endParaRPr>
          </a:p>
        </p:txBody>
      </p:sp>
      <p:pic>
        <p:nvPicPr>
          <p:cNvPr id="13" name="Content Placeholder 5">
            <a:extLst>
              <a:ext uri="{FF2B5EF4-FFF2-40B4-BE49-F238E27FC236}">
                <a16:creationId xmlns:a16="http://schemas.microsoft.com/office/drawing/2014/main" id="{CD985AE9-0D12-3398-B9B7-4395CABF1707}"/>
              </a:ext>
            </a:extLst>
          </p:cNvPr>
          <p:cNvPicPr>
            <a:picLocks noGrp="1" noChangeAspect="1"/>
          </p:cNvPicPr>
          <p:nvPr>
            <p:ph sz="half" idx="1"/>
          </p:nvPr>
        </p:nvPicPr>
        <p:blipFill>
          <a:blip r:embed="rId3"/>
          <a:stretch>
            <a:fillRect/>
          </a:stretch>
        </p:blipFill>
        <p:spPr>
          <a:xfrm>
            <a:off x="1125967" y="2113896"/>
            <a:ext cx="3054361" cy="3054361"/>
          </a:xfrm>
          <a:prstGeom prst="rect">
            <a:avLst/>
          </a:prstGeom>
        </p:spPr>
      </p:pic>
    </p:spTree>
    <p:custDataLst>
      <p:tags r:id="rId1"/>
    </p:custDataLst>
    <p:extLst>
      <p:ext uri="{BB962C8B-B14F-4D97-AF65-F5344CB8AC3E}">
        <p14:creationId xmlns:p14="http://schemas.microsoft.com/office/powerpoint/2010/main" val="840378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13BC838-B25A-D37F-BC71-DD617895704C}"/>
              </a:ext>
            </a:extLst>
          </p:cNvPr>
          <p:cNvPicPr>
            <a:picLocks noChangeAspect="1"/>
          </p:cNvPicPr>
          <p:nvPr/>
        </p:nvPicPr>
        <p:blipFill>
          <a:blip r:embed="rId3"/>
          <a:stretch>
            <a:fillRect/>
          </a:stretch>
        </p:blipFill>
        <p:spPr>
          <a:xfrm>
            <a:off x="1450711" y="2025672"/>
            <a:ext cx="3194581" cy="3194581"/>
          </a:xfrm>
          <a:prstGeom prst="rect">
            <a:avLst/>
          </a:prstGeom>
        </p:spPr>
      </p:pic>
      <p:sp>
        <p:nvSpPr>
          <p:cNvPr id="9" name="Title 1">
            <a:extLst>
              <a:ext uri="{FF2B5EF4-FFF2-40B4-BE49-F238E27FC236}">
                <a16:creationId xmlns:a16="http://schemas.microsoft.com/office/drawing/2014/main" id="{EEC79264-7E04-A135-9158-F7EF333AC3D8}"/>
              </a:ext>
            </a:extLst>
          </p:cNvPr>
          <p:cNvSpPr txBox="1">
            <a:spLocks/>
          </p:cNvSpPr>
          <p:nvPr/>
        </p:nvSpPr>
        <p:spPr>
          <a:xfrm>
            <a:off x="782054" y="263810"/>
            <a:ext cx="85085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i="0" kern="120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OUTLINE</a:t>
            </a:r>
            <a:endParaRPr lang="en-US" dirty="0"/>
          </a:p>
        </p:txBody>
      </p:sp>
      <p:sp>
        <p:nvSpPr>
          <p:cNvPr id="10" name="Content Placeholder 2">
            <a:extLst>
              <a:ext uri="{FF2B5EF4-FFF2-40B4-BE49-F238E27FC236}">
                <a16:creationId xmlns:a16="http://schemas.microsoft.com/office/drawing/2014/main" id="{79639434-C7DB-C6DD-28C9-5FE3588C5BC8}"/>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17992DA0-58E4-05C4-71CF-DD740B996440}"/>
                  </a:ext>
                </a:extLst>
              </p14:cNvPr>
              <p14:cNvContentPartPr/>
              <p14:nvPr/>
            </p14:nvContentPartPr>
            <p14:xfrm>
              <a:off x="1889280" y="999312"/>
              <a:ext cx="360" cy="360"/>
            </p14:xfrm>
          </p:contentPart>
        </mc:Choice>
        <mc:Fallback xmlns="">
          <p:pic>
            <p:nvPicPr>
              <p:cNvPr id="11" name="Ink 10">
                <a:extLst>
                  <a:ext uri="{FF2B5EF4-FFF2-40B4-BE49-F238E27FC236}">
                    <a16:creationId xmlns:a16="http://schemas.microsoft.com/office/drawing/2014/main" id="{17992DA0-58E4-05C4-71CF-DD740B996440}"/>
                  </a:ext>
                </a:extLst>
              </p:cNvPr>
              <p:cNvPicPr/>
              <p:nvPr/>
            </p:nvPicPr>
            <p:blipFill>
              <a:blip r:embed="rId5"/>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482A2257-403C-392A-475C-257A25E95802}"/>
                  </a:ext>
                </a:extLst>
              </p14:cNvPr>
              <p14:cNvContentPartPr/>
              <p14:nvPr/>
            </p14:nvContentPartPr>
            <p14:xfrm>
              <a:off x="2328120" y="962952"/>
              <a:ext cx="360" cy="360"/>
            </p14:xfrm>
          </p:contentPart>
        </mc:Choice>
        <mc:Fallback xmlns="">
          <p:pic>
            <p:nvPicPr>
              <p:cNvPr id="12" name="Ink 11">
                <a:extLst>
                  <a:ext uri="{FF2B5EF4-FFF2-40B4-BE49-F238E27FC236}">
                    <a16:creationId xmlns:a16="http://schemas.microsoft.com/office/drawing/2014/main" id="{482A2257-403C-392A-475C-257A25E95802}"/>
                  </a:ext>
                </a:extLst>
              </p:cNvPr>
              <p:cNvPicPr/>
              <p:nvPr/>
            </p:nvPicPr>
            <p:blipFill>
              <a:blip r:embed="rId5"/>
              <a:stretch>
                <a:fillRect/>
              </a:stretch>
            </p:blipFill>
            <p:spPr>
              <a:xfrm>
                <a:off x="2238120" y="782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D029E5DF-95C3-9324-3430-6C07411D941C}"/>
                  </a:ext>
                </a:extLst>
              </p14:cNvPr>
              <p14:cNvContentPartPr/>
              <p14:nvPr/>
            </p14:nvContentPartPr>
            <p14:xfrm>
              <a:off x="2828160" y="926232"/>
              <a:ext cx="360" cy="360"/>
            </p14:xfrm>
          </p:contentPart>
        </mc:Choice>
        <mc:Fallback xmlns="">
          <p:pic>
            <p:nvPicPr>
              <p:cNvPr id="13" name="Ink 12">
                <a:extLst>
                  <a:ext uri="{FF2B5EF4-FFF2-40B4-BE49-F238E27FC236}">
                    <a16:creationId xmlns:a16="http://schemas.microsoft.com/office/drawing/2014/main" id="{D029E5DF-95C3-9324-3430-6C07411D941C}"/>
                  </a:ext>
                </a:extLst>
              </p:cNvPr>
              <p:cNvPicPr/>
              <p:nvPr/>
            </p:nvPicPr>
            <p:blipFill>
              <a:blip r:embed="rId5"/>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51E65F16-DA3B-6993-F729-45193F9CF124}"/>
                  </a:ext>
                </a:extLst>
              </p14:cNvPr>
              <p14:cNvContentPartPr/>
              <p14:nvPr/>
            </p14:nvContentPartPr>
            <p14:xfrm>
              <a:off x="2828160" y="926232"/>
              <a:ext cx="3240" cy="5040"/>
            </p14:xfrm>
          </p:contentPart>
        </mc:Choice>
        <mc:Fallback xmlns="">
          <p:pic>
            <p:nvPicPr>
              <p:cNvPr id="14" name="Ink 13">
                <a:extLst>
                  <a:ext uri="{FF2B5EF4-FFF2-40B4-BE49-F238E27FC236}">
                    <a16:creationId xmlns:a16="http://schemas.microsoft.com/office/drawing/2014/main" id="{51E65F16-DA3B-6993-F729-45193F9CF124}"/>
                  </a:ext>
                </a:extLst>
              </p:cNvPr>
              <p:cNvPicPr/>
              <p:nvPr/>
            </p:nvPicPr>
            <p:blipFill>
              <a:blip r:embed="rId9"/>
              <a:stretch>
                <a:fillRect/>
              </a:stretch>
            </p:blipFill>
            <p:spPr>
              <a:xfrm>
                <a:off x="2738160" y="758232"/>
                <a:ext cx="182880" cy="34070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DA4954AB-7AA6-D07E-B72B-071B959556E6}"/>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DA4954AB-7AA6-D07E-B72B-071B959556E6}"/>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4C9430D9-2989-125F-94DC-1DA2D66BDD55}"/>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4C9430D9-2989-125F-94DC-1DA2D66BDD55}"/>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009380E8-5542-6CEB-DEF5-1F0E98FBDFC2}"/>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9380E8-5542-6CEB-DEF5-1F0E98FBDFC2}"/>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73A9B50E-8658-465E-AEAA-D97CD87BB40D}"/>
                  </a:ext>
                </a:extLst>
              </p14:cNvPr>
              <p14:cNvContentPartPr/>
              <p14:nvPr/>
            </p14:nvContentPartPr>
            <p14:xfrm>
              <a:off x="7266240" y="2888952"/>
              <a:ext cx="360" cy="360"/>
            </p14:xfrm>
          </p:contentPart>
        </mc:Choice>
        <mc:Fallback xmlns="">
          <p:pic>
            <p:nvPicPr>
              <p:cNvPr id="18" name="Ink 17">
                <a:extLst>
                  <a:ext uri="{FF2B5EF4-FFF2-40B4-BE49-F238E27FC236}">
                    <a16:creationId xmlns:a16="http://schemas.microsoft.com/office/drawing/2014/main" id="{73A9B50E-8658-465E-AEAA-D97CD87BB40D}"/>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329C95BA-F81E-F99B-4BF2-F62AECFA21A6}"/>
                  </a:ext>
                </a:extLst>
              </p14:cNvPr>
              <p14:cNvContentPartPr/>
              <p14:nvPr/>
            </p14:nvContentPartPr>
            <p14:xfrm>
              <a:off x="6680880" y="2877072"/>
              <a:ext cx="360" cy="360"/>
            </p14:xfrm>
          </p:contentPart>
        </mc:Choice>
        <mc:Fallback xmlns="">
          <p:pic>
            <p:nvPicPr>
              <p:cNvPr id="19" name="Ink 18">
                <a:extLst>
                  <a:ext uri="{FF2B5EF4-FFF2-40B4-BE49-F238E27FC236}">
                    <a16:creationId xmlns:a16="http://schemas.microsoft.com/office/drawing/2014/main" id="{329C95BA-F81E-F99B-4BF2-F62AECFA21A6}"/>
                  </a:ext>
                </a:extLst>
              </p:cNvPr>
              <p:cNvPicPr/>
              <p:nvPr/>
            </p:nvPicPr>
            <p:blipFill>
              <a:blip r:embed="rId5"/>
              <a:stretch>
                <a:fillRect/>
              </a:stretch>
            </p:blipFill>
            <p:spPr>
              <a:xfrm>
                <a:off x="6590880" y="2697072"/>
                <a:ext cx="180000" cy="360000"/>
              </a:xfrm>
              <a:prstGeom prst="rect">
                <a:avLst/>
              </a:prstGeom>
            </p:spPr>
          </p:pic>
        </mc:Fallback>
      </mc:AlternateContent>
    </p:spTree>
    <p:custDataLst>
      <p:tags r:id="rId1"/>
    </p:custDataLst>
    <p:extLst>
      <p:ext uri="{BB962C8B-B14F-4D97-AF65-F5344CB8AC3E}">
        <p14:creationId xmlns:p14="http://schemas.microsoft.com/office/powerpoint/2010/main" val="1453241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48DC5-8A48-2A34-31B9-FC8CB168CAED}"/>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06B44109-938A-7A63-C3A8-FDDB5C799EA5}"/>
              </a:ext>
            </a:extLst>
          </p:cNvPr>
          <p:cNvSpPr txBox="1">
            <a:spLocks/>
          </p:cNvSpPr>
          <p:nvPr/>
        </p:nvSpPr>
        <p:spPr>
          <a:xfrm>
            <a:off x="4285075" y="1825624"/>
            <a:ext cx="7068725" cy="44654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The survey data reveals a strong correlation between age and educational attainment, with younger demographics demonstrating higher levels of education. The 25-34 and 18-24 age groups are significantly more likely to hold Bachelor's and Master's degrees. As age increases, the percentage of respondents with higher education decreases, with secondary school education becoming more prevalent in older age groups.</a:t>
            </a:r>
          </a:p>
          <a:p>
            <a:r>
              <a:rPr lang="en-US" sz="1800" dirty="0"/>
              <a:t>The survey also highlights geographic disparities in respondent distribution. The United States has the highest number of respondents, followed by India, Germany, France, and the United Kingdom.</a:t>
            </a:r>
          </a:p>
          <a:p>
            <a:r>
              <a:rPr lang="en-US" sz="1800" dirty="0"/>
              <a:t>In terms of programming languages, Python and JavaScript emerge as the most popular and desired languages. PostgreSQL and Microsoft SQL Server are the leading database choices. Microsoft Azure and Amazon Web Services (AWS) are the preferred cloud platforms, and Spring Boot and ASP.NET Core are the most widely used web frameworks</a:t>
            </a:r>
            <a:r>
              <a:rPr lang="en-US" sz="1050" dirty="0"/>
              <a:t>.</a:t>
            </a:r>
          </a:p>
          <a:p>
            <a:pPr marL="0" indent="0">
              <a:buNone/>
            </a:pPr>
            <a:endParaRPr lang="en-US" sz="1400" dirty="0"/>
          </a:p>
          <a:p>
            <a:pPr marL="0" indent="0">
              <a:buNone/>
            </a:pPr>
            <a:endParaRPr lang="en-US" sz="1400" dirty="0"/>
          </a:p>
          <a:p>
            <a:pPr marL="0" indent="0">
              <a:buNone/>
            </a:pPr>
            <a:endParaRPr lang="en-US" sz="1400" dirty="0"/>
          </a:p>
        </p:txBody>
      </p:sp>
      <p:pic>
        <p:nvPicPr>
          <p:cNvPr id="7" name="Picture 6">
            <a:extLst>
              <a:ext uri="{FF2B5EF4-FFF2-40B4-BE49-F238E27FC236}">
                <a16:creationId xmlns:a16="http://schemas.microsoft.com/office/drawing/2014/main" id="{DA6795A9-FE70-B337-8B17-B79ACA60A9C1}"/>
              </a:ext>
            </a:extLst>
          </p:cNvPr>
          <p:cNvPicPr>
            <a:picLocks noChangeAspect="1"/>
          </p:cNvPicPr>
          <p:nvPr/>
        </p:nvPicPr>
        <p:blipFill>
          <a:blip r:embed="rId3"/>
          <a:stretch>
            <a:fillRect/>
          </a:stretch>
        </p:blipFill>
        <p:spPr>
          <a:xfrm>
            <a:off x="1090494" y="2302762"/>
            <a:ext cx="3194581" cy="3194581"/>
          </a:xfrm>
          <a:prstGeom prst="rect">
            <a:avLst/>
          </a:prstGeom>
        </p:spPr>
      </p:pic>
    </p:spTree>
    <p:custDataLst>
      <p:tags r:id="rId1"/>
    </p:custDataLst>
    <p:extLst>
      <p:ext uri="{BB962C8B-B14F-4D97-AF65-F5344CB8AC3E}">
        <p14:creationId xmlns:p14="http://schemas.microsoft.com/office/powerpoint/2010/main" val="155538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76FB0-8465-86A8-332A-32CC35A5D2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B7DC8D-244C-F7EC-5F66-ACB99A7D61C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3" name="Picture 2">
            <a:extLst>
              <a:ext uri="{FF2B5EF4-FFF2-40B4-BE49-F238E27FC236}">
                <a16:creationId xmlns:a16="http://schemas.microsoft.com/office/drawing/2014/main" id="{BBCC879F-E713-B75A-D2DE-0953EB0EA469}"/>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4" name="Content Placeholder 2">
            <a:extLst>
              <a:ext uri="{FF2B5EF4-FFF2-40B4-BE49-F238E27FC236}">
                <a16:creationId xmlns:a16="http://schemas.microsoft.com/office/drawing/2014/main" id="{ED35578F-30C9-4905-FD4E-7366FEFAEA7F}"/>
              </a:ext>
            </a:extLst>
          </p:cNvPr>
          <p:cNvSpPr txBox="1">
            <a:spLocks/>
          </p:cNvSpPr>
          <p:nvPr/>
        </p:nvSpPr>
        <p:spPr>
          <a:xfrm>
            <a:off x="4285075" y="1825625"/>
            <a:ext cx="7068725"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1800" dirty="0">
              <a:solidFill>
                <a:schemeClr val="tx1"/>
              </a:solidFill>
              <a:latin typeface="+mj-lt"/>
            </a:endParaRPr>
          </a:p>
        </p:txBody>
      </p:sp>
      <p:sp>
        <p:nvSpPr>
          <p:cNvPr id="6" name="TextBox 5">
            <a:extLst>
              <a:ext uri="{FF2B5EF4-FFF2-40B4-BE49-F238E27FC236}">
                <a16:creationId xmlns:a16="http://schemas.microsoft.com/office/drawing/2014/main" id="{B054A63B-3BCB-F152-1220-DD25616E09E0}"/>
              </a:ext>
            </a:extLst>
          </p:cNvPr>
          <p:cNvSpPr txBox="1"/>
          <p:nvPr/>
        </p:nvSpPr>
        <p:spPr>
          <a:xfrm>
            <a:off x="4048708" y="1690688"/>
            <a:ext cx="7647865" cy="4247317"/>
          </a:xfrm>
          <a:prstGeom prst="rect">
            <a:avLst/>
          </a:prstGeom>
          <a:noFill/>
        </p:spPr>
        <p:txBody>
          <a:bodyPr wrap="square">
            <a:spAutoFit/>
          </a:bodyPr>
          <a:lstStyle/>
          <a:p>
            <a:r>
              <a:rPr lang="en-US" dirty="0"/>
              <a:t>In this section, we will present the key findings from our comprehensive survey. We'll explore the preferences and trends of developers worldwide, focusing on:</a:t>
            </a:r>
          </a:p>
          <a:p>
            <a:pPr marL="285750" indent="-285750">
              <a:buFont typeface="Arial" panose="020B0604020202020204" pitchFamily="34" charset="0"/>
              <a:buChar char="•"/>
            </a:pPr>
            <a:r>
              <a:rPr lang="en-US" dirty="0"/>
              <a:t>Demographic Insights: Age, location, and educational background of respondents.</a:t>
            </a:r>
          </a:p>
          <a:p>
            <a:pPr marL="285750" indent="-285750">
              <a:buFont typeface="Arial" panose="020B0604020202020204" pitchFamily="34" charset="0"/>
              <a:buChar char="•"/>
            </a:pPr>
            <a:r>
              <a:rPr lang="en-US" dirty="0"/>
              <a:t>Language Landscape: The most popular and desired programming languages.</a:t>
            </a:r>
          </a:p>
          <a:p>
            <a:pPr marL="285750" indent="-285750">
              <a:buFont typeface="Arial" panose="020B0604020202020204" pitchFamily="34" charset="0"/>
              <a:buChar char="•"/>
            </a:pPr>
            <a:r>
              <a:rPr lang="en-US" dirty="0"/>
              <a:t>Database Dynamics: The preferred database solutions.</a:t>
            </a:r>
          </a:p>
          <a:p>
            <a:pPr marL="285750" indent="-285750">
              <a:buFont typeface="Arial" panose="020B0604020202020204" pitchFamily="34" charset="0"/>
              <a:buChar char="•"/>
            </a:pPr>
            <a:r>
              <a:rPr lang="en-US" dirty="0"/>
              <a:t>Platform Preferences: The most commonly used and desired platforms.</a:t>
            </a:r>
          </a:p>
          <a:p>
            <a:pPr marL="285750" indent="-285750">
              <a:buFont typeface="Arial" panose="020B0604020202020204" pitchFamily="34" charset="0"/>
              <a:buChar char="•"/>
            </a:pPr>
            <a:r>
              <a:rPr lang="en-US" dirty="0"/>
              <a:t>Web Framework Trends: The leading web frameworks in the developer community.</a:t>
            </a:r>
          </a:p>
          <a:p>
            <a:r>
              <a:rPr lang="en-US" dirty="0"/>
              <a:t>Through data-driven analysis, we will identify emerging patterns and highlight actionable insights to help you stay ahead of the curve in the ever-evolving world of technology.</a:t>
            </a:r>
          </a:p>
        </p:txBody>
      </p:sp>
    </p:spTree>
    <p:custDataLst>
      <p:tags r:id="rId1"/>
    </p:custDataLst>
    <p:extLst>
      <p:ext uri="{BB962C8B-B14F-4D97-AF65-F5344CB8AC3E}">
        <p14:creationId xmlns:p14="http://schemas.microsoft.com/office/powerpoint/2010/main" val="2040863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1DCFD-8450-17AD-05D4-229BA1C66C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5AB7E7-7534-10CB-A359-88015C285B97}"/>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5EF8C842-232A-AE37-3471-90353781809D}"/>
              </a:ext>
            </a:extLst>
          </p:cNvPr>
          <p:cNvSpPr txBox="1">
            <a:spLocks/>
          </p:cNvSpPr>
          <p:nvPr/>
        </p:nvSpPr>
        <p:spPr>
          <a:xfrm>
            <a:off x="4285075" y="1825625"/>
            <a:ext cx="7068725" cy="435133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spcBef>
                <a:spcPts val="0"/>
              </a:spcBef>
              <a:buNone/>
            </a:pPr>
            <a:r>
              <a:rPr lang="en-US" sz="1600" b="1" dirty="0"/>
              <a:t>Data Collection</a:t>
            </a:r>
            <a:endParaRPr lang="en-US" sz="1600" dirty="0"/>
          </a:p>
          <a:p>
            <a:pPr>
              <a:lnSpc>
                <a:spcPct val="120000"/>
              </a:lnSpc>
              <a:spcBef>
                <a:spcPts val="0"/>
              </a:spcBef>
              <a:buFont typeface="Arial" panose="020B0604020202020204" pitchFamily="34" charset="0"/>
              <a:buChar char="•"/>
            </a:pPr>
            <a:r>
              <a:rPr lang="en-US" sz="1600" b="1" dirty="0"/>
              <a:t>Survey Design:</a:t>
            </a:r>
            <a:r>
              <a:rPr lang="en-US" sz="1600" dirty="0"/>
              <a:t> A comprehensive survey was designed to gather information on various aspects of developer preferences and trends, including programming languages, databases, platforms, web frameworks, and demographic information.</a:t>
            </a:r>
          </a:p>
          <a:p>
            <a:pPr>
              <a:lnSpc>
                <a:spcPct val="120000"/>
              </a:lnSpc>
              <a:spcBef>
                <a:spcPts val="0"/>
              </a:spcBef>
              <a:buFont typeface="Arial" panose="020B0604020202020204" pitchFamily="34" charset="0"/>
              <a:buChar char="•"/>
            </a:pPr>
            <a:r>
              <a:rPr lang="en-US" sz="1600" b="1" dirty="0"/>
              <a:t>Survey Distribution:</a:t>
            </a:r>
            <a:r>
              <a:rPr lang="en-US" sz="1600" dirty="0"/>
              <a:t> The survey was distributed through various channels, including online platforms, social media, and developer communities.</a:t>
            </a:r>
          </a:p>
          <a:p>
            <a:pPr>
              <a:lnSpc>
                <a:spcPct val="120000"/>
              </a:lnSpc>
              <a:spcBef>
                <a:spcPts val="0"/>
              </a:spcBef>
              <a:buFont typeface="Arial" panose="020B0604020202020204" pitchFamily="34" charset="0"/>
              <a:buChar char="•"/>
            </a:pPr>
            <a:r>
              <a:rPr lang="en-US" sz="1600" b="1" dirty="0"/>
              <a:t>Data Collection Period:</a:t>
            </a:r>
            <a:r>
              <a:rPr lang="en-US" sz="1600" dirty="0"/>
              <a:t> The survey was open for [specify time period, e.g., two weeks].</a:t>
            </a:r>
          </a:p>
          <a:p>
            <a:pPr marL="0" indent="0">
              <a:lnSpc>
                <a:spcPct val="120000"/>
              </a:lnSpc>
              <a:spcBef>
                <a:spcPts val="0"/>
              </a:spcBef>
              <a:buNone/>
            </a:pPr>
            <a:r>
              <a:rPr lang="en-US" sz="1600" b="1" dirty="0"/>
              <a:t>Data Cleaning and Preparation</a:t>
            </a:r>
            <a:endParaRPr lang="en-US" sz="1600" dirty="0"/>
          </a:p>
          <a:p>
            <a:pPr>
              <a:lnSpc>
                <a:spcPct val="120000"/>
              </a:lnSpc>
              <a:spcBef>
                <a:spcPts val="0"/>
              </a:spcBef>
            </a:pPr>
            <a:r>
              <a:rPr lang="en-US" sz="1600" b="1" dirty="0"/>
              <a:t>Data Validation:</a:t>
            </a:r>
            <a:r>
              <a:rPr lang="en-US" sz="1600" dirty="0"/>
              <a:t> The collected data was thoroughly validated to ensure accuracy and consistency.</a:t>
            </a:r>
          </a:p>
          <a:p>
            <a:pPr>
              <a:lnSpc>
                <a:spcPct val="120000"/>
              </a:lnSpc>
              <a:spcBef>
                <a:spcPts val="0"/>
              </a:spcBef>
            </a:pPr>
            <a:r>
              <a:rPr lang="en-US" sz="1600" b="1" dirty="0"/>
              <a:t>Data Cleaning:</a:t>
            </a:r>
            <a:r>
              <a:rPr lang="en-US" sz="1600" dirty="0"/>
              <a:t> Any inconsistencies, errors, or missing values were identified and addressed.</a:t>
            </a:r>
          </a:p>
          <a:p>
            <a:pPr>
              <a:lnSpc>
                <a:spcPct val="120000"/>
              </a:lnSpc>
              <a:spcBef>
                <a:spcPts val="0"/>
              </a:spcBef>
            </a:pPr>
            <a:r>
              <a:rPr lang="en-US" sz="1600" b="1" dirty="0"/>
              <a:t>Data Preparation:</a:t>
            </a:r>
            <a:r>
              <a:rPr lang="en-US" sz="1600" dirty="0"/>
              <a:t> The data was cleaned, formatted, and transformed into a suitable format for analysis.</a:t>
            </a:r>
          </a:p>
          <a:p>
            <a:pPr marL="0" indent="0">
              <a:lnSpc>
                <a:spcPct val="120000"/>
              </a:lnSpc>
              <a:spcBef>
                <a:spcPts val="0"/>
              </a:spcBef>
              <a:buNone/>
            </a:pPr>
            <a:r>
              <a:rPr lang="en-US" sz="1600" b="1" dirty="0"/>
              <a:t>Data Analysis</a:t>
            </a:r>
            <a:endParaRPr lang="en-US" sz="1600" dirty="0"/>
          </a:p>
          <a:p>
            <a:pPr>
              <a:lnSpc>
                <a:spcPct val="120000"/>
              </a:lnSpc>
              <a:spcBef>
                <a:spcPts val="0"/>
              </a:spcBef>
              <a:buFont typeface="Arial" panose="020B0604020202020204" pitchFamily="34" charset="0"/>
              <a:buChar char="•"/>
            </a:pPr>
            <a:r>
              <a:rPr lang="en-US" sz="1600" b="1" dirty="0"/>
              <a:t>Descriptive Analysis:</a:t>
            </a:r>
            <a:r>
              <a:rPr lang="en-US" sz="1600" dirty="0"/>
              <a:t> Descriptive statistics were used to summarize the data, including measures of central tendency (mean, median, mode) and dispersion (standard deviation, range).</a:t>
            </a:r>
          </a:p>
          <a:p>
            <a:pPr>
              <a:lnSpc>
                <a:spcPct val="120000"/>
              </a:lnSpc>
              <a:spcBef>
                <a:spcPts val="0"/>
              </a:spcBef>
              <a:buFont typeface="Arial" panose="020B0604020202020204" pitchFamily="34" charset="0"/>
              <a:buChar char="•"/>
            </a:pPr>
            <a:r>
              <a:rPr lang="en-US" sz="1600" b="1" dirty="0"/>
              <a:t>Frequency Analysis:</a:t>
            </a:r>
            <a:r>
              <a:rPr lang="en-US" sz="1600" dirty="0"/>
              <a:t> Frequency distributions were calculated to determine the frequency of occurrence of different categories (e.g., programming languages, databases, platforms, web frameworks).</a:t>
            </a:r>
          </a:p>
          <a:p>
            <a:pPr>
              <a:lnSpc>
                <a:spcPct val="120000"/>
              </a:lnSpc>
              <a:spcBef>
                <a:spcPts val="0"/>
              </a:spcBef>
              <a:buFont typeface="Arial" panose="020B0604020202020204" pitchFamily="34" charset="0"/>
              <a:buChar char="•"/>
            </a:pPr>
            <a:r>
              <a:rPr lang="en-US" sz="1600" b="1" dirty="0"/>
              <a:t>Cross-Tabulation:</a:t>
            </a:r>
            <a:r>
              <a:rPr lang="en-US" sz="1600" dirty="0"/>
              <a:t> Cross-tabulations were used to analyze the relationship between two categorical variables (e.g., age and programming language preference, location and database preference).</a:t>
            </a:r>
          </a:p>
          <a:p>
            <a:pPr>
              <a:lnSpc>
                <a:spcPct val="120000"/>
              </a:lnSpc>
              <a:spcBef>
                <a:spcPts val="0"/>
              </a:spcBef>
              <a:buFont typeface="Arial" panose="020B0604020202020204" pitchFamily="34" charset="0"/>
              <a:buChar char="•"/>
            </a:pPr>
            <a:r>
              <a:rPr lang="en-US" sz="1600" b="1" dirty="0"/>
              <a:t>Data Visualization:</a:t>
            </a:r>
            <a:r>
              <a:rPr lang="en-US" sz="1600" dirty="0"/>
              <a:t> Data visualizations, such as bar charts, pie charts, and scatter plots, were used to present the findings in a clear and concise manner. Designed a dynamic and user-friendly dashboard using </a:t>
            </a:r>
            <a:r>
              <a:rPr lang="en-US" sz="1600" b="1" dirty="0"/>
              <a:t>Google Looker Studio</a:t>
            </a:r>
            <a:r>
              <a:rPr lang="en-US" sz="1600" dirty="0"/>
              <a:t> to present real-time visualizations of key finding</a:t>
            </a:r>
          </a:p>
          <a:p>
            <a:pPr marL="0" indent="0">
              <a:lnSpc>
                <a:spcPct val="120000"/>
              </a:lnSpc>
              <a:spcBef>
                <a:spcPts val="0"/>
              </a:spcBef>
              <a:buNone/>
            </a:pPr>
            <a:r>
              <a:rPr lang="en-US" sz="1600" dirty="0"/>
              <a:t>By employing these rigorous methodologies, we have been able to generate reliable and insightful findings that can be used to inform future trends and decision-making in the developer community.</a:t>
            </a:r>
          </a:p>
        </p:txBody>
      </p:sp>
      <p:pic>
        <p:nvPicPr>
          <p:cNvPr id="4" name="Picture 3">
            <a:extLst>
              <a:ext uri="{FF2B5EF4-FFF2-40B4-BE49-F238E27FC236}">
                <a16:creationId xmlns:a16="http://schemas.microsoft.com/office/drawing/2014/main" id="{280CF71F-8A03-DAC7-4BC2-F05644ECBFFF}"/>
              </a:ext>
            </a:extLst>
          </p:cNvPr>
          <p:cNvPicPr>
            <a:picLocks noChangeAspect="1"/>
          </p:cNvPicPr>
          <p:nvPr/>
        </p:nvPicPr>
        <p:blipFill>
          <a:blip r:embed="rId4"/>
          <a:stretch>
            <a:fillRect/>
          </a:stretch>
        </p:blipFill>
        <p:spPr>
          <a:xfrm>
            <a:off x="979655" y="1831709"/>
            <a:ext cx="3194581" cy="3194581"/>
          </a:xfrm>
          <a:prstGeom prst="rect">
            <a:avLst/>
          </a:prstGeom>
        </p:spPr>
      </p:pic>
    </p:spTree>
    <p:custDataLst>
      <p:tags r:id="rId1"/>
    </p:custDataLst>
    <p:extLst>
      <p:ext uri="{BB962C8B-B14F-4D97-AF65-F5344CB8AC3E}">
        <p14:creationId xmlns:p14="http://schemas.microsoft.com/office/powerpoint/2010/main" val="379169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3F900-F166-BEB7-F740-8C872536DC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5210DC-B757-47AF-44F4-D6EC9F4BF93B}"/>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9" name="TextBox 8">
            <a:extLst>
              <a:ext uri="{FF2B5EF4-FFF2-40B4-BE49-F238E27FC236}">
                <a16:creationId xmlns:a16="http://schemas.microsoft.com/office/drawing/2014/main" id="{FE93D594-EDB9-AAE0-42FC-444C8F4A4E13}"/>
              </a:ext>
            </a:extLst>
          </p:cNvPr>
          <p:cNvSpPr txBox="1"/>
          <p:nvPr/>
        </p:nvSpPr>
        <p:spPr>
          <a:xfrm>
            <a:off x="838200" y="1763455"/>
            <a:ext cx="10515600" cy="3754874"/>
          </a:xfrm>
          <a:prstGeom prst="rect">
            <a:avLst/>
          </a:prstGeom>
          <a:noFill/>
        </p:spPr>
        <p:txBody>
          <a:bodyPr wrap="square">
            <a:spAutoFit/>
          </a:bodyPr>
          <a:lstStyle/>
          <a:p>
            <a:r>
              <a:rPr lang="en-CA" sz="1400" dirty="0"/>
              <a:t>Demographic Analysis</a:t>
            </a:r>
          </a:p>
          <a:p>
            <a:pPr marL="285750" indent="-285750">
              <a:buFont typeface="Arial" panose="020B0604020202020204" pitchFamily="34" charset="0"/>
              <a:buChar char="•"/>
            </a:pPr>
            <a:r>
              <a:rPr lang="en-CA" sz="1400" dirty="0"/>
              <a:t>Age Distribution: The majority of respondents were between the ages of 25-34, followed by the 18-24 age group.</a:t>
            </a:r>
          </a:p>
          <a:p>
            <a:pPr marL="285750" indent="-285750">
              <a:buFont typeface="Arial" panose="020B0604020202020204" pitchFamily="34" charset="0"/>
              <a:buChar char="•"/>
            </a:pPr>
            <a:r>
              <a:rPr lang="en-CA" sz="1400" dirty="0"/>
              <a:t>Geographic Distribution: The United States had the highest number of respondents, followed by India, Germany, France, and the United Kingdom.</a:t>
            </a:r>
          </a:p>
          <a:p>
            <a:r>
              <a:rPr lang="en-CA" sz="1400" dirty="0"/>
              <a:t>Technology Preferences</a:t>
            </a:r>
          </a:p>
          <a:p>
            <a:r>
              <a:rPr lang="en-CA" sz="1400" dirty="0"/>
              <a:t>Programming Languages:</a:t>
            </a:r>
          </a:p>
          <a:p>
            <a:pPr marL="285750" indent="-285750">
              <a:buFont typeface="Arial" panose="020B0604020202020204" pitchFamily="34" charset="0"/>
              <a:buChar char="•"/>
            </a:pPr>
            <a:r>
              <a:rPr lang="en-CA" sz="1400" dirty="0"/>
              <a:t>Python and JavaScript emerged as the most popular and desired languages.</a:t>
            </a:r>
          </a:p>
          <a:p>
            <a:pPr marL="285750" indent="-285750">
              <a:buFont typeface="Arial" panose="020B0604020202020204" pitchFamily="34" charset="0"/>
              <a:buChar char="•"/>
            </a:pPr>
            <a:r>
              <a:rPr lang="en-CA" sz="1400" dirty="0"/>
              <a:t>TypeScript and C# also gained significant popularity.</a:t>
            </a:r>
          </a:p>
          <a:p>
            <a:pPr marL="285750" indent="-285750">
              <a:buFont typeface="Arial" panose="020B0604020202020204" pitchFamily="34" charset="0"/>
              <a:buChar char="•"/>
            </a:pPr>
            <a:r>
              <a:rPr lang="en-CA" sz="1400" dirty="0"/>
              <a:t>Functional programming languages like Go, Rust, and Kotlin are gaining traction.</a:t>
            </a:r>
          </a:p>
          <a:p>
            <a:r>
              <a:rPr lang="en-CA" sz="1400" dirty="0"/>
              <a:t>Databases:</a:t>
            </a:r>
          </a:p>
          <a:p>
            <a:pPr marL="285750" indent="-285750">
              <a:buFont typeface="Arial" panose="020B0604020202020204" pitchFamily="34" charset="0"/>
              <a:buChar char="•"/>
            </a:pPr>
            <a:r>
              <a:rPr lang="en-CA" sz="1400" dirty="0"/>
              <a:t>PostgreSQL and Microsoft SQL Server were the most preferred databases.</a:t>
            </a:r>
          </a:p>
          <a:p>
            <a:pPr marL="285750" indent="-285750">
              <a:buFont typeface="Arial" panose="020B0604020202020204" pitchFamily="34" charset="0"/>
              <a:buChar char="•"/>
            </a:pPr>
            <a:r>
              <a:rPr lang="en-CA" sz="1400" dirty="0"/>
              <a:t>MySQL and MongoDB remained popular choices.                                                                                                                                           </a:t>
            </a:r>
          </a:p>
          <a:p>
            <a:pPr marL="285750" indent="-285750">
              <a:buFont typeface="Arial" panose="020B0604020202020204" pitchFamily="34" charset="0"/>
              <a:buChar char="•"/>
            </a:pPr>
            <a:r>
              <a:rPr lang="en-CA" sz="1400" dirty="0"/>
              <a:t>NoSQL databases like DynamoDB and Cloud </a:t>
            </a:r>
            <a:r>
              <a:rPr lang="en-CA" sz="1400" dirty="0" err="1"/>
              <a:t>Firestore</a:t>
            </a:r>
            <a:r>
              <a:rPr lang="en-CA" sz="1400" dirty="0"/>
              <a:t> are gaining momentum</a:t>
            </a:r>
          </a:p>
          <a:p>
            <a:r>
              <a:rPr lang="en-US" sz="1400" dirty="0"/>
              <a:t>Platforms:</a:t>
            </a:r>
          </a:p>
          <a:p>
            <a:pPr marL="285750" indent="-285750">
              <a:buFont typeface="Arial" panose="020B0604020202020204" pitchFamily="34" charset="0"/>
              <a:buChar char="•"/>
            </a:pPr>
            <a:r>
              <a:rPr lang="en-US" sz="1400" dirty="0"/>
              <a:t>Microsoft Azure and Amazon Web Services (AWS) were the most commonly used and desired platforms.</a:t>
            </a:r>
          </a:p>
          <a:p>
            <a:pPr marL="285750" indent="-285750">
              <a:buFont typeface="Arial" panose="020B0604020202020204" pitchFamily="34" charset="0"/>
              <a:buChar char="•"/>
            </a:pPr>
            <a:r>
              <a:rPr lang="en-US" sz="1400" dirty="0"/>
              <a:t>Google Cloud Platform was also widely adopted.</a:t>
            </a:r>
          </a:p>
          <a:p>
            <a:pPr marL="285750" indent="-285750">
              <a:buFont typeface="Arial" panose="020B0604020202020204" pitchFamily="34" charset="0"/>
              <a:buChar char="•"/>
            </a:pPr>
            <a:r>
              <a:rPr lang="en-US" sz="1400" dirty="0"/>
              <a:t>Serverless platforms like </a:t>
            </a:r>
            <a:r>
              <a:rPr lang="en-US" sz="1400" dirty="0" err="1"/>
              <a:t>Vercel</a:t>
            </a:r>
            <a:r>
              <a:rPr lang="en-US" sz="1400" dirty="0"/>
              <a:t> and Netlify are gaining popularity.</a:t>
            </a:r>
          </a:p>
        </p:txBody>
      </p:sp>
    </p:spTree>
    <p:custDataLst>
      <p:tags r:id="rId1"/>
    </p:custDataLst>
    <p:extLst>
      <p:ext uri="{BB962C8B-B14F-4D97-AF65-F5344CB8AC3E}">
        <p14:creationId xmlns:p14="http://schemas.microsoft.com/office/powerpoint/2010/main" val="2215908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6306F-5549-4BA9-E990-BBC426E09F18}"/>
              </a:ext>
            </a:extLst>
          </p:cNvPr>
          <p:cNvSpPr>
            <a:spLocks noGrp="1"/>
          </p:cNvSpPr>
          <p:nvPr>
            <p:ph type="title"/>
          </p:nvPr>
        </p:nvSpPr>
        <p:spPr/>
        <p:txBody>
          <a:bodyPr/>
          <a:lstStyle/>
          <a:p>
            <a:r>
              <a:rPr lang="en-US" dirty="0"/>
              <a:t>RESULTS CONTINUED</a:t>
            </a:r>
            <a:endParaRPr lang="en-CA" dirty="0"/>
          </a:p>
        </p:txBody>
      </p:sp>
      <p:sp>
        <p:nvSpPr>
          <p:cNvPr id="12" name="TextBox 11">
            <a:extLst>
              <a:ext uri="{FF2B5EF4-FFF2-40B4-BE49-F238E27FC236}">
                <a16:creationId xmlns:a16="http://schemas.microsoft.com/office/drawing/2014/main" id="{5C3F07F0-ABC6-11FA-66D9-A5F276CCB747}"/>
              </a:ext>
            </a:extLst>
          </p:cNvPr>
          <p:cNvSpPr txBox="1"/>
          <p:nvPr/>
        </p:nvSpPr>
        <p:spPr>
          <a:xfrm>
            <a:off x="838200" y="1763455"/>
            <a:ext cx="10515600" cy="3323987"/>
          </a:xfrm>
          <a:prstGeom prst="rect">
            <a:avLst/>
          </a:prstGeom>
          <a:noFill/>
        </p:spPr>
        <p:txBody>
          <a:bodyPr wrap="square">
            <a:spAutoFit/>
          </a:bodyPr>
          <a:lstStyle/>
          <a:p>
            <a:r>
              <a:rPr lang="en-US" sz="1400" dirty="0">
                <a:latin typeface="IBM Plex Sans (Body)"/>
              </a:rPr>
              <a:t>Web Frameworks:</a:t>
            </a:r>
          </a:p>
          <a:p>
            <a:pPr marL="285750" indent="-285750">
              <a:buFont typeface="Arial" panose="020B0604020202020204" pitchFamily="34" charset="0"/>
              <a:buChar char="•"/>
            </a:pPr>
            <a:r>
              <a:rPr lang="en-US" sz="1400" dirty="0">
                <a:latin typeface="IBM Plex Sans (Body)"/>
              </a:rPr>
              <a:t>Spring Boot and ASP.NET Core were the most popular web frameworks.</a:t>
            </a:r>
          </a:p>
          <a:p>
            <a:pPr marL="285750" indent="-285750">
              <a:buFont typeface="Arial" panose="020B0604020202020204" pitchFamily="34" charset="0"/>
              <a:buChar char="•"/>
            </a:pPr>
            <a:r>
              <a:rPr lang="en-US" sz="1400" dirty="0">
                <a:latin typeface="IBM Plex Sans (Body)"/>
              </a:rPr>
              <a:t>Django and React were also widely used.</a:t>
            </a:r>
          </a:p>
          <a:p>
            <a:pPr marL="285750" indent="-285750">
              <a:buFont typeface="Arial" panose="020B0604020202020204" pitchFamily="34" charset="0"/>
              <a:buChar char="•"/>
            </a:pPr>
            <a:r>
              <a:rPr lang="en-US" sz="1400" dirty="0" err="1">
                <a:latin typeface="IBM Plex Sans (Body)"/>
              </a:rPr>
              <a:t>FastAPI</a:t>
            </a:r>
            <a:r>
              <a:rPr lang="en-US" sz="1400" dirty="0">
                <a:latin typeface="IBM Plex Sans (Body)"/>
              </a:rPr>
              <a:t> and Next.js are emerging as strong contenders.</a:t>
            </a:r>
          </a:p>
          <a:p>
            <a:r>
              <a:rPr lang="en-US" sz="1400" dirty="0">
                <a:latin typeface="IBM Plex Sans (Body)"/>
              </a:rPr>
              <a:t>Educational Attainment:</a:t>
            </a:r>
          </a:p>
          <a:p>
            <a:pPr marL="285750" indent="-285750">
              <a:buFont typeface="Arial" panose="020B0604020202020204" pitchFamily="34" charset="0"/>
              <a:buChar char="•"/>
            </a:pPr>
            <a:r>
              <a:rPr lang="en-US" sz="1400" dirty="0">
                <a:latin typeface="IBM Plex Sans (Body)"/>
              </a:rPr>
              <a:t>Younger respondents, especially those aged 25-34 and 18-24, were more likely to hold Bachelor's and Master's degrees.</a:t>
            </a:r>
          </a:p>
          <a:p>
            <a:pPr marL="285750" indent="-285750">
              <a:buFont typeface="Arial" panose="020B0604020202020204" pitchFamily="34" charset="0"/>
              <a:buChar char="•"/>
            </a:pPr>
            <a:r>
              <a:rPr lang="en-US" sz="1400" dirty="0">
                <a:latin typeface="IBM Plex Sans (Body)"/>
              </a:rPr>
              <a:t>Older respondents were more likely to have secondary school education.</a:t>
            </a:r>
          </a:p>
          <a:p>
            <a:r>
              <a:rPr lang="en-US" sz="1400" dirty="0">
                <a:latin typeface="IBM Plex Sans (Body)"/>
              </a:rPr>
              <a:t>Overall Trends</a:t>
            </a:r>
          </a:p>
          <a:p>
            <a:pPr marL="285750" indent="-285750">
              <a:buFont typeface="Arial" panose="020B0604020202020204" pitchFamily="34" charset="0"/>
              <a:buChar char="•"/>
            </a:pPr>
            <a:r>
              <a:rPr lang="en-US" sz="1400" dirty="0">
                <a:latin typeface="IBM Plex Sans (Body)"/>
              </a:rPr>
              <a:t>Cloud-native technologies are becoming increasingly popular.</a:t>
            </a:r>
          </a:p>
          <a:p>
            <a:pPr marL="285750" indent="-285750">
              <a:buFont typeface="Arial" panose="020B0604020202020204" pitchFamily="34" charset="0"/>
              <a:buChar char="•"/>
            </a:pPr>
            <a:r>
              <a:rPr lang="en-US" sz="1400" dirty="0">
                <a:latin typeface="IBM Plex Sans (Body)"/>
              </a:rPr>
              <a:t>Low-code/no-code development is gaining traction.</a:t>
            </a:r>
          </a:p>
          <a:p>
            <a:pPr marL="285750" indent="-285750">
              <a:buFont typeface="Arial" panose="020B0604020202020204" pitchFamily="34" charset="0"/>
              <a:buChar char="•"/>
            </a:pPr>
            <a:r>
              <a:rPr lang="en-US" sz="1400" dirty="0">
                <a:latin typeface="IBM Plex Sans (Body)"/>
              </a:rPr>
              <a:t>AI and machine learning are being integrated into development workflows.</a:t>
            </a:r>
          </a:p>
          <a:p>
            <a:pPr marL="285750" indent="-285750">
              <a:buFont typeface="Arial" panose="020B0604020202020204" pitchFamily="34" charset="0"/>
              <a:buChar char="•"/>
            </a:pPr>
            <a:r>
              <a:rPr lang="en-US" sz="1400" dirty="0">
                <a:latin typeface="IBM Plex Sans (Body)"/>
              </a:rPr>
              <a:t>Remote work and flexible work arrangements are becoming more common.</a:t>
            </a:r>
          </a:p>
          <a:p>
            <a:r>
              <a:rPr lang="en-US" sz="1400" dirty="0">
                <a:latin typeface="IBM Plex Sans (Body)"/>
              </a:rPr>
              <a:t>By understanding these trends, developers and organizations</a:t>
            </a:r>
          </a:p>
          <a:p>
            <a:r>
              <a:rPr lang="en-US" sz="1400" dirty="0">
                <a:latin typeface="IBM Plex Sans (Body)"/>
              </a:rPr>
              <a:t>can make informed decisions to stay ahead of the curve and capitalize on</a:t>
            </a:r>
          </a:p>
          <a:p>
            <a:r>
              <a:rPr lang="en-US" sz="1400" dirty="0">
                <a:latin typeface="IBM Plex Sans (Body)"/>
              </a:rPr>
              <a:t>emerging opportunities</a:t>
            </a:r>
          </a:p>
        </p:txBody>
      </p:sp>
    </p:spTree>
    <p:extLst>
      <p:ext uri="{BB962C8B-B14F-4D97-AF65-F5344CB8AC3E}">
        <p14:creationId xmlns:p14="http://schemas.microsoft.com/office/powerpoint/2010/main" val="3538456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27A2E-C667-F6D3-A1E3-47F70603EABA}"/>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5539A591-4DF0-3912-FF72-3FD0BD7B9C1F}"/>
              </a:ext>
            </a:extLst>
          </p:cNvPr>
          <p:cNvSpPr>
            <a:spLocks noGrp="1"/>
          </p:cNvSpPr>
          <p:nvPr>
            <p:ph type="title"/>
          </p:nvPr>
        </p:nvSpPr>
        <p:spPr>
          <a:xfrm>
            <a:off x="838200" y="365125"/>
            <a:ext cx="10515600" cy="1325563"/>
          </a:xfrm>
        </p:spPr>
        <p:txBody>
          <a:bodyPr/>
          <a:lstStyle/>
          <a:p>
            <a:r>
              <a:rPr lang="en-US" dirty="0"/>
              <a:t>PROGRAMMING LANGUAGE TRENDS</a:t>
            </a:r>
          </a:p>
        </p:txBody>
      </p:sp>
      <p:sp>
        <p:nvSpPr>
          <p:cNvPr id="8" name="Content Placeholder 2">
            <a:extLst>
              <a:ext uri="{FF2B5EF4-FFF2-40B4-BE49-F238E27FC236}">
                <a16:creationId xmlns:a16="http://schemas.microsoft.com/office/drawing/2014/main" id="{54B8C8AD-F58A-1F17-9CA2-E737E1949923}"/>
              </a:ext>
            </a:extLst>
          </p:cNvPr>
          <p:cNvSpPr>
            <a:spLocks noGrp="1"/>
          </p:cNvSpPr>
          <p:nvPr>
            <p:ph sz="half" idx="1"/>
          </p:nvPr>
        </p:nvSpPr>
        <p:spPr>
          <a:xfrm>
            <a:off x="813816" y="1825625"/>
            <a:ext cx="2228642" cy="501939"/>
          </a:xfrm>
        </p:spPr>
        <p:txBody>
          <a:bodyPr>
            <a:normAutofit/>
          </a:bodyPr>
          <a:lstStyle/>
          <a:p>
            <a:pPr marL="0" indent="0">
              <a:buNone/>
            </a:pPr>
            <a:r>
              <a:rPr lang="en-US" dirty="0">
                <a:latin typeface="IBM Plex Sans (Body)"/>
              </a:rPr>
              <a:t>Current year</a:t>
            </a:r>
          </a:p>
        </p:txBody>
      </p:sp>
      <p:sp>
        <p:nvSpPr>
          <p:cNvPr id="9" name="Content Placeholder 3">
            <a:extLst>
              <a:ext uri="{FF2B5EF4-FFF2-40B4-BE49-F238E27FC236}">
                <a16:creationId xmlns:a16="http://schemas.microsoft.com/office/drawing/2014/main" id="{D9FB3B79-D3E9-99FC-ECF2-28CCBF64752F}"/>
              </a:ext>
            </a:extLst>
          </p:cNvPr>
          <p:cNvSpPr>
            <a:spLocks noGrp="1"/>
          </p:cNvSpPr>
          <p:nvPr>
            <p:ph sz="half" idx="2"/>
          </p:nvPr>
        </p:nvSpPr>
        <p:spPr>
          <a:xfrm>
            <a:off x="6172200" y="1825625"/>
            <a:ext cx="1758142" cy="501939"/>
          </a:xfrm>
        </p:spPr>
        <p:txBody>
          <a:bodyPr>
            <a:normAutofit/>
          </a:bodyPr>
          <a:lstStyle/>
          <a:p>
            <a:pPr marL="0" indent="0">
              <a:buNone/>
            </a:pPr>
            <a:r>
              <a:rPr lang="en-US" dirty="0">
                <a:latin typeface="IBM Plex Sans (Body)"/>
              </a:rPr>
              <a:t>Next Year</a:t>
            </a:r>
          </a:p>
        </p:txBody>
      </p:sp>
      <p:sp>
        <p:nvSpPr>
          <p:cNvPr id="10" name="Content Placeholder 2">
            <a:extLst>
              <a:ext uri="{FF2B5EF4-FFF2-40B4-BE49-F238E27FC236}">
                <a16:creationId xmlns:a16="http://schemas.microsoft.com/office/drawing/2014/main" id="{2DFAC5CF-1B58-ABB4-D63B-1D931D572459}"/>
              </a:ext>
            </a:extLst>
          </p:cNvPr>
          <p:cNvSpPr txBox="1">
            <a:spLocks/>
          </p:cNvSpPr>
          <p:nvPr/>
        </p:nvSpPr>
        <p:spPr>
          <a:xfrm>
            <a:off x="838199" y="2327565"/>
            <a:ext cx="4614949" cy="36703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None/>
            </a:pPr>
            <a:endParaRPr lang="en-CA" sz="1200" kern="100" dirty="0">
              <a:solidFill>
                <a:schemeClr val="tx1"/>
              </a:solidFill>
              <a:effectLst/>
              <a:latin typeface="IBM Plex Sans (Body)"/>
              <a:ea typeface="Aptos" panose="020B0004020202020204" pitchFamily="34"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FBAA9DB0-9EAC-9B25-C7F3-3CE83758128E}"/>
              </a:ext>
            </a:extLst>
          </p:cNvPr>
          <p:cNvSpPr txBox="1">
            <a:spLocks/>
          </p:cNvSpPr>
          <p:nvPr/>
        </p:nvSpPr>
        <p:spPr>
          <a:xfrm>
            <a:off x="6172200" y="2327564"/>
            <a:ext cx="4614949" cy="36703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0" indent="0">
              <a:lnSpc>
                <a:spcPct val="100000"/>
              </a:lnSpc>
              <a:spcBef>
                <a:spcPts val="0"/>
              </a:spcBef>
              <a:spcAft>
                <a:spcPts val="800"/>
              </a:spcAft>
              <a:buNone/>
              <a:tabLst>
                <a:tab pos="457200" algn="l"/>
              </a:tabLst>
            </a:pPr>
            <a:endParaRPr lang="en-CA" sz="1200" kern="100" dirty="0">
              <a:solidFill>
                <a:schemeClr val="tx1"/>
              </a:solidFill>
              <a:effectLst/>
              <a:latin typeface="IBM Plex Sans (Body)"/>
              <a:ea typeface="Aptos" panose="020B00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8C054BB-94B4-C2A0-EBEB-1B1599930368}"/>
              </a:ext>
            </a:extLst>
          </p:cNvPr>
          <p:cNvPicPr>
            <a:picLocks noChangeAspect="1"/>
          </p:cNvPicPr>
          <p:nvPr/>
        </p:nvPicPr>
        <p:blipFill>
          <a:blip r:embed="rId3"/>
          <a:stretch>
            <a:fillRect/>
          </a:stretch>
        </p:blipFill>
        <p:spPr>
          <a:xfrm>
            <a:off x="840263" y="2327563"/>
            <a:ext cx="4896211" cy="3670301"/>
          </a:xfrm>
          <a:prstGeom prst="rect">
            <a:avLst/>
          </a:prstGeom>
        </p:spPr>
      </p:pic>
      <p:pic>
        <p:nvPicPr>
          <p:cNvPr id="5" name="Picture 4">
            <a:extLst>
              <a:ext uri="{FF2B5EF4-FFF2-40B4-BE49-F238E27FC236}">
                <a16:creationId xmlns:a16="http://schemas.microsoft.com/office/drawing/2014/main" id="{E936DCCA-285C-4507-1374-95BEE161D1EC}"/>
              </a:ext>
            </a:extLst>
          </p:cNvPr>
          <p:cNvPicPr>
            <a:picLocks noChangeAspect="1"/>
          </p:cNvPicPr>
          <p:nvPr/>
        </p:nvPicPr>
        <p:blipFill>
          <a:blip r:embed="rId4"/>
          <a:stretch>
            <a:fillRect/>
          </a:stretch>
        </p:blipFill>
        <p:spPr>
          <a:xfrm>
            <a:off x="6096000" y="2327563"/>
            <a:ext cx="4923574" cy="3670301"/>
          </a:xfrm>
          <a:prstGeom prst="rect">
            <a:avLst/>
          </a:prstGeom>
        </p:spPr>
      </p:pic>
    </p:spTree>
    <p:custDataLst>
      <p:tags r:id="rId1"/>
    </p:custDataLst>
    <p:extLst>
      <p:ext uri="{BB962C8B-B14F-4D97-AF65-F5344CB8AC3E}">
        <p14:creationId xmlns:p14="http://schemas.microsoft.com/office/powerpoint/2010/main" val="3684467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7BF14-48B4-018D-63EE-DF24A5A8CF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444DA4-C4B2-2A92-8A96-C527D8D026A7}"/>
              </a:ext>
            </a:extLst>
          </p:cNvPr>
          <p:cNvSpPr>
            <a:spLocks noGrp="1"/>
          </p:cNvSpPr>
          <p:nvPr>
            <p:ph type="title"/>
          </p:nvPr>
        </p:nvSpPr>
        <p:spPr>
          <a:xfrm>
            <a:off x="838200" y="365125"/>
            <a:ext cx="10515600" cy="1325563"/>
          </a:xfrm>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0E85DDBB-31B7-4F81-1E76-90009348F1DE}"/>
              </a:ext>
            </a:extLst>
          </p:cNvPr>
          <p:cNvSpPr>
            <a:spLocks noGrp="1"/>
          </p:cNvSpPr>
          <p:nvPr>
            <p:ph sz="half" idx="1"/>
          </p:nvPr>
        </p:nvSpPr>
        <p:spPr>
          <a:xfrm>
            <a:off x="813816" y="1825625"/>
            <a:ext cx="5181600" cy="4351338"/>
          </a:xfrm>
        </p:spPr>
        <p:txBody>
          <a:bodyPr>
            <a:normAutofit fontScale="62500" lnSpcReduction="20000"/>
          </a:bodyPr>
          <a:lstStyle/>
          <a:p>
            <a:pPr marL="0" indent="0">
              <a:buNone/>
            </a:pPr>
            <a:r>
              <a:rPr lang="en-US" sz="3800" dirty="0">
                <a:latin typeface="IBM Plex Sans (Body)"/>
              </a:rPr>
              <a:t>Findings</a:t>
            </a:r>
          </a:p>
          <a:p>
            <a:pPr>
              <a:lnSpc>
                <a:spcPct val="107000"/>
              </a:lnSpc>
              <a:tabLst>
                <a:tab pos="457200" algn="l"/>
              </a:tabLst>
            </a:pPr>
            <a:r>
              <a:rPr lang="en-CA" sz="1900" b="1" kern="0" dirty="0">
                <a:effectLst/>
                <a:latin typeface="IBM Plex Sans (Body)"/>
                <a:ea typeface="Times New Roman" panose="02020603050405020304" pitchFamily="18" charset="0"/>
                <a:cs typeface="Times New Roman" panose="02020603050405020304" pitchFamily="18" charset="0"/>
              </a:rPr>
              <a:t>C# and Python Dominance:</a:t>
            </a:r>
            <a:r>
              <a:rPr lang="en-CA" sz="1900" kern="0" dirty="0">
                <a:effectLst/>
                <a:latin typeface="IBM Plex Sans (Body)"/>
                <a:ea typeface="Times New Roman" panose="02020603050405020304" pitchFamily="18" charset="0"/>
                <a:cs typeface="Times New Roman" panose="02020603050405020304" pitchFamily="18" charset="0"/>
              </a:rPr>
              <a:t> Both C# and Python hold strong positions in both the “current year" and “next year" categories. This indicates their versatility and wide-ranging applications in various industries. </a:t>
            </a:r>
            <a:endParaRPr lang="en-CA" sz="1900" kern="100" dirty="0">
              <a:effectLst/>
              <a:latin typeface="IBM Plex Sans (Body)"/>
              <a:ea typeface="Aptos" panose="020B0004020202020204" pitchFamily="34" charset="0"/>
              <a:cs typeface="Times New Roman" panose="02020603050405020304" pitchFamily="18" charset="0"/>
            </a:endParaRPr>
          </a:p>
          <a:p>
            <a:pPr>
              <a:lnSpc>
                <a:spcPct val="107000"/>
              </a:lnSpc>
              <a:tabLst>
                <a:tab pos="457200" algn="l"/>
              </a:tabLst>
            </a:pPr>
            <a:r>
              <a:rPr lang="en-CA" sz="1900" b="1" kern="0" dirty="0">
                <a:effectLst/>
                <a:latin typeface="IBM Plex Sans (Body)"/>
                <a:ea typeface="Times New Roman" panose="02020603050405020304" pitchFamily="18" charset="0"/>
                <a:cs typeface="Times New Roman" panose="02020603050405020304" pitchFamily="18" charset="0"/>
              </a:rPr>
              <a:t>JavaScript and TypeScript Popularity:</a:t>
            </a:r>
            <a:r>
              <a:rPr lang="en-CA" sz="1900" kern="0" dirty="0">
                <a:effectLst/>
                <a:latin typeface="IBM Plex Sans (Body)"/>
                <a:ea typeface="Times New Roman" panose="02020603050405020304" pitchFamily="18" charset="0"/>
                <a:cs typeface="Times New Roman" panose="02020603050405020304" pitchFamily="18" charset="0"/>
              </a:rPr>
              <a:t> JavaScript, the core language of web development, and its typed superset, TypeScript, are highly popular and desired. This reflects the continued growth and importance of web development. </a:t>
            </a:r>
            <a:endParaRPr lang="en-CA" sz="1900" kern="100" dirty="0">
              <a:effectLst/>
              <a:latin typeface="IBM Plex Sans (Body)"/>
              <a:ea typeface="Aptos" panose="020B0004020202020204" pitchFamily="34" charset="0"/>
              <a:cs typeface="Times New Roman" panose="02020603050405020304" pitchFamily="18" charset="0"/>
            </a:endParaRPr>
          </a:p>
          <a:p>
            <a:pPr>
              <a:lnSpc>
                <a:spcPct val="107000"/>
              </a:lnSpc>
              <a:tabLst>
                <a:tab pos="457200" algn="l"/>
              </a:tabLst>
            </a:pPr>
            <a:r>
              <a:rPr lang="en-CA" sz="1900" b="1" kern="0" dirty="0">
                <a:effectLst/>
                <a:latin typeface="IBM Plex Sans (Body)"/>
                <a:ea typeface="Times New Roman" panose="02020603050405020304" pitchFamily="18" charset="0"/>
                <a:cs typeface="Times New Roman" panose="02020603050405020304" pitchFamily="18" charset="0"/>
              </a:rPr>
              <a:t>Java's Enduring Relevance:</a:t>
            </a:r>
            <a:r>
              <a:rPr lang="en-CA" sz="1900" kern="0" dirty="0">
                <a:effectLst/>
                <a:latin typeface="IBM Plex Sans (Body)"/>
                <a:ea typeface="Times New Roman" panose="02020603050405020304" pitchFamily="18" charset="0"/>
                <a:cs typeface="Times New Roman" panose="02020603050405020304" pitchFamily="18" charset="0"/>
              </a:rPr>
              <a:t> Java, a long-standing language, maintains its relevance, especially in enterprise applications and Android development. </a:t>
            </a:r>
            <a:endParaRPr lang="en-CA" sz="1900" kern="100" dirty="0">
              <a:latin typeface="IBM Plex Sans (Body)"/>
              <a:ea typeface="Times New Roman" panose="02020603050405020304" pitchFamily="18" charset="0"/>
              <a:cs typeface="Times New Roman" panose="02020603050405020304" pitchFamily="18" charset="0"/>
            </a:endParaRPr>
          </a:p>
          <a:p>
            <a:pPr>
              <a:lnSpc>
                <a:spcPct val="107000"/>
              </a:lnSpc>
              <a:tabLst>
                <a:tab pos="457200" algn="l"/>
              </a:tabLst>
            </a:pPr>
            <a:r>
              <a:rPr lang="en-CA" sz="1900" b="1" kern="0" dirty="0">
                <a:effectLst/>
                <a:latin typeface="IBM Plex Sans (Body)"/>
                <a:ea typeface="Times New Roman" panose="02020603050405020304" pitchFamily="18" charset="0"/>
                <a:cs typeface="Times New Roman" panose="02020603050405020304" pitchFamily="18" charset="0"/>
              </a:rPr>
              <a:t>Functional Programming on the Rise:</a:t>
            </a:r>
            <a:r>
              <a:rPr lang="en-CA" sz="1900" kern="0" dirty="0">
                <a:effectLst/>
                <a:latin typeface="IBM Plex Sans (Body)"/>
                <a:ea typeface="Times New Roman" panose="02020603050405020304" pitchFamily="18" charset="0"/>
                <a:cs typeface="Times New Roman" panose="02020603050405020304" pitchFamily="18" charset="0"/>
              </a:rPr>
              <a:t> Languages like Elixir, Go, Rust, and Kotlin, which embrace functional programming paradigms, are gaining traction. This suggests a growing interest in building scalable, reliable, and efficient systems. </a:t>
            </a:r>
            <a:endParaRPr lang="en-CA" sz="1900" kern="100" dirty="0">
              <a:effectLst/>
              <a:latin typeface="IBM Plex Sans (Body)"/>
              <a:ea typeface="Aptos" panose="020B0004020202020204" pitchFamily="34" charset="0"/>
              <a:cs typeface="Times New Roman" panose="02020603050405020304" pitchFamily="18" charset="0"/>
            </a:endParaRPr>
          </a:p>
          <a:p>
            <a:pPr>
              <a:lnSpc>
                <a:spcPct val="107000"/>
              </a:lnSpc>
              <a:spcAft>
                <a:spcPts val="800"/>
              </a:spcAft>
              <a:tabLst>
                <a:tab pos="457200" algn="l"/>
              </a:tabLst>
            </a:pPr>
            <a:r>
              <a:rPr lang="en-CA" sz="1900" b="1" kern="0" dirty="0">
                <a:effectLst/>
                <a:latin typeface="IBM Plex Sans (Body)"/>
                <a:ea typeface="Times New Roman" panose="02020603050405020304" pitchFamily="18" charset="0"/>
                <a:cs typeface="Times New Roman" panose="02020603050405020304" pitchFamily="18" charset="0"/>
              </a:rPr>
              <a:t>Shift Towards Modern Languages:</a:t>
            </a:r>
            <a:r>
              <a:rPr lang="en-CA" sz="1900" kern="0" dirty="0">
                <a:effectLst/>
                <a:latin typeface="IBM Plex Sans (Body)"/>
                <a:ea typeface="Times New Roman" panose="02020603050405020304" pitchFamily="18" charset="0"/>
                <a:cs typeface="Times New Roman" panose="02020603050405020304" pitchFamily="18" charset="0"/>
              </a:rPr>
              <a:t> There's a clear trend towards modern languages that offer improved productivity, performance, and maintainability. This is evident in the increasing popularity of TypeScript and functional programming languages.</a:t>
            </a:r>
            <a:endParaRPr lang="en-CA" sz="1900" kern="100" dirty="0">
              <a:effectLst/>
              <a:latin typeface="IBM Plex Sans (Body)"/>
              <a:ea typeface="Aptos" panose="020B000402020202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D2166E7F-5223-7C98-EBC0-E8FA35940F98}"/>
              </a:ext>
            </a:extLst>
          </p:cNvPr>
          <p:cNvSpPr>
            <a:spLocks noGrp="1"/>
          </p:cNvSpPr>
          <p:nvPr>
            <p:ph sz="half" idx="2"/>
          </p:nvPr>
        </p:nvSpPr>
        <p:spPr>
          <a:xfrm>
            <a:off x="6172200" y="1825625"/>
            <a:ext cx="5181600" cy="4351338"/>
          </a:xfrm>
        </p:spPr>
        <p:txBody>
          <a:bodyPr>
            <a:normAutofit fontScale="62500" lnSpcReduction="20000"/>
          </a:bodyPr>
          <a:lstStyle/>
          <a:p>
            <a:pPr marL="0" indent="0">
              <a:buNone/>
            </a:pPr>
            <a:r>
              <a:rPr lang="en-US" sz="3800" dirty="0">
                <a:latin typeface="IBM Plex Sans (Body)"/>
              </a:rPr>
              <a:t>Implications</a:t>
            </a:r>
          </a:p>
          <a:p>
            <a:pPr>
              <a:lnSpc>
                <a:spcPct val="107000"/>
              </a:lnSpc>
              <a:tabLst>
                <a:tab pos="457200" algn="l"/>
              </a:tabLst>
            </a:pPr>
            <a:r>
              <a:rPr lang="en-CA" sz="1900" b="1" kern="0" dirty="0">
                <a:effectLst/>
                <a:latin typeface="IBM Plex Sans (Body)"/>
                <a:ea typeface="Times New Roman" panose="02020603050405020304" pitchFamily="18" charset="0"/>
                <a:cs typeface="Times New Roman" panose="02020603050405020304" pitchFamily="18" charset="0"/>
              </a:rPr>
              <a:t>Skill Development:</a:t>
            </a:r>
            <a:r>
              <a:rPr lang="en-CA" sz="1900" kern="0" dirty="0">
                <a:effectLst/>
                <a:latin typeface="IBM Plex Sans (Body)"/>
                <a:ea typeface="Times New Roman" panose="02020603050405020304" pitchFamily="18" charset="0"/>
                <a:cs typeface="Times New Roman" panose="02020603050405020304" pitchFamily="18" charset="0"/>
              </a:rPr>
              <a:t> Developers should consider acquiring skills in C#, Python, JavaScript, and TypeScript to remain competitive in the job market. </a:t>
            </a:r>
            <a:endParaRPr lang="en-CA" sz="1900" kern="100" dirty="0">
              <a:effectLst/>
              <a:latin typeface="IBM Plex Sans (Body)"/>
              <a:ea typeface="Aptos" panose="020B0004020202020204" pitchFamily="34" charset="0"/>
              <a:cs typeface="Times New Roman" panose="02020603050405020304" pitchFamily="18" charset="0"/>
            </a:endParaRPr>
          </a:p>
          <a:p>
            <a:pPr>
              <a:lnSpc>
                <a:spcPct val="107000"/>
              </a:lnSpc>
              <a:tabLst>
                <a:tab pos="457200" algn="l"/>
              </a:tabLst>
            </a:pPr>
            <a:r>
              <a:rPr lang="en-CA" sz="1900" b="1" kern="0" dirty="0">
                <a:effectLst/>
                <a:latin typeface="IBM Plex Sans (Body)"/>
                <a:ea typeface="Times New Roman" panose="02020603050405020304" pitchFamily="18" charset="0"/>
                <a:cs typeface="Times New Roman" panose="02020603050405020304" pitchFamily="18" charset="0"/>
              </a:rPr>
              <a:t>Technology Adoption:</a:t>
            </a:r>
            <a:r>
              <a:rPr lang="en-CA" sz="1900" kern="0" dirty="0">
                <a:effectLst/>
                <a:latin typeface="IBM Plex Sans (Body)"/>
                <a:ea typeface="Times New Roman" panose="02020603050405020304" pitchFamily="18" charset="0"/>
                <a:cs typeface="Times New Roman" panose="02020603050405020304" pitchFamily="18" charset="0"/>
              </a:rPr>
              <a:t> Organizations should adopt technologies and frameworks that are built on these popular languages to leverage their benefits and attract top talent. </a:t>
            </a:r>
            <a:endParaRPr lang="en-CA" sz="1900" kern="100" dirty="0">
              <a:effectLst/>
              <a:latin typeface="IBM Plex Sans (Body)"/>
              <a:ea typeface="Aptos" panose="020B0004020202020204" pitchFamily="34" charset="0"/>
              <a:cs typeface="Times New Roman" panose="02020603050405020304" pitchFamily="18" charset="0"/>
            </a:endParaRPr>
          </a:p>
          <a:p>
            <a:pPr>
              <a:lnSpc>
                <a:spcPct val="107000"/>
              </a:lnSpc>
              <a:tabLst>
                <a:tab pos="457200" algn="l"/>
              </a:tabLst>
            </a:pPr>
            <a:r>
              <a:rPr lang="en-CA" sz="1900" b="1" kern="0" dirty="0">
                <a:effectLst/>
                <a:latin typeface="IBM Plex Sans (Body)"/>
                <a:ea typeface="Times New Roman" panose="02020603050405020304" pitchFamily="18" charset="0"/>
                <a:cs typeface="Times New Roman" panose="02020603050405020304" pitchFamily="18" charset="0"/>
              </a:rPr>
              <a:t>Education and Training:</a:t>
            </a:r>
            <a:r>
              <a:rPr lang="en-CA" sz="1900" kern="0" dirty="0">
                <a:effectLst/>
                <a:latin typeface="IBM Plex Sans (Body)"/>
                <a:ea typeface="Times New Roman" panose="02020603050405020304" pitchFamily="18" charset="0"/>
                <a:cs typeface="Times New Roman" panose="02020603050405020304" pitchFamily="18" charset="0"/>
              </a:rPr>
              <a:t> Educational institutions and training providers should update their curricula to include these languages and their associated technologies. </a:t>
            </a:r>
            <a:endParaRPr lang="en-CA" sz="1900" kern="100" dirty="0">
              <a:effectLst/>
              <a:latin typeface="IBM Plex Sans (Body)"/>
              <a:ea typeface="Aptos" panose="020B0004020202020204" pitchFamily="34" charset="0"/>
              <a:cs typeface="Times New Roman" panose="02020603050405020304" pitchFamily="18" charset="0"/>
            </a:endParaRPr>
          </a:p>
          <a:p>
            <a:pPr>
              <a:lnSpc>
                <a:spcPct val="107000"/>
              </a:lnSpc>
              <a:tabLst>
                <a:tab pos="457200" algn="l"/>
              </a:tabLst>
            </a:pPr>
            <a:r>
              <a:rPr lang="en-CA" sz="1900" b="1" kern="0" dirty="0">
                <a:effectLst/>
                <a:latin typeface="IBM Plex Sans (Body)"/>
                <a:ea typeface="Times New Roman" panose="02020603050405020304" pitchFamily="18" charset="0"/>
                <a:cs typeface="Times New Roman" panose="02020603050405020304" pitchFamily="18" charset="0"/>
              </a:rPr>
              <a:t>Future Trends:</a:t>
            </a:r>
            <a:r>
              <a:rPr lang="en-CA" sz="1900" kern="0" dirty="0">
                <a:effectLst/>
                <a:latin typeface="IBM Plex Sans (Body)"/>
                <a:ea typeface="Times New Roman" panose="02020603050405020304" pitchFamily="18" charset="0"/>
                <a:cs typeface="Times New Roman" panose="02020603050405020304" pitchFamily="18" charset="0"/>
              </a:rPr>
              <a:t> Keep an eye on emerging trends in functional programming and other modern paradigms. </a:t>
            </a:r>
            <a:endParaRPr lang="en-CA" sz="1900" kern="100" dirty="0">
              <a:effectLst/>
              <a:latin typeface="IBM Plex Sans (Body)"/>
              <a:ea typeface="Aptos" panose="020B0004020202020204" pitchFamily="34" charset="0"/>
              <a:cs typeface="Times New Roman" panose="02020603050405020304" pitchFamily="18" charset="0"/>
            </a:endParaRPr>
          </a:p>
          <a:p>
            <a:pPr>
              <a:lnSpc>
                <a:spcPct val="107000"/>
              </a:lnSpc>
              <a:spcAft>
                <a:spcPts val="800"/>
              </a:spcAft>
              <a:tabLst>
                <a:tab pos="457200" algn="l"/>
              </a:tabLst>
            </a:pPr>
            <a:r>
              <a:rPr lang="en-CA" sz="1900" b="1" kern="0" dirty="0">
                <a:effectLst/>
                <a:latin typeface="IBM Plex Sans (Body)"/>
                <a:ea typeface="Times New Roman" panose="02020603050405020304" pitchFamily="18" charset="0"/>
                <a:cs typeface="Times New Roman" panose="02020603050405020304" pitchFamily="18" charset="0"/>
              </a:rPr>
              <a:t>Talent Acquisition:</a:t>
            </a:r>
            <a:r>
              <a:rPr lang="en-CA" sz="1900" kern="0" dirty="0">
                <a:effectLst/>
                <a:latin typeface="IBM Plex Sans (Body)"/>
                <a:ea typeface="Times New Roman" panose="02020603050405020304" pitchFamily="18" charset="0"/>
                <a:cs typeface="Times New Roman" panose="02020603050405020304" pitchFamily="18" charset="0"/>
              </a:rPr>
              <a:t> Companies should focus on hiring developers with expertise in these languages to drive innovation and growth.</a:t>
            </a:r>
            <a:endParaRPr lang="en-CA" sz="1900" kern="100" dirty="0">
              <a:effectLst/>
              <a:latin typeface="IBM Plex Sans (Body)"/>
              <a:ea typeface="Aptos" panose="020B000402020202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7012887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
  <p:tag name="ARTICULATE_DESIGN_ID_SLIDE_TEMPLATE_SKILL_NETWORK" val="762xjmeN"/>
  <p:tag name="ARTICULATE_DESIGN_ID_IBM DEVELOPER 2018 WHITE BACKGROUND" val="AcyDFp8V"/>
  <p:tag name="ARTICULATE_SLIDE_THUMBNAIL_REFRESH"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LIDE_TEMPLATE_skill_network">
  <a:themeElements>
    <a:clrScheme name="IBM Skills Network">
      <a:dk1>
        <a:srgbClr val="262626"/>
      </a:dk1>
      <a:lt1>
        <a:srgbClr val="525252"/>
      </a:lt1>
      <a:dk2>
        <a:srgbClr val="FFFFFF"/>
      </a:dk2>
      <a:lt2>
        <a:srgbClr val="FFFFFF"/>
      </a:lt2>
      <a:accent1>
        <a:srgbClr val="6C4DEA"/>
      </a:accent1>
      <a:accent2>
        <a:srgbClr val="82CFFF"/>
      </a:accent2>
      <a:accent3>
        <a:srgbClr val="FF7EB6"/>
      </a:accent3>
      <a:accent4>
        <a:srgbClr val="3DDBD9"/>
      </a:accent4>
      <a:accent5>
        <a:srgbClr val="5B9BD5"/>
      </a:accent5>
      <a:accent6>
        <a:srgbClr val="525252"/>
      </a:accent6>
      <a:hlink>
        <a:srgbClr val="C1C7CD"/>
      </a:hlink>
      <a:folHlink>
        <a:srgbClr val="DA1E28"/>
      </a:folHlink>
    </a:clrScheme>
    <a:fontScheme name="IBM Skills Network">
      <a:majorFont>
        <a:latin typeface="IBM Plex Sans SemiBold"/>
        <a:ea typeface=""/>
        <a:cs typeface=""/>
      </a:majorFont>
      <a:minorFont>
        <a:latin typeface="IBM Plex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Skills Network PPT Template 01.2023.pptx" id="{565886F7-76CC-4370-877F-2511E1EB1B28}" vid="{AD061E48-3596-4052-9172-46F1919207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9" ma:contentTypeDescription="Create a new document." ma:contentTypeScope="" ma:versionID="d7279d4efbac013e02c1e816bc7f7c13">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0a3fd1dbe83fc08387abb87098562ef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element ref="ns2:MediaServiceObjectDetectorVersions" minOccurs="0"/>
                <xsd:element ref="ns2:AWBlink"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bfc8dc1-ab14-4a6b-8a4a-9f7f0b948a9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AWBlink" ma:index="25" nillable="true" ma:displayName="AWB link" ma:description="Author Workbench link" ma:format="Dropdown" ma:internalName="AWBlink">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2edd55d-11a0-43df-8094-42adcb6055ca}" ma:internalName="TaxCatchAll" ma:showField="CatchAllData" ma:web="f80a141d-92ca-4d3d-9308-f7e7b1d44ce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55be751-a274-42e8-93fb-f39d3b9bccc8">
      <Terms xmlns="http://schemas.microsoft.com/office/infopath/2007/PartnerControls"/>
    </lcf76f155ced4ddcb4097134ff3c332f>
    <TaxCatchAll xmlns="f80a141d-92ca-4d3d-9308-f7e7b1d44ce8" xsi:nil="true"/>
    <AWBlink xmlns="155be751-a274-42e8-93fb-f39d3b9bccc8" xsi:nil="true"/>
  </documentManagement>
</p:properties>
</file>

<file path=customXml/itemProps1.xml><?xml version="1.0" encoding="utf-8"?>
<ds:datastoreItem xmlns:ds="http://schemas.openxmlformats.org/officeDocument/2006/customXml" ds:itemID="{BEAB06F8-DBB4-44C7-AF84-8B098C8B03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155be751-a274-42e8-93fb-f39d3b9bccc8"/>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f80a141d-92ca-4d3d-9308-f7e7b1d44ce8"/>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IBM PPT Temp Jan 2023</Template>
  <TotalTime>194</TotalTime>
  <Words>2191</Words>
  <Application>Microsoft Office PowerPoint</Application>
  <PresentationFormat>Widescreen</PresentationFormat>
  <Paragraphs>162</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Helv</vt:lpstr>
      <vt:lpstr>IBM Plex Mono</vt:lpstr>
      <vt:lpstr>IBM Plex Sans</vt:lpstr>
      <vt:lpstr>IBM Plex Sans (Body)</vt:lpstr>
      <vt:lpstr>IBM Plex Sans SemiBold</vt:lpstr>
      <vt:lpstr>SLIDE_TEMPLATE_skill_network</vt:lpstr>
      <vt:lpstr>Shaping Tech’s Future: Trends, Diversity, and Skills Evolution</vt:lpstr>
      <vt:lpstr>PowerPoint Presentation</vt:lpstr>
      <vt:lpstr>EXECUTIVE SUMMARY</vt:lpstr>
      <vt:lpstr>INTRODUCTION</vt:lpstr>
      <vt:lpstr>METHODOLOGY</vt:lpstr>
      <vt:lpstr>RESULTS</vt:lpstr>
      <vt:lpstr>RESULTS CONTINUED</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DISCUSSION CONTINUE</vt:lpstr>
      <vt:lpstr>OVERALL FINDINGS &amp; IMPLICATIONS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Tori Sleeper</dc:creator>
  <cp:lastModifiedBy>-Rodrigo Hurtado Molero</cp:lastModifiedBy>
  <cp:revision>9</cp:revision>
  <dcterms:created xsi:type="dcterms:W3CDTF">2024-10-30T05:40:03Z</dcterms:created>
  <dcterms:modified xsi:type="dcterms:W3CDTF">2024-12-13T05:08:43Z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y fmtid="{D5CDD505-2E9C-101B-9397-08002B2CF9AE}" pid="3" name="MediaServiceImageTags">
    <vt:lpwstr/>
  </property>
  <property fmtid="{D5CDD505-2E9C-101B-9397-08002B2CF9AE}" pid="4" name="ArticulateGUID">
    <vt:lpwstr>07C438A6-8092-445C-AC0D-AE1422093206</vt:lpwstr>
  </property>
  <property fmtid="{D5CDD505-2E9C-101B-9397-08002B2CF9AE}" pid="5" name="ArticulatePath">
    <vt:lpwstr>https://skilluptech.sharepoint.com/sites/Coursera/Shared Documents/General/PPT template/IBM Skills Network PPT Template 01.2023</vt:lpwstr>
  </property>
</Properties>
</file>