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7" r:id="rId3"/>
    <p:sldId id="275" r:id="rId4"/>
    <p:sldId id="276" r:id="rId5"/>
    <p:sldId id="266" r:id="rId6"/>
    <p:sldId id="277" r:id="rId7"/>
    <p:sldId id="278" r:id="rId8"/>
    <p:sldId id="279" r:id="rId9"/>
    <p:sldId id="280" r:id="rId10"/>
    <p:sldId id="281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37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6BFBC0-FD7B-45C9-94C3-2F654225DB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F59A5-9E16-4835-BC7E-4E1E9F30D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83D26-312C-4F2F-AB1B-DA886917A3B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686F5-1ABD-4DB2-9C01-EF0CBC9BC9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9640A-25A2-4190-AF8D-F3668B3A80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629-D238-4E71-8F83-BB651B75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5C37C-D9B3-4CC5-B7A6-9556A3D1CA0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C534A-8D00-4874-BAC6-8F22747D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CFCC-EEF0-4E37-83FA-C50430075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EED1-DBCC-4960-AE34-32784180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60A4-E072-4427-864A-EF9F27F5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CC85-5363-454C-B451-AC2A9641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2116-E046-4583-AA57-B46A0E9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C3EA-933A-462C-A821-CF921929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C3A4A-8A2D-4EFF-B4C1-6F4B82FB2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40CD-AD3C-4A21-9323-B8B4E4AF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9FA6E-D19A-46F9-AEC9-DD736D57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A5A0-EBE7-4186-991F-F60D24F3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21CAD-92E0-4178-ABCF-7C8245BF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4ECED-16EF-4232-AE93-43930FB01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57E0-3F31-4205-9C67-B8BC1453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9381-B6B3-4D6E-9734-265B9B65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EC13-9E40-4D93-BCAB-5AAE0EC1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73A0-8B7D-465E-A91B-B9F28144EE0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D8E-DA84-4EC3-AFC9-D21F9E4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30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BE70-E1C9-43AD-BABC-857EA71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00C81-030E-4F5E-8FF2-466AEC63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E83C-0D91-4C92-8C4A-D21A9466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4F09-008C-4A49-8B4B-97EC1AD5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AEBE-0A8E-4218-901D-8E15D6E0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6FB2-818B-4884-880A-C07F7833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CA55-9CB9-458E-BBF6-6B99C91DA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142AD-C1C1-4A83-9505-43D0E2B1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CF79B-0505-4EF4-8975-27DDA0A2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B7F02-F34F-4106-9625-B4AE0344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7D07A-6AF7-47C0-8FE6-5E5573E7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7323-F4DC-44A2-A4D6-5A28E388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827A4-BBFE-4B73-81A8-2BACA2EA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30A4A-7253-44A6-AC92-FDFC1564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F2560-2027-49AC-A2C7-FF9D58AB8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E7C36-D728-4466-9F72-8D51F0244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18EA9-136D-4651-95B7-F14E0289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7244-1C05-4444-9033-227DC8DC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881F7-4C27-443C-BCCE-0AEA7EB9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AE51-8632-4DD1-A515-1C5D5C8E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1E52B-C14E-4B04-854A-D493908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EBE3B-6E1F-48C7-B95C-938645FB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42639-1EBF-4689-9E94-059F9DB3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AE248-690E-4269-B649-497C050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E4735-C420-4298-AC12-0FCC9CF6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D01D-1E3D-4B37-B48F-E38477A9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8F05-D0E7-47B8-BADC-A8EBD53B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8283-9275-4B49-A31D-334CF66D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8AE50-B19C-4A98-9B2F-02DB861F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4816-080A-4527-811C-31000013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FEFC-B829-4BED-99F4-ECEE9BCB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06257-90B6-496B-8034-4002B62A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F3DA-DEF6-4DD9-8A35-486FCB5E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ABDB-A9EE-45DC-B24C-D4C1B9566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F5E-5742-4D84-8908-A48C0FB4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3CC7A-E50D-46FD-9BC7-E3704B84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C8A90-5DA3-44FA-911D-932642D3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A7B3B-A83C-4252-9652-BCBF8D88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03D57-6BF3-401B-B950-CEDE76C2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277C-944B-4816-B752-D9445AD83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D500-D0FF-4DA8-81C8-8D62121B8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D3E1-E5DE-43E6-9AE0-43A26B17879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DA84-55C4-4DC0-AE35-BF4DF3F94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51098-E969-4B8D-ABF5-31D31531A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449F-D4C2-4C0E-9AB9-769071F3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16458-8FB7-4B7A-A14A-A11403A7B25C}"/>
              </a:ext>
            </a:extLst>
          </p:cNvPr>
          <p:cNvSpPr/>
          <p:nvPr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2 Introduction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F8BD7A-276E-4D28-8C17-48783791FCB2}"/>
              </a:ext>
            </a:extLst>
          </p:cNvPr>
          <p:cNvSpPr/>
          <p:nvPr/>
        </p:nvSpPr>
        <p:spPr>
          <a:xfrm>
            <a:off x="972153" y="1203158"/>
            <a:ext cx="4004109" cy="673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Lab Teaches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03B7E-85B4-4937-B315-A1214A50F028}"/>
              </a:ext>
            </a:extLst>
          </p:cNvPr>
          <p:cNvSpPr/>
          <p:nvPr/>
        </p:nvSpPr>
        <p:spPr>
          <a:xfrm>
            <a:off x="7207718" y="1203158"/>
            <a:ext cx="4004109" cy="673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Intro Teaches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A2993-CD26-462B-918D-604CB66591EF}"/>
              </a:ext>
            </a:extLst>
          </p:cNvPr>
          <p:cNvSpPr/>
          <p:nvPr/>
        </p:nvSpPr>
        <p:spPr>
          <a:xfrm>
            <a:off x="314426" y="2146597"/>
            <a:ext cx="5980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 the read.csv() function to import your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Make a basic scatterplot using plot()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Perform simple column math to make a new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Modify basic aesthetics of scatterplots and histograms like color, bin size, and point type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Create, modify, and save 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63E29-DEEB-40ED-8C60-93D0D56CC647}"/>
              </a:ext>
            </a:extLst>
          </p:cNvPr>
          <p:cNvSpPr/>
          <p:nvPr/>
        </p:nvSpPr>
        <p:spPr>
          <a:xfrm>
            <a:off x="6987940" y="2183657"/>
            <a:ext cx="5034013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Tips on how to write “sentences” in R</a:t>
            </a:r>
          </a:p>
          <a:p>
            <a:pPr marL="342900" marR="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Tips on avoiding common mistakes</a:t>
            </a:r>
          </a:p>
          <a:p>
            <a:pPr marL="34290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What a # does, and other R script tricks</a:t>
            </a:r>
          </a:p>
        </p:txBody>
      </p:sp>
    </p:spTree>
    <p:extLst>
      <p:ext uri="{BB962C8B-B14F-4D97-AF65-F5344CB8AC3E}">
        <p14:creationId xmlns:p14="http://schemas.microsoft.com/office/powerpoint/2010/main" val="36361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4416C6-B389-48BE-8F64-1CEA14F193C1}"/>
              </a:ext>
            </a:extLst>
          </p:cNvPr>
          <p:cNvSpPr/>
          <p:nvPr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2 EXTRA CREDIT!!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F1132B49-85E9-44D2-9032-EFF822EF5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0" y="1397582"/>
            <a:ext cx="4038603" cy="4062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D28468-47EC-4877-BD05-409301AA55D6}"/>
              </a:ext>
            </a:extLst>
          </p:cNvPr>
          <p:cNvSpPr txBox="1"/>
          <p:nvPr/>
        </p:nvSpPr>
        <p:spPr>
          <a:xfrm>
            <a:off x="5330537" y="2812397"/>
            <a:ext cx="6296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UGLY/BEAUTIFUL PLOT COMPETITION</a:t>
            </a:r>
          </a:p>
          <a:p>
            <a:r>
              <a:rPr lang="en-US" dirty="0"/>
              <a:t>Follow directions at the end of the lab to make a very ugly plot and submit it to your discussion board by Friday at 6:00pm.</a:t>
            </a:r>
          </a:p>
          <a:p>
            <a:endParaRPr lang="en-US" dirty="0"/>
          </a:p>
          <a:p>
            <a:r>
              <a:rPr lang="en-US" dirty="0"/>
              <a:t>Make sure to clarify which it is, you’d be surprised how different all our aesthetics are</a:t>
            </a:r>
          </a:p>
        </p:txBody>
      </p:sp>
    </p:spTree>
    <p:extLst>
      <p:ext uri="{BB962C8B-B14F-4D97-AF65-F5344CB8AC3E}">
        <p14:creationId xmlns:p14="http://schemas.microsoft.com/office/powerpoint/2010/main" val="273820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A9A7D3-915B-41AF-B71C-F296454EBF59}"/>
              </a:ext>
            </a:extLst>
          </p:cNvPr>
          <p:cNvSpPr/>
          <p:nvPr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2 Vocabulary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1C4515-F133-450E-9E89-90E27244F522}"/>
              </a:ext>
            </a:extLst>
          </p:cNvPr>
          <p:cNvSpPr/>
          <p:nvPr/>
        </p:nvSpPr>
        <p:spPr>
          <a:xfrm>
            <a:off x="980174" y="1034715"/>
            <a:ext cx="4004109" cy="673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Vocabulary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84909-E8DB-4BB4-97E7-99CA17345518}"/>
              </a:ext>
            </a:extLst>
          </p:cNvPr>
          <p:cNvSpPr/>
          <p:nvPr/>
        </p:nvSpPr>
        <p:spPr>
          <a:xfrm>
            <a:off x="7207719" y="1034715"/>
            <a:ext cx="4004109" cy="673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FFBFE-AB25-4FC0-B05E-CF86D0BA9350}"/>
              </a:ext>
            </a:extLst>
          </p:cNvPr>
          <p:cNvSpPr txBox="1"/>
          <p:nvPr/>
        </p:nvSpPr>
        <p:spPr>
          <a:xfrm>
            <a:off x="375386" y="1953927"/>
            <a:ext cx="5553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Argument: </a:t>
            </a:r>
            <a:r>
              <a:rPr lang="en-US" dirty="0"/>
              <a:t>an “adjective” in R that helps you modify code, like adding color to a plot</a:t>
            </a:r>
          </a:p>
          <a:p>
            <a:endParaRPr lang="en-US" b="1" dirty="0"/>
          </a:p>
          <a:p>
            <a:r>
              <a:rPr lang="en-US" b="1" dirty="0"/>
              <a:t>Blue Plus Sign of Death</a:t>
            </a:r>
            <a:r>
              <a:rPr lang="en-US" dirty="0"/>
              <a:t>: a plus sign that shows up in the console, often when you have an unpaired quotation or parentheses</a:t>
            </a:r>
          </a:p>
          <a:p>
            <a:endParaRPr lang="en-US" dirty="0"/>
          </a:p>
          <a:p>
            <a:r>
              <a:rPr lang="en-US" b="1" dirty="0"/>
              <a:t>Character: </a:t>
            </a:r>
            <a:r>
              <a:rPr lang="en-US" dirty="0"/>
              <a:t>something in R that isn’t an object, and needs to be contained by quotation marks</a:t>
            </a:r>
          </a:p>
          <a:p>
            <a:endParaRPr lang="en-US" b="1" dirty="0"/>
          </a:p>
          <a:p>
            <a:r>
              <a:rPr lang="en-US" b="1" dirty="0"/>
              <a:t>Bin: </a:t>
            </a:r>
            <a:r>
              <a:rPr lang="en-US" dirty="0"/>
              <a:t>the bars in a histogram</a:t>
            </a:r>
          </a:p>
          <a:p>
            <a:endParaRPr lang="en-US" b="1" dirty="0"/>
          </a:p>
          <a:p>
            <a:r>
              <a:rPr lang="en-US" b="1" dirty="0"/>
              <a:t>Univariate</a:t>
            </a:r>
            <a:r>
              <a:rPr lang="en-US" dirty="0"/>
              <a:t>: one variable is involved, like in a histogram</a:t>
            </a:r>
          </a:p>
          <a:p>
            <a:endParaRPr lang="en-US" b="1" dirty="0"/>
          </a:p>
          <a:p>
            <a:r>
              <a:rPr lang="en-US" b="1" dirty="0"/>
              <a:t>Bivariate: </a:t>
            </a:r>
            <a:r>
              <a:rPr lang="en-US" dirty="0"/>
              <a:t>two variables are involved, like in a scatterplot</a:t>
            </a:r>
          </a:p>
          <a:p>
            <a:endParaRPr lang="en-US" b="1" dirty="0"/>
          </a:p>
          <a:p>
            <a:r>
              <a:rPr lang="en-US" b="1" dirty="0"/>
              <a:t>Tilde</a:t>
            </a:r>
            <a:r>
              <a:rPr lang="en-US" dirty="0"/>
              <a:t>: The word for </a:t>
            </a:r>
            <a:r>
              <a:rPr lang="en-US"/>
              <a:t>this symbol: ~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F16A4-774E-48ED-BA76-9A4790B37289}"/>
              </a:ext>
            </a:extLst>
          </p:cNvPr>
          <p:cNvSpPr txBox="1"/>
          <p:nvPr/>
        </p:nvSpPr>
        <p:spPr>
          <a:xfrm>
            <a:off x="6651057" y="2050181"/>
            <a:ext cx="5053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plot()</a:t>
            </a:r>
            <a:r>
              <a:rPr lang="en-US" dirty="0"/>
              <a:t> – a code to make a scatterplot’</a:t>
            </a:r>
          </a:p>
          <a:p>
            <a:endParaRPr lang="en-US" dirty="0"/>
          </a:p>
          <a:p>
            <a:r>
              <a:rPr lang="en-US" dirty="0"/>
              <a:t>This lab teaches you many different arguments for basic plotting in R, including color modifications, labels, titles, etc.</a:t>
            </a:r>
          </a:p>
          <a:p>
            <a:endParaRPr lang="en-US" dirty="0"/>
          </a:p>
          <a:p>
            <a:r>
              <a:rPr lang="en-US" b="1" i="1" dirty="0"/>
              <a:t>Optional:</a:t>
            </a:r>
          </a:p>
          <a:p>
            <a:r>
              <a:rPr lang="en-US" b="1" dirty="0" err="1"/>
              <a:t>abline</a:t>
            </a:r>
            <a:r>
              <a:rPr lang="en-US" b="1" dirty="0"/>
              <a:t>() </a:t>
            </a:r>
            <a:r>
              <a:rPr lang="en-US" dirty="0"/>
              <a:t>– adds vertical, horizontal, or angled lines</a:t>
            </a:r>
            <a:endParaRPr lang="en-US" b="1" dirty="0"/>
          </a:p>
          <a:p>
            <a:r>
              <a:rPr lang="en-US" b="1" dirty="0"/>
              <a:t>text() </a:t>
            </a:r>
            <a:r>
              <a:rPr lang="en-US" dirty="0"/>
              <a:t>– adds text to plots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802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5081" y="163803"/>
            <a:ext cx="261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Grammar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AF1CE-ADE2-4482-9561-2CB71D4DED94}"/>
              </a:ext>
            </a:extLst>
          </p:cNvPr>
          <p:cNvSpPr txBox="1"/>
          <p:nvPr/>
        </p:nvSpPr>
        <p:spPr>
          <a:xfrm>
            <a:off x="401837" y="953075"/>
            <a:ext cx="1152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work with R, you're having a very boring conversation with an incredible literalist about statistics and data.</a:t>
            </a:r>
          </a:p>
          <a:p>
            <a:endParaRPr lang="en-US" dirty="0"/>
          </a:p>
          <a:p>
            <a:r>
              <a:rPr lang="en-US" dirty="0"/>
              <a:t>To have a full conversation, you must have an action word aka a </a:t>
            </a:r>
            <a:r>
              <a:rPr lang="en-US" b="1" dirty="0"/>
              <a:t>verb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) and something to do that action on, aka a </a:t>
            </a:r>
            <a:r>
              <a:rPr lang="en-US" b="1" dirty="0"/>
              <a:t>noun</a:t>
            </a:r>
            <a:r>
              <a:rPr lang="en-US" dirty="0"/>
              <a:t> (</a:t>
            </a:r>
            <a:r>
              <a:rPr lang="en-US" b="1" dirty="0">
                <a:solidFill>
                  <a:schemeClr val="accent1"/>
                </a:solidFill>
              </a:rPr>
              <a:t>object</a:t>
            </a:r>
            <a:r>
              <a:rPr lang="en-US" dirty="0"/>
              <a:t>). Example: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704A8-5C12-4B8A-9472-9F2497B20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32" r="75122" b="1928"/>
          <a:stretch/>
        </p:blipFill>
        <p:spPr>
          <a:xfrm>
            <a:off x="8675255" y="3648848"/>
            <a:ext cx="3033131" cy="13357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D6F83A-5CE1-46F5-A105-83576899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226" y="5479876"/>
            <a:ext cx="1781175" cy="10858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0866CC-FD30-4BD2-8896-3FA52EBC82D1}"/>
              </a:ext>
            </a:extLst>
          </p:cNvPr>
          <p:cNvSpPr/>
          <p:nvPr/>
        </p:nvSpPr>
        <p:spPr>
          <a:xfrm>
            <a:off x="401836" y="2877015"/>
            <a:ext cx="11396154" cy="46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EXTREMELY INTERESTING EXAMPLE CONVERSATION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B7AC6F-C2AF-43DF-A77D-B484CBBA257A}"/>
              </a:ext>
            </a:extLst>
          </p:cNvPr>
          <p:cNvGrpSpPr/>
          <p:nvPr/>
        </p:nvGrpSpPr>
        <p:grpSpPr>
          <a:xfrm>
            <a:off x="2537743" y="3790158"/>
            <a:ext cx="2617840" cy="1095366"/>
            <a:chOff x="2537743" y="3790158"/>
            <a:chExt cx="2617840" cy="1095366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853F5BAC-D230-48D5-BD3E-8934D45F72A6}"/>
                </a:ext>
              </a:extLst>
            </p:cNvPr>
            <p:cNvSpPr/>
            <p:nvPr/>
          </p:nvSpPr>
          <p:spPr>
            <a:xfrm>
              <a:off x="2537743" y="3790158"/>
              <a:ext cx="2580668" cy="1095366"/>
            </a:xfrm>
            <a:prstGeom prst="wedgeEllipseCallou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7E3BFD-A4B7-458F-81D6-2F38F742C669}"/>
                </a:ext>
              </a:extLst>
            </p:cNvPr>
            <p:cNvSpPr txBox="1"/>
            <p:nvPr/>
          </p:nvSpPr>
          <p:spPr>
            <a:xfrm>
              <a:off x="2742183" y="4010276"/>
              <a:ext cx="241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R, what is the average of the number 5?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B0B35A-0B64-4308-873D-B0A6F9DD9821}"/>
              </a:ext>
            </a:extLst>
          </p:cNvPr>
          <p:cNvGrpSpPr/>
          <p:nvPr/>
        </p:nvGrpSpPr>
        <p:grpSpPr>
          <a:xfrm>
            <a:off x="2537742" y="5260028"/>
            <a:ext cx="2617841" cy="1095366"/>
            <a:chOff x="2537742" y="5260028"/>
            <a:chExt cx="2617841" cy="1095366"/>
          </a:xfrm>
        </p:grpSpPr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75A92305-2C91-46F3-B920-40D593F4DEC2}"/>
                </a:ext>
              </a:extLst>
            </p:cNvPr>
            <p:cNvSpPr/>
            <p:nvPr/>
          </p:nvSpPr>
          <p:spPr>
            <a:xfrm>
              <a:off x="2537742" y="5260028"/>
              <a:ext cx="2617841" cy="1095366"/>
            </a:xfrm>
            <a:prstGeom prst="wedgeEllipse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D1D039-DB8E-4C22-9956-1FCBF321867E}"/>
                </a:ext>
              </a:extLst>
            </p:cNvPr>
            <p:cNvSpPr txBox="1"/>
            <p:nvPr/>
          </p:nvSpPr>
          <p:spPr>
            <a:xfrm>
              <a:off x="2823504" y="5653469"/>
              <a:ext cx="225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THE MEAN OF 5 IS 5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5DC370B-17EE-4E27-A4D2-D73644F7C7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4" y="5303120"/>
            <a:ext cx="1258783" cy="1258783"/>
          </a:xfrm>
          <a:prstGeom prst="rect">
            <a:avLst/>
          </a:prstGeom>
        </p:spPr>
      </p:pic>
      <p:pic>
        <p:nvPicPr>
          <p:cNvPr id="23" name="Picture 22" descr="A person and a dog posing for the camera&#10;&#10;Description automatically generated">
            <a:extLst>
              <a:ext uri="{FF2B5EF4-FFF2-40B4-BE49-F238E27FC236}">
                <a16:creationId xmlns:a16="http://schemas.microsoft.com/office/drawing/2014/main" id="{8E009241-8A6E-42FA-926F-05E3165651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3" t="16260" r="26667" b="13166"/>
          <a:stretch/>
        </p:blipFill>
        <p:spPr>
          <a:xfrm>
            <a:off x="523591" y="3620596"/>
            <a:ext cx="1728191" cy="14737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EAFFA3-F90B-4C5E-B4D6-D7D76AF271A7}"/>
              </a:ext>
            </a:extLst>
          </p:cNvPr>
          <p:cNvSpPr txBox="1"/>
          <p:nvPr/>
        </p:nvSpPr>
        <p:spPr>
          <a:xfrm>
            <a:off x="5771454" y="4010276"/>
            <a:ext cx="242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into script window</a:t>
            </a:r>
          </a:p>
          <a:p>
            <a:r>
              <a:rPr lang="en-US" dirty="0"/>
              <a:t>Hit RUN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BE0B1-D6BE-4D66-A163-70EAA77CD1C6}"/>
              </a:ext>
            </a:extLst>
          </p:cNvPr>
          <p:cNvSpPr txBox="1"/>
          <p:nvPr/>
        </p:nvSpPr>
        <p:spPr>
          <a:xfrm>
            <a:off x="5825542" y="5581759"/>
            <a:ext cx="242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answer in console window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B2F7A3-ED5D-4D66-BF37-3AE56144620A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Sentence in 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B3924-D695-4690-8EFB-21F6AEF49A85}"/>
              </a:ext>
            </a:extLst>
          </p:cNvPr>
          <p:cNvSpPr txBox="1"/>
          <p:nvPr/>
        </p:nvSpPr>
        <p:spPr>
          <a:xfrm>
            <a:off x="2742183" y="2166543"/>
            <a:ext cx="620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mean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chemeClr val="accent1"/>
                </a:solidFill>
              </a:rPr>
              <a:t>5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41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  <p:bldP spid="27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853F5BAC-D230-48D5-BD3E-8934D45F72A6}"/>
              </a:ext>
            </a:extLst>
          </p:cNvPr>
          <p:cNvSpPr/>
          <p:nvPr/>
        </p:nvSpPr>
        <p:spPr>
          <a:xfrm>
            <a:off x="2448533" y="3893028"/>
            <a:ext cx="2580668" cy="1095366"/>
          </a:xfrm>
          <a:prstGeom prst="wedgeEllipseCallou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AF1CE-ADE2-4482-9561-2CB71D4DED94}"/>
              </a:ext>
            </a:extLst>
          </p:cNvPr>
          <p:cNvSpPr txBox="1"/>
          <p:nvPr/>
        </p:nvSpPr>
        <p:spPr>
          <a:xfrm>
            <a:off x="401836" y="953075"/>
            <a:ext cx="1122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can be very, very picky about your grammar and also your spelling. It also has a limited vocabulary.</a:t>
            </a:r>
          </a:p>
          <a:p>
            <a:endParaRPr lang="en-US" dirty="0"/>
          </a:p>
          <a:p>
            <a:r>
              <a:rPr lang="en-US" dirty="0"/>
              <a:t>For example, the function in R to get an average is called </a:t>
            </a:r>
            <a:r>
              <a:rPr lang="en-US" b="1" dirty="0"/>
              <a:t>mean()</a:t>
            </a:r>
            <a:r>
              <a:rPr lang="en-US" dirty="0"/>
              <a:t>. If you call it ANYTHING ELSE, R stares at you blankly.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0866CC-FD30-4BD2-8896-3FA52EBC82D1}"/>
              </a:ext>
            </a:extLst>
          </p:cNvPr>
          <p:cNvSpPr/>
          <p:nvPr/>
        </p:nvSpPr>
        <p:spPr>
          <a:xfrm>
            <a:off x="312626" y="2979885"/>
            <a:ext cx="11396154" cy="46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EXTREMELY FRUSTRATING EXAMPLE CONVERSATION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E3BFD-A4B7-458F-81D6-2F38F742C669}"/>
              </a:ext>
            </a:extLst>
          </p:cNvPr>
          <p:cNvSpPr txBox="1"/>
          <p:nvPr/>
        </p:nvSpPr>
        <p:spPr>
          <a:xfrm>
            <a:off x="2652973" y="4113146"/>
            <a:ext cx="24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R, what is the average of the number 5?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5FB52D-A16A-455C-BACF-DD2A72987D36}"/>
              </a:ext>
            </a:extLst>
          </p:cNvPr>
          <p:cNvGrpSpPr/>
          <p:nvPr/>
        </p:nvGrpSpPr>
        <p:grpSpPr>
          <a:xfrm>
            <a:off x="2537742" y="5516508"/>
            <a:ext cx="2617841" cy="1095366"/>
            <a:chOff x="2537742" y="5516508"/>
            <a:chExt cx="2617841" cy="1095366"/>
          </a:xfrm>
        </p:grpSpPr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75A92305-2C91-46F3-B920-40D593F4DEC2}"/>
                </a:ext>
              </a:extLst>
            </p:cNvPr>
            <p:cNvSpPr/>
            <p:nvPr/>
          </p:nvSpPr>
          <p:spPr>
            <a:xfrm>
              <a:off x="2537742" y="5516508"/>
              <a:ext cx="2617841" cy="1095366"/>
            </a:xfrm>
            <a:prstGeom prst="wedgeEllipse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D1D039-DB8E-4C22-9956-1FCBF321867E}"/>
                </a:ext>
              </a:extLst>
            </p:cNvPr>
            <p:cNvSpPr txBox="1"/>
            <p:nvPr/>
          </p:nvSpPr>
          <p:spPr>
            <a:xfrm>
              <a:off x="2846842" y="5628855"/>
              <a:ext cx="22507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OMG R U DRUNK</a:t>
              </a:r>
            </a:p>
            <a:p>
              <a:r>
                <a:rPr lang="en-US" b="1" dirty="0"/>
                <a:t>WHAT IS AVERAGE</a:t>
              </a:r>
            </a:p>
            <a:p>
              <a:r>
                <a:rPr lang="en-US" b="1" dirty="0"/>
                <a:t>LOL NO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5DC370B-17EE-4E27-A4D2-D73644F7C7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4" y="5559600"/>
            <a:ext cx="1258783" cy="1258783"/>
          </a:xfrm>
          <a:prstGeom prst="rect">
            <a:avLst/>
          </a:prstGeom>
        </p:spPr>
      </p:pic>
      <p:pic>
        <p:nvPicPr>
          <p:cNvPr id="23" name="Picture 22" descr="A person and a dog posing for the camera&#10;&#10;Description automatically generated">
            <a:extLst>
              <a:ext uri="{FF2B5EF4-FFF2-40B4-BE49-F238E27FC236}">
                <a16:creationId xmlns:a16="http://schemas.microsoft.com/office/drawing/2014/main" id="{8E009241-8A6E-42FA-926F-05E3165651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3" t="16260" r="26667" b="13166"/>
          <a:stretch/>
        </p:blipFill>
        <p:spPr>
          <a:xfrm>
            <a:off x="434381" y="3723466"/>
            <a:ext cx="1728191" cy="14737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EAFFA3-F90B-4C5E-B4D6-D7D76AF271A7}"/>
              </a:ext>
            </a:extLst>
          </p:cNvPr>
          <p:cNvSpPr txBox="1"/>
          <p:nvPr/>
        </p:nvSpPr>
        <p:spPr>
          <a:xfrm>
            <a:off x="5219916" y="4096904"/>
            <a:ext cx="242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into script window</a:t>
            </a:r>
          </a:p>
          <a:p>
            <a:r>
              <a:rPr lang="en-US" dirty="0"/>
              <a:t>Hit RUN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BE0B1-D6BE-4D66-A163-70EAA77CD1C6}"/>
              </a:ext>
            </a:extLst>
          </p:cNvPr>
          <p:cNvSpPr txBox="1"/>
          <p:nvPr/>
        </p:nvSpPr>
        <p:spPr>
          <a:xfrm>
            <a:off x="5363214" y="5821997"/>
            <a:ext cx="242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answer in console window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3EA2A5-0A45-418B-864E-CB001C08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055" y="3615362"/>
            <a:ext cx="2333625" cy="148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9F89C8-79EA-4C67-BC70-4A4233848C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66"/>
          <a:stretch/>
        </p:blipFill>
        <p:spPr>
          <a:xfrm>
            <a:off x="7258425" y="5669554"/>
            <a:ext cx="4800865" cy="7892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0D9A69-E0B6-42F0-AA81-9BD9A463878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Sentence in R</a:t>
            </a:r>
          </a:p>
        </p:txBody>
      </p:sp>
    </p:spTree>
    <p:extLst>
      <p:ext uri="{BB962C8B-B14F-4D97-AF65-F5344CB8AC3E}">
        <p14:creationId xmlns:p14="http://schemas.microsoft.com/office/powerpoint/2010/main" val="39770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8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853F5BAC-D230-48D5-BD3E-8934D45F72A6}"/>
              </a:ext>
            </a:extLst>
          </p:cNvPr>
          <p:cNvSpPr/>
          <p:nvPr/>
        </p:nvSpPr>
        <p:spPr>
          <a:xfrm>
            <a:off x="2448533" y="3893028"/>
            <a:ext cx="2580668" cy="1095366"/>
          </a:xfrm>
          <a:prstGeom prst="wedgeEllipseCallou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AF1CE-ADE2-4482-9561-2CB71D4DED94}"/>
              </a:ext>
            </a:extLst>
          </p:cNvPr>
          <p:cNvSpPr txBox="1"/>
          <p:nvPr/>
        </p:nvSpPr>
        <p:spPr>
          <a:xfrm>
            <a:off x="401836" y="953075"/>
            <a:ext cx="7444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can be very, very picky about your grammar and also your spelling.</a:t>
            </a:r>
          </a:p>
          <a:p>
            <a:endParaRPr lang="en-US" dirty="0"/>
          </a:p>
          <a:p>
            <a:r>
              <a:rPr lang="en-US" dirty="0"/>
              <a:t>But sometimes, it lets you sneak things through and gives you a weird answer</a:t>
            </a:r>
          </a:p>
          <a:p>
            <a:endParaRPr lang="en-US" dirty="0"/>
          </a:p>
          <a:p>
            <a:r>
              <a:rPr lang="en-US" dirty="0"/>
              <a:t>Also, its error messages? Not that informative.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0866CC-FD30-4BD2-8896-3FA52EBC82D1}"/>
              </a:ext>
            </a:extLst>
          </p:cNvPr>
          <p:cNvSpPr/>
          <p:nvPr/>
        </p:nvSpPr>
        <p:spPr>
          <a:xfrm>
            <a:off x="312626" y="2979885"/>
            <a:ext cx="11396154" cy="46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EXTREMELY FRUSTRATING EXAMPLE CONVERSATION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E3BFD-A4B7-458F-81D6-2F38F742C669}"/>
              </a:ext>
            </a:extLst>
          </p:cNvPr>
          <p:cNvSpPr txBox="1"/>
          <p:nvPr/>
        </p:nvSpPr>
        <p:spPr>
          <a:xfrm>
            <a:off x="2652973" y="4113146"/>
            <a:ext cx="24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What’s the average of the numbers 5,6,7 and 8?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52AD18-1152-437A-BB5B-E52830E0C168}"/>
              </a:ext>
            </a:extLst>
          </p:cNvPr>
          <p:cNvGrpSpPr/>
          <p:nvPr/>
        </p:nvGrpSpPr>
        <p:grpSpPr>
          <a:xfrm>
            <a:off x="2537742" y="5516508"/>
            <a:ext cx="2617841" cy="1095366"/>
            <a:chOff x="2537742" y="5516508"/>
            <a:chExt cx="2617841" cy="1095366"/>
          </a:xfrm>
        </p:grpSpPr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75A92305-2C91-46F3-B920-40D593F4DEC2}"/>
                </a:ext>
              </a:extLst>
            </p:cNvPr>
            <p:cNvSpPr/>
            <p:nvPr/>
          </p:nvSpPr>
          <p:spPr>
            <a:xfrm>
              <a:off x="2537742" y="5516508"/>
              <a:ext cx="2617841" cy="1095366"/>
            </a:xfrm>
            <a:prstGeom prst="wedgeEllipse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D1D039-DB8E-4C22-9956-1FCBF321867E}"/>
                </a:ext>
              </a:extLst>
            </p:cNvPr>
            <p:cNvSpPr txBox="1"/>
            <p:nvPr/>
          </p:nvSpPr>
          <p:spPr>
            <a:xfrm>
              <a:off x="2815615" y="5761382"/>
              <a:ext cx="2250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OMG FOR REAL IDEK WHAT U WANT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5DC370B-17EE-4E27-A4D2-D73644F7C7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4" y="5559600"/>
            <a:ext cx="1258783" cy="1258783"/>
          </a:xfrm>
          <a:prstGeom prst="rect">
            <a:avLst/>
          </a:prstGeom>
        </p:spPr>
      </p:pic>
      <p:pic>
        <p:nvPicPr>
          <p:cNvPr id="23" name="Picture 22" descr="A person and a dog posing for the camera&#10;&#10;Description automatically generated">
            <a:extLst>
              <a:ext uri="{FF2B5EF4-FFF2-40B4-BE49-F238E27FC236}">
                <a16:creationId xmlns:a16="http://schemas.microsoft.com/office/drawing/2014/main" id="{8E009241-8A6E-42FA-926F-05E3165651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3" t="16260" r="26667" b="13166"/>
          <a:stretch/>
        </p:blipFill>
        <p:spPr>
          <a:xfrm>
            <a:off x="434381" y="3723466"/>
            <a:ext cx="1728191" cy="14737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EAFFA3-F90B-4C5E-B4D6-D7D76AF271A7}"/>
              </a:ext>
            </a:extLst>
          </p:cNvPr>
          <p:cNvSpPr txBox="1"/>
          <p:nvPr/>
        </p:nvSpPr>
        <p:spPr>
          <a:xfrm>
            <a:off x="5219916" y="4096904"/>
            <a:ext cx="242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into script window</a:t>
            </a:r>
          </a:p>
          <a:p>
            <a:r>
              <a:rPr lang="en-US" dirty="0"/>
              <a:t>Hit RUN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BE0B1-D6BE-4D66-A163-70EAA77CD1C6}"/>
              </a:ext>
            </a:extLst>
          </p:cNvPr>
          <p:cNvSpPr txBox="1"/>
          <p:nvPr/>
        </p:nvSpPr>
        <p:spPr>
          <a:xfrm>
            <a:off x="5363214" y="5821997"/>
            <a:ext cx="242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answer in console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D658E-4EAB-474F-BE69-437E794CD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167" y="3512592"/>
            <a:ext cx="1890365" cy="1458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87F2C-5CD1-411E-AAFC-36D2F8412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867" y="5105714"/>
            <a:ext cx="3509149" cy="15431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BB2F63-D8A8-4A93-B4E8-F33165ED9CB8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Sentence in R</a:t>
            </a:r>
          </a:p>
        </p:txBody>
      </p:sp>
    </p:spTree>
    <p:extLst>
      <p:ext uri="{BB962C8B-B14F-4D97-AF65-F5344CB8AC3E}">
        <p14:creationId xmlns:p14="http://schemas.microsoft.com/office/powerpoint/2010/main" val="16976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8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UGE Dick and Jane reader teacher's display copy. Antique | Etsy">
            <a:extLst>
              <a:ext uri="{FF2B5EF4-FFF2-40B4-BE49-F238E27FC236}">
                <a16:creationId xmlns:a16="http://schemas.microsoft.com/office/drawing/2014/main" id="{E8F3E9DE-4172-4A62-8308-C9ABE26C1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9" t="62511" r="5434" b="-866"/>
          <a:stretch/>
        </p:blipFill>
        <p:spPr bwMode="auto">
          <a:xfrm>
            <a:off x="7267698" y="4403479"/>
            <a:ext cx="4468093" cy="25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UGE Dick and Jane reader teacher's display copy. Antique | Etsy">
            <a:extLst>
              <a:ext uri="{FF2B5EF4-FFF2-40B4-BE49-F238E27FC236}">
                <a16:creationId xmlns:a16="http://schemas.microsoft.com/office/drawing/2014/main" id="{1A154B91-8BB4-4FEF-BAE2-F3340F222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9" t="5195" r="5434" b="37489"/>
          <a:stretch/>
        </p:blipFill>
        <p:spPr bwMode="auto">
          <a:xfrm>
            <a:off x="7267698" y="589843"/>
            <a:ext cx="4468093" cy="37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14EB3B-55AB-4E6C-98C3-70411EE21B91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Sentence in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6F6E7-C246-41B0-846C-1A5982D28A05}"/>
              </a:ext>
            </a:extLst>
          </p:cNvPr>
          <p:cNvSpPr txBox="1"/>
          <p:nvPr/>
        </p:nvSpPr>
        <p:spPr>
          <a:xfrm>
            <a:off x="532408" y="5714824"/>
            <a:ext cx="605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hist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chemeClr val="accent1"/>
                </a:solidFill>
              </a:rPr>
              <a:t>metal</a:t>
            </a:r>
            <a:r>
              <a:rPr lang="en-US" sz="2800" b="1" dirty="0" err="1"/>
              <a:t>$</a:t>
            </a:r>
            <a:r>
              <a:rPr lang="en-US" sz="2800" b="1" dirty="0" err="1">
                <a:solidFill>
                  <a:schemeClr val="accent1"/>
                </a:solidFill>
              </a:rPr>
              <a:t>formed</a:t>
            </a:r>
            <a:r>
              <a:rPr lang="en-US" sz="2800" b="1" dirty="0"/>
              <a:t>,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col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/>
              <a:t>=</a:t>
            </a:r>
            <a:r>
              <a:rPr lang="en-US" sz="2800" b="1" dirty="0">
                <a:solidFill>
                  <a:schemeClr val="accent6"/>
                </a:solidFill>
              </a:rPr>
              <a:t> "blue"</a:t>
            </a:r>
            <a:r>
              <a:rPr lang="en-US" sz="28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6521F-BC2F-4E57-87E7-A95F72572F06}"/>
              </a:ext>
            </a:extLst>
          </p:cNvPr>
          <p:cNvSpPr txBox="1"/>
          <p:nvPr/>
        </p:nvSpPr>
        <p:spPr>
          <a:xfrm>
            <a:off x="456209" y="1270660"/>
            <a:ext cx="620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the most basic sentence in R is constructed with a verb (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) and a noun (</a:t>
            </a:r>
            <a:r>
              <a:rPr lang="en-US" b="1" dirty="0">
                <a:solidFill>
                  <a:schemeClr val="accent1"/>
                </a:solidFill>
              </a:rPr>
              <a:t>object</a:t>
            </a:r>
            <a:r>
              <a:rPr lang="en-US" dirty="0"/>
              <a:t>),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0FB1E-6931-4FB9-9AAA-A30BDE01083A}"/>
              </a:ext>
            </a:extLst>
          </p:cNvPr>
          <p:cNvSpPr txBox="1"/>
          <p:nvPr/>
        </p:nvSpPr>
        <p:spPr>
          <a:xfrm>
            <a:off x="456209" y="3061855"/>
            <a:ext cx="6206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you can also make more interesting sentences by adding the R equivalent of adjectives. </a:t>
            </a:r>
          </a:p>
          <a:p>
            <a:endParaRPr lang="en-US" dirty="0"/>
          </a:p>
          <a:p>
            <a:r>
              <a:rPr lang="en-US" dirty="0"/>
              <a:t>Like instead of saying “Run, Spot” you could say “Run Fast, Spot” or “Run On Two Legs, Spot” or something similar.</a:t>
            </a:r>
          </a:p>
          <a:p>
            <a:endParaRPr lang="en-US" dirty="0"/>
          </a:p>
          <a:p>
            <a:r>
              <a:rPr lang="en-US" dirty="0"/>
              <a:t>An adjective in R is called an </a:t>
            </a:r>
            <a:r>
              <a:rPr lang="en-US" b="1" dirty="0">
                <a:solidFill>
                  <a:srgbClr val="7030A0"/>
                </a:solidFill>
              </a:rPr>
              <a:t>argument</a:t>
            </a:r>
            <a:r>
              <a:rPr lang="en-US" dirty="0"/>
              <a:t>, which is often set to a </a:t>
            </a:r>
            <a:r>
              <a:rPr lang="en-US" b="1" dirty="0">
                <a:solidFill>
                  <a:schemeClr val="accent6"/>
                </a:solidFill>
              </a:rPr>
              <a:t>character string</a:t>
            </a:r>
            <a:r>
              <a:rPr lang="en-US" b="1" dirty="0"/>
              <a:t>. </a:t>
            </a:r>
            <a:r>
              <a:rPr lang="en-US" dirty="0"/>
              <a:t>You must separate arguments with a comma.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EF54B-B151-46C7-A0F6-39E06CFBB2DE}"/>
              </a:ext>
            </a:extLst>
          </p:cNvPr>
          <p:cNvSpPr txBox="1"/>
          <p:nvPr/>
        </p:nvSpPr>
        <p:spPr>
          <a:xfrm>
            <a:off x="456209" y="2304495"/>
            <a:ext cx="620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hist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chemeClr val="accent1"/>
                </a:solidFill>
              </a:rPr>
              <a:t>metal</a:t>
            </a:r>
            <a:r>
              <a:rPr lang="en-US" sz="2800" b="1" dirty="0" err="1"/>
              <a:t>$</a:t>
            </a:r>
            <a:r>
              <a:rPr lang="en-US" sz="2800" b="1" dirty="0" err="1">
                <a:solidFill>
                  <a:schemeClr val="accent1"/>
                </a:solidFill>
              </a:rPr>
              <a:t>formed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70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A11CBF-0610-4E67-AB49-4863DFCE116E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Mistakes in This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CA70F-5BBA-45B1-9AD1-F42B62D1D144}"/>
              </a:ext>
            </a:extLst>
          </p:cNvPr>
          <p:cNvSpPr txBox="1"/>
          <p:nvPr/>
        </p:nvSpPr>
        <p:spPr>
          <a:xfrm>
            <a:off x="264600" y="1074060"/>
            <a:ext cx="544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Unpaired Quotations or Parentheses</a:t>
            </a:r>
          </a:p>
        </p:txBody>
      </p:sp>
      <p:pic>
        <p:nvPicPr>
          <p:cNvPr id="2050" name="Picture 2" descr="How to Draw a Cartoon Devil - How to Draw Cartoons">
            <a:extLst>
              <a:ext uri="{FF2B5EF4-FFF2-40B4-BE49-F238E27FC236}">
                <a16:creationId xmlns:a16="http://schemas.microsoft.com/office/drawing/2014/main" id="{D72553D9-5C26-4E23-BB98-625E28635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344" y="1426127"/>
            <a:ext cx="1817194" cy="16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811E0-5470-4C7A-9DA8-A84B82AEC335}"/>
              </a:ext>
            </a:extLst>
          </p:cNvPr>
          <p:cNvSpPr txBox="1"/>
          <p:nvPr/>
        </p:nvSpPr>
        <p:spPr>
          <a:xfrm>
            <a:off x="5929317" y="1288016"/>
            <a:ext cx="3526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parentheses and quotations like a summoning circle for a demon.</a:t>
            </a:r>
          </a:p>
          <a:p>
            <a:endParaRPr lang="en-US" dirty="0"/>
          </a:p>
          <a:p>
            <a:r>
              <a:rPr lang="en-US" dirty="0"/>
              <a:t>If you don’t have a fully closed circle, your demon is loose and havoc reigns until you can wrestle it back under control</a:t>
            </a:r>
          </a:p>
        </p:txBody>
      </p:sp>
      <p:pic>
        <p:nvPicPr>
          <p:cNvPr id="2052" name="Picture 4" descr="symptoms-icon">
            <a:extLst>
              <a:ext uri="{FF2B5EF4-FFF2-40B4-BE49-F238E27FC236}">
                <a16:creationId xmlns:a16="http://schemas.microsoft.com/office/drawing/2014/main" id="{63E3F7BD-9714-4314-B283-B95D3A41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0" y="1722108"/>
            <a:ext cx="982039" cy="10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BAAC6-B851-4657-9B44-F3F11CE3E570}"/>
              </a:ext>
            </a:extLst>
          </p:cNvPr>
          <p:cNvSpPr txBox="1"/>
          <p:nvPr/>
        </p:nvSpPr>
        <p:spPr>
          <a:xfrm>
            <a:off x="1353786" y="1720391"/>
            <a:ext cx="4001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Symptoms include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“unexpected symbol” error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plus sign of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Nothing else is running, plots aren’t showing up</a:t>
            </a:r>
          </a:p>
        </p:txBody>
      </p:sp>
      <p:pic>
        <p:nvPicPr>
          <p:cNvPr id="2056" name="Picture 8" descr="rx-icon-web | Mental Health Center of Denver">
            <a:extLst>
              <a:ext uri="{FF2B5EF4-FFF2-40B4-BE49-F238E27FC236}">
                <a16:creationId xmlns:a16="http://schemas.microsoft.com/office/drawing/2014/main" id="{FD3F8D36-F917-4122-888C-3314771A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7" y="4835602"/>
            <a:ext cx="1472270" cy="119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27ABB-C569-4894-896F-5C1E740FDBD1}"/>
              </a:ext>
            </a:extLst>
          </p:cNvPr>
          <p:cNvSpPr txBox="1"/>
          <p:nvPr/>
        </p:nvSpPr>
        <p:spPr>
          <a:xfrm>
            <a:off x="7655558" y="4831708"/>
            <a:ext cx="429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Treatment:</a:t>
            </a:r>
            <a:endParaRPr lang="en-US" dirty="0"/>
          </a:p>
          <a:p>
            <a:r>
              <a:rPr lang="en-US" dirty="0"/>
              <a:t>Click in the console and hit escape to control the blue plus sign. Find your unpaired quotation or parenthesis, and fix 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B11B20-5724-491A-93A5-A69FFA344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55" y="3505862"/>
            <a:ext cx="5076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A11CBF-0610-4E67-AB49-4863DFCE116E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Mistakes in This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CA70F-5BBA-45B1-9AD1-F42B62D1D144}"/>
              </a:ext>
            </a:extLst>
          </p:cNvPr>
          <p:cNvSpPr txBox="1"/>
          <p:nvPr/>
        </p:nvSpPr>
        <p:spPr>
          <a:xfrm>
            <a:off x="264600" y="1074060"/>
            <a:ext cx="544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 not Separated By Comma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11E0-5470-4C7A-9DA8-A84B82AEC335}"/>
              </a:ext>
            </a:extLst>
          </p:cNvPr>
          <p:cNvSpPr txBox="1"/>
          <p:nvPr/>
        </p:nvSpPr>
        <p:spPr>
          <a:xfrm>
            <a:off x="6578600" y="1849560"/>
            <a:ext cx="5063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arguments are not separated by a comma, R thinks that they should be smooshed together and doesn’t fully understand what that sentence means.</a:t>
            </a:r>
          </a:p>
        </p:txBody>
      </p:sp>
      <p:pic>
        <p:nvPicPr>
          <p:cNvPr id="2052" name="Picture 4" descr="symptoms-icon">
            <a:extLst>
              <a:ext uri="{FF2B5EF4-FFF2-40B4-BE49-F238E27FC236}">
                <a16:creationId xmlns:a16="http://schemas.microsoft.com/office/drawing/2014/main" id="{63E3F7BD-9714-4314-B283-B95D3A41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0" y="1722108"/>
            <a:ext cx="982039" cy="10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BAAC6-B851-4657-9B44-F3F11CE3E570}"/>
              </a:ext>
            </a:extLst>
          </p:cNvPr>
          <p:cNvSpPr txBox="1"/>
          <p:nvPr/>
        </p:nvSpPr>
        <p:spPr>
          <a:xfrm>
            <a:off x="1353786" y="1720391"/>
            <a:ext cx="400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Symptoms include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“unexpected symbol” error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will not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functions are not impacted</a:t>
            </a:r>
          </a:p>
        </p:txBody>
      </p:sp>
      <p:pic>
        <p:nvPicPr>
          <p:cNvPr id="2056" name="Picture 8" descr="rx-icon-web | Mental Health Center of Denver">
            <a:extLst>
              <a:ext uri="{FF2B5EF4-FFF2-40B4-BE49-F238E27FC236}">
                <a16:creationId xmlns:a16="http://schemas.microsoft.com/office/drawing/2014/main" id="{FD3F8D36-F917-4122-888C-3314771A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33" y="4519617"/>
            <a:ext cx="1472270" cy="119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27ABB-C569-4894-896F-5C1E740FDBD1}"/>
              </a:ext>
            </a:extLst>
          </p:cNvPr>
          <p:cNvSpPr txBox="1"/>
          <p:nvPr/>
        </p:nvSpPr>
        <p:spPr>
          <a:xfrm>
            <a:off x="4239491" y="4654221"/>
            <a:ext cx="600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Treatment:</a:t>
            </a:r>
            <a:endParaRPr lang="en-US" dirty="0"/>
          </a:p>
          <a:p>
            <a:r>
              <a:rPr lang="en-US" dirty="0"/>
              <a:t>The last argument in the error message should be near the missing comma, use this to find your comma placement.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A4253A-E760-47A2-A87F-0ED45FBDB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65815"/>
            <a:ext cx="10515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A11CBF-0610-4E67-AB49-4863DFCE116E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Mistakes in This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CA70F-5BBA-45B1-9AD1-F42B62D1D144}"/>
              </a:ext>
            </a:extLst>
          </p:cNvPr>
          <p:cNvSpPr txBox="1"/>
          <p:nvPr/>
        </p:nvSpPr>
        <p:spPr>
          <a:xfrm>
            <a:off x="264600" y="1074060"/>
            <a:ext cx="544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Curly Quotations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11E0-5470-4C7A-9DA8-A84B82AEC335}"/>
              </a:ext>
            </a:extLst>
          </p:cNvPr>
          <p:cNvSpPr txBox="1"/>
          <p:nvPr/>
        </p:nvSpPr>
        <p:spPr>
          <a:xfrm>
            <a:off x="6366933" y="1849560"/>
            <a:ext cx="527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copy-paste directly from Microsoft Office, sometimes the auto-formatted curly quotes are included. R does not recognize curly quotes as quotes.</a:t>
            </a:r>
          </a:p>
        </p:txBody>
      </p:sp>
      <p:pic>
        <p:nvPicPr>
          <p:cNvPr id="2052" name="Picture 4" descr="symptoms-icon">
            <a:extLst>
              <a:ext uri="{FF2B5EF4-FFF2-40B4-BE49-F238E27FC236}">
                <a16:creationId xmlns:a16="http://schemas.microsoft.com/office/drawing/2014/main" id="{63E3F7BD-9714-4314-B283-B95D3A41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0" y="1722108"/>
            <a:ext cx="982039" cy="10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BAAC6-B851-4657-9B44-F3F11CE3E570}"/>
              </a:ext>
            </a:extLst>
          </p:cNvPr>
          <p:cNvSpPr txBox="1"/>
          <p:nvPr/>
        </p:nvSpPr>
        <p:spPr>
          <a:xfrm>
            <a:off x="1353786" y="1720391"/>
            <a:ext cx="400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Symptoms include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“unexpected input” error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will not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functions are not impacted</a:t>
            </a:r>
          </a:p>
        </p:txBody>
      </p:sp>
      <p:pic>
        <p:nvPicPr>
          <p:cNvPr id="2056" name="Picture 8" descr="rx-icon-web | Mental Health Center of Denver">
            <a:extLst>
              <a:ext uri="{FF2B5EF4-FFF2-40B4-BE49-F238E27FC236}">
                <a16:creationId xmlns:a16="http://schemas.microsoft.com/office/drawing/2014/main" id="{FD3F8D36-F917-4122-888C-3314771A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33" y="4519617"/>
            <a:ext cx="1472270" cy="119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27ABB-C569-4894-896F-5C1E740FDBD1}"/>
              </a:ext>
            </a:extLst>
          </p:cNvPr>
          <p:cNvSpPr txBox="1"/>
          <p:nvPr/>
        </p:nvSpPr>
        <p:spPr>
          <a:xfrm>
            <a:off x="4239491" y="4654221"/>
            <a:ext cx="600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Treatment:</a:t>
            </a:r>
            <a:endParaRPr lang="en-US" dirty="0"/>
          </a:p>
          <a:p>
            <a:r>
              <a:rPr lang="en-US" dirty="0"/>
              <a:t>The last argument in the error message should be near the curly quote. Use this to replace the curly quote.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8CB74-DF0B-4078-96A8-BD75A4104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62" y="3381375"/>
            <a:ext cx="8601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A11CBF-0610-4E67-AB49-4863DFCE116E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Mistakes in This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CA70F-5BBA-45B1-9AD1-F42B62D1D144}"/>
              </a:ext>
            </a:extLst>
          </p:cNvPr>
          <p:cNvSpPr txBox="1"/>
          <p:nvPr/>
        </p:nvSpPr>
        <p:spPr>
          <a:xfrm>
            <a:off x="264600" y="1074060"/>
            <a:ext cx="544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 Quotes When You Need Quotes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11E0-5470-4C7A-9DA8-A84B82AEC335}"/>
              </a:ext>
            </a:extLst>
          </p:cNvPr>
          <p:cNvSpPr txBox="1"/>
          <p:nvPr/>
        </p:nvSpPr>
        <p:spPr>
          <a:xfrm>
            <a:off x="6366933" y="1849560"/>
            <a:ext cx="527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and many other argument inputs are </a:t>
            </a:r>
            <a:r>
              <a:rPr lang="en-US" b="1" dirty="0"/>
              <a:t>characters</a:t>
            </a:r>
            <a:r>
              <a:rPr lang="en-US" dirty="0"/>
              <a:t>, and need to be surrounded by quotations so that R doesn’t think they are an object.</a:t>
            </a:r>
          </a:p>
        </p:txBody>
      </p:sp>
      <p:pic>
        <p:nvPicPr>
          <p:cNvPr id="2052" name="Picture 4" descr="symptoms-icon">
            <a:extLst>
              <a:ext uri="{FF2B5EF4-FFF2-40B4-BE49-F238E27FC236}">
                <a16:creationId xmlns:a16="http://schemas.microsoft.com/office/drawing/2014/main" id="{63E3F7BD-9714-4314-B283-B95D3A41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0" y="1722108"/>
            <a:ext cx="982039" cy="10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BAAC6-B851-4657-9B44-F3F11CE3E570}"/>
              </a:ext>
            </a:extLst>
          </p:cNvPr>
          <p:cNvSpPr txBox="1"/>
          <p:nvPr/>
        </p:nvSpPr>
        <p:spPr>
          <a:xfrm>
            <a:off x="1353786" y="1720391"/>
            <a:ext cx="400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Symptoms include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“object not found”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will not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functions are not impacted</a:t>
            </a:r>
          </a:p>
        </p:txBody>
      </p:sp>
      <p:pic>
        <p:nvPicPr>
          <p:cNvPr id="2056" name="Picture 8" descr="rx-icon-web | Mental Health Center of Denver">
            <a:extLst>
              <a:ext uri="{FF2B5EF4-FFF2-40B4-BE49-F238E27FC236}">
                <a16:creationId xmlns:a16="http://schemas.microsoft.com/office/drawing/2014/main" id="{FD3F8D36-F917-4122-888C-3314771A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33" y="4779500"/>
            <a:ext cx="1472270" cy="119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27ABB-C569-4894-896F-5C1E740FDBD1}"/>
              </a:ext>
            </a:extLst>
          </p:cNvPr>
          <p:cNvSpPr txBox="1"/>
          <p:nvPr/>
        </p:nvSpPr>
        <p:spPr>
          <a:xfrm>
            <a:off x="4239491" y="4914104"/>
            <a:ext cx="600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Treatment:</a:t>
            </a:r>
            <a:endParaRPr lang="en-US" dirty="0"/>
          </a:p>
          <a:p>
            <a:r>
              <a:rPr lang="en-US" dirty="0"/>
              <a:t>It tells you the object that isn’t found – go and look to see if that needs to have quotations on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3B6524-FA7F-4017-A32A-D34D7784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3134622"/>
            <a:ext cx="11830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1013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Meaghan Wetherell</dc:creator>
  <cp:lastModifiedBy>Meaghan Wetherell</cp:lastModifiedBy>
  <cp:revision>74</cp:revision>
  <dcterms:created xsi:type="dcterms:W3CDTF">2020-07-28T17:55:12Z</dcterms:created>
  <dcterms:modified xsi:type="dcterms:W3CDTF">2021-08-26T21:14:37Z</dcterms:modified>
</cp:coreProperties>
</file>