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325" r:id="rId4"/>
    <p:sldId id="326" r:id="rId5"/>
    <p:sldId id="327" r:id="rId6"/>
    <p:sldId id="258" r:id="rId7"/>
    <p:sldId id="313" r:id="rId8"/>
    <p:sldId id="314" r:id="rId9"/>
    <p:sldId id="316" r:id="rId10"/>
    <p:sldId id="328" r:id="rId11"/>
    <p:sldId id="332" r:id="rId12"/>
    <p:sldId id="329" r:id="rId13"/>
    <p:sldId id="331" r:id="rId14"/>
    <p:sldId id="330" r:id="rId15"/>
    <p:sldId id="333" r:id="rId16"/>
  </p:sldIdLst>
  <p:sldSz cx="12192000" cy="6858000"/>
  <p:notesSz cx="6888163" cy="10020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D153CE8-F0CE-4970-B805-6463F10FEA27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BDD1A69-861A-42E9-88DC-DAA7826CB2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28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1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29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34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31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0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61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3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57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28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7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72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9C2A2-0518-4E01-B508-D0C0862306AE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DEB6-A437-41EE-B764-A14D491264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5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lace Químico - Concepto, tipos de enlaces y ejemp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732"/>
            <a:ext cx="12414952" cy="68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319185" y="0"/>
            <a:ext cx="9788769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Enlace químico</a:t>
            </a:r>
          </a:p>
          <a:p>
            <a:pPr algn="ctr"/>
            <a:r>
              <a:rPr lang="es-E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(Enlace covalente)</a:t>
            </a:r>
            <a:endParaRPr lang="es-E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6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1259" y="268070"/>
            <a:ext cx="5394958" cy="830997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ES" sz="4800" b="1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Enlace covalente</a:t>
            </a:r>
            <a:endParaRPr lang="es-E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1259" y="1739766"/>
            <a:ext cx="303493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4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No Polar</a:t>
            </a:r>
            <a:endParaRPr lang="es-ES" sz="4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53394" y="1700631"/>
            <a:ext cx="8225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Se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forma entre átomos iguales y en el cual las </a:t>
            </a:r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cargas eléctricas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se distribuyen simétricamente.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1419" t="32411" r="26976" b="54731"/>
          <a:stretch/>
        </p:blipFill>
        <p:spPr>
          <a:xfrm>
            <a:off x="729854" y="2870158"/>
            <a:ext cx="10192717" cy="142777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2785" t="59927" r="30295" b="23346"/>
          <a:stretch/>
        </p:blipFill>
        <p:spPr>
          <a:xfrm>
            <a:off x="2603734" y="5628799"/>
            <a:ext cx="6104965" cy="12236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22785" t="32169" r="30295" b="53190"/>
          <a:stretch/>
        </p:blipFill>
        <p:spPr>
          <a:xfrm>
            <a:off x="2415474" y="4258797"/>
            <a:ext cx="6104965" cy="10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5945" y="931123"/>
            <a:ext cx="3034935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Polar</a:t>
            </a:r>
            <a:endParaRPr lang="es-ES" sz="4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688080" y="551937"/>
            <a:ext cx="82774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Se forma cuando los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electrones </a:t>
            </a:r>
            <a:r>
              <a:rPr lang="es-ES" sz="2400" dirty="0" err="1">
                <a:solidFill>
                  <a:srgbClr val="241F1F"/>
                </a:solidFill>
                <a:latin typeface="Comic Sans MS" panose="030F0702030302020204" pitchFamily="66" charset="0"/>
              </a:rPr>
              <a:t>enlazantes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 no </a:t>
            </a:r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son compartidos en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forma equitativa por los átomos, esto debido a que uno de los </a:t>
            </a:r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átomos es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más negativo que otro, se cumple que la diferencia de electronegatividad </a:t>
            </a:r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es diferente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de cero.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 descr="Enlace covalente polar: características y ejemplos - Lifed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3" r="16253" b="21954"/>
          <a:stretch/>
        </p:blipFill>
        <p:spPr bwMode="auto">
          <a:xfrm>
            <a:off x="2416629" y="3150008"/>
            <a:ext cx="6614810" cy="30417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lace covalente polar: Definición y ejemplos - Curioso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2" y="300446"/>
            <a:ext cx="9729920" cy="63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7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nlace quím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" b="6644"/>
          <a:stretch/>
        </p:blipFill>
        <p:spPr bwMode="auto">
          <a:xfrm>
            <a:off x="1083037" y="418011"/>
            <a:ext cx="8988425" cy="607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5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lace covalente no polar: características, formación, tipos - Life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58" y="653778"/>
            <a:ext cx="6663237" cy="562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13510" y="1055859"/>
            <a:ext cx="3618409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Coordinado</a:t>
            </a:r>
            <a:endParaRPr lang="es-ES" sz="4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432662" y="686528"/>
            <a:ext cx="7271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En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este enlace los átomos que se combinan </a:t>
            </a:r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comparten electrones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, pero el par necesario para formar el </a:t>
            </a:r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enlace es proporcionado solamente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por uno de ellos.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 descr="🥇Ejemplos de ENLACE COVALEN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05" y="2086371"/>
            <a:ext cx="5047797" cy="420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rchivo:Enlace covalente coordinado.jpe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0" y="2541467"/>
            <a:ext cx="4624250" cy="37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313508" y="2941320"/>
            <a:ext cx="2756263" cy="1136468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Enlaces químicos</a:t>
            </a:r>
            <a:endParaRPr lang="es-E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81551" y="462638"/>
            <a:ext cx="2756263" cy="866503"/>
          </a:xfrm>
          <a:prstGeom prst="roundRect">
            <a:avLst/>
          </a:prstGeom>
          <a:solidFill>
            <a:srgbClr val="00B050"/>
          </a:solidFill>
          <a:ln>
            <a:solidFill>
              <a:srgbClr val="00B0F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Iónico</a:t>
            </a:r>
            <a:endParaRPr lang="es-E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81552" y="1658979"/>
            <a:ext cx="2756263" cy="866503"/>
          </a:xfrm>
          <a:prstGeom prst="roundRect">
            <a:avLst/>
          </a:prstGeom>
          <a:solidFill>
            <a:srgbClr val="FFFF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Covalente</a:t>
            </a:r>
            <a:endParaRPr lang="es-E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8122915" y="2855320"/>
            <a:ext cx="2756263" cy="866503"/>
          </a:xfrm>
          <a:prstGeom prst="roundRect">
            <a:avLst/>
          </a:prstGeom>
          <a:solidFill>
            <a:srgbClr val="7030A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Metálico</a:t>
            </a:r>
            <a:endParaRPr lang="es-E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4672147" y="1658979"/>
            <a:ext cx="2756263" cy="866503"/>
          </a:xfrm>
          <a:prstGeom prst="roundRect">
            <a:avLst/>
          </a:prstGeom>
          <a:solidFill>
            <a:srgbClr val="FFC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Átomos</a:t>
            </a:r>
            <a:endParaRPr lang="es-E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672147" y="4603024"/>
            <a:ext cx="2756263" cy="866503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Moléculas</a:t>
            </a:r>
            <a:endParaRPr lang="es-E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" name="Conector recto de flecha 11"/>
          <p:cNvCxnSpPr>
            <a:stCxn id="9" idx="3"/>
            <a:endCxn id="6" idx="1"/>
          </p:cNvCxnSpPr>
          <p:nvPr/>
        </p:nvCxnSpPr>
        <p:spPr>
          <a:xfrm flipV="1">
            <a:off x="7428410" y="895890"/>
            <a:ext cx="653141" cy="11963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10" idx="3"/>
            <a:endCxn id="24" idx="1"/>
          </p:cNvCxnSpPr>
          <p:nvPr/>
        </p:nvCxnSpPr>
        <p:spPr>
          <a:xfrm flipV="1">
            <a:off x="7428410" y="4603024"/>
            <a:ext cx="694505" cy="433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5" idx="3"/>
            <a:endCxn id="9" idx="1"/>
          </p:cNvCxnSpPr>
          <p:nvPr/>
        </p:nvCxnSpPr>
        <p:spPr>
          <a:xfrm flipV="1">
            <a:off x="3069771" y="2092231"/>
            <a:ext cx="1602376" cy="1417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5" idx="3"/>
            <a:endCxn id="10" idx="1"/>
          </p:cNvCxnSpPr>
          <p:nvPr/>
        </p:nvCxnSpPr>
        <p:spPr>
          <a:xfrm>
            <a:off x="3069771" y="3509554"/>
            <a:ext cx="1602376" cy="1526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8122915" y="4169772"/>
            <a:ext cx="2756263" cy="866503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Fuerzas de Van der Waals</a:t>
            </a:r>
            <a:endParaRPr lang="es-E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8122915" y="5371011"/>
            <a:ext cx="2756263" cy="866503"/>
          </a:xfrm>
          <a:prstGeom prst="roundRect">
            <a:avLst/>
          </a:prstGeom>
          <a:solidFill>
            <a:srgbClr val="FFC00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Puente de hidrógeno</a:t>
            </a:r>
            <a:endParaRPr lang="es-ES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8" name="Conector recto de flecha 27"/>
          <p:cNvCxnSpPr>
            <a:stCxn id="9" idx="3"/>
            <a:endCxn id="7" idx="1"/>
          </p:cNvCxnSpPr>
          <p:nvPr/>
        </p:nvCxnSpPr>
        <p:spPr>
          <a:xfrm>
            <a:off x="7428410" y="2092231"/>
            <a:ext cx="6531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" idx="3"/>
            <a:endCxn id="8" idx="1"/>
          </p:cNvCxnSpPr>
          <p:nvPr/>
        </p:nvCxnSpPr>
        <p:spPr>
          <a:xfrm>
            <a:off x="7428410" y="2092231"/>
            <a:ext cx="694505" cy="11963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10" idx="3"/>
            <a:endCxn id="25" idx="1"/>
          </p:cNvCxnSpPr>
          <p:nvPr/>
        </p:nvCxnSpPr>
        <p:spPr>
          <a:xfrm>
            <a:off x="7428410" y="5036276"/>
            <a:ext cx="694505" cy="7679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0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719941" y="684167"/>
            <a:ext cx="4171407" cy="866503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Regla del Octeto</a:t>
            </a:r>
            <a:endParaRPr lang="es-E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39781" y="2243354"/>
            <a:ext cx="7450186" cy="3108543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241F1F"/>
                </a:solidFill>
                <a:latin typeface="Comic Sans MS" panose="030F0702030302020204" pitchFamily="66" charset="0"/>
              </a:rPr>
              <a:t>Para explicar mejor la formación de enlaces químicos Walter </a:t>
            </a:r>
            <a:r>
              <a:rPr lang="es-ES" sz="2800" dirty="0" err="1">
                <a:solidFill>
                  <a:srgbClr val="241F1F"/>
                </a:solidFill>
                <a:latin typeface="Comic Sans MS" panose="030F0702030302020204" pitchFamily="66" charset="0"/>
              </a:rPr>
              <a:t>Kossel</a:t>
            </a:r>
            <a:r>
              <a:rPr lang="es-ES" sz="2800" dirty="0">
                <a:solidFill>
                  <a:srgbClr val="241F1F"/>
                </a:solidFill>
                <a:latin typeface="Comic Sans MS" panose="030F0702030302020204" pitchFamily="66" charset="0"/>
              </a:rPr>
              <a:t> y Gilbert </a:t>
            </a:r>
            <a:r>
              <a:rPr lang="es-ES" sz="28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N. Lewis </a:t>
            </a:r>
            <a:r>
              <a:rPr lang="es-ES" sz="2800" dirty="0">
                <a:solidFill>
                  <a:srgbClr val="241F1F"/>
                </a:solidFill>
                <a:latin typeface="Comic Sans MS" panose="030F0702030302020204" pitchFamily="66" charset="0"/>
              </a:rPr>
              <a:t>enunciaron la regla del octeto, o de los ochos, la cual dice que la tendencia </a:t>
            </a:r>
            <a:r>
              <a:rPr lang="es-ES" sz="28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de los </a:t>
            </a:r>
            <a:r>
              <a:rPr lang="es-ES" sz="2800" dirty="0">
                <a:solidFill>
                  <a:srgbClr val="241F1F"/>
                </a:solidFill>
                <a:latin typeface="Comic Sans MS" panose="030F0702030302020204" pitchFamily="66" charset="0"/>
              </a:rPr>
              <a:t>átomos de los elementos es completar sus últimos niveles de energía con </a:t>
            </a:r>
            <a:r>
              <a:rPr lang="es-ES" sz="28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una noble</a:t>
            </a:r>
            <a:r>
              <a:rPr lang="es-ES" sz="2800" dirty="0">
                <a:solidFill>
                  <a:srgbClr val="241F1F"/>
                </a:solidFill>
                <a:latin typeface="Comic Sans MS" panose="030F0702030302020204" pitchFamily="66" charset="0"/>
              </a:rPr>
              <a:t>, es decir, con </a:t>
            </a:r>
            <a:r>
              <a:rPr lang="es-ES" sz="2800" b="1" i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8 electrones</a:t>
            </a:r>
            <a:r>
              <a:rPr lang="es-ES" sz="2800" b="1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2050" name="Picture 2" descr="100cia Química - Biografía de científicos - Lew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95" y="475161"/>
            <a:ext cx="1894550" cy="23681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LACE QUIMICO: ENLACE QUIM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95" y="3353488"/>
            <a:ext cx="2257952" cy="29855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7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2549" y="234249"/>
            <a:ext cx="113472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241F1F"/>
                </a:solidFill>
                <a:latin typeface="Comic Sans MS" panose="030F0702030302020204" pitchFamily="66" charset="0"/>
              </a:rPr>
              <a:t>Según la regla del octeto, cuando se forma una unión química los átomos </a:t>
            </a:r>
            <a:r>
              <a:rPr lang="es-ES" sz="28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pierden, ganan </a:t>
            </a:r>
            <a:r>
              <a:rPr lang="es-ES" sz="2800" dirty="0">
                <a:solidFill>
                  <a:srgbClr val="241F1F"/>
                </a:solidFill>
                <a:latin typeface="Comic Sans MS" panose="030F0702030302020204" pitchFamily="66" charset="0"/>
              </a:rPr>
              <a:t>o comparten electrones, de tal manera que la última capa o capa de </a:t>
            </a:r>
            <a:r>
              <a:rPr lang="es-ES" sz="28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valencia de </a:t>
            </a:r>
            <a:r>
              <a:rPr lang="es-ES" sz="2800" dirty="0">
                <a:solidFill>
                  <a:srgbClr val="241F1F"/>
                </a:solidFill>
                <a:latin typeface="Comic Sans MS" panose="030F0702030302020204" pitchFamily="66" charset="0"/>
              </a:rPr>
              <a:t>cada átomo completa 8 electrones.</a:t>
            </a:r>
            <a:endParaRPr lang="es-ES" sz="2800" dirty="0">
              <a:latin typeface="Comic Sans MS" panose="030F0702030302020204" pitchFamily="66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37604" y="2427228"/>
            <a:ext cx="1701842" cy="1446550"/>
            <a:chOff x="1290300" y="3607416"/>
            <a:chExt cx="1701842" cy="1446550"/>
          </a:xfrm>
        </p:grpSpPr>
        <p:sp>
          <p:nvSpPr>
            <p:cNvPr id="3" name="Rectángulo 2"/>
            <p:cNvSpPr/>
            <p:nvPr/>
          </p:nvSpPr>
          <p:spPr>
            <a:xfrm>
              <a:off x="1290300" y="3607416"/>
              <a:ext cx="1486305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8800" b="1" cap="none" spc="0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Na</a:t>
              </a:r>
              <a:endParaRPr lang="es-E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4" name="Elipse 3"/>
            <p:cNvSpPr/>
            <p:nvPr/>
          </p:nvSpPr>
          <p:spPr>
            <a:xfrm>
              <a:off x="2796199" y="4330691"/>
              <a:ext cx="195943" cy="2481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Rectángulo 6"/>
          <p:cNvSpPr/>
          <p:nvPr/>
        </p:nvSpPr>
        <p:spPr>
          <a:xfrm>
            <a:off x="4089020" y="2551325"/>
            <a:ext cx="13404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s-ES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endParaRPr lang="es-E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Elipse 7"/>
          <p:cNvSpPr/>
          <p:nvPr/>
        </p:nvSpPr>
        <p:spPr>
          <a:xfrm>
            <a:off x="5429452" y="3248828"/>
            <a:ext cx="195943" cy="2481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3898517" y="3248828"/>
            <a:ext cx="195943" cy="2481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Física y Química. ESO y Bachillerato: Capa de vale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87" y="1828337"/>
            <a:ext cx="4231640" cy="40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312081" y="4380964"/>
            <a:ext cx="66483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El modelo de Lewis consiste en escribir el símbolo del elemento y alrededor de </a:t>
            </a:r>
            <a:r>
              <a:rPr lang="es-E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este un </a:t>
            </a:r>
            <a:r>
              <a:rPr lang="es-E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número de puntos igual que el número de electrones que se encuentran en </a:t>
            </a:r>
            <a:r>
              <a:rPr lang="es-ES" sz="24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el último nivel de energía </a:t>
            </a:r>
            <a:r>
              <a:rPr lang="es-ES" sz="2400" b="1" i="1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(capa de valencia).</a:t>
            </a:r>
            <a:endParaRPr lang="es-ES" sz="2400" b="1" i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8149" y="501134"/>
            <a:ext cx="939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>
                <a:latin typeface="Comic Sans MS" panose="030F0702030302020204" pitchFamily="66" charset="0"/>
              </a:rPr>
              <a:t>Tabla de elementos con representación de Lewis</a:t>
            </a:r>
          </a:p>
        </p:txBody>
      </p:sp>
      <p:pic>
        <p:nvPicPr>
          <p:cNvPr id="4100" name="Picture 4" descr="ESTRUCTURA DE LEWIS | Atomic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49" y="1216536"/>
            <a:ext cx="10248766" cy="528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9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lace quím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111737"/>
            <a:ext cx="7976258" cy="59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5952309" y="480484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200" dirty="0" smtClean="0">
                <a:latin typeface="Comic Sans MS" panose="030F0702030302020204" pitchFamily="66" charset="0"/>
              </a:rPr>
              <a:t>Es un proceso mediante el cual se unen dos o más átomos para dar lugar a un compuesto</a:t>
            </a:r>
            <a:endParaRPr lang="es-ES" sz="3200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Enlace químico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42" y="808355"/>
            <a:ext cx="2574563" cy="30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6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9304" y="770095"/>
            <a:ext cx="80293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Los enlaces químicos se forman mediante interacciones entre los electrones </a:t>
            </a:r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de valencia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y dependiendo del tipo de enlace químico </a:t>
            </a:r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que los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une serán las </a:t>
            </a:r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propiedades que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lo formen.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Enlace covalente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76" y="1463040"/>
            <a:ext cx="3907549" cy="470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ímica y Ciencia: El enlace quimi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4" y="3116084"/>
            <a:ext cx="4336329" cy="289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9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2366" y="495777"/>
            <a:ext cx="1130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Estos cambios electrónicos que producen las uniones entre átomos y moléculas</a:t>
            </a:r>
          </a:p>
          <a:p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son de diferente clase y dan lugar a la formación de distintas interacciones, </a:t>
            </a:r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como las </a:t>
            </a:r>
            <a:r>
              <a:rPr lang="es-ES" sz="2400" dirty="0">
                <a:solidFill>
                  <a:srgbClr val="241F1F"/>
                </a:solidFill>
                <a:latin typeface="Comic Sans MS" panose="030F0702030302020204" pitchFamily="66" charset="0"/>
              </a:rPr>
              <a:t>interatómicas e intermoleculares.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36022" y="2495006"/>
            <a:ext cx="3409405" cy="1018902"/>
          </a:xfrm>
          <a:prstGeom prst="roundRect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Interatómicas</a:t>
            </a:r>
            <a:endParaRPr lang="es-E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36023" y="5129349"/>
            <a:ext cx="3409405" cy="1018902"/>
          </a:xfrm>
          <a:prstGeom prst="roundRect">
            <a:avLst/>
          </a:prstGeom>
          <a:solidFill>
            <a:srgbClr val="FFFF0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Intermoleculares</a:t>
            </a:r>
            <a:endParaRPr lang="es-ES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Conector recto de flecha 5"/>
          <p:cNvCxnSpPr>
            <a:stCxn id="3" idx="3"/>
            <a:endCxn id="10" idx="1"/>
          </p:cNvCxnSpPr>
          <p:nvPr/>
        </p:nvCxnSpPr>
        <p:spPr>
          <a:xfrm flipV="1">
            <a:off x="4245427" y="2171841"/>
            <a:ext cx="2847704" cy="832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7093131" y="1848675"/>
            <a:ext cx="3108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Enlace iónico</a:t>
            </a:r>
            <a:endParaRPr lang="es-ES" sz="3600" b="1" dirty="0">
              <a:latin typeface="Comic Sans MS" panose="030F0702030302020204" pitchFamily="66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093131" y="2647575"/>
            <a:ext cx="384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Enlace covalente</a:t>
            </a:r>
            <a:endParaRPr lang="es-ES" sz="3600" b="1" dirty="0">
              <a:latin typeface="Comic Sans MS" panose="030F0702030302020204" pitchFamily="66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093131" y="3599044"/>
            <a:ext cx="384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Enlace metálico</a:t>
            </a:r>
            <a:endParaRPr lang="es-ES" sz="3600" b="1" dirty="0">
              <a:latin typeface="Comic Sans MS" panose="030F0702030302020204" pitchFamily="66" charset="0"/>
            </a:endParaRPr>
          </a:p>
        </p:txBody>
      </p:sp>
      <p:cxnSp>
        <p:nvCxnSpPr>
          <p:cNvPr id="14" name="Conector recto de flecha 13"/>
          <p:cNvCxnSpPr>
            <a:stCxn id="3" idx="3"/>
            <a:endCxn id="11" idx="1"/>
          </p:cNvCxnSpPr>
          <p:nvPr/>
        </p:nvCxnSpPr>
        <p:spPr>
          <a:xfrm flipV="1">
            <a:off x="4245427" y="2970741"/>
            <a:ext cx="2847704" cy="337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3" idx="3"/>
            <a:endCxn id="12" idx="1"/>
          </p:cNvCxnSpPr>
          <p:nvPr/>
        </p:nvCxnSpPr>
        <p:spPr>
          <a:xfrm>
            <a:off x="4245427" y="3004457"/>
            <a:ext cx="2847704" cy="9177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6296298" y="5886641"/>
            <a:ext cx="520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Puente de hidrógeno</a:t>
            </a:r>
            <a:endParaRPr lang="es-ES" sz="2800" b="1" dirty="0">
              <a:latin typeface="Comic Sans MS" panose="030F0702030302020204" pitchFamily="66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296298" y="5059795"/>
            <a:ext cx="4789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Fuerzas de Van der Waals</a:t>
            </a:r>
            <a:endParaRPr lang="es-ES" sz="2800" b="1" dirty="0">
              <a:latin typeface="Comic Sans MS" panose="030F0702030302020204" pitchFamily="66" charset="0"/>
            </a:endParaRPr>
          </a:p>
        </p:txBody>
      </p:sp>
      <p:cxnSp>
        <p:nvCxnSpPr>
          <p:cNvPr id="22" name="Conector recto de flecha 21"/>
          <p:cNvCxnSpPr>
            <a:stCxn id="4" idx="3"/>
            <a:endCxn id="21" idx="1"/>
          </p:cNvCxnSpPr>
          <p:nvPr/>
        </p:nvCxnSpPr>
        <p:spPr>
          <a:xfrm flipV="1">
            <a:off x="4245428" y="5321405"/>
            <a:ext cx="2050870" cy="317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" idx="3"/>
            <a:endCxn id="20" idx="1"/>
          </p:cNvCxnSpPr>
          <p:nvPr/>
        </p:nvCxnSpPr>
        <p:spPr>
          <a:xfrm>
            <a:off x="4245428" y="5638800"/>
            <a:ext cx="2050870" cy="5094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8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1259" y="268070"/>
            <a:ext cx="5394958" cy="830997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ES" sz="4800" b="1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Enlace covalente</a:t>
            </a:r>
            <a:endParaRPr lang="es-E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1259" y="1329399"/>
            <a:ext cx="11308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Es el tipo de enlace en el que participan átomos de NO metales, que comparten sus electrones.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1259" y="5596600"/>
            <a:ext cx="11308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241F1F"/>
                </a:solidFill>
                <a:latin typeface="Comic Sans MS" panose="030F0702030302020204" pitchFamily="66" charset="0"/>
              </a:rPr>
              <a:t>En su mayoría, los no metales cuentan con afinidades electrónicas altas, de modo que no es posible que donen sus electrones.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Chemical Bo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511" y="1975757"/>
            <a:ext cx="4467563" cy="362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2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397</Words>
  <Application>Microsoft Office PowerPoint</Application>
  <PresentationFormat>Panorámica</PresentationFormat>
  <Paragraphs>38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Alberto Castro Torres</dc:creator>
  <cp:lastModifiedBy>Ibrahim Guillermo Castro Torres</cp:lastModifiedBy>
  <cp:revision>92</cp:revision>
  <cp:lastPrinted>2020-10-28T05:53:38Z</cp:lastPrinted>
  <dcterms:created xsi:type="dcterms:W3CDTF">2020-10-13T00:19:13Z</dcterms:created>
  <dcterms:modified xsi:type="dcterms:W3CDTF">2021-07-15T02:42:33Z</dcterms:modified>
</cp:coreProperties>
</file>