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712200" cy="15624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 N" initials="EN" lastIdx="1" clrIdx="0">
    <p:extLst>
      <p:ext uri="{19B8F6BF-5375-455C-9EA6-DF929625EA0E}">
        <p15:presenceInfo xmlns:p15="http://schemas.microsoft.com/office/powerpoint/2012/main" userId="E 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7" autoAdjust="0"/>
    <p:restoredTop sz="94643"/>
  </p:normalViewPr>
  <p:slideViewPr>
    <p:cSldViewPr snapToGrid="0">
      <p:cViewPr varScale="1">
        <p:scale>
          <a:sx n="28" d="100"/>
          <a:sy n="28" d="100"/>
        </p:scale>
        <p:origin x="19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415" y="2557013"/>
            <a:ext cx="7405370" cy="5439528"/>
          </a:xfrm>
        </p:spPr>
        <p:txBody>
          <a:bodyPr anchor="b"/>
          <a:lstStyle>
            <a:lvl1pPr algn="ctr">
              <a:defRPr sz="5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025" y="8206310"/>
            <a:ext cx="6534150" cy="3772224"/>
          </a:xfrm>
        </p:spPr>
        <p:txBody>
          <a:bodyPr/>
          <a:lstStyle>
            <a:lvl1pPr marL="0" indent="0" algn="ctr">
              <a:buNone/>
              <a:defRPr sz="2287"/>
            </a:lvl1pPr>
            <a:lvl2pPr marL="435620" indent="0" algn="ctr">
              <a:buNone/>
              <a:defRPr sz="1906"/>
            </a:lvl2pPr>
            <a:lvl3pPr marL="871240" indent="0" algn="ctr">
              <a:buNone/>
              <a:defRPr sz="1715"/>
            </a:lvl3pPr>
            <a:lvl4pPr marL="1306860" indent="0" algn="ctr">
              <a:buNone/>
              <a:defRPr sz="1524"/>
            </a:lvl4pPr>
            <a:lvl5pPr marL="1742481" indent="0" algn="ctr">
              <a:buNone/>
              <a:defRPr sz="1524"/>
            </a:lvl5pPr>
            <a:lvl6pPr marL="2178101" indent="0" algn="ctr">
              <a:buNone/>
              <a:defRPr sz="1524"/>
            </a:lvl6pPr>
            <a:lvl7pPr marL="2613721" indent="0" algn="ctr">
              <a:buNone/>
              <a:defRPr sz="1524"/>
            </a:lvl7pPr>
            <a:lvl8pPr marL="3049341" indent="0" algn="ctr">
              <a:buNone/>
              <a:defRPr sz="1524"/>
            </a:lvl8pPr>
            <a:lvl9pPr marL="3484961" indent="0" algn="ctr">
              <a:buNone/>
              <a:defRPr sz="152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51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822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34669" y="831843"/>
            <a:ext cx="1878568" cy="132407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8964" y="831843"/>
            <a:ext cx="5526802" cy="1324076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640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3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426" y="3895198"/>
            <a:ext cx="7514273" cy="6499222"/>
          </a:xfrm>
        </p:spPr>
        <p:txBody>
          <a:bodyPr anchor="b"/>
          <a:lstStyle>
            <a:lvl1pPr>
              <a:defRPr sz="571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426" y="10455905"/>
            <a:ext cx="7514273" cy="3417787"/>
          </a:xfrm>
        </p:spPr>
        <p:txBody>
          <a:bodyPr/>
          <a:lstStyle>
            <a:lvl1pPr marL="0" indent="0">
              <a:buNone/>
              <a:defRPr sz="2287">
                <a:solidFill>
                  <a:schemeClr val="tx1">
                    <a:tint val="82000"/>
                  </a:schemeClr>
                </a:solidFill>
              </a:defRPr>
            </a:lvl1pPr>
            <a:lvl2pPr marL="435620" indent="0">
              <a:buNone/>
              <a:defRPr sz="1906">
                <a:solidFill>
                  <a:schemeClr val="tx1">
                    <a:tint val="82000"/>
                  </a:schemeClr>
                </a:solidFill>
              </a:defRPr>
            </a:lvl2pPr>
            <a:lvl3pPr marL="871240" indent="0">
              <a:buNone/>
              <a:defRPr sz="1715">
                <a:solidFill>
                  <a:schemeClr val="tx1">
                    <a:tint val="82000"/>
                  </a:schemeClr>
                </a:solidFill>
              </a:defRPr>
            </a:lvl3pPr>
            <a:lvl4pPr marL="1306860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4pPr>
            <a:lvl5pPr marL="174248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5pPr>
            <a:lvl6pPr marL="217810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6pPr>
            <a:lvl7pPr marL="261372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7pPr>
            <a:lvl8pPr marL="304934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8pPr>
            <a:lvl9pPr marL="3484961" indent="0">
              <a:buNone/>
              <a:defRPr sz="15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742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8964" y="4159213"/>
            <a:ext cx="3702685" cy="9913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551" y="4159213"/>
            <a:ext cx="3702685" cy="991339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016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8" y="831846"/>
            <a:ext cx="7514273" cy="301995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00" y="3830094"/>
            <a:ext cx="3685668" cy="1877070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00" y="5707164"/>
            <a:ext cx="3685668" cy="83943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0552" y="3830094"/>
            <a:ext cx="3703820" cy="1877070"/>
          </a:xfrm>
        </p:spPr>
        <p:txBody>
          <a:bodyPr anchor="b"/>
          <a:lstStyle>
            <a:lvl1pPr marL="0" indent="0">
              <a:buNone/>
              <a:defRPr sz="2287" b="1"/>
            </a:lvl1pPr>
            <a:lvl2pPr marL="435620" indent="0">
              <a:buNone/>
              <a:defRPr sz="1906" b="1"/>
            </a:lvl2pPr>
            <a:lvl3pPr marL="871240" indent="0">
              <a:buNone/>
              <a:defRPr sz="1715" b="1"/>
            </a:lvl3pPr>
            <a:lvl4pPr marL="1306860" indent="0">
              <a:buNone/>
              <a:defRPr sz="1524" b="1"/>
            </a:lvl4pPr>
            <a:lvl5pPr marL="1742481" indent="0">
              <a:buNone/>
              <a:defRPr sz="1524" b="1"/>
            </a:lvl5pPr>
            <a:lvl6pPr marL="2178101" indent="0">
              <a:buNone/>
              <a:defRPr sz="1524" b="1"/>
            </a:lvl6pPr>
            <a:lvl7pPr marL="2613721" indent="0">
              <a:buNone/>
              <a:defRPr sz="1524" b="1"/>
            </a:lvl7pPr>
            <a:lvl8pPr marL="3049341" indent="0">
              <a:buNone/>
              <a:defRPr sz="1524" b="1"/>
            </a:lvl8pPr>
            <a:lvl9pPr marL="3484961" indent="0">
              <a:buNone/>
              <a:defRPr sz="152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0552" y="5707164"/>
            <a:ext cx="3703820" cy="83943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90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535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31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1041612"/>
            <a:ext cx="2809911" cy="3645641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820" y="2249595"/>
            <a:ext cx="4410551" cy="11103291"/>
          </a:xfrm>
        </p:spPr>
        <p:txBody>
          <a:bodyPr/>
          <a:lstStyle>
            <a:lvl1pPr>
              <a:defRPr sz="3049"/>
            </a:lvl1pPr>
            <a:lvl2pPr>
              <a:defRPr sz="2668"/>
            </a:lvl2pPr>
            <a:lvl3pPr>
              <a:defRPr sz="2287"/>
            </a:lvl3pPr>
            <a:lvl4pPr>
              <a:defRPr sz="1906"/>
            </a:lvl4pPr>
            <a:lvl5pPr>
              <a:defRPr sz="1906"/>
            </a:lvl5pPr>
            <a:lvl6pPr>
              <a:defRPr sz="1906"/>
            </a:lvl6pPr>
            <a:lvl7pPr>
              <a:defRPr sz="1906"/>
            </a:lvl7pPr>
            <a:lvl8pPr>
              <a:defRPr sz="1906"/>
            </a:lvl8pPr>
            <a:lvl9pPr>
              <a:defRPr sz="190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4687253"/>
            <a:ext cx="2809911" cy="8683715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029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9" y="1041612"/>
            <a:ext cx="2809911" cy="3645641"/>
          </a:xfrm>
        </p:spPr>
        <p:txBody>
          <a:bodyPr anchor="b"/>
          <a:lstStyle>
            <a:lvl1pPr>
              <a:defRPr sz="30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03820" y="2249595"/>
            <a:ext cx="4410551" cy="11103291"/>
          </a:xfrm>
        </p:spPr>
        <p:txBody>
          <a:bodyPr anchor="t"/>
          <a:lstStyle>
            <a:lvl1pPr marL="0" indent="0">
              <a:buNone/>
              <a:defRPr sz="3049"/>
            </a:lvl1pPr>
            <a:lvl2pPr marL="435620" indent="0">
              <a:buNone/>
              <a:defRPr sz="2668"/>
            </a:lvl2pPr>
            <a:lvl3pPr marL="871240" indent="0">
              <a:buNone/>
              <a:defRPr sz="2287"/>
            </a:lvl3pPr>
            <a:lvl4pPr marL="1306860" indent="0">
              <a:buNone/>
              <a:defRPr sz="1906"/>
            </a:lvl4pPr>
            <a:lvl5pPr marL="1742481" indent="0">
              <a:buNone/>
              <a:defRPr sz="1906"/>
            </a:lvl5pPr>
            <a:lvl6pPr marL="2178101" indent="0">
              <a:buNone/>
              <a:defRPr sz="1906"/>
            </a:lvl6pPr>
            <a:lvl7pPr marL="2613721" indent="0">
              <a:buNone/>
              <a:defRPr sz="1906"/>
            </a:lvl7pPr>
            <a:lvl8pPr marL="3049341" indent="0">
              <a:buNone/>
              <a:defRPr sz="1906"/>
            </a:lvl8pPr>
            <a:lvl9pPr marL="3484961" indent="0">
              <a:buNone/>
              <a:defRPr sz="1906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0099" y="4687253"/>
            <a:ext cx="2809911" cy="8683715"/>
          </a:xfrm>
        </p:spPr>
        <p:txBody>
          <a:bodyPr/>
          <a:lstStyle>
            <a:lvl1pPr marL="0" indent="0">
              <a:buNone/>
              <a:defRPr sz="1524"/>
            </a:lvl1pPr>
            <a:lvl2pPr marL="435620" indent="0">
              <a:buNone/>
              <a:defRPr sz="1334"/>
            </a:lvl2pPr>
            <a:lvl3pPr marL="871240" indent="0">
              <a:buNone/>
              <a:defRPr sz="1143"/>
            </a:lvl3pPr>
            <a:lvl4pPr marL="1306860" indent="0">
              <a:buNone/>
              <a:defRPr sz="953"/>
            </a:lvl4pPr>
            <a:lvl5pPr marL="1742481" indent="0">
              <a:buNone/>
              <a:defRPr sz="953"/>
            </a:lvl5pPr>
            <a:lvl6pPr marL="2178101" indent="0">
              <a:buNone/>
              <a:defRPr sz="953"/>
            </a:lvl6pPr>
            <a:lvl7pPr marL="2613721" indent="0">
              <a:buNone/>
              <a:defRPr sz="953"/>
            </a:lvl7pPr>
            <a:lvl8pPr marL="3049341" indent="0">
              <a:buNone/>
              <a:defRPr sz="953"/>
            </a:lvl8pPr>
            <a:lvl9pPr marL="3484961" indent="0">
              <a:buNone/>
              <a:defRPr sz="9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847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8964" y="831846"/>
            <a:ext cx="7514273" cy="3019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64" y="4159213"/>
            <a:ext cx="7514273" cy="991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8964" y="14481299"/>
            <a:ext cx="1960245" cy="831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156F1-73C9-4EAF-80FC-5DD690DBC767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916" y="14481299"/>
            <a:ext cx="2940368" cy="831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52991" y="14481299"/>
            <a:ext cx="1960245" cy="831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8062D-23F6-4B51-9F3D-202623CF3FB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405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1240" rtl="0" eaLnBrk="1" latinLnBrk="0" hangingPunct="1">
        <a:lnSpc>
          <a:spcPct val="90000"/>
        </a:lnSpc>
        <a:spcBef>
          <a:spcPct val="0"/>
        </a:spcBef>
        <a:buNone/>
        <a:defRPr sz="41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810" indent="-217810" algn="l" defTabSz="871240" rtl="0" eaLnBrk="1" latinLnBrk="0" hangingPunct="1">
        <a:lnSpc>
          <a:spcPct val="90000"/>
        </a:lnSpc>
        <a:spcBef>
          <a:spcPts val="953"/>
        </a:spcBef>
        <a:buFont typeface="Arial" panose="020B0604020202020204" pitchFamily="34" charset="0"/>
        <a:buChar char="•"/>
        <a:defRPr sz="2668" kern="1200">
          <a:solidFill>
            <a:schemeClr val="tx1"/>
          </a:solidFill>
          <a:latin typeface="+mn-lt"/>
          <a:ea typeface="+mn-ea"/>
          <a:cs typeface="+mn-cs"/>
        </a:defRPr>
      </a:lvl1pPr>
      <a:lvl2pPr marL="65343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2287" kern="1200">
          <a:solidFill>
            <a:schemeClr val="tx1"/>
          </a:solidFill>
          <a:latin typeface="+mn-lt"/>
          <a:ea typeface="+mn-ea"/>
          <a:cs typeface="+mn-cs"/>
        </a:defRPr>
      </a:lvl2pPr>
      <a:lvl3pPr marL="1089050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906" kern="1200">
          <a:solidFill>
            <a:schemeClr val="tx1"/>
          </a:solidFill>
          <a:latin typeface="+mn-lt"/>
          <a:ea typeface="+mn-ea"/>
          <a:cs typeface="+mn-cs"/>
        </a:defRPr>
      </a:lvl3pPr>
      <a:lvl4pPr marL="15246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96029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39591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83153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26715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702771" indent="-217810" algn="l" defTabSz="871240" rtl="0" eaLnBrk="1" latinLnBrk="0" hangingPunct="1">
        <a:lnSpc>
          <a:spcPct val="90000"/>
        </a:lnSpc>
        <a:spcBef>
          <a:spcPts val="476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1pPr>
      <a:lvl2pPr marL="43562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2pPr>
      <a:lvl3pPr marL="87124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3pPr>
      <a:lvl4pPr marL="1306860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4pPr>
      <a:lvl5pPr marL="174248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5pPr>
      <a:lvl6pPr marL="217810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6pPr>
      <a:lvl7pPr marL="261372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7pPr>
      <a:lvl8pPr marL="304934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8pPr>
      <a:lvl9pPr marL="3484961" algn="l" defTabSz="871240" rtl="0" eaLnBrk="1" latinLnBrk="0" hangingPunct="1">
        <a:defRPr sz="17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14.png"/><Relationship Id="rId3" Type="http://schemas.microsoft.com/office/2007/relationships/hdphoto" Target="../media/hdphoto1.wdp"/><Relationship Id="rId21" Type="http://schemas.openxmlformats.org/officeDocument/2006/relationships/hyperlink" Target="https://doi.org/10.1016/j.anai.2020.05.014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www.coursera.org/learn/managing-asthma-allergies-diabetes-and-seizures-in-school" TargetMode="External"/><Relationship Id="rId17" Type="http://schemas.openxmlformats.org/officeDocument/2006/relationships/image" Target="../media/image13.jpeg"/><Relationship Id="rId2" Type="http://schemas.openxmlformats.org/officeDocument/2006/relationships/image" Target="../media/image1.png"/><Relationship Id="rId16" Type="http://schemas.openxmlformats.org/officeDocument/2006/relationships/hyperlink" Target="https://www.foodallergy.org/resources/chef-card-spanish" TargetMode="External"/><Relationship Id="rId20" Type="http://schemas.openxmlformats.org/officeDocument/2006/relationships/hyperlink" Target="https://doi.org/10.1016/j.jaip.2019.09.01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23" Type="http://schemas.openxmlformats.org/officeDocument/2006/relationships/hyperlink" Target="https://doi.org/10.3390/nu14040732" TargetMode="External"/><Relationship Id="rId10" Type="http://schemas.openxmlformats.org/officeDocument/2006/relationships/image" Target="../media/image8.png"/><Relationship Id="rId19" Type="http://schemas.openxmlformats.org/officeDocument/2006/relationships/hyperlink" Target="https://doi.org/10.1016/j.jaip.2023.10.042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jpeg"/><Relationship Id="rId22" Type="http://schemas.openxmlformats.org/officeDocument/2006/relationships/hyperlink" Target="https://doi.org/10.1111/pai.1321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pai.14100" TargetMode="External"/><Relationship Id="rId2" Type="http://schemas.openxmlformats.org/officeDocument/2006/relationships/hyperlink" Target="https://doi.org/10.1186/s12889-024-20139-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o.org/fao-who-codexalimentarius" TargetMode="External"/><Relationship Id="rId4" Type="http://schemas.openxmlformats.org/officeDocument/2006/relationships/hyperlink" Target="https://doi.org/10.1016/j.jaci.2021.01.0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10" descr="Plantilla de infografía de círculo básico con 4 pasos. 4824427 Vector en  Vecteezy">
            <a:extLst>
              <a:ext uri="{FF2B5EF4-FFF2-40B4-BE49-F238E27FC236}">
                <a16:creationId xmlns:a16="http://schemas.microsoft.com/office/drawing/2014/main" id="{1F5AB959-3420-7C0D-4225-3CD4CC480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327" y1="15714" x2="31327" y2="15714"/>
                        <a14:foregroundMark x1="56531" y1="11735" x2="56531" y2="11735"/>
                        <a14:foregroundMark x1="42653" y1="60408" x2="42653" y2="60408"/>
                        <a14:foregroundMark x1="57857" y1="39592" x2="57857" y2="39592"/>
                        <a14:foregroundMark x1="12245" y1="40510" x2="12245" y2="40510"/>
                        <a14:foregroundMark x1="20918" y1="48776" x2="20918" y2="48776"/>
                        <a14:foregroundMark x1="61735" y1="55306" x2="61735" y2="55306"/>
                        <a14:foregroundMark x1="39592" y1="57245" x2="39592" y2="57245"/>
                        <a14:foregroundMark x1="89286" y1="48265" x2="89286" y2="48265"/>
                        <a14:foregroundMark x1="77653" y1="17653" x2="77653" y2="17653"/>
                        <a14:foregroundMark x1="76020" y1="18163" x2="79898" y2="24592"/>
                        <a14:foregroundMark x1="79898" y1="24592" x2="79898" y2="24592"/>
                        <a14:foregroundMark x1="46735" y1="11327" x2="46735" y2="11327"/>
                        <a14:foregroundMark x1="20000" y1="20102" x2="20408" y2="20102"/>
                        <a14:foregroundMark x1="15918" y1="18265" x2="15918" y2="18265"/>
                        <a14:foregroundMark x1="16327" y1="17245" x2="16327" y2="17245"/>
                        <a14:foregroundMark x1="39184" y1="42449" x2="39184" y2="42449"/>
                        <a14:foregroundMark x1="55000" y1="37755" x2="55000" y2="37755"/>
                        <a14:foregroundMark x1="37347" y1="52143" x2="37347" y2="52143"/>
                        <a14:foregroundMark x1="28571" y1="23367" x2="28571" y2="23367"/>
                        <a14:foregroundMark x1="15204" y1="24388" x2="15204" y2="24388"/>
                        <a14:foregroundMark x1="79286" y1="14898" x2="79286" y2="14898"/>
                        <a14:foregroundMark x1="17551" y1="72449" x2="17551" y2="72449"/>
                        <a14:foregroundMark x1="48878" y1="23265" x2="48878" y2="23265"/>
                        <a14:foregroundMark x1="53061" y1="10816" x2="53061" y2="10816"/>
                        <a14:foregroundMark x1="48980" y1="18571" x2="48980" y2="18571"/>
                        <a14:foregroundMark x1="49082" y1="33571" x2="49082" y2="33571"/>
                        <a14:foregroundMark x1="31735" y1="49184" x2="31735" y2="49184"/>
                        <a14:foregroundMark x1="18878" y1="49082" x2="18878" y2="49082"/>
                        <a14:foregroundMark x1="66327" y1="14388" x2="66327" y2="14388"/>
                        <a14:foregroundMark x1="86735" y1="36837" x2="86735" y2="36837"/>
                        <a14:backgroundMark x1="24694" y1="56735" x2="24694" y2="56735"/>
                        <a14:backgroundMark x1="25204" y1="56633" x2="25204" y2="56633"/>
                        <a14:backgroundMark x1="28163" y1="55612" x2="28163" y2="55612"/>
                        <a14:backgroundMark x1="28163" y1="55612" x2="28163" y2="55612"/>
                        <a14:backgroundMark x1="32857" y1="57653" x2="32857" y2="57653"/>
                        <a14:backgroundMark x1="32857" y1="57653" x2="32857" y2="57653"/>
                        <a14:backgroundMark x1="32857" y1="57653" x2="32857" y2="57653"/>
                        <a14:backgroundMark x1="32857" y1="57653" x2="32857" y2="57653"/>
                        <a14:backgroundMark x1="32857" y1="57653" x2="32857" y2="57653"/>
                        <a14:backgroundMark x1="32857" y1="57653" x2="32857" y2="57653"/>
                        <a14:backgroundMark x1="75714" y1="57041" x2="75714" y2="57041"/>
                        <a14:backgroundMark x1="75714" y1="57041" x2="75714" y2="57041"/>
                        <a14:backgroundMark x1="75714" y1="57041" x2="75714" y2="57041"/>
                        <a14:backgroundMark x1="65102" y1="52857" x2="62551" y2="60510"/>
                        <a14:backgroundMark x1="62551" y1="60510" x2="56122" y2="65918"/>
                        <a14:backgroundMark x1="56122" y1="65918" x2="67347" y2="62449"/>
                        <a14:backgroundMark x1="67347" y1="62449" x2="59286" y2="70612"/>
                        <a14:backgroundMark x1="59286" y1="70612" x2="77041" y2="59796"/>
                        <a14:backgroundMark x1="77041" y1="59796" x2="72959" y2="64898"/>
                        <a14:backgroundMark x1="27959" y1="55102" x2="40714" y2="66939"/>
                        <a14:backgroundMark x1="40714" y1="66939" x2="25102" y2="61224"/>
                        <a14:backgroundMark x1="25102" y1="61224" x2="29082" y2="70000"/>
                        <a14:backgroundMark x1="29082" y1="70000" x2="32551" y2="73469"/>
                        <a14:backgroundMark x1="46429" y1="41429" x2="48265" y2="48673"/>
                        <a14:backgroundMark x1="48265" y1="48673" x2="54898" y2="52755"/>
                        <a14:backgroundMark x1="54898" y1="52755" x2="54592" y2="506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2842" y="6065637"/>
            <a:ext cx="9753600" cy="87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C212806-BE7C-63CC-C938-675AD2026604}"/>
              </a:ext>
            </a:extLst>
          </p:cNvPr>
          <p:cNvSpPr txBox="1"/>
          <p:nvPr/>
        </p:nvSpPr>
        <p:spPr>
          <a:xfrm>
            <a:off x="68141" y="807182"/>
            <a:ext cx="7260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400" dirty="0">
                <a:solidFill>
                  <a:schemeClr val="accent5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Educación al paciente y círculo de convivencia</a:t>
            </a:r>
          </a:p>
        </p:txBody>
      </p:sp>
      <p:sp>
        <p:nvSpPr>
          <p:cNvPr id="5" name="CuadroTexto 37">
            <a:extLst>
              <a:ext uri="{FF2B5EF4-FFF2-40B4-BE49-F238E27FC236}">
                <a16:creationId xmlns:a16="http://schemas.microsoft.com/office/drawing/2014/main" id="{66795553-6067-4697-3110-768A0FCE37F8}"/>
              </a:ext>
            </a:extLst>
          </p:cNvPr>
          <p:cNvSpPr txBox="1"/>
          <p:nvPr/>
        </p:nvSpPr>
        <p:spPr>
          <a:xfrm>
            <a:off x="96643" y="6143"/>
            <a:ext cx="8518914" cy="620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2670" rIns="32670">
            <a:spAutoFit/>
          </a:bodyPr>
          <a:lstStyle>
            <a:lvl1pPr defTabSz="914400">
              <a:defRPr sz="120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858" dirty="0">
                <a:highlight>
                  <a:srgbClr val="00FF00"/>
                </a:highlight>
              </a:rPr>
              <a:t>DG: Por favor, realizar una infografía que contenga la siguiente información; colocar gráficos </a:t>
            </a:r>
            <a:r>
              <a:rPr lang="es-MX" sz="858" dirty="0">
                <a:highlight>
                  <a:srgbClr val="00FF00"/>
                </a:highlight>
              </a:rPr>
              <a:t>e íconos </a:t>
            </a:r>
            <a:r>
              <a:rPr sz="858" dirty="0">
                <a:highlight>
                  <a:srgbClr val="00FF00"/>
                </a:highlight>
              </a:rPr>
              <a:t>similares a los que se presentan</a:t>
            </a:r>
            <a:r>
              <a:rPr lang="es-MX" sz="858" dirty="0">
                <a:highlight>
                  <a:srgbClr val="00FF00"/>
                </a:highlight>
              </a:rPr>
              <a:t>.</a:t>
            </a:r>
            <a:r>
              <a:rPr sz="858" dirty="0">
                <a:highlight>
                  <a:srgbClr val="00FF00"/>
                </a:highlight>
              </a:rPr>
              <a:t> Colocar al final de la infografía las fuentes de información y los logos correspondientes .</a:t>
            </a:r>
            <a:endParaRPr lang="es-MX" sz="858" dirty="0">
              <a:highlight>
                <a:srgbClr val="00FF00"/>
              </a:highlight>
            </a:endParaRPr>
          </a:p>
          <a:p>
            <a:r>
              <a:rPr lang="es-MX" sz="858" dirty="0">
                <a:highlight>
                  <a:srgbClr val="00FF00"/>
                </a:highlight>
              </a:rPr>
              <a:t>En el diseño considerar 4 áreas de una ciudad, una zona residencial, una parte donde estén parques y escuelas, otra donde haya restaurantes y otra donde se vea el aeropuerto. </a:t>
            </a:r>
            <a:endParaRPr sz="858" dirty="0">
              <a:highlight>
                <a:srgbClr val="00FF00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C5684D1-CEFD-D17D-DCAD-3CCDCB2E1EDA}"/>
              </a:ext>
            </a:extLst>
          </p:cNvPr>
          <p:cNvSpPr txBox="1"/>
          <p:nvPr/>
        </p:nvSpPr>
        <p:spPr>
          <a:xfrm>
            <a:off x="44716" y="2351497"/>
            <a:ext cx="4489242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Entre las situaciones que se pueden presentar, se identifican las siguientes: </a:t>
            </a: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r>
              <a:rPr lang="es-MX" sz="1300" dirty="0">
                <a:latin typeface="Inter"/>
              </a:rPr>
              <a:t>               </a:t>
            </a: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Aislamiento</a:t>
            </a:r>
            <a:r>
              <a:rPr lang="es-MX" sz="1300" dirty="0">
                <a:latin typeface="Inter"/>
              </a:rPr>
              <a:t>                                               </a:t>
            </a: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Acoso</a:t>
            </a:r>
            <a:r>
              <a:rPr lang="es-MX" sz="1300" dirty="0">
                <a:latin typeface="Inter"/>
              </a:rPr>
              <a:t>                    </a:t>
            </a: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r>
              <a:rPr lang="es-MX" sz="1300" dirty="0">
                <a:latin typeface="Inter"/>
              </a:rPr>
              <a:t>    </a:t>
            </a: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Falta de apoyo psicológico</a:t>
            </a:r>
            <a:r>
              <a:rPr lang="es-MX" sz="1300" dirty="0">
                <a:latin typeface="Inter"/>
              </a:rPr>
              <a:t>                </a:t>
            </a: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Aceptación social limitada</a:t>
            </a:r>
            <a:r>
              <a:rPr lang="es-MX" sz="1300" dirty="0">
                <a:latin typeface="Inter"/>
              </a:rPr>
              <a:t>      </a:t>
            </a:r>
          </a:p>
          <a:p>
            <a:pPr algn="just">
              <a:buNone/>
            </a:pPr>
            <a:endParaRPr lang="es-MX" sz="1300" dirty="0">
              <a:latin typeface="Inter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8573F7-1F24-948A-EDA4-8C604A6AD76C}"/>
              </a:ext>
            </a:extLst>
          </p:cNvPr>
          <p:cNvSpPr txBox="1"/>
          <p:nvPr/>
        </p:nvSpPr>
        <p:spPr>
          <a:xfrm>
            <a:off x="1133629" y="5719556"/>
            <a:ext cx="6398467" cy="8925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s-MX" sz="1300" dirty="0">
                <a:latin typeface="Verdana" charset="0"/>
                <a:ea typeface="Verdana" charset="0"/>
                <a:cs typeface="Verdana" charset="0"/>
              </a:rPr>
              <a:t>Es fundamental establecer </a:t>
            </a:r>
            <a:r>
              <a:rPr lang="es-MX" sz="1300" b="1" dirty="0">
                <a:latin typeface="Verdana" charset="0"/>
                <a:ea typeface="Verdana" charset="0"/>
                <a:cs typeface="Verdana" charset="0"/>
              </a:rPr>
              <a:t>grupos multidisciplinarios</a:t>
            </a:r>
            <a:r>
              <a:rPr lang="es-MX" sz="1300" dirty="0">
                <a:latin typeface="Verdana" charset="0"/>
                <a:ea typeface="Verdana" charset="0"/>
                <a:cs typeface="Verdana" charset="0"/>
              </a:rPr>
              <a:t> que brinden información precisa, desmitifiquen creencias erróneas y colaboren con el paciente y su familia para diseñar planes de tratamiento y acción personalizados para los distintos círculos de convivencia.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CFFD57B-CC4C-7B4A-96EB-C8DBCB32A29C}"/>
              </a:ext>
            </a:extLst>
          </p:cNvPr>
          <p:cNvSpPr txBox="1"/>
          <p:nvPr/>
        </p:nvSpPr>
        <p:spPr>
          <a:xfrm>
            <a:off x="5162034" y="2562291"/>
            <a:ext cx="3263148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Los padres presentan dificultad para:</a:t>
            </a: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    Adherirse al tratamiento</a:t>
            </a:r>
            <a:r>
              <a:rPr lang="es-MX" sz="1300" dirty="0">
                <a:latin typeface="Inter"/>
              </a:rPr>
              <a:t>           </a:t>
            </a: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r>
              <a:rPr lang="es-MX" sz="1300" dirty="0">
                <a:latin typeface="Inter"/>
              </a:rPr>
              <a:t>                     </a:t>
            </a: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Localizar información confiable</a:t>
            </a:r>
            <a:r>
              <a:rPr lang="es-MX" sz="1300" dirty="0">
                <a:latin typeface="Inter"/>
              </a:rPr>
              <a:t>     </a:t>
            </a: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endParaRPr lang="es-MX" sz="1300" dirty="0">
              <a:latin typeface="Inter"/>
            </a:endParaRPr>
          </a:p>
          <a:p>
            <a:pPr algn="just">
              <a:buNone/>
            </a:pPr>
            <a:r>
              <a:rPr lang="es-MX" sz="1000" dirty="0">
                <a:latin typeface="Verdana" charset="0"/>
                <a:ea typeface="Verdana" charset="0"/>
                <a:cs typeface="Verdana" charset="0"/>
              </a:rPr>
              <a:t>      Identificar síntomas</a:t>
            </a:r>
            <a:r>
              <a:rPr lang="es-MX" sz="1300" dirty="0">
                <a:latin typeface="Inter"/>
              </a:rPr>
              <a:t>       </a:t>
            </a:r>
          </a:p>
          <a:p>
            <a:pPr algn="just">
              <a:buNone/>
            </a:pPr>
            <a:endParaRPr lang="es-MX" sz="1300" dirty="0">
              <a:latin typeface="Inter"/>
            </a:endParaRPr>
          </a:p>
        </p:txBody>
      </p:sp>
      <p:pic>
        <p:nvPicPr>
          <p:cNvPr id="20" name="Imagen 19" descr="Forma&#10;&#10;El contenido generado por IA puede ser incorrecto.">
            <a:extLst>
              <a:ext uri="{FF2B5EF4-FFF2-40B4-BE49-F238E27FC236}">
                <a16:creationId xmlns:a16="http://schemas.microsoft.com/office/drawing/2014/main" id="{BDF28670-BE88-3D4E-46C7-97F2A27D0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63" y="4396805"/>
            <a:ext cx="946603" cy="94660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A1CD57C-3366-0209-4A70-082C737D0440}"/>
              </a:ext>
            </a:extLst>
          </p:cNvPr>
          <p:cNvSpPr txBox="1"/>
          <p:nvPr/>
        </p:nvSpPr>
        <p:spPr>
          <a:xfrm>
            <a:off x="3581051" y="1676966"/>
            <a:ext cx="49580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s-MX" sz="1400" dirty="0">
                <a:latin typeface="Verdana" charset="0"/>
                <a:ea typeface="Verdana" charset="0"/>
                <a:cs typeface="Verdana" charset="0"/>
              </a:rPr>
              <a:t>La alergia a alimentos no sólo implica restricciones dietéticas, sino que también afecta la calidad de vida y las relaciones sociales del paciente. </a:t>
            </a: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6D49243-DC96-1034-8D5F-A56D466D7181}"/>
              </a:ext>
            </a:extLst>
          </p:cNvPr>
          <p:cNvCxnSpPr>
            <a:cxnSpLocks/>
          </p:cNvCxnSpPr>
          <p:nvPr/>
        </p:nvCxnSpPr>
        <p:spPr>
          <a:xfrm>
            <a:off x="4798423" y="2838133"/>
            <a:ext cx="0" cy="2761478"/>
          </a:xfrm>
          <a:prstGeom prst="line">
            <a:avLst/>
          </a:prstGeom>
          <a:ln w="34925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n 25" descr="Forma&#10;&#10;El contenido generado por IA puede ser incorrecto.">
            <a:extLst>
              <a:ext uri="{FF2B5EF4-FFF2-40B4-BE49-F238E27FC236}">
                <a16:creationId xmlns:a16="http://schemas.microsoft.com/office/drawing/2014/main" id="{D220F049-0335-390A-0502-B455F70332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10" y="2957078"/>
            <a:ext cx="743972" cy="743972"/>
          </a:xfrm>
          <a:prstGeom prst="rect">
            <a:avLst/>
          </a:prstGeom>
        </p:spPr>
      </p:pic>
      <p:pic>
        <p:nvPicPr>
          <p:cNvPr id="28" name="Imagen 27" descr="Forma&#10;&#10;El contenido generado por IA puede ser incorrecto.">
            <a:extLst>
              <a:ext uri="{FF2B5EF4-FFF2-40B4-BE49-F238E27FC236}">
                <a16:creationId xmlns:a16="http://schemas.microsoft.com/office/drawing/2014/main" id="{7DF89510-0EA1-9A83-E81D-E50EB5C1B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231" y="4488282"/>
            <a:ext cx="957027" cy="957027"/>
          </a:xfrm>
          <a:prstGeom prst="rect">
            <a:avLst/>
          </a:prstGeom>
        </p:spPr>
      </p:pic>
      <p:pic>
        <p:nvPicPr>
          <p:cNvPr id="30" name="Imagen 29" descr="Forma&#10;&#10;El contenido generado por IA puede ser incorrecto.">
            <a:extLst>
              <a:ext uri="{FF2B5EF4-FFF2-40B4-BE49-F238E27FC236}">
                <a16:creationId xmlns:a16="http://schemas.microsoft.com/office/drawing/2014/main" id="{8DDF73B4-F36B-7A05-AD98-68CC1EA00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441" y="3846886"/>
            <a:ext cx="743972" cy="743972"/>
          </a:xfrm>
          <a:prstGeom prst="rect">
            <a:avLst/>
          </a:prstGeom>
        </p:spPr>
      </p:pic>
      <p:pic>
        <p:nvPicPr>
          <p:cNvPr id="33" name="Imagen 32" descr="Forma&#10;&#10;El contenido generado por IA puede ser incorrecto.">
            <a:extLst>
              <a:ext uri="{FF2B5EF4-FFF2-40B4-BE49-F238E27FC236}">
                <a16:creationId xmlns:a16="http://schemas.microsoft.com/office/drawing/2014/main" id="{78D7A1A4-32D3-2E12-D7DC-941172BCC1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6" y="2972350"/>
            <a:ext cx="752006" cy="752006"/>
          </a:xfrm>
          <a:prstGeom prst="rect">
            <a:avLst/>
          </a:prstGeom>
        </p:spPr>
      </p:pic>
      <p:pic>
        <p:nvPicPr>
          <p:cNvPr id="34" name="Imagen 33" descr="Forma&#10;&#10;El contenido generado por IA puede ser incorrecto.">
            <a:extLst>
              <a:ext uri="{FF2B5EF4-FFF2-40B4-BE49-F238E27FC236}">
                <a16:creationId xmlns:a16="http://schemas.microsoft.com/office/drawing/2014/main" id="{26BF9A17-2F5C-9F91-4686-8A8893D6C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48" y="3093617"/>
            <a:ext cx="752006" cy="752006"/>
          </a:xfrm>
          <a:prstGeom prst="rect">
            <a:avLst/>
          </a:prstGeom>
        </p:spPr>
      </p:pic>
      <p:pic>
        <p:nvPicPr>
          <p:cNvPr id="35" name="Imagen 34" descr="Forma&#10;&#10;El contenido generado por IA puede ser incorrecto.">
            <a:extLst>
              <a:ext uri="{FF2B5EF4-FFF2-40B4-BE49-F238E27FC236}">
                <a16:creationId xmlns:a16="http://schemas.microsoft.com/office/drawing/2014/main" id="{52A15387-8270-89E1-2BC5-D4217200F6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27" y="4442999"/>
            <a:ext cx="798181" cy="798181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:a16="http://schemas.microsoft.com/office/drawing/2014/main" id="{8B615F0F-C240-C6A0-D97E-ED2FF66FF168}"/>
              </a:ext>
            </a:extLst>
          </p:cNvPr>
          <p:cNvSpPr txBox="1"/>
          <p:nvPr/>
        </p:nvSpPr>
        <p:spPr>
          <a:xfrm>
            <a:off x="2760699" y="7489040"/>
            <a:ext cx="1692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8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ubrir los requerimientos nutricionales, de acuerdo con la edad, al evitar el(los) alérgeno(s) desencadenante(s).</a:t>
            </a:r>
            <a:endParaRPr lang="es-MX" sz="80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1989939-8A70-4583-5075-A2916A712538}"/>
              </a:ext>
            </a:extLst>
          </p:cNvPr>
          <p:cNvSpPr txBox="1"/>
          <p:nvPr/>
        </p:nvSpPr>
        <p:spPr>
          <a:xfrm>
            <a:off x="1768351" y="9855147"/>
            <a:ext cx="1400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Lectura de etiquetas e incluir sustitutos nutricionales.</a:t>
            </a:r>
            <a:endParaRPr lang="es-MX" sz="8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572CB60-E319-C920-9F0B-7E8535DE8CDE}"/>
              </a:ext>
            </a:extLst>
          </p:cNvPr>
          <p:cNvSpPr txBox="1"/>
          <p:nvPr/>
        </p:nvSpPr>
        <p:spPr>
          <a:xfrm>
            <a:off x="1912106" y="8724923"/>
            <a:ext cx="2357437" cy="48141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fiestas o eventos familiares solicitar previamente un menú apropiado o llevar su propio alimento.</a:t>
            </a:r>
            <a:endParaRPr lang="es-MX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7C0BA0-4754-382D-4A86-24E647770381}"/>
              </a:ext>
            </a:extLst>
          </p:cNvPr>
          <p:cNvSpPr txBox="1"/>
          <p:nvPr/>
        </p:nvSpPr>
        <p:spPr>
          <a:xfrm>
            <a:off x="2784552" y="8260009"/>
            <a:ext cx="1608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 de acción para identificar signos y síntomas.</a:t>
            </a:r>
            <a:endParaRPr lang="es-MX" sz="800" dirty="0"/>
          </a:p>
        </p:txBody>
      </p:sp>
      <p:pic>
        <p:nvPicPr>
          <p:cNvPr id="44" name="Picture 2" descr="lado del coche icono">
            <a:extLst>
              <a:ext uri="{FF2B5EF4-FFF2-40B4-BE49-F238E27FC236}">
                <a16:creationId xmlns:a16="http://schemas.microsoft.com/office/drawing/2014/main" id="{F604FE48-1D72-3D3F-DE33-56528EF7A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76" y="8207312"/>
            <a:ext cx="288626" cy="28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CF0A0A25-B677-E3E3-37EC-F1EC63548A7C}"/>
              </a:ext>
            </a:extLst>
          </p:cNvPr>
          <p:cNvSpPr txBox="1"/>
          <p:nvPr/>
        </p:nvSpPr>
        <p:spPr>
          <a:xfrm>
            <a:off x="4886737" y="7401517"/>
            <a:ext cx="1591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8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compartir alimentos en la escuela y lavarse las manos después de cada comida. </a:t>
            </a:r>
            <a:endParaRPr lang="es-MX" sz="8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41DC5222-163F-5FD7-5B8A-9AA0993CCF0B}"/>
              </a:ext>
            </a:extLst>
          </p:cNvPr>
          <p:cNvSpPr txBox="1"/>
          <p:nvPr/>
        </p:nvSpPr>
        <p:spPr>
          <a:xfrm>
            <a:off x="4982247" y="8077362"/>
            <a:ext cx="1646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Notificar a los maestros y autoridades sobre la alergia alimentaria.</a:t>
            </a:r>
            <a:endParaRPr lang="es-MX" sz="8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D9E5413-DB18-D847-A83A-69A9D9402AD4}"/>
              </a:ext>
            </a:extLst>
          </p:cNvPr>
          <p:cNvSpPr txBox="1"/>
          <p:nvPr/>
        </p:nvSpPr>
        <p:spPr>
          <a:xfrm>
            <a:off x="5498208" y="9093411"/>
            <a:ext cx="23574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Usar una identificación médica que indique cuál es la alergia y el teléfono de contacto en caso de emergencia.</a:t>
            </a:r>
            <a:endParaRPr lang="es-MX" sz="8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3A2158D-60AF-BFED-209F-3C0482E71D4E}"/>
              </a:ext>
            </a:extLst>
          </p:cNvPr>
          <p:cNvSpPr txBox="1"/>
          <p:nvPr/>
        </p:nvSpPr>
        <p:spPr>
          <a:xfrm>
            <a:off x="5721498" y="9592163"/>
            <a:ext cx="2579152" cy="7448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Existen cursos en línea que abordan el control de las alergias en el ámbito escolar: </a:t>
            </a:r>
            <a:r>
              <a:rPr lang="es-MX" sz="800" u="sng" kern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2"/>
              </a:rPr>
              <a:t>https://www.coursera.org/learn/managing-asthma-allergies-diabetes-and-seizures-in-school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s-MX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4E8E735-13BE-A0B1-07A1-51E44BA80828}"/>
              </a:ext>
            </a:extLst>
          </p:cNvPr>
          <p:cNvSpPr txBox="1"/>
          <p:nvPr/>
        </p:nvSpPr>
        <p:spPr>
          <a:xfrm>
            <a:off x="4982247" y="8690748"/>
            <a:ext cx="27582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Entregar a los maestros y autoridades un plan de acción personalizado. </a:t>
            </a:r>
            <a:endParaRPr lang="es-MX" sz="800" dirty="0"/>
          </a:p>
        </p:txBody>
      </p:sp>
      <p:pic>
        <p:nvPicPr>
          <p:cNvPr id="47" name="Picture 4" descr="Edificio escolar">
            <a:extLst>
              <a:ext uri="{FF2B5EF4-FFF2-40B4-BE49-F238E27FC236}">
                <a16:creationId xmlns:a16="http://schemas.microsoft.com/office/drawing/2014/main" id="{3935B0DB-F593-BD45-209C-995CB5144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955" y="7111367"/>
            <a:ext cx="1581282" cy="15812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fé de la calle de la ciudad con mesas y sillas en el callejón del parque Ilustración de dibujos animados vectoriales de una cafetería urbana con asientos al aire libre a la sombra de los árboles paisaje urbano moderno fondo pájaros en el cielo azul de verano">
            <a:extLst>
              <a:ext uri="{FF2B5EF4-FFF2-40B4-BE49-F238E27FC236}">
                <a16:creationId xmlns:a16="http://schemas.microsoft.com/office/drawing/2014/main" id="{CD1054EC-7EDA-28B2-5CA0-B824DD0CD1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7" r="41452"/>
          <a:stretch/>
        </p:blipFill>
        <p:spPr bwMode="auto">
          <a:xfrm>
            <a:off x="1010841" y="12157978"/>
            <a:ext cx="1588552" cy="15897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isaje urbano con casas y edificios.">
            <a:extLst>
              <a:ext uri="{FF2B5EF4-FFF2-40B4-BE49-F238E27FC236}">
                <a16:creationId xmlns:a16="http://schemas.microsoft.com/office/drawing/2014/main" id="{F5A2BCFC-2A24-6D36-22F6-657219273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" t="20894" r="20632" b="-1763"/>
          <a:stretch/>
        </p:blipFill>
        <p:spPr bwMode="auto">
          <a:xfrm>
            <a:off x="748557" y="7152769"/>
            <a:ext cx="1808198" cy="164913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CuadroTexto 60">
            <a:extLst>
              <a:ext uri="{FF2B5EF4-FFF2-40B4-BE49-F238E27FC236}">
                <a16:creationId xmlns:a16="http://schemas.microsoft.com/office/drawing/2014/main" id="{7E4F3905-52C7-1E06-6A8B-3443A244B2A3}"/>
              </a:ext>
            </a:extLst>
          </p:cNvPr>
          <p:cNvSpPr txBox="1"/>
          <p:nvPr/>
        </p:nvSpPr>
        <p:spPr>
          <a:xfrm>
            <a:off x="1259976" y="9238120"/>
            <a:ext cx="2321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Comunicar claramente los requerimientos alimenticios, desde la solicitud, durante la preparación y la entrega de los alimentos.</a:t>
            </a:r>
            <a:endParaRPr lang="es-MX" sz="80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6CCEB8B-14FC-4DCA-846A-66EFFB852AD8}"/>
              </a:ext>
            </a:extLst>
          </p:cNvPr>
          <p:cNvSpPr txBox="1"/>
          <p:nvPr/>
        </p:nvSpPr>
        <p:spPr>
          <a:xfrm>
            <a:off x="1133629" y="10575148"/>
            <a:ext cx="2322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otificar al personal del restaurante de forma clara qué alimento produce alergia y en caso de duda hablar con el gerente o el chef.</a:t>
            </a:r>
            <a:endParaRPr lang="es-MX" sz="800" dirty="0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7732CA8A-0C2B-1B5B-035B-0160FAF3330C}"/>
              </a:ext>
            </a:extLst>
          </p:cNvPr>
          <p:cNvSpPr txBox="1"/>
          <p:nvPr/>
        </p:nvSpPr>
        <p:spPr>
          <a:xfrm>
            <a:off x="2477936" y="11915834"/>
            <a:ext cx="1962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ortar una tarjeta que especifique qué alimento debe evitarse —en el sitio 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16"/>
              </a:rPr>
              <a:t>https://www.foodallergy.org/resources/chef-card-spanish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se puede obtener una tarjeta para el chef—.</a:t>
            </a:r>
            <a:endParaRPr lang="es-MX" sz="800" dirty="0"/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1CF3CFF6-5782-9D9A-469F-7208253C75D4}"/>
              </a:ext>
            </a:extLst>
          </p:cNvPr>
          <p:cNvSpPr txBox="1"/>
          <p:nvPr/>
        </p:nvSpPr>
        <p:spPr>
          <a:xfrm>
            <a:off x="2880645" y="12955412"/>
            <a:ext cx="17594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Prevenir el contacto cruzado directo e indirecto.</a:t>
            </a:r>
            <a:endParaRPr lang="es-MX" sz="800" dirty="0"/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8F43E5B8-332F-759E-6E6F-DA6C287B2D34}"/>
              </a:ext>
            </a:extLst>
          </p:cNvPr>
          <p:cNvSpPr txBox="1"/>
          <p:nvPr/>
        </p:nvSpPr>
        <p:spPr>
          <a:xfrm>
            <a:off x="1621445" y="11159923"/>
            <a:ext cx="2059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Identificar el “mapa de alérgenos” —un diagrama que identifique los lugares de las instalaciones en los que se almacenan, manipulan y preparan los alérgenos—.</a:t>
            </a:r>
            <a:endParaRPr lang="es-MX" sz="800" dirty="0"/>
          </a:p>
        </p:txBody>
      </p:sp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BCF3EB5E-B326-2799-45B4-12D81C4CD0AC}"/>
              </a:ext>
            </a:extLst>
          </p:cNvPr>
          <p:cNvSpPr txBox="1"/>
          <p:nvPr/>
        </p:nvSpPr>
        <p:spPr>
          <a:xfrm>
            <a:off x="6024693" y="10875532"/>
            <a:ext cx="1955566" cy="613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olicitar alimento libre del alérgeno, aunque es recomendable que el paciente lleve su propio alimento.</a:t>
            </a:r>
            <a:endParaRPr lang="es-MX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4" name="CuadroTexto 1033">
            <a:extLst>
              <a:ext uri="{FF2B5EF4-FFF2-40B4-BE49-F238E27FC236}">
                <a16:creationId xmlns:a16="http://schemas.microsoft.com/office/drawing/2014/main" id="{B3007C4D-7FB2-826D-E6DC-BF30CAB406FF}"/>
              </a:ext>
            </a:extLst>
          </p:cNvPr>
          <p:cNvSpPr txBox="1"/>
          <p:nvPr/>
        </p:nvSpPr>
        <p:spPr>
          <a:xfrm>
            <a:off x="5022344" y="11964926"/>
            <a:ext cx="2135526" cy="349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800" kern="0" dirty="0"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s-MX" sz="800" kern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ortar el plan de acción y los medicamentos necesarios.</a:t>
            </a:r>
            <a:endParaRPr lang="es-MX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7" name="Picture 6" descr="Ilustración del concepto de pista del aeropuerto">
            <a:extLst>
              <a:ext uri="{FF2B5EF4-FFF2-40B4-BE49-F238E27FC236}">
                <a16:creationId xmlns:a16="http://schemas.microsoft.com/office/drawing/2014/main" id="{F2434FBD-8EB3-ED89-E26E-251772357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9" t="-3186" r="6762" b="6156"/>
          <a:stretch/>
        </p:blipFill>
        <p:spPr bwMode="auto">
          <a:xfrm>
            <a:off x="6512264" y="12139508"/>
            <a:ext cx="1633527" cy="14943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8" descr="cuchillería icono">
            <a:extLst>
              <a:ext uri="{FF2B5EF4-FFF2-40B4-BE49-F238E27FC236}">
                <a16:creationId xmlns:a16="http://schemas.microsoft.com/office/drawing/2014/main" id="{F37A29D5-9757-71EB-FCA1-4710477F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5" y="9378841"/>
            <a:ext cx="261513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CuadroTexto 1049">
            <a:extLst>
              <a:ext uri="{FF2B5EF4-FFF2-40B4-BE49-F238E27FC236}">
                <a16:creationId xmlns:a16="http://schemas.microsoft.com/office/drawing/2014/main" id="{7C361E57-A9BD-5412-2CD0-9DAE14A88C1D}"/>
              </a:ext>
            </a:extLst>
          </p:cNvPr>
          <p:cNvSpPr txBox="1"/>
          <p:nvPr/>
        </p:nvSpPr>
        <p:spPr>
          <a:xfrm>
            <a:off x="96643" y="13808053"/>
            <a:ext cx="8518914" cy="155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/>
            <a:r>
              <a:rPr lang="es-MX" sz="500" b="1" dirty="0">
                <a:latin typeface="Verdana" panose="020B0604030504040204" pitchFamily="34" charset="0"/>
                <a:ea typeface="Verdana" panose="020B0604030504040204" pitchFamily="34" charset="0"/>
              </a:rPr>
              <a:t>Fuentes de información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es-MX" sz="500" dirty="0">
                <a:latin typeface="Verdana" panose="020B0604030504040204" pitchFamily="34" charset="0"/>
                <a:ea typeface="Verdana" panose="020B0604030504040204" pitchFamily="34" charset="0"/>
              </a:rPr>
              <a:t> </a:t>
            </a:r>
          </a:p>
          <a:p>
            <a:pPr algn="just"/>
            <a:r>
              <a:rPr lang="es-MX" sz="500" i="1" dirty="0">
                <a:latin typeface="Verdana" panose="020B0604030504040204" pitchFamily="34" charset="0"/>
                <a:ea typeface="Verdana" panose="020B0604030504040204" pitchFamily="34" charset="0"/>
              </a:rPr>
              <a:t>Documentos electrónicos</a:t>
            </a:r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s-MX" sz="5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Brady, K., Mart</a:t>
            </a:r>
            <a:r>
              <a:rPr lang="es-E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í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nez, B., Trogen, B., Cruz, J. </a:t>
            </a:r>
            <a:r>
              <a:rPr lang="es-MX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Nowak-Wegrzyn, A. (2024, marzo). 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Allergic reactions during travel among individuals with IgE-mediated food allergy.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Journal of Allergy and Clinical Immunology: in Practice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774-775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9"/>
              </a:rPr>
              <a:t>https://doi.org/10.1016/j.jaip.2023.10.042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Carter, C. A., Pistiner, M., Wang, J. 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Sharma, H. P. (2020, enero). Food allergy in restaurants 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ork 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roup 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eport.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Journal of Allergy and Clinical Immunology: </a:t>
            </a:r>
            <a:r>
              <a:rPr lang="en-US" sz="500" i="1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Practice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(1), 70-74. </a:t>
            </a:r>
            <a:r>
              <a:rPr lang="en-US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0"/>
              </a:rPr>
              <a:t>https://doi.org/10.1016/j.jaip.2019.09.013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Chooniedass, R., Soller, L., Hsu, E., To, S., Cameron, S. B. 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Chan, E. S. (2020, diciembre). Parents of children with food allergy: a qualitative study describing needs and identifying solutions.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Annals of Allergy, Asthma </a:t>
            </a:r>
            <a:r>
              <a:rPr lang="en-US" sz="500" i="1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Immunology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125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(6), 674-679. </a:t>
            </a:r>
            <a:r>
              <a:rPr lang="en-US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1"/>
              </a:rPr>
              <a:t>https://doi.org/10.1016/j.anai.2020.05.014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Polloni, L., Baldi, I., Lazzarotto, F., Bonaguro, R., Toniolo, A., Gregori, D. </a:t>
            </a:r>
            <a:r>
              <a:rPr lang="es-MX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Muraro, A. (2020, 13 de enero). 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Multidisciplinary education improves school personnel's self-efficacy in managing food allergy and anaphylaxis.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Pediatric Allergy and Immunology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31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(4), 380-387. </a:t>
            </a:r>
            <a:r>
              <a:rPr lang="es-MX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2"/>
              </a:rPr>
              <a:t>https://doi.org/10.1111/pai.13212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Santos, M. J. L., Merrill, K. A., Gerdts, J. D., Ben-Shoshan, M. 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Protudjer, J. L. P. (2022, 9 de febrero). Food allergy education and management in schools: a scoping review on current practices and gaps.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Nutrients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(4), 732. </a:t>
            </a:r>
            <a:r>
              <a:rPr lang="es-MX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3"/>
              </a:rPr>
              <a:t>https://doi.org/10.3390/nu14040732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buNone/>
            </a:pP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52" name="Picture 8" descr="cuchillería icono">
            <a:extLst>
              <a:ext uri="{FF2B5EF4-FFF2-40B4-BE49-F238E27FC236}">
                <a16:creationId xmlns:a16="http://schemas.microsoft.com/office/drawing/2014/main" id="{2B088E77-6437-4573-2691-03D9E2DE0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12" y="8838551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8" descr="cuchillería icono">
            <a:extLst>
              <a:ext uri="{FF2B5EF4-FFF2-40B4-BE49-F238E27FC236}">
                <a16:creationId xmlns:a16="http://schemas.microsoft.com/office/drawing/2014/main" id="{23E6F3AD-E2A7-8747-8F84-3E816C612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14" y="9989975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8" descr="cuchillería icono">
            <a:extLst>
              <a:ext uri="{FF2B5EF4-FFF2-40B4-BE49-F238E27FC236}">
                <a16:creationId xmlns:a16="http://schemas.microsoft.com/office/drawing/2014/main" id="{632E632A-0EEB-0543-1529-D04DB63A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60" y="8336055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 descr="cuchillería icono">
            <a:extLst>
              <a:ext uri="{FF2B5EF4-FFF2-40B4-BE49-F238E27FC236}">
                <a16:creationId xmlns:a16="http://schemas.microsoft.com/office/drawing/2014/main" id="{015C5571-5317-27A2-29EC-1C68D9FD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2" y="7647087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8" descr="cuchillería icono">
            <a:extLst>
              <a:ext uri="{FF2B5EF4-FFF2-40B4-BE49-F238E27FC236}">
                <a16:creationId xmlns:a16="http://schemas.microsoft.com/office/drawing/2014/main" id="{55125B61-A5C5-562A-25E5-3758EEBBC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477" y="7387610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8" descr="cuchillería icono">
            <a:extLst>
              <a:ext uri="{FF2B5EF4-FFF2-40B4-BE49-F238E27FC236}">
                <a16:creationId xmlns:a16="http://schemas.microsoft.com/office/drawing/2014/main" id="{25CF0510-0E25-0DC0-1D9B-975C73A8B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187" y="8111733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8" descr="cuchillería icono">
            <a:extLst>
              <a:ext uri="{FF2B5EF4-FFF2-40B4-BE49-F238E27FC236}">
                <a16:creationId xmlns:a16="http://schemas.microsoft.com/office/drawing/2014/main" id="{7F4CB399-A78C-9A3D-C9ED-EA4D13652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05" y="8742052"/>
            <a:ext cx="252447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8" descr="cuchillería icono">
            <a:extLst>
              <a:ext uri="{FF2B5EF4-FFF2-40B4-BE49-F238E27FC236}">
                <a16:creationId xmlns:a16="http://schemas.microsoft.com/office/drawing/2014/main" id="{408507C4-F27B-527A-F2B7-292B410C9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16" y="9183924"/>
            <a:ext cx="31643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8" descr="cuchillería icono">
            <a:extLst>
              <a:ext uri="{FF2B5EF4-FFF2-40B4-BE49-F238E27FC236}">
                <a16:creationId xmlns:a16="http://schemas.microsoft.com/office/drawing/2014/main" id="{81D3580D-7DA4-4311-7E46-F5ACBD45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1" y="10657008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8" descr="cuchillería icono">
            <a:extLst>
              <a:ext uri="{FF2B5EF4-FFF2-40B4-BE49-F238E27FC236}">
                <a16:creationId xmlns:a16="http://schemas.microsoft.com/office/drawing/2014/main" id="{3FCB3FF2-679F-498F-D0AE-100E05CC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53" y="11286429"/>
            <a:ext cx="2423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8" descr="cuchillería icono">
            <a:extLst>
              <a:ext uri="{FF2B5EF4-FFF2-40B4-BE49-F238E27FC236}">
                <a16:creationId xmlns:a16="http://schemas.microsoft.com/office/drawing/2014/main" id="{F43410AF-F8DE-F846-C9B6-B9A2A61EB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7" y="11991238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8" descr="cuchillería icono">
            <a:extLst>
              <a:ext uri="{FF2B5EF4-FFF2-40B4-BE49-F238E27FC236}">
                <a16:creationId xmlns:a16="http://schemas.microsoft.com/office/drawing/2014/main" id="{93A015B0-1E3F-7AFD-78F5-1A249ED6F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753" y="12988713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8" descr="cuchillería icono">
            <a:extLst>
              <a:ext uri="{FF2B5EF4-FFF2-40B4-BE49-F238E27FC236}">
                <a16:creationId xmlns:a16="http://schemas.microsoft.com/office/drawing/2014/main" id="{01315EA2-EE1E-30D5-5401-257D83ADC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656" y="11015248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8" descr="cuchillería icono">
            <a:extLst>
              <a:ext uri="{FF2B5EF4-FFF2-40B4-BE49-F238E27FC236}">
                <a16:creationId xmlns:a16="http://schemas.microsoft.com/office/drawing/2014/main" id="{B845C2D6-01A0-7BF5-3DED-D144931E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998" y="12054341"/>
            <a:ext cx="239892" cy="23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CuadroTexto 1065">
            <a:extLst>
              <a:ext uri="{FF2B5EF4-FFF2-40B4-BE49-F238E27FC236}">
                <a16:creationId xmlns:a16="http://schemas.microsoft.com/office/drawing/2014/main" id="{30E38FA8-737B-65A6-1596-835DD9901769}"/>
              </a:ext>
            </a:extLst>
          </p:cNvPr>
          <p:cNvSpPr txBox="1"/>
          <p:nvPr/>
        </p:nvSpPr>
        <p:spPr>
          <a:xfrm>
            <a:off x="3513568" y="9679865"/>
            <a:ext cx="2038615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500" kern="0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Círculo </a:t>
            </a:r>
          </a:p>
          <a:p>
            <a:pPr algn="ctr"/>
            <a:r>
              <a:rPr lang="es-MX" sz="2500" kern="0" dirty="0">
                <a:solidFill>
                  <a:schemeClr val="accent5">
                    <a:lumMod val="75000"/>
                  </a:schemeClr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convivencia</a:t>
            </a:r>
            <a:endParaRPr lang="es-MX" sz="25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8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5">
            <a:extLst>
              <a:ext uri="{FF2B5EF4-FFF2-40B4-BE49-F238E27FC236}">
                <a16:creationId xmlns:a16="http://schemas.microsoft.com/office/drawing/2014/main" id="{C1A3A797-B5CA-0E42-EB00-D7FAA7C2B172}"/>
              </a:ext>
            </a:extLst>
          </p:cNvPr>
          <p:cNvSpPr txBox="1"/>
          <p:nvPr/>
        </p:nvSpPr>
        <p:spPr>
          <a:xfrm>
            <a:off x="1110753" y="1259904"/>
            <a:ext cx="7126221" cy="2654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07000"/>
              </a:lnSpc>
              <a:spcBef>
                <a:spcPts val="800"/>
              </a:spcBef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1100" dirty="0">
                <a:highlight>
                  <a:srgbClr val="00FF00"/>
                </a:highlight>
              </a:rPr>
              <a:t>Incluir los logos correspondientes (UNAM, Facultad de Medicina, SUAYED y la información sobre Derechos reservados)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FF8088E-46C4-E35D-DEC7-15E24FCA39F1}"/>
              </a:ext>
            </a:extLst>
          </p:cNvPr>
          <p:cNvSpPr txBox="1"/>
          <p:nvPr/>
        </p:nvSpPr>
        <p:spPr>
          <a:xfrm>
            <a:off x="96643" y="77746"/>
            <a:ext cx="8518914" cy="990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lnSpc>
                <a:spcPct val="107000"/>
              </a:lnSpc>
              <a:buNone/>
            </a:pP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Taha, S., Rabaiah, R., Dweikat, A., Abu-Ali, L., Yaeesh, H., Jbour, R., Al-Jabi, S. W. </a:t>
            </a:r>
            <a:r>
              <a:rPr lang="es-MX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Zyoud, S. H. (2024, 30 de septiembre). 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Parental knowledge and attitudes toward food allergies: a cross-sectional study on determinants and educational needs.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BMC Public Health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(1), 2668. </a:t>
            </a:r>
            <a:r>
              <a:rPr lang="es-MX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https://doi.org/10.1186/s12889-024-20139-y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Venter, C., Roth-Walter, F., Vassilopoulos, E. </a:t>
            </a:r>
            <a:r>
              <a:rPr lang="en-US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Hicks, A. (2024, 11 de febrero). Dietary management of IgE and non-IgE-mediated food allergies in pediatric patients.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Pediatric Allergy and Immunology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s-MX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35</a:t>
            </a: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(3). </a:t>
            </a:r>
            <a:r>
              <a:rPr lang="es-MX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https://doi.org/10.1111/pai.14100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buNone/>
            </a:pP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s-MX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Waserman, S., Cruickshank, H., Hildebrand, K. J., Mack, D., Bantock, L., Bingemann, T., Chu, D. K., Cuello-Garcia, C., Ebisawa, M., Fahmy, D., Fleischer, D. M., Galloway, L., Gartrell, G., Greenhawt, M., Hamilton, N., Hourihane, J., Langlois, M., Loh, R., Muraro, A.,… 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Brozek, J. L. (2021, mayo). Prevention and management of allergic reactions to food in child care centers and schools: practice guidelines.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Journal of Allergy and Clinical Immunology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US" sz="500" i="1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147</a:t>
            </a:r>
            <a:r>
              <a:rPr lang="en-US" sz="500" kern="100" dirty="0"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(5), 1561-1578. </a:t>
            </a:r>
            <a:r>
              <a:rPr lang="en-US" sz="500" u="sng" kern="10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https://doi.org/10.1016/j.jaci.2021.01.034</a:t>
            </a:r>
            <a:endParaRPr lang="en-US" sz="500" u="sng" kern="100" dirty="0">
              <a:solidFill>
                <a:srgbClr val="0000FF"/>
              </a:solidFill>
              <a:effectLst/>
              <a:latin typeface="Verdana" panose="020B0604030504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sz="500" u="sng" kern="100" dirty="0">
              <a:solidFill>
                <a:srgbClr val="0000FF"/>
              </a:solidFill>
              <a:latin typeface="Verdana" panose="020B0604030504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s-MX" sz="500" i="1" dirty="0">
                <a:latin typeface="Verdana" panose="020B0604030504040204" pitchFamily="34" charset="0"/>
                <a:ea typeface="Verdana" panose="020B0604030504040204" pitchFamily="34" charset="0"/>
              </a:rPr>
              <a:t>Sitio electrónico</a:t>
            </a:r>
            <a:endParaRPr lang="en-US" sz="500" u="sng" kern="100" dirty="0">
              <a:solidFill>
                <a:srgbClr val="0000FF"/>
              </a:solidFill>
              <a:effectLst/>
              <a:latin typeface="Verdana" panose="020B0604030504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en-US" sz="500" u="sng" kern="100" dirty="0">
              <a:solidFill>
                <a:srgbClr val="0000FF"/>
              </a:solidFill>
              <a:effectLst/>
              <a:latin typeface="Verdana" panose="020B0604030504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s-MX" sz="500" i="1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Codex Alimentarius. International Food Standards</a:t>
            </a:r>
            <a:r>
              <a:rPr lang="es-MX" sz="500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(2020). </a:t>
            </a:r>
            <a:r>
              <a:rPr lang="es-MX" sz="500" u="sng" kern="100" dirty="0">
                <a:latin typeface="Verdan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https://www.fao.org/fao-who-codexalimentarius</a:t>
            </a:r>
            <a:endParaRPr lang="en-US" sz="500" u="sng" kern="100" dirty="0">
              <a:solidFill>
                <a:srgbClr val="0000FF"/>
              </a:solidFill>
              <a:latin typeface="Verdana" panose="020B060403050404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551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1136</Words>
  <Application>Microsoft Office PowerPoint</Application>
  <PresentationFormat>Personalizado</PresentationFormat>
  <Paragraphs>75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Inter</vt:lpstr>
      <vt:lpstr>Verdana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Mara</dc:creator>
  <cp:lastModifiedBy>E N</cp:lastModifiedBy>
  <cp:revision>22</cp:revision>
  <dcterms:created xsi:type="dcterms:W3CDTF">2025-03-19T17:59:30Z</dcterms:created>
  <dcterms:modified xsi:type="dcterms:W3CDTF">2025-04-04T23:23:00Z</dcterms:modified>
</cp:coreProperties>
</file>