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oboto"/>
      <p:bold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gdN+DVL5k8mRxzjtZkncnxhv8w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8dc2a498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08dc2a4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5dae6c8b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b5dae6c8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b5dae6c8b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b5dae6c8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4d9e6c9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0a4d9e6c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b5dae6c8b_0_3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0b5dae6c8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b5dae6c8b_0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b5dae6c8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b5dae6c8b_0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0b5dae6c8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b5dae6c8b_0_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0b5dae6c8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a4d9e6c9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0a4d9e6c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b5dae6c8b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b5dae6c8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a4cd88d6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a4cd88d6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a057ae1a2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a057ae1a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a4cd88d6f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0a4cd88d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19fdc0c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d19fdc0c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b5dae6c8b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0b5dae6c8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b5dae6c8b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0b5dae6c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b45d5de2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0b45d5d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5dae6c8b_0_2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b5dae6c8b_0_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10b5dae6c8b_0_2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b5dae6c8b_0_2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5dae6c8b_0_2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g10b5dae6c8b_0_29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g10b5dae6c8b_0_2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5dae6c8b_0_3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g10b5dae6c8b_0_3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b5dae6c8b_0_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g10b5dae6c8b_0_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g10b5dae6c8b_0_3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b5dae6c8b_0_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g10b5dae6c8b_0_3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g10b5dae6c8b_0_3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g10b5dae6c8b_0_3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5dae6c8b_0_3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g10b5dae6c8b_0_3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g10b5dae6c8b_0_3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5dae6c8b_0_3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g10b5dae6c8b_0_3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5dae6c8b_0_3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0b5dae6c8b_0_3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g10b5dae6c8b_0_3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g10b5dae6c8b_0_3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g10b5dae6c8b_0_3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5dae6c8b_0_3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g10b5dae6c8b_0_3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5dae6c8b_0_3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g10b5dae6c8b_0_3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0b5dae6c8b_0_3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a91c4b05_0_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8" name="Google Shape;108;g10ba91c4b05_0_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g10ba91c4b05_0_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a91c4b05_0_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g10ba91c4b05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a91c4b05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g10ba91c4b05_0_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g10ba91c4b05_0_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a91c4b05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g10ba91c4b05_0_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g10ba91c4b05_0_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g10ba91c4b05_0_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a91c4b05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g10ba91c4b05_0_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ba91c4b05_0_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g10ba91c4b05_0_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g10ba91c4b05_0_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a91c4b05_0_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1" name="Google Shape;131;g10ba91c4b05_0_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a91c4b05_0_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ba91c4b05_0_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g10ba91c4b05_0_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g10ba91c4b05_0_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g10ba91c4b05_0_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a91c4b05_0_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0" name="Google Shape;140;g10ba91c4b05_0_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a91c4b05_0_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g10ba91c4b05_0_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g10ba91c4b05_0_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a91c4b05_0_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ba91c4b05_0_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b5dae6c8b_0_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10b5dae6c8b_0_2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g10b5dae6c8b_0_28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0b5dae6c8b_0_2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a91c4b05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g10ba91c4b05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04" name="Google Shape;104;g10ba91c4b05_0_2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0ba91c4b05_0_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mojipedia.org/exploding-hea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mojiterra.com/pt/jogo-de-dad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quare.github.io/retrofit" TargetMode="External"/><Relationship Id="rId4" Type="http://schemas.openxmlformats.org/officeDocument/2006/relationships/hyperlink" Target="https://developer.android.com/guide/topics/ui/layout/recyclerview?hl=pt-b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bumptech/gli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mojiterra.com/pt/jogo-de-dad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hyperlink" Target="https://www.credential.net/gy7a7rsn" TargetMode="External"/><Relationship Id="rId6" Type="http://schemas.openxmlformats.org/officeDocument/2006/relationships/hyperlink" Target="https://www.credential.net/gy7a7rs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kotlin/parcelize?hl=pt-b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digitalinnovationone/matches-simulator-api" TargetMode="External"/><Relationship Id="rId4" Type="http://schemas.openxmlformats.org/officeDocument/2006/relationships/hyperlink" Target="https://github.com/digitalinnovationone/matches-simulator-api" TargetMode="External"/><Relationship Id="rId9" Type="http://schemas.openxmlformats.org/officeDocument/2006/relationships/hyperlink" Target="https://github.com/bumptech/glide" TargetMode="External"/><Relationship Id="rId5" Type="http://schemas.openxmlformats.org/officeDocument/2006/relationships/hyperlink" Target="https://github.com/digitalinnovationone/matches-simulator-api" TargetMode="External"/><Relationship Id="rId6" Type="http://schemas.openxmlformats.org/officeDocument/2006/relationships/hyperlink" Target="https://github.com/digitalinnovationone/matches-simulator-api" TargetMode="External"/><Relationship Id="rId7" Type="http://schemas.openxmlformats.org/officeDocument/2006/relationships/hyperlink" Target="https://github.com/digitalinnovationone/matches-simulator-app" TargetMode="External"/><Relationship Id="rId8" Type="http://schemas.openxmlformats.org/officeDocument/2006/relationships/hyperlink" Target="https://github.com/square/retrofi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igitalinnovationone/matches-simulator-app" TargetMode="External"/><Relationship Id="rId4" Type="http://schemas.openxmlformats.org/officeDocument/2006/relationships/hyperlink" Target="https://docs.google.com/presentation/d/18Nd_shI7PvWN3B8bzZ9UAK6WKVAmKDWf/edit?usp=sharing&amp;ouid=107980611913120181649&amp;rtpof=true&amp;sd=true" TargetMode="External"/><Relationship Id="rId5" Type="http://schemas.openxmlformats.org/officeDocument/2006/relationships/hyperlink" Target="https://github.com/digitalinnovationone/matches-simulator-app/tree/release/desenvolvimento-mobile-nativo-para-android" TargetMode="External"/><Relationship Id="rId6" Type="http://schemas.openxmlformats.org/officeDocument/2006/relationships/hyperlink" Target="https://docs.google.com/presentation/d/1xAmZJDYsxfVpkRm9x3aVDVWO30D-UxtY/edit?usp=sharing&amp;ouid=107980611913120181649&amp;rtpof=true&amp;sd=true" TargetMode="External"/><Relationship Id="rId7" Type="http://schemas.openxmlformats.org/officeDocument/2006/relationships/hyperlink" Target="https://github.com/digitalinnovationone/matches-simulator-app/tree/release/componentes-layouts-ui-ux-em-apps-andro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mojiterra.com/pt/jogo-de-dad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ages.github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e Kotlin </a:t>
            </a: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Juntos!? Construindo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Apps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dc2a498f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"descricao"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"Eliminatórias Copa 2022"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"local"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"Maracanã"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"imagem"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"TODO"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"mandante"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"Brasil"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"estrelas"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"imagem"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"https://www.bandeirasnacionais.com/data/flags/normal/br.png"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"visitante"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"Argentina"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"estrelas"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100">
                <a:solidFill>
                  <a:srgbClr val="0451A5"/>
                </a:solidFill>
                <a:latin typeface="Courier New"/>
                <a:ea typeface="Courier New"/>
                <a:cs typeface="Courier New"/>
                <a:sym typeface="Courier New"/>
              </a:rPr>
              <a:t>"imagem"</a:t>
            </a: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"https://www.bandeirasnacionais.com/data/flags/normal/ar.png"</a:t>
            </a:r>
            <a:endParaRPr b="1"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g108dc2a498f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“API” no GitHub Pages </a:t>
            </a:r>
            <a:r>
              <a:rPr lang="en-US" sz="40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🤯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08dc2a498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b5dae6c8b_0_347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10b5dae6c8b_0_3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0b5dae6c8b_0_3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1" name="Google Shape;261;g10b5dae6c8b_0_347"/>
          <p:cNvSpPr txBox="1"/>
          <p:nvPr/>
        </p:nvSpPr>
        <p:spPr>
          <a:xfrm>
            <a:off x="565525" y="870475"/>
            <a:ext cx="756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“API” e Classes de Domínio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b5dae6c8b_0_3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0b5dae6c8b_0_3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b5dae6c8b_0_3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uma "API" e Modelando seu Domínio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0b5dae6c8b_0_33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0b5dae6c8b_0_33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as Bibliotecas Retrofit e Glide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0b5dae6c8b_0_33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0b5dae6c8b_0_33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Parcelable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Simulação de Partidas </a:t>
            </a:r>
            <a:r>
              <a:rPr lang="en-US" sz="24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🎲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0b5dae6c8b_0_3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a4d9e6c9e_0_13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Java e Kotlin Juntos!? Construindo Apps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0a4d9e6c9e_0_1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0a4d9e6c9e_0_1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as Bibliotecas Retrofit e Glide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g10a4d9e6c9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0a4d9e6c9e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b5dae6c8b_0_38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 HTTP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Android e Java, o qual abstrai incrivelmente a complexidade no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consumo de APIs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Além disso, possui uma série de conversores JSON, que facilitam a (de)serialização dos dados: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Retrofit (HTTP Client): </a:t>
            </a:r>
            <a:r>
              <a:rPr b="1" lang="en-US" u="sng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https://square.github.io/retrofit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'com.squareup.retrofit2:retrofit: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2.9.0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'com.squareup.retrofit2:converter-gson: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2.9.0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Nota: Ao obter as partidas da API, vamos </a:t>
            </a:r>
            <a:r>
              <a:rPr i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listá-las dinamicamente com o RecyclerView</a:t>
            </a: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0b5dae6c8b_0_38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Retrofit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g10b5dae6c8b_0_3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b5dae6c8b_0_3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Gerenciador de mídia</a:t>
            </a:r>
            <a:r>
              <a:rPr lang="en-US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rápido e eficiente, abstraindo o processo de </a:t>
            </a:r>
            <a:r>
              <a:rPr b="1" lang="en-US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carregamento de imagens</a:t>
            </a:r>
            <a:r>
              <a:rPr lang="en-US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em Android, gerenciando desde a decodificação</a:t>
            </a:r>
            <a:r>
              <a:rPr lang="en-US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transformação até o controle de cache das mesmas: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Glide (Image Loading): </a:t>
            </a:r>
            <a:r>
              <a:rPr b="1" lang="en-US" u="sng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https://github.com/bumptech/glide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'com.github.bumptech.glide:glide: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4.11.0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annotationProcessor 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'com.github.bumptech.glide:compiler:</a:t>
            </a:r>
            <a:r>
              <a:rPr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4.11.0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0b5dae6c8b_0_38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Glide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g10b5dae6c8b_0_3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b5dae6c8b_0_37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" name="Google Shape;302;g10b5dae6c8b_0_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0b5dae6c8b_0_3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04" name="Google Shape;304;g10b5dae6c8b_0_37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as Libs Retrofit e Glide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b5dae6c8b_0_35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0b5dae6c8b_0_35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0b5dae6c8b_0_35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uma "API" e Modelando seu Domínio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0b5dae6c8b_0_35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i="0" sz="14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0b5dae6c8b_0_35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as Bibliotecas Retrofit e Glide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0b5dae6c8b_0_35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0b5dae6c8b_0_35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Parcelable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Simulação de Partidas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🎲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0b5dae6c8b_0_3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a4d9e6c9e_0_33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Java e Kotlin Juntos!? Construindo Apps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0a4d9e6c9e_0_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10a4d9e6c9e_0_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Parcelable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Simulação de Partidas 🎲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" name="Google Shape;324;g10a4d9e6c9e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a4d9e6c9e_0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b5dae6c8b_0_3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Parcelable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a estratégia de (de)serialização padrão em Apps Android, ou seja, é a implementação utilizada para troca de mensagens entre as telas de um App. Nesse contexto, 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 Parcelize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uma alternativa muito simples e efetiva: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plugins {</a:t>
            </a:r>
            <a:endParaRPr b="1"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b="1" lang="en-US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'kotlin-parcelize'</a:t>
            </a:r>
            <a:endParaRPr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40A2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40A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0b5dae6c8b_0_39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Parcelable</a:t>
            </a:r>
            <a:endParaRPr b="0" i="1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g10b5dae6c8b_0_3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a4cd88d6f_0_206"/>
          <p:cNvSpPr/>
          <p:nvPr/>
        </p:nvSpPr>
        <p:spPr>
          <a:xfrm>
            <a:off x="0" y="1490150"/>
            <a:ext cx="8224500" cy="2909100"/>
          </a:xfrm>
          <a:custGeom>
            <a:rect b="b" l="l" r="r" t="t"/>
            <a:pathLst>
              <a:path extrusionOk="0" h="120000" w="12000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cap="flat" cmpd="sng" w="1587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g10a4cd88d6f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763" y="3773625"/>
            <a:ext cx="816599" cy="8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0a4cd88d6f_0_206"/>
          <p:cNvPicPr preferRelativeResize="0"/>
          <p:nvPr/>
        </p:nvPicPr>
        <p:blipFill rotWithShape="1">
          <a:blip r:embed="rId4">
            <a:alphaModFix amt="90000"/>
          </a:blip>
          <a:srcRect b="8782" l="0" r="0" t="28304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0a4cd88d6f_0_206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10a4cd88d6f_0_206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10a4cd88d6f_0_206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10a4cd88d6f_0_206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g10a4cd88d6f_0_206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168" name="Google Shape;168;g10a4cd88d6f_0_206"/>
            <p:cNvSpPr/>
            <p:nvPr/>
          </p:nvSpPr>
          <p:spPr>
            <a:xfrm>
              <a:off x="10550526" y="1900239"/>
              <a:ext cx="112800" cy="98400"/>
            </a:xfrm>
            <a:custGeom>
              <a:rect b="b" l="l" r="r" t="t"/>
              <a:pathLst>
                <a:path extrusionOk="0" h="120000" w="12000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g10a4cd88d6f_0_206"/>
            <p:cNvSpPr/>
            <p:nvPr/>
          </p:nvSpPr>
          <p:spPr>
            <a:xfrm>
              <a:off x="10452101" y="1779589"/>
              <a:ext cx="365100" cy="189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g10a4cd88d6f_0_206"/>
            <p:cNvSpPr/>
            <p:nvPr/>
          </p:nvSpPr>
          <p:spPr>
            <a:xfrm>
              <a:off x="10531476" y="1792289"/>
              <a:ext cx="258900" cy="206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" name="Google Shape;171;g10a4cd88d6f_0_206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Graduação em Engenharia de Computação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0a4cd88d6f_0_206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0a4cd88d6f_0_206"/>
          <p:cNvSpPr txBox="1"/>
          <p:nvPr/>
        </p:nvSpPr>
        <p:spPr>
          <a:xfrm>
            <a:off x="2599450" y="25867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Estágio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Java/.NET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0a4cd88d6f_0_206"/>
          <p:cNvSpPr txBox="1"/>
          <p:nvPr/>
        </p:nvSpPr>
        <p:spPr>
          <a:xfrm>
            <a:off x="2637000" y="23491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1º Emprego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a4cd88d6f_0_206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t/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0a4cd88d6f_0_206"/>
          <p:cNvSpPr txBox="1"/>
          <p:nvPr/>
        </p:nvSpPr>
        <p:spPr>
          <a:xfrm>
            <a:off x="4413500" y="3001075"/>
            <a:ext cx="1237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Enfim Mestre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0a4cd88d6f_0_206"/>
          <p:cNvSpPr txBox="1"/>
          <p:nvPr/>
        </p:nvSpPr>
        <p:spPr>
          <a:xfrm>
            <a:off x="4101500" y="322896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e carreira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Mobile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0a4cd88d6f_0_206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0a4cd88d6f_0_206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desafios como </a:t>
            </a:r>
            <a:r>
              <a:rPr i="1"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na DIO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0a4cd88d6f_0_206"/>
          <p:cNvSpPr txBox="1"/>
          <p:nvPr/>
        </p:nvSpPr>
        <p:spPr>
          <a:xfrm>
            <a:off x="5639474" y="1621375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DIO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0a4cd88d6f_0_206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10a4cd88d6f_0_206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10a4cd88d6f_0_206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g10a4cd88d6f_0_206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0a4cd88d6f_0_206">
            <a:hlinkClick r:id="rId5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credential.net/gy7a7rsn</a:t>
            </a:r>
            <a:r>
              <a:rPr lang="en-US" sz="11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já expirou, mas foi top </a:t>
            </a:r>
            <a:r>
              <a:rPr lang="en-US" sz="1100">
                <a:solidFill>
                  <a:srgbClr val="444444"/>
                </a:solidFill>
                <a:highlight>
                  <a:srgbClr val="FFFFFF"/>
                </a:highlight>
              </a:rPr>
              <a:t>😅</a:t>
            </a:r>
            <a:endParaRPr sz="11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0a4cd88d6f_0_2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" name="Google Shape;338;g10a057ae1a2_0_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0a057ae1a2_0_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40" name="Google Shape;340;g10a057ae1a2_0_1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Finalizando Nosso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App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9ffa863cd_0_356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da API no GitHub</a:t>
            </a:r>
            <a:b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i="1" lang="en-US">
                <a:solidFill>
                  <a:srgbClr val="040A24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 (main)</a:t>
            </a:r>
            <a:b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do App no GitHub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(release/java-e-kotlin-juntos-construindo-apps-android)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Retrofit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Glide</a:t>
            </a:r>
            <a:b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Bump Technologies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Parcelable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09ffa863cd_0_35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a4cd88d6f_0_57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" name="Google Shape;354;g10a4cd88d6f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10a4cd88d6f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0a4cd88d6f_0_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Desenvolva os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eventos, integrações e interações de usuário em um App Android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isso, vamos explorar conceitos essenciais, como: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Orientação a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de Projetos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 tudo na prática usando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e Kotlin!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Nesse sentido, bibliotecas consolidadas como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Glide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Retrofit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serão utilizadas com o objetivo de aumentar ainda mais nossa produtividade e qualidade de código.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19fdc0c94_0_0"/>
          <p:cNvSpPr txBox="1"/>
          <p:nvPr/>
        </p:nvSpPr>
        <p:spPr>
          <a:xfrm>
            <a:off x="563550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Nosso App já está versionado no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disponível </a:t>
            </a: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isso, os seguintes conteúdos são pré-requisitos: </a:t>
            </a:r>
            <a:endParaRPr/>
          </a:p>
          <a:p>
            <a:pPr indent="-381000" lvl="0" marL="6286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Desenvolvimento Mobile Nativo Para Android</a:t>
            </a:r>
            <a:br>
              <a:rPr lang="en-US"/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Branch: </a:t>
            </a:r>
            <a:r>
              <a:rPr i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release/desenvolvimento-mobile-nativo-para-android</a:t>
            </a:r>
            <a:endParaRPr>
              <a:solidFill>
                <a:srgbClr val="EA4E60"/>
              </a:solidFill>
            </a:endParaRPr>
          </a:p>
          <a:p>
            <a:pPr indent="-381000" lvl="0" marL="62865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Componentes, Layouts e UI/UX Em Apps Android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Branch: </a:t>
            </a:r>
            <a:r>
              <a:rPr i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release/componentes-layouts-ui-ux-em-apps-android</a:t>
            </a:r>
            <a:endParaRPr i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d19fdc0c94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Premissas/Revisão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d19fdc0c94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uma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 e Modelando seu Domínio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as Bibliotecas Retrofit e Glide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Parcelable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Simulação de Partidas </a:t>
            </a:r>
            <a:r>
              <a:rPr lang="en-US" sz="24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🎲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Java e Kotlin Juntos!? Construindo Apps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"API" e Modelando seu Domínio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b5dae6c8b_0_1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27" name="Google Shape;227;g10b5dae6c8b_0_162"/>
          <p:cNvSpPr txBox="1"/>
          <p:nvPr/>
        </p:nvSpPr>
        <p:spPr>
          <a:xfrm>
            <a:off x="565525" y="636550"/>
            <a:ext cx="79914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Domínio/Problema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10b5dae6c8b_0_162"/>
          <p:cNvSpPr txBox="1"/>
          <p:nvPr/>
        </p:nvSpPr>
        <p:spPr>
          <a:xfrm>
            <a:off x="411938" y="4755250"/>
            <a:ext cx="25995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Listagem/Simulação de Partidas</a:t>
            </a:r>
            <a:endParaRPr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0b5dae6c8b_0_162"/>
          <p:cNvSpPr txBox="1"/>
          <p:nvPr/>
        </p:nvSpPr>
        <p:spPr>
          <a:xfrm>
            <a:off x="4361424" y="4760650"/>
            <a:ext cx="1734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Detalhes da Partida</a:t>
            </a:r>
            <a:endParaRPr b="1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10b5dae6c8b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38" y="1579000"/>
            <a:ext cx="1734585" cy="308369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g10b5dae6c8b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396" y="1578992"/>
            <a:ext cx="1734575" cy="308370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2" name="Google Shape;232;g10b5dae6c8b_0_162"/>
          <p:cNvCxnSpPr>
            <a:stCxn id="230" idx="3"/>
            <a:endCxn id="231" idx="1"/>
          </p:cNvCxnSpPr>
          <p:nvPr/>
        </p:nvCxnSpPr>
        <p:spPr>
          <a:xfrm>
            <a:off x="2579023" y="3120849"/>
            <a:ext cx="1782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base nos protótipos, conseguimos ter uma boa ideia do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domínio de aplicação. Nesse contexto, vamos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abstrair as entidades relevantes para o App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por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Partida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realizada em um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Partida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 dois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Times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(mandante e visitante);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Times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têm um nível de força (estrelas)…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Domínio/Problema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0b5dae6c8b_0_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b45d5de21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(API)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basicamente, se propõe a expor recursos de um domínio de aplicação. Seu principal objetivo é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uma interface para integrações concisas e eficientes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Nesse sentido, para que não tenhamos que construir uma API do zero,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prover nossos recursos (partidas) via GET por meio do recurso </a:t>
            </a:r>
            <a:r>
              <a:rPr b="1" i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Pages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0b45d5de21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“API” no GitHub Pages </a:t>
            </a:r>
            <a:r>
              <a:rPr lang="en-US" sz="4000">
                <a:solidFill>
                  <a:srgbClr val="404040"/>
                </a:solidFill>
                <a:highlight>
                  <a:srgbClr val="FFFFFF"/>
                </a:highlight>
              </a:rPr>
              <a:t>🤨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0b45d5de21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