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iyIHnR6FZHt2T6FmXMZzhbJbPs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9ffa863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109ffa863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8dd581fc0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18dd581f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94aa6132e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194aa613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8dd581fc0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18dd581f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94aa6132e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194aa6132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8dd581fc0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18dd581f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www.credential.net/gy7a7rsn" TargetMode="External"/><Relationship Id="rId6" Type="http://schemas.openxmlformats.org/officeDocument/2006/relationships/hyperlink" Target="https://www.credential.net/gy7a7rs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eb.dio.me/course/desenvolvimento-mobile-nativo-para-android/learning/86889801-b516-462d-9ac9-c909c3770e75/?back=/browse" TargetMode="External"/><Relationship Id="rId4" Type="http://schemas.openxmlformats.org/officeDocument/2006/relationships/hyperlink" Target="https://web.dio.me/course/componentes-layouts-e-uiux-em-apps-android/learning/617ea9b7-cb37-4f99-a307-e9b6001f179e/?back=/browse" TargetMode="External"/><Relationship Id="rId5" Type="http://schemas.openxmlformats.org/officeDocument/2006/relationships/hyperlink" Target="https://web.dio.me/course/java-e-kotlin-juntos-construindo-apps-android/learning/0c48a2e4-2ad1-4fa7-8b52-9b407ec20f85/?back=/browse" TargetMode="External"/><Relationship Id="rId6" Type="http://schemas.openxmlformats.org/officeDocument/2006/relationships/hyperlink" Target="https://web.dio.me/course/explorando-o-firebase-para-apps-android-resilientes/learning/2f255e6a-042a-4b88-89df-c6cc54ddbc9e/?back=/brows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mojiterra.com/smiling-face-with-heart-eyes/" TargetMode="External"/><Relationship Id="rId4" Type="http://schemas.openxmlformats.org/officeDocument/2006/relationships/hyperlink" Target="https://github.com/digitalinnovationone/soccer-news-app/tree/release/abstraindo-dominio-de-apps-android-nativos-com-java" TargetMode="External"/><Relationship Id="rId5" Type="http://schemas.openxmlformats.org/officeDocument/2006/relationships/hyperlink" Target="https://github.com/digitalinnovationone/soccer-news-app/tree/release/abstraindo-dominio-de-apps-android-nativos-com-jav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digitalinnovationone/soccer-news-app" TargetMode="External"/><Relationship Id="rId4" Type="http://schemas.openxmlformats.org/officeDocument/2006/relationships/hyperlink" Target="https://github.com/digitalinnovationone/soccer-news-api" TargetMode="External"/><Relationship Id="rId5" Type="http://schemas.openxmlformats.org/officeDocument/2006/relationships/hyperlink" Target="https://developer.android.com/training/data-storage/room" TargetMode="External"/><Relationship Id="rId6" Type="http://schemas.openxmlformats.org/officeDocument/2006/relationships/hyperlink" Target="https://stackoverflow.com/q/21604243/307257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mojipedia.org/winking-face/#:~:text=Emoji%20Meaning,or%20sexual%20%F0%9F%98%8F%20Smirking%20Face.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Venilton FalvoJr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Doutorando no ICMC-USP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@falvojr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Consumo de APIs e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Persistência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 Locais em Apps Android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9ffa863cd_0_0"/>
          <p:cNvSpPr/>
          <p:nvPr/>
        </p:nvSpPr>
        <p:spPr>
          <a:xfrm>
            <a:off x="0" y="1490150"/>
            <a:ext cx="8224500" cy="2909100"/>
          </a:xfrm>
          <a:custGeom>
            <a:rect b="b" l="l" r="r" t="t"/>
            <a:pathLst>
              <a:path extrusionOk="0" h="120000" w="120000">
                <a:moveTo>
                  <a:pt x="0" y="99534"/>
                </a:moveTo>
                <a:cubicBezTo>
                  <a:pt x="17821" y="120000"/>
                  <a:pt x="19688" y="62325"/>
                  <a:pt x="28005" y="62790"/>
                </a:cubicBezTo>
                <a:cubicBezTo>
                  <a:pt x="36322" y="63255"/>
                  <a:pt x="41414" y="85581"/>
                  <a:pt x="52277" y="83720"/>
                </a:cubicBezTo>
                <a:cubicBezTo>
                  <a:pt x="63140" y="81860"/>
                  <a:pt x="63988" y="40930"/>
                  <a:pt x="75190" y="37209"/>
                </a:cubicBezTo>
                <a:cubicBezTo>
                  <a:pt x="86393" y="33488"/>
                  <a:pt x="87538" y="57093"/>
                  <a:pt x="98231" y="55697"/>
                </a:cubicBezTo>
                <a:cubicBezTo>
                  <a:pt x="108925" y="54302"/>
                  <a:pt x="109137" y="9767"/>
                  <a:pt x="120000" y="0"/>
                </a:cubicBezTo>
              </a:path>
            </a:pathLst>
          </a:custGeom>
          <a:noFill/>
          <a:ln cap="flat" cmpd="sng" w="1587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454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g109ffa863c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1763" y="3773625"/>
            <a:ext cx="816599" cy="81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109ffa863cd_0_0"/>
          <p:cNvPicPr preferRelativeResize="0"/>
          <p:nvPr/>
        </p:nvPicPr>
        <p:blipFill rotWithShape="1">
          <a:blip r:embed="rId4">
            <a:alphaModFix amt="90000"/>
          </a:blip>
          <a:srcRect b="8780" l="0" r="0" t="28303"/>
          <a:stretch/>
        </p:blipFill>
        <p:spPr>
          <a:xfrm>
            <a:off x="4599432" y="1545185"/>
            <a:ext cx="816600" cy="65156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109ffa863cd_0_0"/>
          <p:cNvSpPr/>
          <p:nvPr/>
        </p:nvSpPr>
        <p:spPr>
          <a:xfrm>
            <a:off x="3068096" y="3126254"/>
            <a:ext cx="816600" cy="805800"/>
          </a:xfrm>
          <a:prstGeom prst="ellipse">
            <a:avLst/>
          </a:prstGeom>
          <a:solidFill>
            <a:srgbClr val="1155CC"/>
          </a:solidFill>
          <a:ln cap="flat" cmpd="sng" w="762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g109ffa863cd_0_0"/>
          <p:cNvSpPr/>
          <p:nvPr/>
        </p:nvSpPr>
        <p:spPr>
          <a:xfrm>
            <a:off x="4623898" y="2025907"/>
            <a:ext cx="816600" cy="805800"/>
          </a:xfrm>
          <a:prstGeom prst="ellipse">
            <a:avLst/>
          </a:prstGeom>
          <a:solidFill>
            <a:srgbClr val="134F5C"/>
          </a:solidFill>
          <a:ln cap="flat" cmpd="sng" w="76200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g109ffa863cd_0_0"/>
          <p:cNvSpPr/>
          <p:nvPr/>
        </p:nvSpPr>
        <p:spPr>
          <a:xfrm>
            <a:off x="6179798" y="2453040"/>
            <a:ext cx="816600" cy="805800"/>
          </a:xfrm>
          <a:prstGeom prst="ellipse">
            <a:avLst/>
          </a:prstGeom>
          <a:solidFill>
            <a:srgbClr val="741B47"/>
          </a:solidFill>
          <a:ln cap="flat" cmpd="sng" w="762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g109ffa863cd_0_0"/>
          <p:cNvSpPr/>
          <p:nvPr/>
        </p:nvSpPr>
        <p:spPr>
          <a:xfrm>
            <a:off x="1512245" y="2621934"/>
            <a:ext cx="816600" cy="805800"/>
          </a:xfrm>
          <a:prstGeom prst="ellipse">
            <a:avLst/>
          </a:prstGeom>
          <a:solidFill>
            <a:srgbClr val="38761D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1" name="Google Shape;71;g109ffa863cd_0_0"/>
          <p:cNvGrpSpPr/>
          <p:nvPr/>
        </p:nvGrpSpPr>
        <p:grpSpPr>
          <a:xfrm>
            <a:off x="7831255" y="1017788"/>
            <a:ext cx="1079236" cy="641350"/>
            <a:chOff x="10452101" y="1779589"/>
            <a:chExt cx="365100" cy="219100"/>
          </a:xfrm>
        </p:grpSpPr>
        <p:sp>
          <p:nvSpPr>
            <p:cNvPr id="72" name="Google Shape;72;g109ffa863cd_0_0"/>
            <p:cNvSpPr/>
            <p:nvPr/>
          </p:nvSpPr>
          <p:spPr>
            <a:xfrm>
              <a:off x="10550526" y="1900239"/>
              <a:ext cx="112800" cy="98400"/>
            </a:xfrm>
            <a:custGeom>
              <a:rect b="b" l="l" r="r" t="t"/>
              <a:pathLst>
                <a:path extrusionOk="0" h="120000" w="120000">
                  <a:moveTo>
                    <a:pt x="120000" y="5806"/>
                  </a:moveTo>
                  <a:lnTo>
                    <a:pt x="0" y="120000"/>
                  </a:lnTo>
                  <a:lnTo>
                    <a:pt x="23661" y="0"/>
                  </a:lnTo>
                  <a:lnTo>
                    <a:pt x="120000" y="580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g109ffa863cd_0_0"/>
            <p:cNvSpPr/>
            <p:nvPr/>
          </p:nvSpPr>
          <p:spPr>
            <a:xfrm>
              <a:off x="10452101" y="1779589"/>
              <a:ext cx="365100" cy="1890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6218"/>
                  </a:lnTo>
                  <a:lnTo>
                    <a:pt x="7304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g109ffa863cd_0_0"/>
            <p:cNvSpPr/>
            <p:nvPr/>
          </p:nvSpPr>
          <p:spPr>
            <a:xfrm>
              <a:off x="10531476" y="1792289"/>
              <a:ext cx="258900" cy="2064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48000"/>
                  </a:lnTo>
                  <a:lnTo>
                    <a:pt x="8834" y="120000"/>
                  </a:lnTo>
                  <a:lnTo>
                    <a:pt x="19141" y="6276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" name="Google Shape;75;g109ffa863cd_0_0"/>
          <p:cNvSpPr txBox="1"/>
          <p:nvPr/>
        </p:nvSpPr>
        <p:spPr>
          <a:xfrm>
            <a:off x="1088950" y="3773626"/>
            <a:ext cx="16788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Início da Graduação em Engenharia de Computação</a:t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109ffa863cd_0_0"/>
          <p:cNvSpPr txBox="1"/>
          <p:nvPr/>
        </p:nvSpPr>
        <p:spPr>
          <a:xfrm>
            <a:off x="1088950" y="3536025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b="1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109ffa863cd_0_0"/>
          <p:cNvSpPr txBox="1"/>
          <p:nvPr/>
        </p:nvSpPr>
        <p:spPr>
          <a:xfrm>
            <a:off x="2599450" y="258675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Estágio como </a:t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 Java/.NET</a:t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109ffa863cd_0_0"/>
          <p:cNvSpPr txBox="1"/>
          <p:nvPr/>
        </p:nvSpPr>
        <p:spPr>
          <a:xfrm>
            <a:off x="2637000" y="2349150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1º Emprego</a:t>
            </a:r>
            <a:endParaRPr b="1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09ffa863cd_0_0"/>
          <p:cNvSpPr txBox="1"/>
          <p:nvPr/>
        </p:nvSpPr>
        <p:spPr>
          <a:xfrm>
            <a:off x="4192845" y="3143241"/>
            <a:ext cx="1678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09ffa863cd_0_0"/>
          <p:cNvSpPr txBox="1"/>
          <p:nvPr/>
        </p:nvSpPr>
        <p:spPr>
          <a:xfrm>
            <a:off x="4413500" y="3001075"/>
            <a:ext cx="1237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Enfim Mestre</a:t>
            </a:r>
            <a:endParaRPr b="1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09ffa863cd_0_0"/>
          <p:cNvSpPr txBox="1"/>
          <p:nvPr/>
        </p:nvSpPr>
        <p:spPr>
          <a:xfrm>
            <a:off x="4101500" y="3228963"/>
            <a:ext cx="1861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Título e carreira como </a:t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 Mobile</a:t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09ffa863cd_0_0"/>
          <p:cNvSpPr txBox="1"/>
          <p:nvPr/>
        </p:nvSpPr>
        <p:spPr>
          <a:xfrm>
            <a:off x="1663197" y="289364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2007</a:t>
            </a:r>
            <a:endParaRPr b="1" i="0" sz="1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g109ffa863cd_0_0"/>
          <p:cNvSpPr txBox="1"/>
          <p:nvPr/>
        </p:nvSpPr>
        <p:spPr>
          <a:xfrm>
            <a:off x="5655825" y="187360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Doutorado e desafios como </a:t>
            </a:r>
            <a:r>
              <a:rPr b="0" i="1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Education Tech Lead</a:t>
            </a: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na DIO</a:t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109ffa863cd_0_0"/>
          <p:cNvSpPr txBox="1"/>
          <p:nvPr/>
        </p:nvSpPr>
        <p:spPr>
          <a:xfrm>
            <a:off x="5639474" y="1621375"/>
            <a:ext cx="1841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Doutorado e DIO</a:t>
            </a:r>
            <a:endParaRPr b="1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109ffa863cd_0_0"/>
          <p:cNvSpPr txBox="1"/>
          <p:nvPr/>
        </p:nvSpPr>
        <p:spPr>
          <a:xfrm>
            <a:off x="3219031" y="3397954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2008</a:t>
            </a:r>
            <a:endParaRPr b="1" i="0" sz="1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g109ffa863cd_0_0"/>
          <p:cNvSpPr txBox="1"/>
          <p:nvPr/>
        </p:nvSpPr>
        <p:spPr>
          <a:xfrm>
            <a:off x="4774894" y="229760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2015</a:t>
            </a:r>
            <a:endParaRPr b="1" i="0" sz="1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09ffa863cd_0_0"/>
          <p:cNvSpPr txBox="1"/>
          <p:nvPr/>
        </p:nvSpPr>
        <p:spPr>
          <a:xfrm>
            <a:off x="6330729" y="2724769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Hoje</a:t>
            </a:r>
            <a:endParaRPr b="1" i="0" sz="1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g109ffa863cd_0_0">
            <a:hlinkClick r:id="rId5"/>
          </p:cNvPr>
          <p:cNvSpPr txBox="1"/>
          <p:nvPr/>
        </p:nvSpPr>
        <p:spPr>
          <a:xfrm>
            <a:off x="4802662" y="4529292"/>
            <a:ext cx="23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sng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credential.net/gy7a7rsn</a:t>
            </a:r>
            <a:r>
              <a:rPr b="0" i="0" lang="en-US" sz="11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100" u="none" cap="none" strike="noStrik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já expirou, mas foi top </a:t>
            </a:r>
            <a:r>
              <a:rPr b="0" i="0" lang="en-US" sz="11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😅</a:t>
            </a:r>
            <a:endParaRPr b="0" i="0" sz="1100" u="none" cap="none" strike="noStrik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09ffa863cd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 aprender a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compartilhar nossas notícias sobre futebol feminino e favoritá-las, o que permitirá o acesso a elas de modo offline (Room)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Além disso, vamos refinar ainda mais o "Soccer News", incluindo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tratamentos de erro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otimizando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os dados providos pela nossa API (criada no GitHub Pages).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8dd581fc0_0_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Conteúdos da </a:t>
            </a: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Sportheca Mobile Dev Week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os quais já estão disponíveis na plataforma da DIO: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b="0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Desenvolvimento Mobile Nativo Para Android</a:t>
            </a:r>
            <a:endParaRPr b="0" i="0" sz="2400" u="none" cap="none" strike="noStrike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b="0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Componentes, Layouts e UI/UX Em Apps Android</a:t>
            </a:r>
            <a:endParaRPr b="0" i="0" sz="2400" u="none" cap="none" strike="noStrike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b="0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 e Kotlin Juntos!? Construindo Apps Android</a:t>
            </a:r>
            <a:endParaRPr b="0" i="0" sz="2400" u="none" cap="none" strike="noStrike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b="0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Explorando o Firebase Para Apps Android Resilientes</a:t>
            </a:r>
            <a:endParaRPr b="0" i="0" sz="2400" u="none" cap="none" strike="noStrike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18dd581fc0_0_1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Recomendações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18dd581fc0_0_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94aa6132e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Continuaremos desenvolvendo nosso App "Soccer News", um aplicativo de notícias sobre futebol feminino (nossa singela homenagem ao mês da mulher </a:t>
            </a:r>
            <a:r>
              <a:rPr b="0" i="0" lang="en-US" sz="2400" u="none" cap="none" strike="noStrike">
                <a:solidFill>
                  <a:srgbClr val="040A24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😍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). Caso queira </a:t>
            </a:r>
            <a:r>
              <a:rPr b="0" i="0" lang="en-US" sz="2400" u="none" cap="none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iniciar de onde paramos, basta seguir essa branch em nosso repositório no GitHub: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digitalinnovationone/</a:t>
            </a:r>
            <a:r>
              <a:rPr b="1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soccer-news-app</a:t>
            </a:r>
            <a:br>
              <a:rPr b="0" i="1" lang="en-US" sz="18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release/abstraindo-dominio-de-apps-android-nativos-com-java</a:t>
            </a:r>
            <a:endParaRPr b="1" i="0" sz="18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194aa6132e_0_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Premissas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194aa6132e_0_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8dd581fc0_0_2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Google Shape;117;g118dd581fc0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18dd581fc0_0_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19" name="Google Shape;119;g118dd581fc0_0_24"/>
          <p:cNvSpPr txBox="1"/>
          <p:nvPr/>
        </p:nvSpPr>
        <p:spPr>
          <a:xfrm>
            <a:off x="565525" y="870475"/>
            <a:ext cx="7561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94aa6132e_0_63"/>
          <p:cNvSpPr txBox="1"/>
          <p:nvPr/>
        </p:nvSpPr>
        <p:spPr>
          <a:xfrm>
            <a:off x="565525" y="1481050"/>
            <a:ext cx="80169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digitalinnovationone/soccer-news-app</a:t>
            </a:r>
            <a:br>
              <a:rPr b="0" i="1" lang="en-US" sz="18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release/consumo-de-apis-e-persistencia-de-dados-locais</a:t>
            </a:r>
            <a:endParaRPr b="0" i="1" sz="18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digitalinnovationone/soccer-news-api</a:t>
            </a:r>
            <a:br>
              <a:rPr b="0" i="1" lang="en-US" sz="18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8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b="0" i="1" sz="18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D1117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Room</a:t>
            </a:r>
            <a:br>
              <a:rPr b="1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Google Developers</a:t>
            </a:r>
            <a:endParaRPr i="1"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D1117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Singleton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(initialization-on-demand holder)</a:t>
            </a:r>
            <a:b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Stack Overflow</a:t>
            </a:r>
            <a:endParaRPr i="1"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194aa6132e_0_6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194aa6132e_0_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8dd581fc0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Seja criativo! Explore todos os conceitos que aprendemos e evolua nosso App. Adicionalmente, caso se sinta confiante, explore algumas features do Firebase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(Analytics, Crashlytics, Test Lab, etc)</a:t>
            </a: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isso,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App se tornará mais robusto e será um dos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destaques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seu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portfólio de projetos.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1" lang="en-US" sz="20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20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Nota: Caso tenha dificuldades, o App que desenvolvemos aqui estará disponível na branch/release descrita no Slide "Links Úteis" </a:t>
            </a:r>
            <a:r>
              <a:rPr b="0" i="0" lang="en-US" sz="2000" u="none" cap="none" strike="noStrike">
                <a:solidFill>
                  <a:srgbClr val="040A24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😉</a:t>
            </a:r>
            <a:endParaRPr b="0" i="0" sz="20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18dd581fc0_0_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18dd581fc0_0_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