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bold r:id="rId31"/>
      <p:boldItalic r:id="rId32"/>
    </p:embeddedFont>
    <p:embeddedFont>
      <p:font typeface="Roboto Mono"/>
      <p:regular r:id="rId33"/>
      <p:bold r:id="rId34"/>
      <p:italic r:id="rId35"/>
      <p:boldItalic r:id="rId36"/>
    </p:embeddedFont>
    <p:embeddedFont>
      <p:font typeface="Century Gothic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1" roundtripDataSignature="AMtx7mgsEAQbr3mUOexNLQYlZvZGUuWo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boldItalic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bold.fntdata"/><Relationship Id="rId15" Type="http://schemas.openxmlformats.org/officeDocument/2006/relationships/slide" Target="slides/slide10.xml"/><Relationship Id="rId37" Type="http://schemas.openxmlformats.org/officeDocument/2006/relationships/font" Target="fonts/CenturyGothic-regular.fntdata"/><Relationship Id="rId14" Type="http://schemas.openxmlformats.org/officeDocument/2006/relationships/slide" Target="slides/slide9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2.xml"/><Relationship Id="rId39" Type="http://schemas.openxmlformats.org/officeDocument/2006/relationships/font" Target="fonts/CenturyGothic-italic.fntdata"/><Relationship Id="rId16" Type="http://schemas.openxmlformats.org/officeDocument/2006/relationships/slide" Target="slides/slide11.xml"/><Relationship Id="rId38" Type="http://schemas.openxmlformats.org/officeDocument/2006/relationships/font" Target="fonts/CenturyGothic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9ffa863cd_0_3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09ffa863cd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9ffa863cd_0_3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09ffa863cd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9ffa863cd_0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09ffa863c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9ffa863cd_0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09ffa863c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a057ae1a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0a057ae1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a057ae1a2_0_1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0a057ae1a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a057ae1a2_0_1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10a057ae1a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9ffa863cd_0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09ffa863c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9ffa863cd_0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09ffa863c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a057ae1a2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10a057ae1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9ffa863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9ffa863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a1fc322db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10a1fc322d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a1fc322db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10a1fc322d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a057ae1a2_0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10a057ae1a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a1fc322db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10a1fc322d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9ffa863cd_0_3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109ffa863cd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a057ae1a2_0_1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0a057ae1a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9ffa863cd_0_3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09ffa863c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9ffa863cd_0_2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09ffa863c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9ffa863cd_0_2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09ffa863cd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g109ffa863cd_0_2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g109ffa863cd_0_2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b="0" i="0" lang="en-US" u="none" cap="none" strike="noStrik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09ffa863cd_0_27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g109ffa863cd_0_27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g109ffa863cd_0_2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b="0" i="0" lang="en-US" u="none" cap="none" strike="noStrik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b="0" i="0" lang="en-US" u="none" cap="none" strike="noStrik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09ffa863cd_0_2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b="0" i="0" lang="en-US" u="none" cap="none" strike="noStrik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09ffa863cd_0_2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g109ffa863cd_0_2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b="0" i="0" lang="en-US" u="none" cap="none" strike="noStrik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g109ffa863cd_0_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g109ffa863cd_0_2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b="0" i="0" lang="en-US" u="none" cap="none" strike="noStrik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g109ffa863cd_0_2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109ffa863cd_0_2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g109ffa863cd_0_2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b="0" i="0" lang="en-US" u="none" cap="none" strike="noStrik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09ffa863cd_0_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g109ffa863cd_0_2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b="0" i="0" lang="en-US" u="none" cap="none" strike="noStrik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09ffa863cd_0_2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g109ffa863cd_0_2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109ffa863cd_0_2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b="0" i="0" lang="en-US" u="none" cap="none" strike="noStrik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g109ffa863cd_0_2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b="0" i="0" lang="en-US" u="none" cap="none" strike="noStrik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109ffa863cd_0_2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g109ffa863cd_0_27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g109ffa863cd_0_2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g109ffa863cd_0_2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b="0" i="0" lang="en-US" u="none" cap="none" strike="noStrik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09ffa863cd_0_27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g109ffa863cd_0_2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b="0" i="0" lang="en-US" u="none" cap="none" strike="noStrik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cap="none" strike="noStrike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109ffa863cd_0_2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b="0" i="0" lang="en-US" u="none" cap="none" strike="noStrik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jetbrains.com/pt-br/lp/devecosystem-2021/miscellaneous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insights.stackoverflow.com/trends?tags=android%2Cios%2Creact-native%2Cflutter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studio/install?hl=pt-br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genymotion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torvalds" TargetMode="External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hyperlink" Target="https://source.android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hyperlink" Target="https://www.credential.net/gy7a7rsn" TargetMode="External"/><Relationship Id="rId6" Type="http://schemas.openxmlformats.org/officeDocument/2006/relationships/hyperlink" Target="https://www.credential.net/gy7a7rs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hyperlink" Target="https://source.android.com/source/code-style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studio/intro?hl=pt-br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torvalds" TargetMode="External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digitalinnovationone/matches-simulator-app" TargetMode="External"/><Relationship Id="rId4" Type="http://schemas.openxmlformats.org/officeDocument/2006/relationships/hyperlink" Target="https://developer.android.com/studio/intro?hl=pt-br" TargetMode="External"/><Relationship Id="rId9" Type="http://schemas.openxmlformats.org/officeDocument/2006/relationships/hyperlink" Target="https://youtu.be/gngNoGXKZ2I" TargetMode="External"/><Relationship Id="rId5" Type="http://schemas.openxmlformats.org/officeDocument/2006/relationships/hyperlink" Target="https://developer.android.com/studio/install?hl=pt-br" TargetMode="External"/><Relationship Id="rId6" Type="http://schemas.openxmlformats.org/officeDocument/2006/relationships/hyperlink" Target="https://developer.android.com/courses" TargetMode="External"/><Relationship Id="rId7" Type="http://schemas.openxmlformats.org/officeDocument/2006/relationships/hyperlink" Target="https://www.thiengo.com.br/android-studio-instalacao-configuracao-e-otimizacao" TargetMode="External"/><Relationship Id="rId8" Type="http://schemas.openxmlformats.org/officeDocument/2006/relationships/hyperlink" Target="https://www.thiengo.com.br/android-studio-instalacao-configuracao-e-otimizacao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hyperlink" Target="https://gs.statcounter.com/os-market-share/mobile/worldwide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jetbrains.com/pt-br/lp/devecosystem-2021" TargetMode="External"/><Relationship Id="rId4" Type="http://schemas.openxmlformats.org/officeDocument/2006/relationships/hyperlink" Target="https://insights.stackoverflow.com/survey/202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hyperlink" Target="https://www.jetbrains.com/pt-br/lp/devecosystem-2021/miscellaneou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hyperlink" Target="https://www.jetbrains.com/pt-br/lp/devecosystem-2021/miscellaneou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Venilton FalvoJr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Doutorando no ICMC-USP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@falvojr</a:t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Desenvolvimento 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Mobile Nativo </a:t>
            </a:r>
            <a:r>
              <a:rPr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</a:t>
            </a:r>
            <a:endParaRPr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Android</a:t>
            </a:r>
            <a:endParaRPr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9ffa863cd_0_333"/>
          <p:cNvSpPr txBox="1"/>
          <p:nvPr/>
        </p:nvSpPr>
        <p:spPr>
          <a:xfrm>
            <a:off x="563550" y="4760700"/>
            <a:ext cx="80169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E7E8EA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i="1" lang="en-US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DevEco 2021: Tecnologias Diversas - Mobile</a:t>
            </a:r>
            <a:r>
              <a:rPr i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>
                <a:solidFill>
                  <a:srgbClr val="E7E8EA"/>
                </a:solidFill>
                <a:latin typeface="Calibri"/>
                <a:ea typeface="Calibri"/>
                <a:cs typeface="Calibri"/>
                <a:sym typeface="Calibri"/>
              </a:rPr>
              <a:t>(JetBrains, 2021)</a:t>
            </a:r>
            <a:endParaRPr i="1">
              <a:solidFill>
                <a:srgbClr val="E7E8E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09ffa863cd_0_333"/>
          <p:cNvSpPr txBox="1"/>
          <p:nvPr/>
        </p:nvSpPr>
        <p:spPr>
          <a:xfrm>
            <a:off x="563550" y="636550"/>
            <a:ext cx="80169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Quais frameworks multiplataforma você utiliza?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g109ffa863cd_0_3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109ffa863cd_0_3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950" y="1095550"/>
            <a:ext cx="4994745" cy="35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109ffa863cd_0_3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9ffa863cd_0_344"/>
          <p:cNvSpPr txBox="1"/>
          <p:nvPr/>
        </p:nvSpPr>
        <p:spPr>
          <a:xfrm>
            <a:off x="563550" y="4760700"/>
            <a:ext cx="85803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i="1" lang="en-US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Stack Overflow Trends</a:t>
            </a:r>
            <a:r>
              <a:rPr i="1" lang="en-US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(Stack Overflow, 2021). Acesso em 01/01/22. </a:t>
            </a:r>
            <a:endParaRPr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09ffa863cd_0_344"/>
          <p:cNvSpPr txBox="1"/>
          <p:nvPr/>
        </p:nvSpPr>
        <p:spPr>
          <a:xfrm>
            <a:off x="563550" y="636550"/>
            <a:ext cx="80169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24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Tendências do Stack Overflow</a:t>
            </a:r>
            <a:endParaRPr b="1" i="0" sz="2400" u="none" cap="none" strike="noStrike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g109ffa863cd_0_3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572" y="1106813"/>
            <a:ext cx="6311675" cy="356641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109ffa863cd_0_3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9ffa863cd_0_9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g109ffa863cd_0_9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</a:t>
            </a:r>
            <a:r>
              <a:rPr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09ffa863cd_0_9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 Desenvolvimento Mobile</a:t>
            </a:r>
            <a:endParaRPr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09ffa863cd_0_95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</a:t>
            </a: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09ffa863cd_0_95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Android Nativo: Ambiente de Desenvolvimento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09ffa863cd_0_95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</a:t>
            </a:r>
            <a:r>
              <a:rPr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09ffa863cd_0_95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Android Nativo: Estrutura de Projetos Android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09ffa863cd_0_9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9ffa863cd_0_10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Desenvolvimento Mobile Nativo Para Android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09ffa863cd_0_10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</a:t>
            </a: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09ffa863cd_0_105"/>
          <p:cNvSpPr txBox="1"/>
          <p:nvPr/>
        </p:nvSpPr>
        <p:spPr>
          <a:xfrm>
            <a:off x="565525" y="1785575"/>
            <a:ext cx="79896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Android Nativo: </a:t>
            </a:r>
            <a:b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Ambiente de Desenvolvimento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9" name="Google Shape;189;g109ffa863cd_0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09ffa863cd_0_10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a057ae1a2_0_0"/>
          <p:cNvSpPr txBox="1"/>
          <p:nvPr/>
        </p:nvSpPr>
        <p:spPr>
          <a:xfrm>
            <a:off x="565525" y="1481050"/>
            <a:ext cx="80169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Char char="●"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JDK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Java Development Kit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Char char="●"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Android SDK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Software Development Kit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Integrated Development Environment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Char char="○"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Android Studio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(Gradle)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Char char="○"/>
            </a:pPr>
            <a:r>
              <a:rPr lang="en-US" sz="2400" strike="sng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Eclipse ADT (Ant)</a:t>
            </a:r>
            <a:endParaRPr b="1" sz="24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Nota: Atualmente o próprio Android Studio se encarrega de instalar todos os itens supracitados. Por isso, basta seguir o seu </a:t>
            </a:r>
            <a:r>
              <a:rPr b="1" i="1" lang="en-US" sz="18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tutorial de instalação</a:t>
            </a:r>
            <a:r>
              <a:rPr i="1"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0a057ae1a2_0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Setup: Instalação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10a057ae1a2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a057ae1a2_0_168"/>
          <p:cNvSpPr txBox="1"/>
          <p:nvPr/>
        </p:nvSpPr>
        <p:spPr>
          <a:xfrm>
            <a:off x="565525" y="1481050"/>
            <a:ext cx="80169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Char char="●"/>
            </a:pPr>
            <a:r>
              <a:rPr b="1" i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SDK Manager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possibilita o gerenciamento de pacotes por meio de ferramentas, APIs e outros componentes;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Char char="●"/>
            </a:pPr>
            <a:r>
              <a:rPr b="1" i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AVD Manager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¹: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provê múltiplas possibilidades de emulação através de dispositivos virtuais.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¹ Alternativamente, é interessante considerar outro emuladores de mercado. Entre os mais recomendados está o </a:t>
            </a:r>
            <a:r>
              <a:rPr i="1" lang="en-US" sz="18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Genymotion</a:t>
            </a:r>
            <a:r>
              <a:rPr i="1"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Entretanto, assim como o AVD, esses emuladores consomem muita memória, por isso caso tenha um dispositivo físico geralmente é mais recomendado utilizá-lo para a execução dos seus Apps.</a:t>
            </a:r>
            <a:endParaRPr b="1" i="1"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0a057ae1a2_0_16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Setup: Elementos Centrais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10a057ae1a2_0_1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b="1" i="1" sz="5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b="1" i="1" lang="en-US" sz="5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Linus Torvalds</a:t>
            </a:r>
            <a:endParaRPr b="1" sz="40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0" name="Google Shape;210;g10a057ae1a2_0_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10a057ae1a2_0_1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12" name="Google Shape;212;g10a057ae1a2_0_1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Um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 Android</a:t>
            </a:r>
            <a:endParaRPr b="1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9ffa863cd_0_11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09ffa863cd_0_11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</a:t>
            </a:r>
            <a:r>
              <a:rPr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109ffa863cd_0_11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 Desenvolvimento Mobile</a:t>
            </a:r>
            <a:endParaRPr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109ffa863cd_0_114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</a:t>
            </a:r>
            <a:r>
              <a:rPr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i="0" sz="1400" u="none" cap="none" strike="sng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109ffa863cd_0_114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Android Nativo: Ambiente de Desenvolvimento</a:t>
            </a:r>
            <a:endParaRPr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09ffa863cd_0_114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</a:t>
            </a: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09ffa863cd_0_114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Android Nativo: Estrutura de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Android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09ffa863cd_0_1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ffa863cd_0_12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Desenvolvimento Mobile Nativo Para Android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09ffa863cd_0_12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</a:t>
            </a: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g109ffa863cd_0_12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Android Nativo: </a:t>
            </a:r>
            <a:b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de 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Projetos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Android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2" name="Google Shape;232;g109ffa863cd_0_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109ffa863cd_0_1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a057ae1a2_0_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239" name="Google Shape;239;g10a057ae1a2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543" y="0"/>
            <a:ext cx="4075157" cy="47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10a057ae1a2_0_5"/>
          <p:cNvSpPr txBox="1"/>
          <p:nvPr/>
        </p:nvSpPr>
        <p:spPr>
          <a:xfrm>
            <a:off x="563550" y="4760700"/>
            <a:ext cx="85803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i="1" lang="en-US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 Open Source Project</a:t>
            </a:r>
            <a:r>
              <a:rPr i="1" lang="en-US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(Google, 2022)</a:t>
            </a:r>
            <a:endParaRPr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9ffa863cd_0_0"/>
          <p:cNvSpPr/>
          <p:nvPr/>
        </p:nvSpPr>
        <p:spPr>
          <a:xfrm>
            <a:off x="0" y="1490150"/>
            <a:ext cx="8224500" cy="2909100"/>
          </a:xfrm>
          <a:custGeom>
            <a:rect b="b" l="l" r="r" t="t"/>
            <a:pathLst>
              <a:path extrusionOk="0" h="120000" w="120000">
                <a:moveTo>
                  <a:pt x="0" y="99534"/>
                </a:moveTo>
                <a:cubicBezTo>
                  <a:pt x="17821" y="120000"/>
                  <a:pt x="19688" y="62325"/>
                  <a:pt x="28005" y="62790"/>
                </a:cubicBezTo>
                <a:cubicBezTo>
                  <a:pt x="36322" y="63255"/>
                  <a:pt x="41414" y="85581"/>
                  <a:pt x="52277" y="83720"/>
                </a:cubicBezTo>
                <a:cubicBezTo>
                  <a:pt x="63140" y="81860"/>
                  <a:pt x="63988" y="40930"/>
                  <a:pt x="75190" y="37209"/>
                </a:cubicBezTo>
                <a:cubicBezTo>
                  <a:pt x="86393" y="33488"/>
                  <a:pt x="87538" y="57093"/>
                  <a:pt x="98231" y="55697"/>
                </a:cubicBezTo>
                <a:cubicBezTo>
                  <a:pt x="108925" y="54302"/>
                  <a:pt x="109137" y="9767"/>
                  <a:pt x="120000" y="0"/>
                </a:cubicBezTo>
              </a:path>
            </a:pathLst>
          </a:custGeom>
          <a:noFill/>
          <a:ln cap="flat" cmpd="sng" w="1587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454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g109ffa863c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1763" y="3773625"/>
            <a:ext cx="816599" cy="81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g109ffa863cd_0_0"/>
          <p:cNvPicPr preferRelativeResize="0"/>
          <p:nvPr/>
        </p:nvPicPr>
        <p:blipFill rotWithShape="1">
          <a:blip r:embed="rId4">
            <a:alphaModFix amt="90000"/>
          </a:blip>
          <a:srcRect b="8782" l="0" r="0" t="28304"/>
          <a:stretch/>
        </p:blipFill>
        <p:spPr>
          <a:xfrm>
            <a:off x="4599432" y="1545185"/>
            <a:ext cx="816600" cy="65156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109ffa863cd_0_0"/>
          <p:cNvSpPr/>
          <p:nvPr/>
        </p:nvSpPr>
        <p:spPr>
          <a:xfrm>
            <a:off x="3068096" y="3126254"/>
            <a:ext cx="816600" cy="805800"/>
          </a:xfrm>
          <a:prstGeom prst="ellipse">
            <a:avLst/>
          </a:prstGeom>
          <a:solidFill>
            <a:srgbClr val="1155CC"/>
          </a:solidFill>
          <a:ln cap="flat" cmpd="sng" w="7620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g109ffa863cd_0_0"/>
          <p:cNvSpPr/>
          <p:nvPr/>
        </p:nvSpPr>
        <p:spPr>
          <a:xfrm>
            <a:off x="4623898" y="2025907"/>
            <a:ext cx="816600" cy="805800"/>
          </a:xfrm>
          <a:prstGeom prst="ellipse">
            <a:avLst/>
          </a:prstGeom>
          <a:solidFill>
            <a:srgbClr val="134F5C"/>
          </a:solidFill>
          <a:ln cap="flat" cmpd="sng" w="76200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g109ffa863cd_0_0"/>
          <p:cNvSpPr/>
          <p:nvPr/>
        </p:nvSpPr>
        <p:spPr>
          <a:xfrm>
            <a:off x="6179798" y="2453040"/>
            <a:ext cx="816600" cy="805800"/>
          </a:xfrm>
          <a:prstGeom prst="ellipse">
            <a:avLst/>
          </a:prstGeom>
          <a:solidFill>
            <a:srgbClr val="741B47"/>
          </a:solidFill>
          <a:ln cap="flat" cmpd="sng" w="7620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g109ffa863cd_0_0"/>
          <p:cNvSpPr/>
          <p:nvPr/>
        </p:nvSpPr>
        <p:spPr>
          <a:xfrm>
            <a:off x="1512245" y="2621934"/>
            <a:ext cx="816600" cy="805800"/>
          </a:xfrm>
          <a:prstGeom prst="ellipse">
            <a:avLst/>
          </a:prstGeom>
          <a:solidFill>
            <a:srgbClr val="38761D"/>
          </a:solidFill>
          <a:ln cap="flat" cmpd="sng" w="762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1" name="Google Shape;71;g109ffa863cd_0_0"/>
          <p:cNvGrpSpPr/>
          <p:nvPr/>
        </p:nvGrpSpPr>
        <p:grpSpPr>
          <a:xfrm>
            <a:off x="7831255" y="1017788"/>
            <a:ext cx="1079236" cy="641350"/>
            <a:chOff x="10452101" y="1779589"/>
            <a:chExt cx="365100" cy="219100"/>
          </a:xfrm>
        </p:grpSpPr>
        <p:sp>
          <p:nvSpPr>
            <p:cNvPr id="72" name="Google Shape;72;g109ffa863cd_0_0"/>
            <p:cNvSpPr/>
            <p:nvPr/>
          </p:nvSpPr>
          <p:spPr>
            <a:xfrm>
              <a:off x="10550526" y="1900239"/>
              <a:ext cx="112800" cy="98400"/>
            </a:xfrm>
            <a:custGeom>
              <a:rect b="b" l="l" r="r" t="t"/>
              <a:pathLst>
                <a:path extrusionOk="0" h="120000" w="120000">
                  <a:moveTo>
                    <a:pt x="120000" y="5806"/>
                  </a:moveTo>
                  <a:lnTo>
                    <a:pt x="0" y="120000"/>
                  </a:lnTo>
                  <a:lnTo>
                    <a:pt x="23661" y="0"/>
                  </a:lnTo>
                  <a:lnTo>
                    <a:pt x="120000" y="5806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Google Shape;73;g109ffa863cd_0_0"/>
            <p:cNvSpPr/>
            <p:nvPr/>
          </p:nvSpPr>
          <p:spPr>
            <a:xfrm>
              <a:off x="10452101" y="1779589"/>
              <a:ext cx="365100" cy="1890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26218"/>
                  </a:lnTo>
                  <a:lnTo>
                    <a:pt x="73043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g109ffa863cd_0_0"/>
            <p:cNvSpPr/>
            <p:nvPr/>
          </p:nvSpPr>
          <p:spPr>
            <a:xfrm>
              <a:off x="10531476" y="1792289"/>
              <a:ext cx="258900" cy="2064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48000"/>
                  </a:lnTo>
                  <a:lnTo>
                    <a:pt x="8834" y="120000"/>
                  </a:lnTo>
                  <a:lnTo>
                    <a:pt x="19141" y="62769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5" name="Google Shape;75;g109ffa863cd_0_0"/>
          <p:cNvSpPr txBox="1"/>
          <p:nvPr/>
        </p:nvSpPr>
        <p:spPr>
          <a:xfrm>
            <a:off x="1088950" y="3773626"/>
            <a:ext cx="16788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775" lIns="81575" spcFirstLastPara="1" rIns="81575" wrap="square" tIns="407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Início da Graduação em Engenharia de Computação</a:t>
            </a:r>
            <a:endParaRPr sz="11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109ffa863cd_0_0"/>
          <p:cNvSpPr txBox="1"/>
          <p:nvPr/>
        </p:nvSpPr>
        <p:spPr>
          <a:xfrm>
            <a:off x="1088950" y="3536025"/>
            <a:ext cx="16788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b="1" sz="16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109ffa863cd_0_0"/>
          <p:cNvSpPr txBox="1"/>
          <p:nvPr/>
        </p:nvSpPr>
        <p:spPr>
          <a:xfrm>
            <a:off x="2599450" y="2586750"/>
            <a:ext cx="17439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775" lIns="81575" spcFirstLastPara="1" rIns="81575" wrap="square" tIns="407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Estágio </a:t>
            </a: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como </a:t>
            </a:r>
            <a:endParaRPr sz="11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Dev Java/.NET</a:t>
            </a:r>
            <a:endParaRPr sz="11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109ffa863cd_0_0"/>
          <p:cNvSpPr txBox="1"/>
          <p:nvPr/>
        </p:nvSpPr>
        <p:spPr>
          <a:xfrm>
            <a:off x="2637000" y="2349150"/>
            <a:ext cx="16788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1º Emprego</a:t>
            </a:r>
            <a:endParaRPr b="1" sz="16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09ffa863cd_0_0"/>
          <p:cNvSpPr txBox="1"/>
          <p:nvPr/>
        </p:nvSpPr>
        <p:spPr>
          <a:xfrm>
            <a:off x="4192845" y="3143241"/>
            <a:ext cx="16788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775" lIns="81575" spcFirstLastPara="1" rIns="81575" wrap="square" tIns="407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t/>
            </a:r>
            <a:endParaRPr b="1"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109ffa863cd_0_0"/>
          <p:cNvSpPr txBox="1"/>
          <p:nvPr/>
        </p:nvSpPr>
        <p:spPr>
          <a:xfrm>
            <a:off x="4413500" y="3001075"/>
            <a:ext cx="1237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Enfim Mestre</a:t>
            </a:r>
            <a:endParaRPr b="1" sz="16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09ffa863cd_0_0"/>
          <p:cNvSpPr txBox="1"/>
          <p:nvPr/>
        </p:nvSpPr>
        <p:spPr>
          <a:xfrm>
            <a:off x="4101500" y="3228963"/>
            <a:ext cx="18615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775" lIns="81575" spcFirstLastPara="1" rIns="81575" wrap="square" tIns="407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Título e carreira </a:t>
            </a: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como </a:t>
            </a:r>
            <a:endParaRPr sz="11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Dev Mobile</a:t>
            </a:r>
            <a:endParaRPr sz="11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09ffa863cd_0_0"/>
          <p:cNvSpPr txBox="1"/>
          <p:nvPr/>
        </p:nvSpPr>
        <p:spPr>
          <a:xfrm>
            <a:off x="1663197" y="2893642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2007</a:t>
            </a:r>
            <a:endParaRPr b="1" sz="1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Google Shape;83;g109ffa863cd_0_0"/>
          <p:cNvSpPr txBox="1"/>
          <p:nvPr/>
        </p:nvSpPr>
        <p:spPr>
          <a:xfrm>
            <a:off x="5655825" y="1873600"/>
            <a:ext cx="17439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775" lIns="81575" spcFirstLastPara="1" rIns="81575" wrap="square" tIns="407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Doutorado e desafios como </a:t>
            </a:r>
            <a:r>
              <a:rPr i="1"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Education Tech Lead</a:t>
            </a: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na DIO</a:t>
            </a:r>
            <a:endParaRPr sz="11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109ffa863cd_0_0"/>
          <p:cNvSpPr txBox="1"/>
          <p:nvPr/>
        </p:nvSpPr>
        <p:spPr>
          <a:xfrm>
            <a:off x="5639474" y="1621375"/>
            <a:ext cx="18417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Doutorado e DIO</a:t>
            </a:r>
            <a:endParaRPr b="1" sz="16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109ffa863cd_0_0"/>
          <p:cNvSpPr txBox="1"/>
          <p:nvPr/>
        </p:nvSpPr>
        <p:spPr>
          <a:xfrm>
            <a:off x="3219031" y="3397954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2008</a:t>
            </a:r>
            <a:endParaRPr b="1" sz="1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Google Shape;86;g109ffa863cd_0_0"/>
          <p:cNvSpPr txBox="1"/>
          <p:nvPr/>
        </p:nvSpPr>
        <p:spPr>
          <a:xfrm>
            <a:off x="4774894" y="2297602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2015</a:t>
            </a:r>
            <a:endParaRPr b="1" sz="1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109ffa863cd_0_0"/>
          <p:cNvSpPr txBox="1"/>
          <p:nvPr/>
        </p:nvSpPr>
        <p:spPr>
          <a:xfrm>
            <a:off x="6330729" y="2724769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Hoje</a:t>
            </a:r>
            <a:endParaRPr b="1" sz="1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" name="Google Shape;89;g109ffa863cd_0_0">
            <a:hlinkClick r:id="rId5"/>
          </p:cNvPr>
          <p:cNvSpPr txBox="1"/>
          <p:nvPr/>
        </p:nvSpPr>
        <p:spPr>
          <a:xfrm>
            <a:off x="4802662" y="4529292"/>
            <a:ext cx="231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credential.net/gy7a7rsn</a:t>
            </a:r>
            <a:r>
              <a:rPr lang="en-US" sz="11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já expirou, mas foi top </a:t>
            </a:r>
            <a:r>
              <a:rPr lang="en-US" sz="1100">
                <a:solidFill>
                  <a:srgbClr val="444444"/>
                </a:solidFill>
                <a:highlight>
                  <a:srgbClr val="FFFFFF"/>
                </a:highlight>
              </a:rPr>
              <a:t>😅</a:t>
            </a:r>
            <a:endParaRPr sz="1100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109ffa863cd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a1fc322db_0_19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de Projetos Android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g10a1fc322db_0_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247" name="Google Shape;247;g10a1fc322db_0_19"/>
          <p:cNvPicPr preferRelativeResize="0"/>
          <p:nvPr/>
        </p:nvPicPr>
        <p:blipFill rotWithShape="1">
          <a:blip r:embed="rId3">
            <a:alphaModFix/>
          </a:blip>
          <a:srcRect b="0" l="4203" r="-2416" t="0"/>
          <a:stretch/>
        </p:blipFill>
        <p:spPr>
          <a:xfrm>
            <a:off x="708700" y="1882175"/>
            <a:ext cx="3096300" cy="2514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Google Shape;248;g10a1fc322db_0_19"/>
          <p:cNvCxnSpPr>
            <a:endCxn id="249" idx="1"/>
          </p:cNvCxnSpPr>
          <p:nvPr/>
        </p:nvCxnSpPr>
        <p:spPr>
          <a:xfrm flipH="1" rot="10800000">
            <a:off x="2759650" y="1821575"/>
            <a:ext cx="2087700" cy="55260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g10a1fc322db_0_19"/>
          <p:cNvSpPr txBox="1"/>
          <p:nvPr/>
        </p:nvSpPr>
        <p:spPr>
          <a:xfrm>
            <a:off x="4847350" y="1623575"/>
            <a:ext cx="37155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Configurações gerais do App</a:t>
            </a:r>
            <a:endParaRPr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Google Shape;250;g10a1fc322db_0_19"/>
          <p:cNvCxnSpPr>
            <a:endCxn id="251" idx="1"/>
          </p:cNvCxnSpPr>
          <p:nvPr/>
        </p:nvCxnSpPr>
        <p:spPr>
          <a:xfrm flipH="1" rot="10800000">
            <a:off x="1492450" y="2222500"/>
            <a:ext cx="3354900" cy="37650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g10a1fc322db_0_19"/>
          <p:cNvSpPr txBox="1"/>
          <p:nvPr/>
        </p:nvSpPr>
        <p:spPr>
          <a:xfrm>
            <a:off x="4847350" y="2024500"/>
            <a:ext cx="3896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Código Fonte (</a:t>
            </a:r>
            <a:r>
              <a:rPr lang="en-US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Code Guidelines</a:t>
            </a:r>
            <a:r>
              <a:rPr lang="en-US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52;g10a1fc322db_0_19"/>
          <p:cNvCxnSpPr>
            <a:endCxn id="253" idx="1"/>
          </p:cNvCxnSpPr>
          <p:nvPr/>
        </p:nvCxnSpPr>
        <p:spPr>
          <a:xfrm flipH="1" rot="10800000">
            <a:off x="1989850" y="2623425"/>
            <a:ext cx="2857500" cy="69810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g10a1fc322db_0_19"/>
          <p:cNvSpPr txBox="1"/>
          <p:nvPr/>
        </p:nvSpPr>
        <p:spPr>
          <a:xfrm>
            <a:off x="4847350" y="2425425"/>
            <a:ext cx="37155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Imagens, Ícones, Shapes etc</a:t>
            </a:r>
            <a:endParaRPr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0a1fc322db_0_19"/>
          <p:cNvSpPr txBox="1"/>
          <p:nvPr/>
        </p:nvSpPr>
        <p:spPr>
          <a:xfrm>
            <a:off x="4847350" y="2826350"/>
            <a:ext cx="2375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Definições de Telas</a:t>
            </a:r>
            <a:endParaRPr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g10a1fc322db_0_19"/>
          <p:cNvCxnSpPr>
            <a:endCxn id="254" idx="1"/>
          </p:cNvCxnSpPr>
          <p:nvPr/>
        </p:nvCxnSpPr>
        <p:spPr>
          <a:xfrm flipH="1" rot="10800000">
            <a:off x="1989850" y="3024350"/>
            <a:ext cx="2857500" cy="49860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g10a1fc322db_0_19"/>
          <p:cNvSpPr txBox="1"/>
          <p:nvPr/>
        </p:nvSpPr>
        <p:spPr>
          <a:xfrm>
            <a:off x="4847350" y="3227275"/>
            <a:ext cx="2375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Definições de Menus</a:t>
            </a:r>
            <a:endParaRPr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" name="Google Shape;257;g10a1fc322db_0_19"/>
          <p:cNvCxnSpPr>
            <a:endCxn id="256" idx="1"/>
          </p:cNvCxnSpPr>
          <p:nvPr/>
        </p:nvCxnSpPr>
        <p:spPr>
          <a:xfrm flipH="1" rot="10800000">
            <a:off x="1989850" y="3425275"/>
            <a:ext cx="2857500" cy="29910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g10a1fc322db_0_19"/>
          <p:cNvSpPr txBox="1"/>
          <p:nvPr/>
        </p:nvSpPr>
        <p:spPr>
          <a:xfrm>
            <a:off x="4847350" y="4029125"/>
            <a:ext cx="3896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Definição de Estilos e Strings (i18n)</a:t>
            </a:r>
            <a:endParaRPr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" name="Google Shape;259;g10a1fc322db_0_19"/>
          <p:cNvCxnSpPr>
            <a:endCxn id="258" idx="1"/>
          </p:cNvCxnSpPr>
          <p:nvPr/>
        </p:nvCxnSpPr>
        <p:spPr>
          <a:xfrm>
            <a:off x="1989850" y="4067825"/>
            <a:ext cx="2857500" cy="15930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g10a1fc322db_0_19"/>
          <p:cNvSpPr txBox="1"/>
          <p:nvPr/>
        </p:nvSpPr>
        <p:spPr>
          <a:xfrm>
            <a:off x="4847350" y="4430050"/>
            <a:ext cx="3896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Scripts de Build e </a:t>
            </a:r>
            <a:br>
              <a:rPr lang="en-US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Gestão de Dependências</a:t>
            </a:r>
            <a:endParaRPr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Google Shape;261;g10a1fc322db_0_19"/>
          <p:cNvCxnSpPr>
            <a:endCxn id="260" idx="1"/>
          </p:cNvCxnSpPr>
          <p:nvPr/>
        </p:nvCxnSpPr>
        <p:spPr>
          <a:xfrm>
            <a:off x="1989850" y="4292950"/>
            <a:ext cx="2857500" cy="33510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g10a1fc322db_0_19"/>
          <p:cNvSpPr txBox="1"/>
          <p:nvPr/>
        </p:nvSpPr>
        <p:spPr>
          <a:xfrm>
            <a:off x="4847350" y="3628200"/>
            <a:ext cx="37155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Imagens </a:t>
            </a:r>
            <a:r>
              <a:rPr lang="en-US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 Launcher (Ícone do App)</a:t>
            </a:r>
            <a:endParaRPr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3" name="Google Shape;263;g10a1fc322db_0_19"/>
          <p:cNvCxnSpPr>
            <a:endCxn id="262" idx="1"/>
          </p:cNvCxnSpPr>
          <p:nvPr/>
        </p:nvCxnSpPr>
        <p:spPr>
          <a:xfrm flipH="1" rot="10800000">
            <a:off x="1989850" y="3826200"/>
            <a:ext cx="2857500" cy="6390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a1fc322db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Mãos à obra! Agora que já criamos nosso primeiro App vamos entender na prática cada elemento de um projeto Android: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Conheça o Android Studio: Visão Geral</a:t>
            </a:r>
            <a:r>
              <a:rPr i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(Google)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0a1fc322db_0_1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de Projetos Android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g10a1fc322db_0_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a057ae1a2_0_73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b="1" i="1" sz="5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b="1" i="1" lang="en-US" sz="5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Linus Torvalds</a:t>
            </a:r>
            <a:endParaRPr b="1" sz="40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6" name="Google Shape;276;g10a057ae1a2_0_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10a057ae1a2_0_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78" name="Google Shape;278;g10a057ae1a2_0_73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de Um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App Android</a:t>
            </a:r>
            <a:endParaRPr b="1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a1fc322db_0_6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40A24"/>
                </a:solidFill>
                <a:latin typeface="Roboto Mono"/>
                <a:ea typeface="Roboto Mono"/>
                <a:cs typeface="Roboto Mono"/>
                <a:sym typeface="Roboto Mono"/>
              </a:rPr>
              <a:t>$ git init</a:t>
            </a:r>
            <a:endParaRPr b="1" sz="1800">
              <a:solidFill>
                <a:srgbClr val="040A2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040A24"/>
                </a:solidFill>
                <a:latin typeface="Roboto Mono"/>
                <a:ea typeface="Roboto Mono"/>
                <a:cs typeface="Roboto Mono"/>
                <a:sym typeface="Roboto Mono"/>
              </a:rPr>
              <a:t>$ git add .</a:t>
            </a:r>
            <a:endParaRPr b="1" sz="1800">
              <a:solidFill>
                <a:srgbClr val="040A2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40A24"/>
                </a:solidFill>
                <a:latin typeface="Roboto Mono"/>
                <a:ea typeface="Roboto Mono"/>
                <a:cs typeface="Roboto Mono"/>
                <a:sym typeface="Roboto Mono"/>
              </a:rPr>
              <a:t>$ git commit -m "Commit Inicial"</a:t>
            </a:r>
            <a:endParaRPr b="1" sz="1800">
              <a:solidFill>
                <a:srgbClr val="040A2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040A24"/>
                </a:solidFill>
                <a:latin typeface="Roboto Mono"/>
                <a:ea typeface="Roboto Mono"/>
                <a:cs typeface="Roboto Mono"/>
                <a:sym typeface="Roboto Mono"/>
              </a:rPr>
              <a:t>$ git branch -M main</a:t>
            </a:r>
            <a:endParaRPr b="1" sz="1800">
              <a:solidFill>
                <a:srgbClr val="040A2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40A24"/>
                </a:solidFill>
                <a:latin typeface="Roboto Mono"/>
                <a:ea typeface="Roboto Mono"/>
                <a:cs typeface="Roboto Mono"/>
                <a:sym typeface="Roboto Mono"/>
              </a:rPr>
              <a:t>$ git remote add origin git@github.com:USER/REPO.git</a:t>
            </a:r>
            <a:endParaRPr b="1" sz="1800">
              <a:solidFill>
                <a:srgbClr val="040A2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1800">
                <a:solidFill>
                  <a:srgbClr val="040A24"/>
                </a:solidFill>
                <a:latin typeface="Roboto Mono"/>
                <a:ea typeface="Roboto Mono"/>
                <a:cs typeface="Roboto Mono"/>
                <a:sym typeface="Roboto Mono"/>
              </a:rPr>
              <a:t>$ git push -u origin main</a:t>
            </a:r>
            <a:endParaRPr b="1" sz="1800">
              <a:solidFill>
                <a:srgbClr val="040A2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4" name="Google Shape;284;g10a1fc322db_0_6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Compartilhando no GitHub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5" name="Google Shape;285;g10a1fc322db_0_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9ffa863cd_0_356"/>
          <p:cNvSpPr txBox="1"/>
          <p:nvPr/>
        </p:nvSpPr>
        <p:spPr>
          <a:xfrm>
            <a:off x="565525" y="1481050"/>
            <a:ext cx="80169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D1117"/>
              </a:buClr>
              <a:buSzPts val="2400"/>
              <a:buFont typeface="Calibri"/>
              <a:buChar char="●"/>
            </a:pP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Repositório GitHub do App</a:t>
            </a:r>
            <a:br>
              <a:rPr i="1"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release/desenvolvimento-mobile-nativo-para-android</a:t>
            </a:r>
            <a:br>
              <a:rPr i="1"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</a:t>
            </a:r>
            <a:endParaRPr/>
          </a:p>
          <a:p>
            <a:pPr indent="-3810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D1117"/>
              </a:buClr>
              <a:buSzPts val="2400"/>
              <a:buFont typeface="Calibri"/>
              <a:buChar char="●"/>
            </a:pP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Conheça o Android Studio</a:t>
            </a:r>
            <a:br>
              <a:rPr i="1"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Instalar o Android Studio</a:t>
            </a:r>
            <a:br>
              <a:rPr lang="en-US" sz="24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 Developers: Cursos</a:t>
            </a:r>
            <a:r>
              <a:rPr b="1" lang="en-US" sz="24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(Bônus)</a:t>
            </a:r>
            <a:br>
              <a:rPr lang="en-US" sz="24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Google</a:t>
            </a:r>
            <a:endParaRPr i="1"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D1117"/>
              </a:buClr>
              <a:buSzPts val="2400"/>
              <a:buFont typeface="Calibri"/>
              <a:buChar char="●"/>
            </a:pPr>
            <a:r>
              <a:rPr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 Studio: Instalação, Configuração e </a:t>
            </a: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Otimização</a:t>
            </a:r>
            <a:br>
              <a:rPr lang="en-US" sz="24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1800" u="sng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Vinícius Thiengo</a:t>
            </a:r>
            <a:endParaRPr b="1" sz="180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09ffa863cd_0_35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g109ffa863cd_0_3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0" i="0" sz="55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9" name="Google Shape;29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Fornecer uma visão geral sobre a área de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 Mobile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com ênfase na criação de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Apps Nativos em Android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isso, o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ambiente de desenvolvimento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configurado com o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Android Studio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possibilitando a construção de aplicativos nas linguagens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Java e Kotlin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Geral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</a:t>
            </a: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 Desenvolvimento Mobile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</a:t>
            </a:r>
            <a:r>
              <a:rPr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Android Nativo: Ambiente de Desenvolvimento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</a:t>
            </a:r>
            <a:r>
              <a:rPr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Android Nativo: Estrutura de Projetos Android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Desenvolvimento Mobile Nativo Para Android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</a:t>
            </a: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Desenvolvimento Mobile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7" name="Google Shape;11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10a057ae1a2_0_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-5"/>
            <a:ext cx="9144000" cy="84881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0a057ae1a2_0_186"/>
          <p:cNvSpPr txBox="1"/>
          <p:nvPr/>
        </p:nvSpPr>
        <p:spPr>
          <a:xfrm>
            <a:off x="563550" y="4760700"/>
            <a:ext cx="80169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i="1" lang="en-US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Mobile Operating System Market Share Worldwide</a:t>
            </a:r>
            <a:r>
              <a:rPr i="1" lang="en-US">
                <a:solidFill>
                  <a:srgbClr val="0D1117"/>
                </a:solidFill>
                <a:latin typeface="Calibri"/>
                <a:ea typeface="Calibri"/>
                <a:cs typeface="Calibri"/>
                <a:sym typeface="Calibri"/>
              </a:rPr>
              <a:t> (StatCounter). Acesso em 01/01/22.</a:t>
            </a:r>
            <a:endParaRPr i="1">
              <a:solidFill>
                <a:srgbClr val="0D111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0a057ae1a2_0_1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D1117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E4C4C"/>
                </a:solidFill>
              </a:rPr>
              <a:t>‹#›</a:t>
            </a:fld>
            <a:r>
              <a:rPr lang="en-US">
                <a:solidFill>
                  <a:srgbClr val="0D1117"/>
                </a:solidFill>
              </a:rPr>
              <a:t>]</a:t>
            </a:r>
            <a:endParaRPr>
              <a:solidFill>
                <a:srgbClr val="0D1117"/>
              </a:solidFill>
            </a:endParaRPr>
          </a:p>
        </p:txBody>
      </p:sp>
      <p:pic>
        <p:nvPicPr>
          <p:cNvPr id="126" name="Google Shape;126;g10a057ae1a2_0_1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10a057ae1a2_0_1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550" y="925000"/>
            <a:ext cx="6628318" cy="375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Anualmente, grandes empresas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conduzem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surveys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b="1" i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devs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 mundo todo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visando identificar novas tendências de desenvolvimento. Alguns exemplos legais são: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1" i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DevEco 2021</a:t>
            </a:r>
            <a:r>
              <a:rPr i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(JetBrains);</a:t>
            </a:r>
            <a:endParaRPr i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1" i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Developer Survey 2021</a:t>
            </a:r>
            <a:r>
              <a:rPr i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(Stack Overflow).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Tendências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[Mobile]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09ffa863cd_0_3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9ffa863cd_0_220"/>
          <p:cNvSpPr txBox="1"/>
          <p:nvPr/>
        </p:nvSpPr>
        <p:spPr>
          <a:xfrm>
            <a:off x="563550" y="636550"/>
            <a:ext cx="80169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quais sistemas operacionais você desenvolve?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g109ffa863cd_0_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553" y="1358450"/>
            <a:ext cx="7901898" cy="2910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109ffa863cd_0_2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109ffa863cd_0_220"/>
          <p:cNvSpPr txBox="1"/>
          <p:nvPr/>
        </p:nvSpPr>
        <p:spPr>
          <a:xfrm>
            <a:off x="563550" y="4760700"/>
            <a:ext cx="80169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E7E8EA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i="1" lang="en-US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DevEco 2021: Tecnologias Diversas - Mobile</a:t>
            </a:r>
            <a:r>
              <a:rPr i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>
                <a:solidFill>
                  <a:srgbClr val="E7E8EA"/>
                </a:solidFill>
                <a:latin typeface="Calibri"/>
                <a:ea typeface="Calibri"/>
                <a:cs typeface="Calibri"/>
                <a:sym typeface="Calibri"/>
              </a:rPr>
              <a:t>(JetBrains, 2021)</a:t>
            </a:r>
            <a:endParaRPr i="1">
              <a:solidFill>
                <a:srgbClr val="E7E8E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09ffa863cd_0_2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9ffa863cd_0_295"/>
          <p:cNvSpPr txBox="1"/>
          <p:nvPr/>
        </p:nvSpPr>
        <p:spPr>
          <a:xfrm>
            <a:off x="563550" y="636550"/>
            <a:ext cx="80169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Como você desenvolve para sistemas operacionais móveis?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g109ffa863cd_0_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550" y="1364066"/>
            <a:ext cx="5291474" cy="314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109ffa863cd_0_2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109ffa863cd_0_295"/>
          <p:cNvSpPr txBox="1"/>
          <p:nvPr/>
        </p:nvSpPr>
        <p:spPr>
          <a:xfrm>
            <a:off x="563550" y="4760700"/>
            <a:ext cx="80169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E7E8EA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i="1" lang="en-US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DevEco 2021: Tecnologias Diversas - Mobile</a:t>
            </a:r>
            <a:r>
              <a:rPr i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>
                <a:solidFill>
                  <a:srgbClr val="E7E8EA"/>
                </a:solidFill>
                <a:latin typeface="Calibri"/>
                <a:ea typeface="Calibri"/>
                <a:cs typeface="Calibri"/>
                <a:sym typeface="Calibri"/>
              </a:rPr>
              <a:t>(JetBrains, 2021)</a:t>
            </a:r>
            <a:endParaRPr i="1">
              <a:solidFill>
                <a:srgbClr val="E7E8E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109ffa863cd_0_29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