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58" r:id="rId3"/>
    <p:sldId id="360" r:id="rId4"/>
    <p:sldId id="362" r:id="rId5"/>
    <p:sldId id="363" r:id="rId6"/>
    <p:sldId id="364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14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098FA-56F1-4B5C-B2D5-0ED08078BEA7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F3693-08DF-4724-B22D-C8D435B67F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244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AR" b="1" i="0" u="none" strike="noStrike" dirty="0">
                <a:solidFill>
                  <a:srgbClr val="0062A9"/>
                </a:solidFill>
                <a:effectLst/>
                <a:latin typeface="TheSans-OT"/>
              </a:rPr>
              <a:t>Efectos del pH en la corrosión</a:t>
            </a:r>
            <a:endParaRPr lang="es-AR" b="0" i="0" dirty="0">
              <a:solidFill>
                <a:srgbClr val="2C2C2C"/>
              </a:solidFill>
              <a:effectLst/>
              <a:latin typeface="TheSans-OT"/>
            </a:endParaRPr>
          </a:p>
          <a:p>
            <a:pPr algn="l"/>
            <a:r>
              <a:rPr lang="es-AR" dirty="0">
                <a:solidFill>
                  <a:srgbClr val="2C2C2C"/>
                </a:solidFill>
                <a:latin typeface="TheSans-OT"/>
              </a:rPr>
              <a:t>El dióxido de carbono ingresa al sistema por fugas de aire o por descomposición de la alcalinidad en el agua de make up. A pesar de que parte de la alcalinidad es removida por el desaireador correctamente operativo, gran parte del CO2 es convertido dentro de la caldera y liberado al vapor.</a:t>
            </a:r>
          </a:p>
          <a:p>
            <a:pPr algn="l"/>
            <a:r>
              <a:rPr lang="es-AR" b="0" i="0" dirty="0">
                <a:solidFill>
                  <a:srgbClr val="2C2C2C"/>
                </a:solidFill>
                <a:effectLst/>
                <a:latin typeface="TheSans-OT"/>
              </a:rPr>
              <a:t>En caldera, el CO2 es liberado como muestra el siguiente conjunto de reacciones:</a:t>
            </a:r>
          </a:p>
          <a:p>
            <a:r>
              <a:rPr lang="es-AR" dirty="0"/>
              <a:t>Carbonato</a:t>
            </a:r>
          </a:p>
          <a:p>
            <a:r>
              <a:rPr lang="es-AR" dirty="0"/>
              <a:t>Bicarbonato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>
                <a:solidFill>
                  <a:srgbClr val="2C2C2C"/>
                </a:solidFill>
                <a:latin typeface="TheSans-OT"/>
              </a:rPr>
              <a:t>A medida que el vapor condensa, el dióxido de carbono se disuelve en agua y decrece el pH a medida que se incrementa la concentración del ion hidrogeno (H+) como muestra el siguiente conjunto de reacciones:</a:t>
            </a:r>
            <a:endParaRPr lang="es-AR" b="0" i="0" dirty="0">
              <a:solidFill>
                <a:srgbClr val="2C2C2C"/>
              </a:solidFill>
              <a:effectLst/>
              <a:latin typeface="TheSans-OT"/>
            </a:endParaRPr>
          </a:p>
          <a:p>
            <a:r>
              <a:rPr lang="es-AR" dirty="0"/>
              <a:t>CO2</a:t>
            </a:r>
          </a:p>
          <a:p>
            <a:r>
              <a:rPr lang="es-AR" dirty="0"/>
              <a:t>Acido carbónico</a:t>
            </a:r>
          </a:p>
          <a:p>
            <a:r>
              <a:rPr lang="es-AR" dirty="0"/>
              <a:t>Acido </a:t>
            </a:r>
            <a:r>
              <a:rPr lang="es-AR" dirty="0" err="1"/>
              <a:t>bicarbonico</a:t>
            </a:r>
            <a:endParaRPr lang="es-AR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F3693-08DF-4724-B22D-C8D435B67F89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879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B9E942-26CB-4157-BBA6-65087D96F27C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24E02-D375-4ADE-B184-5B4BD3B4D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062577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B9E942-26CB-4157-BBA6-65087D96F27C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24E02-D375-4ADE-B184-5B4BD3B4D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933662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B9E942-26CB-4157-BBA6-65087D96F27C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24E02-D375-4ADE-B184-5B4BD3B4D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55153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B9E942-26CB-4157-BBA6-65087D96F27C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24E02-D375-4ADE-B184-5B4BD3B4D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705393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B9E942-26CB-4157-BBA6-65087D96F27C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24E02-D375-4ADE-B184-5B4BD3B4D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8571843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B9E942-26CB-4157-BBA6-65087D96F27C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24E02-D375-4ADE-B184-5B4BD3B4D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021054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B9E942-26CB-4157-BBA6-65087D96F27C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24E02-D375-4ADE-B184-5B4BD3B4D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6408864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B9E942-26CB-4157-BBA6-65087D96F27C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24E02-D375-4ADE-B184-5B4BD3B4D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0371722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B9E942-26CB-4157-BBA6-65087D96F27C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24E02-D375-4ADE-B184-5B4BD3B4D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3911878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B9E942-26CB-4157-BBA6-65087D96F27C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24E02-D375-4ADE-B184-5B4BD3B4D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582178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B9E942-26CB-4157-BBA6-65087D96F27C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24E02-D375-4ADE-B184-5B4BD3B4D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8016586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B9E942-26CB-4157-BBA6-65087D96F27C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24E02-D375-4ADE-B184-5B4BD3B4D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933389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fld id="{1FB9E942-26CB-4157-BBA6-65087D96F27C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s-A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30B24E02-D375-4ADE-B184-5B4BD3B4D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112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advClick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648790"/>
            <a:ext cx="9144000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6921" y="3234680"/>
            <a:ext cx="7870157" cy="1828800"/>
          </a:xfrm>
        </p:spPr>
        <p:txBody>
          <a:bodyPr/>
          <a:lstStyle/>
          <a:p>
            <a:pPr algn="l" eaLnBrk="1" hangingPunct="1"/>
            <a:r>
              <a:rPr lang="es-ES" sz="5400" dirty="0">
                <a:solidFill>
                  <a:schemeClr val="bg1"/>
                </a:solidFill>
                <a:latin typeface="Calibri" pitchFamily="34" charset="0"/>
              </a:rPr>
              <a:t> </a:t>
            </a:r>
            <a:br>
              <a:rPr lang="es-ES" sz="540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s-ES" sz="5400" dirty="0" smtClean="0">
                <a:solidFill>
                  <a:schemeClr val="bg1"/>
                </a:solidFill>
                <a:latin typeface="Calibri" pitchFamily="34" charset="0"/>
              </a:rPr>
              <a:t>Potabilización del agua</a:t>
            </a:r>
            <a:r>
              <a:rPr lang="es-ES" sz="5400" dirty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es-ES" sz="540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s-ES" sz="6000" dirty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es-ES" sz="600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s-ES" sz="3000" dirty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es-ES" sz="300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s-ES" sz="3000" dirty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es-ES" sz="3000" dirty="0">
                <a:solidFill>
                  <a:schemeClr val="bg1"/>
                </a:solidFill>
                <a:latin typeface="Calibri" pitchFamily="34" charset="0"/>
              </a:rPr>
            </a:br>
            <a:endParaRPr lang="es-ES" sz="3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42142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9685"/>
            <a:ext cx="9144000" cy="1800000"/>
          </a:xfrm>
          <a:prstGeom prst="rect">
            <a:avLst/>
          </a:prstGeom>
        </p:spPr>
      </p:pic>
      <p:cxnSp>
        <p:nvCxnSpPr>
          <p:cNvPr id="5" name="33 Conector recto"/>
          <p:cNvCxnSpPr/>
          <p:nvPr/>
        </p:nvCxnSpPr>
        <p:spPr>
          <a:xfrm>
            <a:off x="0" y="692696"/>
            <a:ext cx="2627784" cy="0"/>
          </a:xfrm>
          <a:prstGeom prst="line">
            <a:avLst/>
          </a:prstGeom>
          <a:ln>
            <a:solidFill>
              <a:srgbClr val="AAD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3243" y="169476"/>
            <a:ext cx="13311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800" b="1" dirty="0" smtClean="0">
                <a:solidFill>
                  <a:srgbClr val="0061A6"/>
                </a:solidFill>
                <a:latin typeface="Calibri" pitchFamily="34" charset="0"/>
              </a:rPr>
              <a:t>Dataset</a:t>
            </a:r>
            <a:endParaRPr lang="es-AR" sz="2800" b="1" dirty="0">
              <a:solidFill>
                <a:srgbClr val="0061A6"/>
              </a:solidFill>
              <a:latin typeface="Calibri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6" y="4400588"/>
            <a:ext cx="8116548" cy="145819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04010" y="1077823"/>
            <a:ext cx="79195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Valor de pH</a:t>
            </a:r>
            <a:r>
              <a:rPr lang="es-ES" sz="1400" dirty="0"/>
              <a:t>: es un parámetro importante para evaluar el equilibrio ácido-base del agua</a:t>
            </a:r>
            <a:r>
              <a:rPr lang="es-ES" sz="1400" dirty="0" smtClean="0"/>
              <a:t>.</a:t>
            </a:r>
          </a:p>
          <a:p>
            <a:r>
              <a:rPr lang="es-ES" sz="1400" b="1" dirty="0"/>
              <a:t>Dureza</a:t>
            </a:r>
            <a:r>
              <a:rPr lang="es-ES" sz="1400" dirty="0"/>
              <a:t>: la dureza es causada principalmente por sales de calcio y magnesio</a:t>
            </a:r>
            <a:r>
              <a:rPr lang="es-ES" sz="1400" dirty="0" smtClean="0"/>
              <a:t>.</a:t>
            </a:r>
          </a:p>
          <a:p>
            <a:r>
              <a:rPr lang="es-ES" sz="1400" b="1" dirty="0"/>
              <a:t>Sólidos</a:t>
            </a:r>
            <a:r>
              <a:rPr lang="es-ES" sz="1400" dirty="0"/>
              <a:t> (Sólidos disueltos totales - TDS</a:t>
            </a:r>
            <a:r>
              <a:rPr lang="es-ES" sz="1400" dirty="0" smtClean="0"/>
              <a:t>)</a:t>
            </a:r>
          </a:p>
          <a:p>
            <a:r>
              <a:rPr lang="es-ES" sz="1400" b="1" dirty="0"/>
              <a:t>Cloraminas</a:t>
            </a:r>
            <a:r>
              <a:rPr lang="es-ES" sz="1400" dirty="0"/>
              <a:t>: El cloro y la cloramina son los principales desinfectantes que se utilizan en los sistemas públicos de agua. </a:t>
            </a:r>
            <a:endParaRPr lang="es-ES" sz="1400" dirty="0" smtClean="0"/>
          </a:p>
          <a:p>
            <a:r>
              <a:rPr lang="es-ES" sz="1400" b="1" dirty="0"/>
              <a:t>Sulfato</a:t>
            </a:r>
            <a:r>
              <a:rPr lang="es-ES" sz="1400" dirty="0"/>
              <a:t>: Los sulfatos son sustancias naturales que se encuentran en los minerales, el suelo y las rocas. </a:t>
            </a:r>
            <a:endParaRPr lang="es-ES" sz="1400" dirty="0" smtClean="0"/>
          </a:p>
          <a:p>
            <a:r>
              <a:rPr lang="es-ES" sz="1400" b="1" dirty="0" smtClean="0"/>
              <a:t>Conductividad</a:t>
            </a:r>
            <a:r>
              <a:rPr lang="es-ES" sz="1400" dirty="0" smtClean="0"/>
              <a:t>: </a:t>
            </a:r>
            <a:r>
              <a:rPr lang="es-ES" sz="1400" dirty="0"/>
              <a:t>se define como la capacidad del agua para conducir una corriente eléctrica a </a:t>
            </a:r>
            <a:r>
              <a:rPr lang="es-ES" sz="1400" dirty="0" smtClean="0"/>
              <a:t>través de </a:t>
            </a:r>
            <a:r>
              <a:rPr lang="es-ES" sz="1400" dirty="0"/>
              <a:t>los iones disueltos.</a:t>
            </a:r>
          </a:p>
          <a:p>
            <a:r>
              <a:rPr lang="es-AR" sz="1400" b="1" dirty="0"/>
              <a:t>Carbono orgánico</a:t>
            </a:r>
            <a:r>
              <a:rPr lang="es-AR" sz="1400" dirty="0"/>
              <a:t>: </a:t>
            </a:r>
            <a:r>
              <a:rPr lang="es-ES" sz="1400" dirty="0"/>
              <a:t>es la cantidad de carbono unido a un compuesto orgánico.</a:t>
            </a:r>
          </a:p>
          <a:p>
            <a:r>
              <a:rPr lang="en-US" sz="1400" b="1" dirty="0"/>
              <a:t>Trihalometanos</a:t>
            </a:r>
            <a:r>
              <a:rPr lang="en-US" sz="1400" dirty="0"/>
              <a:t>: </a:t>
            </a:r>
            <a:r>
              <a:rPr lang="es-ES" sz="1400" dirty="0"/>
              <a:t>Son compuestos que se generan tras el proceso de potabilización del agua por la reacción del cloro utilizado para desinfectar con la materia orgánica aún no tratada.</a:t>
            </a:r>
          </a:p>
          <a:p>
            <a:r>
              <a:rPr lang="es-ES" sz="1400" b="1" dirty="0" smtClean="0"/>
              <a:t>Turbidez</a:t>
            </a:r>
            <a:r>
              <a:rPr lang="es-ES" sz="1400" dirty="0" smtClean="0"/>
              <a:t>: </a:t>
            </a:r>
            <a:r>
              <a:rPr lang="es-ES" sz="1400" dirty="0"/>
              <a:t>es una propiedad óptica que provoca que la luz se disperse y absorba, en lugar de ser transmitida.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485761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9685"/>
            <a:ext cx="9144000" cy="1800000"/>
          </a:xfrm>
          <a:prstGeom prst="rect">
            <a:avLst/>
          </a:prstGeom>
        </p:spPr>
      </p:pic>
      <p:cxnSp>
        <p:nvCxnSpPr>
          <p:cNvPr id="5" name="33 Conector recto"/>
          <p:cNvCxnSpPr/>
          <p:nvPr/>
        </p:nvCxnSpPr>
        <p:spPr>
          <a:xfrm>
            <a:off x="0" y="692696"/>
            <a:ext cx="2627784" cy="0"/>
          </a:xfrm>
          <a:prstGeom prst="line">
            <a:avLst/>
          </a:prstGeom>
          <a:ln>
            <a:solidFill>
              <a:srgbClr val="AAD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3243" y="169476"/>
            <a:ext cx="2851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800" b="1" dirty="0" smtClean="0">
                <a:solidFill>
                  <a:srgbClr val="0061A6"/>
                </a:solidFill>
                <a:latin typeface="Calibri" pitchFamily="34" charset="0"/>
              </a:rPr>
              <a:t>Limpieza de datos</a:t>
            </a:r>
            <a:endParaRPr lang="en-US" sz="2800" b="1" dirty="0">
              <a:solidFill>
                <a:srgbClr val="0061A6"/>
              </a:solidFill>
              <a:latin typeface="Calibri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3" y="756360"/>
            <a:ext cx="2650980" cy="291195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130" y="660708"/>
            <a:ext cx="5362575" cy="38671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91" y="4527858"/>
            <a:ext cx="8880017" cy="70666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91" y="5298190"/>
            <a:ext cx="2533650" cy="10763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1919" y="5298190"/>
            <a:ext cx="2524125" cy="10858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8672" y="5317240"/>
            <a:ext cx="2552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21620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9685"/>
            <a:ext cx="9144000" cy="1800000"/>
          </a:xfrm>
          <a:prstGeom prst="rect">
            <a:avLst/>
          </a:prstGeom>
        </p:spPr>
      </p:pic>
      <p:cxnSp>
        <p:nvCxnSpPr>
          <p:cNvPr id="5" name="33 Conector recto"/>
          <p:cNvCxnSpPr/>
          <p:nvPr/>
        </p:nvCxnSpPr>
        <p:spPr>
          <a:xfrm>
            <a:off x="0" y="692696"/>
            <a:ext cx="2627784" cy="0"/>
          </a:xfrm>
          <a:prstGeom prst="line">
            <a:avLst/>
          </a:prstGeom>
          <a:ln>
            <a:solidFill>
              <a:srgbClr val="AAD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3243" y="169476"/>
            <a:ext cx="46858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800" b="1" dirty="0" smtClean="0">
                <a:solidFill>
                  <a:srgbClr val="0061A6"/>
                </a:solidFill>
                <a:latin typeface="Calibri" pitchFamily="34" charset="0"/>
              </a:rPr>
              <a:t>Modelos de Machine Learning</a:t>
            </a:r>
            <a:endParaRPr lang="es-AR" sz="2800" b="1" dirty="0">
              <a:solidFill>
                <a:srgbClr val="0061A6"/>
              </a:solidFill>
              <a:latin typeface="Calibri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43" y="831242"/>
            <a:ext cx="4921827" cy="5393066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5428313" y="2449526"/>
            <a:ext cx="3311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Se muestra que se obtiene un accuracy mayor aplicando el modelo de 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90992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9685"/>
            <a:ext cx="9144000" cy="1800000"/>
          </a:xfrm>
          <a:prstGeom prst="rect">
            <a:avLst/>
          </a:prstGeom>
        </p:spPr>
      </p:pic>
      <p:cxnSp>
        <p:nvCxnSpPr>
          <p:cNvPr id="5" name="33 Conector recto"/>
          <p:cNvCxnSpPr/>
          <p:nvPr/>
        </p:nvCxnSpPr>
        <p:spPr>
          <a:xfrm>
            <a:off x="0" y="692696"/>
            <a:ext cx="2627784" cy="0"/>
          </a:xfrm>
          <a:prstGeom prst="line">
            <a:avLst/>
          </a:prstGeom>
          <a:ln>
            <a:solidFill>
              <a:srgbClr val="AAD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3243" y="169476"/>
            <a:ext cx="2773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800" b="1" dirty="0" smtClean="0">
                <a:solidFill>
                  <a:srgbClr val="0061A6"/>
                </a:solidFill>
                <a:latin typeface="Calibri" pitchFamily="34" charset="0"/>
              </a:rPr>
              <a:t>Feature Selection</a:t>
            </a:r>
            <a:endParaRPr lang="es-AR" sz="2800" b="1" dirty="0">
              <a:solidFill>
                <a:srgbClr val="0061A6"/>
              </a:solidFill>
              <a:latin typeface="Calibri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933218"/>
              </p:ext>
            </p:extLst>
          </p:nvPr>
        </p:nvGraphicFramePr>
        <p:xfrm>
          <a:off x="391853" y="2422165"/>
          <a:ext cx="7206687" cy="1939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Hoja de cálculo" r:id="rId4" imgW="4991138" imgH="1342889" progId="Excel.Sheet.12">
                  <p:embed/>
                </p:oleObj>
              </mc:Choice>
              <mc:Fallback>
                <p:oleObj name="Hoja de cálculo" r:id="rId4" imgW="4991138" imgH="13428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1853" y="2422165"/>
                        <a:ext cx="7206687" cy="1939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391853" y="1096498"/>
            <a:ext cx="687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Aplicando dos modelos de Feature selection, se muestra a continuación como mejoran los accuracy de los modelos de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1965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9685"/>
            <a:ext cx="9144000" cy="1800000"/>
          </a:xfrm>
          <a:prstGeom prst="rect">
            <a:avLst/>
          </a:prstGeom>
        </p:spPr>
      </p:pic>
      <p:cxnSp>
        <p:nvCxnSpPr>
          <p:cNvPr id="5" name="33 Conector recto"/>
          <p:cNvCxnSpPr/>
          <p:nvPr/>
        </p:nvCxnSpPr>
        <p:spPr>
          <a:xfrm>
            <a:off x="0" y="692696"/>
            <a:ext cx="2627784" cy="0"/>
          </a:xfrm>
          <a:prstGeom prst="line">
            <a:avLst/>
          </a:prstGeom>
          <a:ln>
            <a:solidFill>
              <a:srgbClr val="AAD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3243" y="169476"/>
            <a:ext cx="21307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800" b="1" dirty="0" smtClean="0">
                <a:solidFill>
                  <a:srgbClr val="0061A6"/>
                </a:solidFill>
                <a:latin typeface="Calibri" pitchFamily="34" charset="0"/>
              </a:rPr>
              <a:t>Conclusiones</a:t>
            </a:r>
            <a:endParaRPr lang="es-AR" sz="2800" b="1" dirty="0">
              <a:solidFill>
                <a:srgbClr val="0061A6"/>
              </a:solidFill>
              <a:latin typeface="Calibri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91853" y="1096498"/>
            <a:ext cx="87521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Conclusiones finales:</a:t>
            </a:r>
          </a:p>
          <a:p>
            <a:endParaRPr lang="es-AR" dirty="0" smtClean="0"/>
          </a:p>
          <a:p>
            <a:r>
              <a:rPr lang="es-AR" dirty="0" smtClean="0"/>
              <a:t>Las muestras de agua no potables son superiores a las potables.</a:t>
            </a:r>
          </a:p>
          <a:p>
            <a:endParaRPr lang="es-AR" dirty="0"/>
          </a:p>
          <a:p>
            <a:r>
              <a:rPr lang="es-AR" dirty="0" smtClean="0"/>
              <a:t>Solo el 90,4 % de las muestras de agua estaban aptas para consumo en términos de Turbidez.</a:t>
            </a:r>
          </a:p>
          <a:p>
            <a:endParaRPr lang="es-AR" dirty="0"/>
          </a:p>
          <a:p>
            <a:r>
              <a:rPr lang="es-AR" dirty="0"/>
              <a:t>Solo el </a:t>
            </a:r>
            <a:r>
              <a:rPr lang="es-AR" dirty="0" smtClean="0"/>
              <a:t>1,77 % </a:t>
            </a:r>
            <a:r>
              <a:rPr lang="es-AR" dirty="0"/>
              <a:t>de las muestras de agua estaban aptas para consumo en términos de </a:t>
            </a:r>
            <a:r>
              <a:rPr lang="es-AR" dirty="0" smtClean="0"/>
              <a:t>Sulfatos.</a:t>
            </a:r>
          </a:p>
          <a:p>
            <a:endParaRPr lang="es-AR" dirty="0"/>
          </a:p>
          <a:p>
            <a:r>
              <a:rPr lang="es-AR" dirty="0" smtClean="0"/>
              <a:t>La correlación entre propiedades es bajan en esta base de datos.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El modelo que mejor performance ha demostrado en esta base de datos es el Decision Tree. El mismo puede aumentar su accuracy en un 2,65 % usando Chi2 como feature selection.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7858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WET">
  <a:themeElements>
    <a:clrScheme name="Diseño predetermin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99"/>
      </a:hlink>
      <a:folHlink>
        <a:srgbClr val="000099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ET" id="{2D2B7B79-B28C-4315-B9DC-45936FB70EBA}" vid="{A55C7CE7-01BD-4E35-BC67-223C81FD6F4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WET</Template>
  <TotalTime>3397</TotalTime>
  <Words>325</Words>
  <Application>Microsoft Office PowerPoint</Application>
  <PresentationFormat>Presentación en pantalla (4:3)</PresentationFormat>
  <Paragraphs>38</Paragraphs>
  <Slides>6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TheSans-OT</vt:lpstr>
      <vt:lpstr>WET</vt:lpstr>
      <vt:lpstr>Hoja de cálculo</vt:lpstr>
      <vt:lpstr>  Potabilización del agua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GENERACIÓN DE VAPOR   Capacitación – Alicorp Argentina S.A.</dc:title>
  <dc:creator>Agustín Varela Irigoyen</dc:creator>
  <cp:lastModifiedBy>Windows 10</cp:lastModifiedBy>
  <cp:revision>90</cp:revision>
  <dcterms:created xsi:type="dcterms:W3CDTF">2015-10-15T18:06:39Z</dcterms:created>
  <dcterms:modified xsi:type="dcterms:W3CDTF">2023-04-02T14:48:35Z</dcterms:modified>
</cp:coreProperties>
</file>