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tiff" ContentType="image/tif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17"/>
  </p:notesMasterIdLst>
  <p:sldIdLst>
    <p:sldId id="256" r:id="rId2"/>
    <p:sldId id="259" r:id="rId3"/>
    <p:sldId id="295" r:id="rId4"/>
    <p:sldId id="294" r:id="rId5"/>
    <p:sldId id="293" r:id="rId6"/>
    <p:sldId id="299" r:id="rId7"/>
    <p:sldId id="300" r:id="rId8"/>
    <p:sldId id="301" r:id="rId9"/>
    <p:sldId id="298" r:id="rId10"/>
    <p:sldId id="292" r:id="rId11"/>
    <p:sldId id="288" r:id="rId12"/>
    <p:sldId id="287" r:id="rId13"/>
    <p:sldId id="289" r:id="rId14"/>
    <p:sldId id="291" r:id="rId15"/>
    <p:sldId id="296" r:id="rId16"/>
  </p:sldIdLst>
  <p:sldSz cx="9144000" cy="6858000" type="screen4x3"/>
  <p:notesSz cx="6858000" cy="9144000"/>
  <p:embeddedFontLst>
    <p:embeddedFont>
      <p:font typeface="Roboto Slab" panose="020B0604020202020204" charset="0"/>
      <p:regular r:id="rId18"/>
      <p:bold r:id="rId19"/>
    </p:embeddedFont>
    <p:embeddedFont>
      <p:font typeface="Source Sans Pro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BEFF"/>
    <a:srgbClr val="EECC5C"/>
    <a:srgbClr val="617E8C"/>
    <a:srgbClr val="4090E3"/>
    <a:srgbClr val="E3E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158868E-B360-441E-B78D-3C2E31A9F86D}">
  <a:tblStyle styleId="{F158868E-B360-441E-B78D-3C2E31A9F86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02" autoAdjust="0"/>
    <p:restoredTop sz="94666"/>
  </p:normalViewPr>
  <p:slideViewPr>
    <p:cSldViewPr snapToGrid="0" snapToObjects="1">
      <p:cViewPr>
        <p:scale>
          <a:sx n="100" d="100"/>
          <a:sy n="100" d="100"/>
        </p:scale>
        <p:origin x="1872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82981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70176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10990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88191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0685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1731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1294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2548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7006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1736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4637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96145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2091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8188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360350"/>
            <a:ext cx="58074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27727" y="4597554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579635" y="3373479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26322" y="1339872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03950" y="5654657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96310" y="1990890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738050" y="271322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771659" y="250448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4271584" y="47482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7729213" y="6127438"/>
            <a:ext cx="253800" cy="2541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◎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5741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3077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786150" y="1600200"/>
            <a:ext cx="24198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2"/>
          </p:nvPr>
        </p:nvSpPr>
        <p:spPr>
          <a:xfrm>
            <a:off x="3329992" y="1600200"/>
            <a:ext cx="24198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3"/>
          </p:nvPr>
        </p:nvSpPr>
        <p:spPr>
          <a:xfrm>
            <a:off x="5873834" y="1600200"/>
            <a:ext cx="24198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9210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9" r:id="rId2"/>
    <p:sldLayoutId id="2147483663" r:id="rId3"/>
    <p:sldLayoutId id="2147483664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0184" y="1360350"/>
            <a:ext cx="6248999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Redes Neurais </a:t>
            </a:r>
            <a:r>
              <a:rPr lang="pt-BR" dirty="0" smtClean="0">
                <a:solidFill>
                  <a:srgbClr val="7FBEFF"/>
                </a:solidFill>
              </a:rPr>
              <a:t>aplicadas a</a:t>
            </a:r>
            <a:br>
              <a:rPr lang="pt-BR" dirty="0" smtClean="0">
                <a:solidFill>
                  <a:srgbClr val="7FBEFF"/>
                </a:solidFill>
              </a:rPr>
            </a:br>
            <a:r>
              <a:rPr lang="pt-BR" dirty="0" smtClean="0"/>
              <a:t>Data Mining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/>
              <a:t>Requisitos </a:t>
            </a:r>
            <a:r>
              <a:rPr lang="pt-BR" dirty="0" smtClean="0"/>
              <a:t>desejáveis para mineração de dados</a:t>
            </a:r>
            <a:endParaRPr lang="pt-BR"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sz="2000" b="1" dirty="0"/>
              <a:t>Compreensibilidade do </a:t>
            </a:r>
            <a:r>
              <a:rPr lang="pt-BR" sz="2000" b="1" dirty="0" smtClean="0"/>
              <a:t>modelo</a:t>
            </a:r>
            <a:endParaRPr lang="pt-BR" sz="2000" b="1" dirty="0"/>
          </a:p>
          <a:p>
            <a:pPr marL="0" lvl="0" indent="0">
              <a:buNone/>
            </a:pPr>
            <a:r>
              <a:rPr lang="pt-BR" sz="2000" dirty="0" smtClean="0"/>
              <a:t>O modelo da rede é composto pela sua topologia, as funções de transferência e os parâmetros de cada neurônio obtidos no treinamento. Face à quantidade de informações, é extremamente difícil compreender o processamento realizado pela rede neural.</a:t>
            </a:r>
            <a:endParaRPr lang="pt-BR" sz="2000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4619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/>
              <a:t>Métodos de extração de regras</a:t>
            </a:r>
            <a:endParaRPr lang="pt-BR"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sz="2000" b="1" dirty="0" smtClean="0"/>
              <a:t>Extração de regras locais</a:t>
            </a:r>
          </a:p>
          <a:p>
            <a:pPr marL="0" lvl="0" indent="0">
              <a:buNone/>
            </a:pPr>
            <a:r>
              <a:rPr lang="pt-BR" sz="2000" dirty="0" smtClean="0"/>
              <a:t>Dividir a rede em diversas redes de apenas um nível e encontrar regras locais para cada rede.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700" y="3171770"/>
            <a:ext cx="6324600" cy="316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254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/>
              <a:t>Métodos de extração de regras</a:t>
            </a:r>
            <a:endParaRPr lang="pt-BR"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sz="2000" b="1" dirty="0" smtClean="0"/>
              <a:t>Extração de regras locais</a:t>
            </a:r>
          </a:p>
          <a:p>
            <a:pPr marL="0" lvl="0" indent="0">
              <a:buNone/>
            </a:pPr>
            <a:r>
              <a:rPr lang="pt-BR" sz="2000" dirty="0" smtClean="0"/>
              <a:t>Dividir a rede em diversas redes de apenas um nível e encontrar regras locais para cada rede.</a:t>
            </a:r>
          </a:p>
          <a:p>
            <a:pPr marL="0" lvl="0" indent="0">
              <a:buNone/>
            </a:pPr>
            <a:endParaRPr lang="pt-BR" sz="2000" dirty="0"/>
          </a:p>
          <a:p>
            <a:pPr marL="0" lvl="0" indent="0">
              <a:buNone/>
            </a:pPr>
            <a:r>
              <a:rPr lang="pt-BR" sz="2000" b="1" dirty="0"/>
              <a:t>Extração de regras </a:t>
            </a:r>
            <a:r>
              <a:rPr lang="pt-BR" sz="2000" b="1" dirty="0" smtClean="0"/>
              <a:t>globais</a:t>
            </a:r>
            <a:endParaRPr lang="pt-BR" sz="2000" b="1" dirty="0"/>
          </a:p>
          <a:p>
            <a:pPr marL="0" lvl="0" indent="0">
              <a:buNone/>
            </a:pPr>
            <a:r>
              <a:rPr lang="pt-BR" sz="2000" dirty="0" smtClean="0"/>
              <a:t>Buscar regras que possam ser aplicadas diretamente às entradas gerando as saídas desejadas.</a:t>
            </a:r>
            <a:endParaRPr lang="pt-BR" sz="2000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2773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/>
              <a:t>Métodos de extração de regras</a:t>
            </a:r>
            <a:endParaRPr lang="pt-BR"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sz="2000" b="1" dirty="0" smtClean="0"/>
              <a:t>Extração de regras através de buscas</a:t>
            </a:r>
          </a:p>
          <a:p>
            <a:pPr marL="0" lvl="0" indent="0">
              <a:buNone/>
            </a:pPr>
            <a:r>
              <a:rPr lang="pt-BR" sz="2000" dirty="0" smtClean="0"/>
              <a:t>Uma outra estratégia utilizada é construir espaços de busca com todas as regras possíveis para a rede e verificar quais são verdadeiras. Como os espaços de busca crescem exponencialmente com a quantidade de entradas, são necessárias otimizações.</a:t>
            </a:r>
            <a:endParaRPr lang="pt-BR" sz="2000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/>
          <a:srcRect l="4249" t="2739" r="1842"/>
          <a:stretch/>
        </p:blipFill>
        <p:spPr>
          <a:xfrm>
            <a:off x="1414462" y="3627767"/>
            <a:ext cx="631507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096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/>
              <a:t>Métodos de extração de regras</a:t>
            </a:r>
            <a:endParaRPr lang="pt-BR" dirty="0"/>
          </a:p>
        </p:txBody>
      </p:sp>
      <p:sp>
        <p:nvSpPr>
          <p:cNvPr id="141" name="Google Shape;141;p20"/>
          <p:cNvSpPr txBox="1">
            <a:spLocks noGrp="1"/>
          </p:cNvSpPr>
          <p:nvPr>
            <p:ph type="body" idx="1"/>
          </p:nvPr>
        </p:nvSpPr>
        <p:spPr>
          <a:xfrm>
            <a:off x="786150" y="2264952"/>
            <a:ext cx="2419800" cy="11634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dirty="0" smtClean="0"/>
              <a:t>Rede neural</a:t>
            </a:r>
            <a:endParaRPr lang="pt-BR" dirty="0"/>
          </a:p>
        </p:txBody>
      </p:sp>
      <p:sp>
        <p:nvSpPr>
          <p:cNvPr id="142" name="Google Shape;142;p20"/>
          <p:cNvSpPr txBox="1">
            <a:spLocks noGrp="1"/>
          </p:cNvSpPr>
          <p:nvPr>
            <p:ph type="body" idx="2"/>
          </p:nvPr>
        </p:nvSpPr>
        <p:spPr>
          <a:xfrm>
            <a:off x="3329992" y="2264952"/>
            <a:ext cx="2419800" cy="11634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dirty="0" smtClean="0"/>
              <a:t>Espaço definido pelos neurônios de estado</a:t>
            </a:r>
            <a:endParaRPr lang="pt-BR" dirty="0"/>
          </a:p>
        </p:txBody>
      </p:sp>
      <p:sp>
        <p:nvSpPr>
          <p:cNvPr id="143" name="Google Shape;143;p20"/>
          <p:cNvSpPr txBox="1">
            <a:spLocks noGrp="1"/>
          </p:cNvSpPr>
          <p:nvPr>
            <p:ph type="body" idx="3"/>
          </p:nvPr>
        </p:nvSpPr>
        <p:spPr>
          <a:xfrm>
            <a:off x="5873834" y="2264952"/>
            <a:ext cx="2419800" cy="11634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dirty="0" err="1" smtClean="0"/>
              <a:t>Automato</a:t>
            </a:r>
            <a:r>
              <a:rPr lang="pt-BR" dirty="0" smtClean="0"/>
              <a:t> finito</a:t>
            </a:r>
            <a:endParaRPr lang="pt-BR" dirty="0"/>
          </a:p>
        </p:txBody>
      </p:sp>
      <p:sp>
        <p:nvSpPr>
          <p:cNvPr id="144" name="Google Shape;144;p20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14</a:t>
            </a:fld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786150" y="1732062"/>
            <a:ext cx="55931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buClr>
                <a:srgbClr val="CFD8DC"/>
              </a:buClr>
              <a:buSzPts val="2000"/>
            </a:pPr>
            <a:r>
              <a:rPr lang="pt-BR" sz="2000" b="1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Extração de regras através de autômatos finitos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900" y="3800501"/>
            <a:ext cx="2400300" cy="185737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1850" y="3533800"/>
            <a:ext cx="2400300" cy="239077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7800" y="3979786"/>
            <a:ext cx="2654592" cy="1498801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885825" y="4352925"/>
            <a:ext cx="1152525" cy="514350"/>
          </a:xfrm>
          <a:prstGeom prst="rect">
            <a:avLst/>
          </a:prstGeom>
          <a:noFill/>
          <a:ln>
            <a:solidFill>
              <a:srgbClr val="EECC5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9824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 smtClean="0"/>
              <a:t>Aplicações de redes neurais à mineração de dados</a:t>
            </a:r>
            <a:endParaRPr lang="pt-BR"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2400" dirty="0" smtClean="0"/>
              <a:t>Class</a:t>
            </a:r>
            <a:r>
              <a:rPr lang="pt-BR" sz="2400" dirty="0" smtClean="0"/>
              <a:t>ificação</a:t>
            </a:r>
          </a:p>
          <a:p>
            <a:pPr lvl="1"/>
            <a:r>
              <a:rPr lang="pt-BR" sz="1800" dirty="0" smtClean="0"/>
              <a:t>Predição de falência;</a:t>
            </a:r>
          </a:p>
          <a:p>
            <a:pPr lvl="1"/>
            <a:r>
              <a:rPr lang="pt-BR" sz="1800" dirty="0" smtClean="0"/>
              <a:t>Diagnóstico médico;</a:t>
            </a:r>
          </a:p>
          <a:p>
            <a:pPr lvl="1"/>
            <a:r>
              <a:rPr lang="pt-BR" sz="1800" dirty="0" smtClean="0"/>
              <a:t>Reconhecimento de caligrafia;</a:t>
            </a:r>
            <a:endParaRPr lang="pt-BR" sz="1800" dirty="0" smtClean="0"/>
          </a:p>
          <a:p>
            <a:r>
              <a:rPr lang="pt-BR" sz="2400" dirty="0" smtClean="0"/>
              <a:t>Aglomeração (</a:t>
            </a:r>
            <a:r>
              <a:rPr lang="pt-BR" sz="2400" i="1" dirty="0" err="1" smtClean="0"/>
              <a:t>clustering</a:t>
            </a:r>
            <a:r>
              <a:rPr lang="pt-BR" sz="2400" dirty="0" smtClean="0"/>
              <a:t>)</a:t>
            </a:r>
          </a:p>
          <a:p>
            <a:pPr lvl="1"/>
            <a:r>
              <a:rPr lang="pt-BR" sz="1800" dirty="0" smtClean="0"/>
              <a:t>Segmentação de mercados;</a:t>
            </a:r>
          </a:p>
          <a:p>
            <a:pPr lvl="1"/>
            <a:r>
              <a:rPr lang="pt-BR" sz="1800" dirty="0" smtClean="0"/>
              <a:t>Análise de perfis de consumidores;</a:t>
            </a:r>
          </a:p>
          <a:p>
            <a:pPr lvl="1"/>
            <a:r>
              <a:rPr lang="pt-BR" sz="1800" dirty="0" smtClean="0"/>
              <a:t>Categorização de falhas de negócios;</a:t>
            </a:r>
            <a:endParaRPr lang="pt-BR" sz="1800" dirty="0" smtClean="0"/>
          </a:p>
          <a:p>
            <a:r>
              <a:rPr lang="pt-BR" sz="2400" dirty="0" smtClean="0"/>
              <a:t>Previsão (</a:t>
            </a:r>
            <a:r>
              <a:rPr lang="pt-BR" sz="2400" i="1" dirty="0" err="1" smtClean="0"/>
              <a:t>prediction</a:t>
            </a:r>
            <a:r>
              <a:rPr lang="pt-BR" sz="2400" dirty="0" smtClean="0"/>
              <a:t>) e estimativa (</a:t>
            </a:r>
            <a:r>
              <a:rPr lang="pt-BR" sz="2400" i="1" dirty="0" err="1" smtClean="0"/>
              <a:t>forecasting</a:t>
            </a:r>
            <a:r>
              <a:rPr lang="pt-BR" sz="2400" dirty="0" smtClean="0"/>
              <a:t>)</a:t>
            </a:r>
          </a:p>
          <a:p>
            <a:pPr lvl="1"/>
            <a:r>
              <a:rPr lang="pt-BR" sz="1800" dirty="0" smtClean="0"/>
              <a:t>Previsão de vendas;</a:t>
            </a:r>
          </a:p>
          <a:p>
            <a:pPr lvl="1"/>
            <a:r>
              <a:rPr lang="pt-BR" sz="1800" dirty="0" smtClean="0"/>
              <a:t>Volume de passageiros;</a:t>
            </a:r>
          </a:p>
          <a:p>
            <a:pPr lvl="1"/>
            <a:r>
              <a:rPr lang="pt-BR" sz="1800" dirty="0" smtClean="0"/>
              <a:t>Preços de ações;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706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Disciplina </a:t>
            </a:r>
            <a:r>
              <a:rPr lang="en" dirty="0"/>
              <a:t>PET0305</a:t>
            </a: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17E8C"/>
                </a:solidFill>
              </a:rPr>
              <a:t>Rodrigo Moreira Araújo</a:t>
            </a:r>
            <a:endParaRPr dirty="0">
              <a:solidFill>
                <a:srgbClr val="617E8C"/>
              </a:solidFill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4580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 smtClean="0"/>
              <a:t>Classificação de algoritmos de mineração de dados</a:t>
            </a:r>
            <a:endParaRPr lang="pt-BR"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2400" dirty="0" smtClean="0"/>
              <a:t>Class</a:t>
            </a:r>
            <a:r>
              <a:rPr lang="pt-BR" sz="2400" dirty="0" smtClean="0"/>
              <a:t>ificação</a:t>
            </a:r>
          </a:p>
          <a:p>
            <a:pPr lvl="1"/>
            <a:r>
              <a:rPr lang="pt-BR" sz="1800" dirty="0" smtClean="0"/>
              <a:t>Objetivo mais comum da mineração de dados, consiste no mapeamento de um conjunto de entradas em um conjunto de classes previamente definidas;</a:t>
            </a:r>
            <a:endParaRPr lang="pt-BR" sz="1800" dirty="0" smtClean="0"/>
          </a:p>
          <a:p>
            <a:r>
              <a:rPr lang="pt-BR" sz="2400" dirty="0" smtClean="0"/>
              <a:t>Aglomeração (</a:t>
            </a:r>
            <a:r>
              <a:rPr lang="pt-BR" sz="2400" i="1" dirty="0" err="1" smtClean="0"/>
              <a:t>clustering</a:t>
            </a:r>
            <a:r>
              <a:rPr lang="pt-BR" sz="2400" dirty="0" smtClean="0"/>
              <a:t>)</a:t>
            </a:r>
          </a:p>
          <a:p>
            <a:pPr lvl="1"/>
            <a:r>
              <a:rPr lang="pt-BR" sz="1800" dirty="0" smtClean="0"/>
              <a:t>Semelhante aos algoritmos de classificação, mas sem predefinição do conjunto de classes;</a:t>
            </a:r>
          </a:p>
          <a:p>
            <a:r>
              <a:rPr lang="pt-BR" sz="2400" dirty="0" smtClean="0"/>
              <a:t>Previsão (</a:t>
            </a:r>
            <a:r>
              <a:rPr lang="pt-BR" sz="2400" i="1" dirty="0" err="1" smtClean="0"/>
              <a:t>prediction</a:t>
            </a:r>
            <a:r>
              <a:rPr lang="pt-BR" sz="2400" dirty="0"/>
              <a:t>)</a:t>
            </a:r>
            <a:endParaRPr lang="pt-BR" sz="2400" dirty="0" smtClean="0"/>
          </a:p>
          <a:p>
            <a:pPr lvl="1"/>
            <a:r>
              <a:rPr lang="pt-BR" sz="1800" dirty="0" smtClean="0"/>
              <a:t>Busca definir  classe ou um valor que um dado objeto pode vir a ter;</a:t>
            </a:r>
          </a:p>
          <a:p>
            <a:r>
              <a:rPr lang="pt-BR" sz="2400" dirty="0" smtClean="0"/>
              <a:t>Estimativa (</a:t>
            </a:r>
            <a:r>
              <a:rPr lang="pt-BR" sz="2400" i="1" dirty="0" err="1" smtClean="0"/>
              <a:t>forecasting</a:t>
            </a:r>
            <a:r>
              <a:rPr lang="pt-BR" sz="2400" dirty="0" smtClean="0"/>
              <a:t>)</a:t>
            </a:r>
          </a:p>
          <a:p>
            <a:pPr lvl="1"/>
            <a:r>
              <a:rPr lang="pt-BR" sz="1800" dirty="0" smtClean="0"/>
              <a:t>Previsão de valores de variáveis contínuas com base em padrões inerentes à série de dados.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0872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 smtClean="0"/>
              <a:t>Vantagens de redes neurais para mineração de dados</a:t>
            </a:r>
            <a:endParaRPr lang="pt-BR"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 smtClean="0"/>
              <a:t>Não linearidade;</a:t>
            </a:r>
          </a:p>
          <a:p>
            <a:r>
              <a:rPr lang="pt-BR" dirty="0" smtClean="0"/>
              <a:t>Baseada em dados;</a:t>
            </a:r>
          </a:p>
          <a:p>
            <a:r>
              <a:rPr lang="pt-BR" dirty="0" smtClean="0"/>
              <a:t>Aproximação universal de funções;</a:t>
            </a:r>
          </a:p>
          <a:p>
            <a:r>
              <a:rPr lang="pt-BR" dirty="0" smtClean="0"/>
              <a:t>Tolerância a ruídos;</a:t>
            </a:r>
          </a:p>
          <a:p>
            <a:r>
              <a:rPr lang="pt-BR" dirty="0" smtClean="0"/>
              <a:t>Processamento paralelo.</a:t>
            </a:r>
            <a:endParaRPr lang="pt-BR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6654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 smtClean="0"/>
              <a:t>Redes neurais aplicadas a Data Mining</a:t>
            </a:r>
            <a:endParaRPr lang="pt-BR" dirty="0"/>
          </a:p>
        </p:txBody>
      </p:sp>
      <p:sp>
        <p:nvSpPr>
          <p:cNvPr id="141" name="Google Shape;141;p20"/>
          <p:cNvSpPr txBox="1">
            <a:spLocks noGrp="1"/>
          </p:cNvSpPr>
          <p:nvPr>
            <p:ph type="body" idx="1"/>
          </p:nvPr>
        </p:nvSpPr>
        <p:spPr>
          <a:xfrm>
            <a:off x="786150" y="1732062"/>
            <a:ext cx="2419800" cy="27637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 err="1" smtClean="0"/>
              <a:t>Feed</a:t>
            </a:r>
            <a:r>
              <a:rPr lang="pt-BR" b="1" dirty="0" smtClean="0"/>
              <a:t> </a:t>
            </a:r>
            <a:r>
              <a:rPr lang="pt-BR" b="1" dirty="0" err="1" smtClean="0"/>
              <a:t>forward</a:t>
            </a:r>
            <a:endParaRPr lang="pt-BR" b="1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dirty="0" smtClean="0"/>
              <a:t>Redes neurais convencionais capazes de mapear </a:t>
            </a:r>
            <a:r>
              <a:rPr lang="pt-BR" i="1" dirty="0" smtClean="0"/>
              <a:t>n</a:t>
            </a:r>
            <a:r>
              <a:rPr lang="pt-BR" dirty="0" smtClean="0"/>
              <a:t> entradas em </a:t>
            </a:r>
            <a:r>
              <a:rPr lang="pt-BR" i="1" dirty="0" smtClean="0"/>
              <a:t>m</a:t>
            </a:r>
            <a:r>
              <a:rPr lang="pt-BR" dirty="0" smtClean="0"/>
              <a:t> saídas com fluxo de informação unidirecional</a:t>
            </a:r>
            <a:endParaRPr lang="pt-BR" dirty="0"/>
          </a:p>
        </p:txBody>
      </p:sp>
      <p:sp>
        <p:nvSpPr>
          <p:cNvPr id="142" name="Google Shape;142;p20"/>
          <p:cNvSpPr txBox="1">
            <a:spLocks noGrp="1"/>
          </p:cNvSpPr>
          <p:nvPr>
            <p:ph type="body" idx="2"/>
          </p:nvPr>
        </p:nvSpPr>
        <p:spPr>
          <a:xfrm>
            <a:off x="3329992" y="1732062"/>
            <a:ext cx="2419800" cy="27637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 smtClean="0"/>
              <a:t>Redes de </a:t>
            </a:r>
            <a:r>
              <a:rPr lang="pt-BR" b="1" dirty="0" err="1" smtClean="0"/>
              <a:t>Hopfield</a:t>
            </a:r>
            <a:endParaRPr lang="pt-BR" b="1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dirty="0" smtClean="0"/>
              <a:t>Redes conectadas com fluxo de informação multidirecional capazes de emular a memória associativa</a:t>
            </a:r>
            <a:endParaRPr lang="pt-BR" dirty="0"/>
          </a:p>
        </p:txBody>
      </p:sp>
      <p:sp>
        <p:nvSpPr>
          <p:cNvPr id="143" name="Google Shape;143;p20"/>
          <p:cNvSpPr txBox="1">
            <a:spLocks noGrp="1"/>
          </p:cNvSpPr>
          <p:nvPr>
            <p:ph type="body" idx="3"/>
          </p:nvPr>
        </p:nvSpPr>
        <p:spPr>
          <a:xfrm>
            <a:off x="5873834" y="1732062"/>
            <a:ext cx="2419800" cy="27637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 smtClean="0"/>
              <a:t>Mapas </a:t>
            </a:r>
            <a:r>
              <a:rPr lang="pt-BR" b="1" dirty="0" err="1" smtClean="0"/>
              <a:t>auto-organizáveis</a:t>
            </a:r>
            <a:r>
              <a:rPr lang="pt-BR" b="1" dirty="0" smtClean="0"/>
              <a:t> (SOM)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dirty="0" smtClean="0"/>
              <a:t>Separação dos dados de entrada em aglomerados (</a:t>
            </a:r>
            <a:r>
              <a:rPr lang="pt-BR" i="1" dirty="0" smtClean="0"/>
              <a:t>clusters</a:t>
            </a:r>
            <a:r>
              <a:rPr lang="pt-BR" dirty="0" smtClean="0"/>
              <a:t>) de forma não supervisionada.</a:t>
            </a:r>
            <a:endParaRPr lang="pt-BR" dirty="0"/>
          </a:p>
        </p:txBody>
      </p:sp>
      <p:sp>
        <p:nvSpPr>
          <p:cNvPr id="144" name="Google Shape;144;p20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5</a:t>
            </a:fld>
            <a:endParaRPr lang="pt-BR"/>
          </a:p>
        </p:txBody>
      </p:sp>
      <p:pic>
        <p:nvPicPr>
          <p:cNvPr id="12" name="Picture 5">
            <a:extLst>
              <a:ext uri="{FF2B5EF4-FFF2-40B4-BE49-F238E27FC236}">
                <a16:creationId xmlns:a16="http://schemas.microsoft.com/office/drawing/2014/main" id="{F468501D-16E0-EA4E-BBBC-BE254B4E6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215" y="4752975"/>
            <a:ext cx="2264072" cy="112395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4504" y="4310062"/>
            <a:ext cx="2390775" cy="176212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5496" y="4324349"/>
            <a:ext cx="227647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084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 smtClean="0"/>
              <a:t>Redes neurais de </a:t>
            </a:r>
            <a:r>
              <a:rPr lang="pt-BR" dirty="0" err="1" smtClean="0"/>
              <a:t>Hopfield</a:t>
            </a:r>
            <a:endParaRPr lang="pt-BR"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 smtClean="0"/>
              <a:t>Capacidade de armazenar memórias e padrões;</a:t>
            </a:r>
          </a:p>
          <a:p>
            <a:r>
              <a:rPr lang="pt-BR" dirty="0" smtClean="0"/>
              <a:t>Capacidade de recuperar os dados originais mesmo que apenas parte deles seja apresentada;</a:t>
            </a:r>
            <a:endParaRPr lang="pt-BR" dirty="0"/>
          </a:p>
          <a:p>
            <a:r>
              <a:rPr lang="pt-BR" dirty="0" smtClean="0"/>
              <a:t>Não possuem estrutura de camadas;</a:t>
            </a:r>
          </a:p>
          <a:p>
            <a:pPr lvl="1"/>
            <a:r>
              <a:rPr lang="pt-BR" dirty="0" smtClean="0"/>
              <a:t>Todos os neurônios são entradas e saídas e não há neurônios escondidos.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2123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 smtClean="0"/>
              <a:t>Redes neurais de </a:t>
            </a:r>
            <a:r>
              <a:rPr lang="pt-BR" dirty="0" err="1" smtClean="0"/>
              <a:t>Hopfield</a:t>
            </a:r>
            <a:endParaRPr lang="pt-BR"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401445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sz="2000" dirty="0" smtClean="0"/>
              <a:t>As conexões da rede são simétricas (</a:t>
            </a:r>
            <a:r>
              <a:rPr lang="pt-BR" sz="2000" dirty="0" err="1" smtClean="0"/>
              <a:t>w</a:t>
            </a:r>
            <a:r>
              <a:rPr lang="pt-BR" sz="2000" baseline="-25000" dirty="0" err="1" smtClean="0"/>
              <a:t>ij</a:t>
            </a:r>
            <a:r>
              <a:rPr lang="pt-BR" sz="2000" dirty="0" smtClean="0"/>
              <a:t> = </a:t>
            </a:r>
            <a:r>
              <a:rPr lang="pt-BR" sz="2000" dirty="0" err="1" smtClean="0"/>
              <a:t>w</a:t>
            </a:r>
            <a:r>
              <a:rPr lang="pt-BR" sz="2000" baseline="-25000" dirty="0" err="1" smtClean="0"/>
              <a:t>ji</a:t>
            </a:r>
            <a:r>
              <a:rPr lang="pt-BR" sz="2000" dirty="0" smtClean="0"/>
              <a:t>);</a:t>
            </a:r>
          </a:p>
          <a:p>
            <a:pPr marL="0" lvl="0" indent="0">
              <a:buNone/>
            </a:pPr>
            <a:r>
              <a:rPr lang="pt-BR" sz="2000" dirty="0" smtClean="0"/>
              <a:t>O fluxo de informações não ocorre apenas em uma direção;</a:t>
            </a:r>
          </a:p>
          <a:p>
            <a:pPr marL="0" lvl="0" indent="0">
              <a:buNone/>
            </a:pPr>
            <a:r>
              <a:rPr lang="pt-BR" sz="2000" dirty="0" smtClean="0"/>
              <a:t>A rede é inteiramente descrita pelo vetor de estados dos neurônios que é função do tempo </a:t>
            </a:r>
            <a:r>
              <a:rPr lang="pt-BR" sz="2000" i="1" dirty="0" smtClean="0"/>
              <a:t>t</a:t>
            </a:r>
            <a:r>
              <a:rPr lang="pt-BR" sz="2000" dirty="0" smtClean="0"/>
              <a:t>;</a:t>
            </a:r>
            <a:endParaRPr lang="pt-BR" sz="2000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" name="Elipse 1"/>
          <p:cNvSpPr/>
          <p:nvPr/>
        </p:nvSpPr>
        <p:spPr>
          <a:xfrm>
            <a:off x="6515100" y="1895475"/>
            <a:ext cx="514350" cy="514350"/>
          </a:xfrm>
          <a:prstGeom prst="ellipse">
            <a:avLst/>
          </a:prstGeom>
          <a:solidFill>
            <a:srgbClr val="EEC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Source Sans Pro" panose="020B0604020202020204" charset="0"/>
              </a:rPr>
              <a:t>1</a:t>
            </a:r>
            <a:endParaRPr lang="pt-BR" b="1" dirty="0">
              <a:latin typeface="Source Sans Pro" panose="020B060402020202020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5400675" y="3675775"/>
            <a:ext cx="514350" cy="514350"/>
          </a:xfrm>
          <a:prstGeom prst="ellipse">
            <a:avLst/>
          </a:prstGeom>
          <a:solidFill>
            <a:srgbClr val="617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Source Sans Pro" panose="020B0604020202020204" charset="0"/>
              </a:rPr>
              <a:t>2</a:t>
            </a:r>
            <a:endParaRPr lang="pt-BR" b="1" dirty="0">
              <a:latin typeface="Source Sans Pro" panose="020B0604020202020204" charset="0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7629525" y="3675775"/>
            <a:ext cx="514350" cy="514350"/>
          </a:xfrm>
          <a:prstGeom prst="ellipse">
            <a:avLst/>
          </a:prstGeom>
          <a:solidFill>
            <a:srgbClr val="7FB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Source Sans Pro" panose="020B0604020202020204" charset="0"/>
              </a:rPr>
              <a:t>3</a:t>
            </a:r>
            <a:endParaRPr lang="pt-BR" b="1" dirty="0">
              <a:latin typeface="Source Sans Pro" panose="020B0604020202020204" charset="0"/>
            </a:endParaRPr>
          </a:p>
        </p:txBody>
      </p:sp>
      <p:cxnSp>
        <p:nvCxnSpPr>
          <p:cNvPr id="4" name="Conector de Seta Reta 3"/>
          <p:cNvCxnSpPr>
            <a:stCxn id="2" idx="3"/>
            <a:endCxn id="6" idx="0"/>
          </p:cNvCxnSpPr>
          <p:nvPr/>
        </p:nvCxnSpPr>
        <p:spPr>
          <a:xfrm flipH="1">
            <a:off x="5657850" y="2334500"/>
            <a:ext cx="932575" cy="1341275"/>
          </a:xfrm>
          <a:prstGeom prst="straightConnector1">
            <a:avLst/>
          </a:prstGeom>
          <a:ln w="38100">
            <a:solidFill>
              <a:srgbClr val="617E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>
            <a:stCxn id="6" idx="7"/>
            <a:endCxn id="2" idx="4"/>
          </p:cNvCxnSpPr>
          <p:nvPr/>
        </p:nvCxnSpPr>
        <p:spPr>
          <a:xfrm flipV="1">
            <a:off x="5839700" y="2409825"/>
            <a:ext cx="932575" cy="1341275"/>
          </a:xfrm>
          <a:prstGeom prst="straightConnector1">
            <a:avLst/>
          </a:prstGeom>
          <a:ln w="38100">
            <a:solidFill>
              <a:srgbClr val="EECC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>
            <a:stCxn id="2" idx="4"/>
            <a:endCxn id="7" idx="1"/>
          </p:cNvCxnSpPr>
          <p:nvPr/>
        </p:nvCxnSpPr>
        <p:spPr>
          <a:xfrm>
            <a:off x="6772275" y="2409825"/>
            <a:ext cx="932575" cy="1341275"/>
          </a:xfrm>
          <a:prstGeom prst="straightConnector1">
            <a:avLst/>
          </a:prstGeom>
          <a:ln w="38100">
            <a:solidFill>
              <a:srgbClr val="7FBE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7" idx="0"/>
            <a:endCxn id="2" idx="5"/>
          </p:cNvCxnSpPr>
          <p:nvPr/>
        </p:nvCxnSpPr>
        <p:spPr>
          <a:xfrm flipH="1" flipV="1">
            <a:off x="6954125" y="2334500"/>
            <a:ext cx="932575" cy="1341275"/>
          </a:xfrm>
          <a:prstGeom prst="straightConnector1">
            <a:avLst/>
          </a:prstGeom>
          <a:ln w="38100">
            <a:solidFill>
              <a:srgbClr val="EECC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6" idx="6"/>
            <a:endCxn id="7" idx="2"/>
          </p:cNvCxnSpPr>
          <p:nvPr/>
        </p:nvCxnSpPr>
        <p:spPr>
          <a:xfrm>
            <a:off x="5915025" y="3932950"/>
            <a:ext cx="1714500" cy="0"/>
          </a:xfrm>
          <a:prstGeom prst="straightConnector1">
            <a:avLst/>
          </a:prstGeom>
          <a:ln w="38100">
            <a:solidFill>
              <a:srgbClr val="7FBE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7" idx="1"/>
            <a:endCxn id="6" idx="7"/>
          </p:cNvCxnSpPr>
          <p:nvPr/>
        </p:nvCxnSpPr>
        <p:spPr>
          <a:xfrm flipH="1">
            <a:off x="5839700" y="3751100"/>
            <a:ext cx="1865150" cy="0"/>
          </a:xfrm>
          <a:prstGeom prst="straightConnector1">
            <a:avLst/>
          </a:prstGeom>
          <a:ln w="38100">
            <a:solidFill>
              <a:srgbClr val="617E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" name="Imagem 1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200" y="4289324"/>
            <a:ext cx="495300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558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 smtClean="0"/>
              <a:t>Redes neurais de </a:t>
            </a:r>
            <a:r>
              <a:rPr lang="pt-BR" dirty="0" err="1" smtClean="0"/>
              <a:t>Hopfield</a:t>
            </a:r>
            <a:endParaRPr lang="pt-BR"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sz="2000" b="1" dirty="0" smtClean="0"/>
              <a:t>Principal uso</a:t>
            </a:r>
          </a:p>
          <a:p>
            <a:pPr marL="0" lvl="0" indent="0">
              <a:buNone/>
            </a:pPr>
            <a:r>
              <a:rPr lang="pt-BR" sz="2000" dirty="0" smtClean="0"/>
              <a:t>O principal uso desse tipo de rede é a memória associativa. A ideia é que, quando exposta a uma entrada, a rede exponha o padrão armazenado mais próximo daquela entrada.</a:t>
            </a:r>
          </a:p>
          <a:p>
            <a:pPr marL="0" lvl="0" indent="0">
              <a:buNone/>
            </a:pPr>
            <a:r>
              <a:rPr lang="pt-BR" sz="2000" dirty="0" smtClean="0"/>
              <a:t>Um uso típico é a remoção de ruídos em padrões de entrada binários.</a:t>
            </a:r>
          </a:p>
          <a:p>
            <a:pPr marL="0" lvl="0" indent="0">
              <a:buNone/>
            </a:pPr>
            <a:endParaRPr lang="pt-BR" sz="2000" dirty="0"/>
          </a:p>
          <a:p>
            <a:pPr marL="0" lvl="0" indent="0">
              <a:buNone/>
            </a:pPr>
            <a:r>
              <a:rPr lang="pt-BR" sz="2000" b="1" dirty="0" smtClean="0"/>
              <a:t>Limitações</a:t>
            </a:r>
          </a:p>
          <a:p>
            <a:pPr marL="0" lvl="0" indent="0">
              <a:buNone/>
            </a:pPr>
            <a:r>
              <a:rPr lang="pt-BR" sz="2000" dirty="0" smtClean="0"/>
              <a:t>A quantidade de padrões que podem ser armazenados e efetivamente lembrados é limitada;</a:t>
            </a:r>
          </a:p>
          <a:p>
            <a:pPr marL="0" lvl="0" indent="0">
              <a:buNone/>
            </a:pPr>
            <a:r>
              <a:rPr lang="pt-BR" sz="2000" dirty="0" smtClean="0"/>
              <a:t>A rede pode se tornar instável se os padrões forem muito semelhantes;</a:t>
            </a:r>
            <a:endParaRPr lang="pt-BR" sz="2000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683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/>
              <a:t>Mapas </a:t>
            </a:r>
            <a:r>
              <a:rPr lang="pt-BR" dirty="0" err="1"/>
              <a:t>auto-organizáveis</a:t>
            </a:r>
            <a:r>
              <a:rPr lang="pt-BR" dirty="0"/>
              <a:t> (SOM)</a:t>
            </a:r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 sz="2000" b="1" dirty="0"/>
              <a:t>Utilizados em classificação e aglomeração de dados</a:t>
            </a:r>
            <a:endParaRPr lang="pt-BR" sz="2000" b="1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9</a:t>
            </a:fld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150" y="2647579"/>
            <a:ext cx="3548478" cy="3229716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44" y="2657845"/>
            <a:ext cx="381000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31104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1879</TotalTime>
  <Words>640</Words>
  <Application>Microsoft Office PowerPoint</Application>
  <PresentationFormat>Apresentação na tela (4:3)</PresentationFormat>
  <Paragraphs>94</Paragraphs>
  <Slides>15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Roboto Slab</vt:lpstr>
      <vt:lpstr>Source Sans Pro</vt:lpstr>
      <vt:lpstr>Cordelia template</vt:lpstr>
      <vt:lpstr>Redes Neurais aplicadas a Data Mining</vt:lpstr>
      <vt:lpstr>Disciplina PET0305</vt:lpstr>
      <vt:lpstr>Classificação de algoritmos de mineração de dados</vt:lpstr>
      <vt:lpstr>Vantagens de redes neurais para mineração de dados</vt:lpstr>
      <vt:lpstr>Redes neurais aplicadas a Data Mining</vt:lpstr>
      <vt:lpstr>Redes neurais de Hopfield</vt:lpstr>
      <vt:lpstr>Redes neurais de Hopfield</vt:lpstr>
      <vt:lpstr>Redes neurais de Hopfield</vt:lpstr>
      <vt:lpstr>Mapas auto-organizáveis (SOM)</vt:lpstr>
      <vt:lpstr>Requisitos desejáveis para mineração de dados</vt:lpstr>
      <vt:lpstr>Métodos de extração de regras</vt:lpstr>
      <vt:lpstr>Métodos de extração de regras</vt:lpstr>
      <vt:lpstr>Métodos de extração de regras</vt:lpstr>
      <vt:lpstr>Métodos de extração de regras</vt:lpstr>
      <vt:lpstr>Aplicações de redes neurais à mineração de dados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LISTA 01 Sistemas Inteligentes</dc:title>
  <dc:creator>Rodrigo Moreira Araujo</dc:creator>
  <cp:lastModifiedBy>Rodrigo </cp:lastModifiedBy>
  <cp:revision>74</cp:revision>
  <dcterms:modified xsi:type="dcterms:W3CDTF">2018-10-29T16:56:14Z</dcterms:modified>
</cp:coreProperties>
</file>