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4"/>
  </p:notesMasterIdLst>
  <p:sldIdLst>
    <p:sldId id="256" r:id="rId2"/>
    <p:sldId id="285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291" r:id="rId18"/>
    <p:sldId id="342" r:id="rId19"/>
    <p:sldId id="343" r:id="rId20"/>
    <p:sldId id="294" r:id="rId21"/>
    <p:sldId id="344" r:id="rId22"/>
    <p:sldId id="352" r:id="rId23"/>
    <p:sldId id="353" r:id="rId24"/>
    <p:sldId id="354" r:id="rId25"/>
    <p:sldId id="345" r:id="rId26"/>
    <p:sldId id="346" r:id="rId27"/>
    <p:sldId id="347" r:id="rId28"/>
    <p:sldId id="348" r:id="rId29"/>
    <p:sldId id="349" r:id="rId30"/>
    <p:sldId id="309" r:id="rId31"/>
    <p:sldId id="350" r:id="rId32"/>
    <p:sldId id="351" r:id="rId33"/>
  </p:sldIdLst>
  <p:sldSz cx="9144000" cy="6858000" type="screen4x3"/>
  <p:notesSz cx="6858000" cy="9144000"/>
  <p:embeddedFontLst>
    <p:embeddedFont>
      <p:font typeface="Roboto Slab" pitchFamily="2" charset="0"/>
      <p:regular r:id="rId35"/>
      <p:bold r:id="rId36"/>
    </p:embeddedFont>
    <p:embeddedFont>
      <p:font typeface="Source Sans Pro" panose="020B0503030403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0E3"/>
    <a:srgbClr val="7F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58868E-B360-441E-B78D-3C2E31A9F86D}">
  <a:tblStyle styleId="{F158868E-B360-441E-B78D-3C2E31A9F8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36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20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2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8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357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366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8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970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65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335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78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56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876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647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3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176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75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658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645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676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97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150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43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285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01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492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47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26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343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80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07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59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7FBEFF"/>
                </a:solidFill>
              </a:rPr>
              <a:t>LISTA 02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/>
              <a:t>Sistemas Inteligentes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AB8B56-ECE6-C34C-9AB4-0E13262B0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0" y="1596683"/>
            <a:ext cx="4524232" cy="4524232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400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2443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2C2DB-ABC2-2745-B303-881459EB6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0" y="1596683"/>
            <a:ext cx="4524232" cy="4524232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500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454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1AD4F8-E920-B54C-AE3E-FB7046FE0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0" y="1596683"/>
            <a:ext cx="4524232" cy="4524232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600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4610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5156F-B929-A244-8E2D-0D15453F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0" y="1596683"/>
            <a:ext cx="4524232" cy="4524232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700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4306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C1B15-FE21-DA42-B12F-C88AAC7D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0" y="1596683"/>
            <a:ext cx="4524232" cy="4524232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800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4668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71E9F-F837-B34E-8450-046C0E252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0" y="1596683"/>
            <a:ext cx="4524232" cy="4524232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900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0542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257721-D303-0148-8CB7-1D1A39A7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0" y="1596683"/>
            <a:ext cx="4524232" cy="4524232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1000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1557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Probabilidade de defeito em peças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57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Probabilidade</a:t>
            </a:r>
            <a:r>
              <a:rPr lang="en" dirty="0"/>
              <a:t> de </a:t>
            </a:r>
            <a:r>
              <a:rPr lang="en" dirty="0" err="1"/>
              <a:t>defeito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</a:t>
            </a:r>
            <a:r>
              <a:rPr lang="en" dirty="0" err="1"/>
              <a:t>peças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795143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 err="1"/>
              <a:t>P</a:t>
            </a:r>
            <a:r>
              <a:rPr lang="pt-BR" sz="2000" dirty="0"/>
              <a:t>(A) = 0.25, 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B</a:t>
            </a:r>
            <a:r>
              <a:rPr lang="pt-BR" sz="2000" dirty="0"/>
              <a:t>) = 0.35, </a:t>
            </a:r>
            <a:r>
              <a:rPr lang="pt-BR" sz="2000" dirty="0" err="1"/>
              <a:t>P</a:t>
            </a:r>
            <a:r>
              <a:rPr lang="pt-BR" sz="2000" dirty="0"/>
              <a:t>(C) = 0.40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d|A</a:t>
            </a:r>
            <a:r>
              <a:rPr lang="pt-BR" sz="2000" dirty="0"/>
              <a:t>) = 0.005, 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d|B</a:t>
            </a:r>
            <a:r>
              <a:rPr lang="pt-BR" sz="2000" dirty="0"/>
              <a:t>) = 0.008, 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d|C</a:t>
            </a:r>
            <a:r>
              <a:rPr lang="pt-BR" sz="2000" dirty="0"/>
              <a:t>) = 0.001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</a:t>
            </a:r>
            <a:r>
              <a:rPr lang="pt-BR" sz="2000" dirty="0"/>
              <a:t>) = 0.25*0.005 + 0.35*0.008 + 0.40*0.001 = 0.00445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A|d</a:t>
            </a:r>
            <a:r>
              <a:rPr lang="pt-BR" sz="2000" dirty="0"/>
              <a:t>) = 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d|A</a:t>
            </a:r>
            <a:r>
              <a:rPr lang="pt-BR" sz="2000" dirty="0"/>
              <a:t>)</a:t>
            </a:r>
            <a:r>
              <a:rPr lang="pt-BR" sz="2000" dirty="0" err="1"/>
              <a:t>P</a:t>
            </a:r>
            <a:r>
              <a:rPr lang="pt-BR" sz="2000" dirty="0"/>
              <a:t>(A)/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</a:t>
            </a:r>
            <a:r>
              <a:rPr lang="pt-BR" sz="2000" dirty="0"/>
              <a:t>) = 0.005*0.25/0.00445 = 0.281</a:t>
            </a:r>
          </a:p>
          <a:p>
            <a:pPr marL="0" lvl="0" indent="0">
              <a:buNone/>
            </a:pP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B|d</a:t>
            </a:r>
            <a:r>
              <a:rPr lang="pt-BR" sz="2000" dirty="0"/>
              <a:t>) = 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d|B</a:t>
            </a:r>
            <a:r>
              <a:rPr lang="pt-BR" sz="2000" dirty="0"/>
              <a:t>)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B</a:t>
            </a:r>
            <a:r>
              <a:rPr lang="pt-BR" sz="2000" dirty="0"/>
              <a:t>)/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</a:t>
            </a:r>
            <a:r>
              <a:rPr lang="pt-BR" sz="2000" dirty="0"/>
              <a:t>) = 0.008*0.35/0.00445 = </a:t>
            </a:r>
            <a:r>
              <a:rPr lang="pt-BR" sz="2000" b="1" dirty="0">
                <a:solidFill>
                  <a:srgbClr val="00B050"/>
                </a:solidFill>
              </a:rPr>
              <a:t>0.629</a:t>
            </a:r>
          </a:p>
          <a:p>
            <a:pPr marL="0" lvl="0" indent="0">
              <a:buNone/>
            </a:pP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C|d</a:t>
            </a:r>
            <a:r>
              <a:rPr lang="pt-BR" sz="2000" dirty="0"/>
              <a:t>) = 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d|C</a:t>
            </a:r>
            <a:r>
              <a:rPr lang="pt-BR" sz="2000" dirty="0"/>
              <a:t>)</a:t>
            </a:r>
            <a:r>
              <a:rPr lang="pt-BR" sz="2000" dirty="0" err="1"/>
              <a:t>P</a:t>
            </a:r>
            <a:r>
              <a:rPr lang="pt-BR" sz="2000" dirty="0"/>
              <a:t>(C)/</a:t>
            </a:r>
            <a:r>
              <a:rPr lang="pt-BR" sz="2000" dirty="0" err="1"/>
              <a:t>P</a:t>
            </a:r>
            <a:r>
              <a:rPr lang="pt-BR" sz="2000" dirty="0"/>
              <a:t>(</a:t>
            </a:r>
            <a:r>
              <a:rPr lang="pt-BR" sz="2000" dirty="0" err="1"/>
              <a:t>d</a:t>
            </a:r>
            <a:r>
              <a:rPr lang="pt-BR" sz="2000" dirty="0"/>
              <a:t>) = 0.001*0.40/0.00445 = 0.090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A maior probabilidade é de a peça ter sido feita pela empresa </a:t>
            </a:r>
            <a:r>
              <a:rPr lang="pt-BR" sz="2000" dirty="0" err="1"/>
              <a:t>B</a:t>
            </a:r>
            <a:endParaRPr lang="pt-BR" sz="20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09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Classificador </a:t>
            </a:r>
            <a:r>
              <a:rPr lang="pt-BR" dirty="0" err="1"/>
              <a:t>Naïve-Bayes</a:t>
            </a:r>
            <a:endParaRPr lang="pt-BR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68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Ordenação topológica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C41E-31F0-2C41-8CAA-0B8AE2666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Rede SOM</a:t>
            </a:r>
          </a:p>
        </p:txBody>
      </p:sp>
    </p:spTree>
    <p:extLst>
      <p:ext uri="{BB962C8B-B14F-4D97-AF65-F5344CB8AC3E}">
        <p14:creationId xmlns:p14="http://schemas.microsoft.com/office/powerpoint/2010/main" val="236451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Classificador</a:t>
            </a:r>
            <a:r>
              <a:rPr lang="en" dirty="0"/>
              <a:t> Naïve-Bayes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628376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Uso do classificador </a:t>
            </a:r>
            <a:r>
              <a:rPr lang="pt-BR" sz="2000" dirty="0" err="1"/>
              <a:t>Naïve-Bayes</a:t>
            </a:r>
            <a:r>
              <a:rPr lang="pt-BR" sz="2000" dirty="0"/>
              <a:t> em problema de 3 </a:t>
            </a:r>
            <a:r>
              <a:rPr lang="pt-BR" sz="2000" dirty="0" err="1"/>
              <a:t>varíaveis</a:t>
            </a:r>
            <a:r>
              <a:rPr lang="pt-BR" sz="2000" dirty="0"/>
              <a:t> e uma saída. Com base no conjunto de treinamento, concluiu-se que a saída mais provável era </a:t>
            </a:r>
            <a:r>
              <a:rPr lang="pt-BR" sz="2000" b="1" dirty="0">
                <a:solidFill>
                  <a:srgbClr val="00B050"/>
                </a:solidFill>
              </a:rPr>
              <a:t>sim</a:t>
            </a:r>
            <a:r>
              <a:rPr lang="pt-BR" sz="2000" dirty="0"/>
              <a:t>.</a:t>
            </a:r>
          </a:p>
          <a:p>
            <a:pPr marL="0" lv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Scikit.Learn</a:t>
            </a:r>
            <a:endParaRPr lang="pt-BR" sz="20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78C39-B346-5642-8284-36E2A2827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0" y="3551834"/>
            <a:ext cx="41783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2A610-DD32-4E46-857A-E76D8F97D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12" y="3551834"/>
            <a:ext cx="1498600" cy="278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1415C-A2C7-D649-859B-C888265A2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83" y="3551834"/>
            <a:ext cx="1536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0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6.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 de decisão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7669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Árvore</a:t>
            </a:r>
            <a:r>
              <a:rPr lang="en" dirty="0"/>
              <a:t> de </a:t>
            </a:r>
            <a:r>
              <a:rPr lang="en" dirty="0" err="1"/>
              <a:t>decisão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08FAE-903E-564E-9926-C024CD82E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50" y="1511300"/>
            <a:ext cx="4558723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15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Árvore</a:t>
            </a:r>
            <a:r>
              <a:rPr lang="en" dirty="0"/>
              <a:t> de </a:t>
            </a:r>
            <a:r>
              <a:rPr lang="en" dirty="0" err="1"/>
              <a:t>decisão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5B658-B6E3-3F40-9308-C6F507C8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45" y="1421792"/>
            <a:ext cx="8426310" cy="2720949"/>
          </a:xfrm>
          <a:prstGeom prst="rect">
            <a:avLst/>
          </a:prstGeom>
        </p:spPr>
      </p:pic>
      <p:sp>
        <p:nvSpPr>
          <p:cNvPr id="10" name="Google Shape;151;p21">
            <a:extLst>
              <a:ext uri="{FF2B5EF4-FFF2-40B4-BE49-F238E27FC236}">
                <a16:creationId xmlns:a16="http://schemas.microsoft.com/office/drawing/2014/main" id="{F9706360-9526-7D40-853E-CDC6D4DF6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49" y="4216806"/>
            <a:ext cx="3912851" cy="235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700" b="1" dirty="0"/>
              <a:t>Percurso 1</a:t>
            </a:r>
            <a:r>
              <a:rPr lang="pt-BR" sz="1700" dirty="0"/>
              <a:t>, folha 14: 150 - 3 - 0,5 = 146,5</a:t>
            </a:r>
          </a:p>
          <a:p>
            <a:pPr marL="0" lvl="0" indent="0">
              <a:buNone/>
            </a:pPr>
            <a:r>
              <a:rPr lang="pt-BR" sz="1700" b="1" dirty="0"/>
              <a:t>Percurso 2</a:t>
            </a:r>
            <a:r>
              <a:rPr lang="pt-BR" sz="1700" dirty="0"/>
              <a:t>, folha 15: -3 - 0,5 = -3,5</a:t>
            </a:r>
          </a:p>
          <a:p>
            <a:pPr marL="0" lvl="0" indent="0">
              <a:buNone/>
            </a:pPr>
            <a:r>
              <a:rPr lang="pt-BR" sz="1700" b="1" dirty="0"/>
              <a:t>Percurso 3</a:t>
            </a:r>
            <a:r>
              <a:rPr lang="pt-BR" sz="1700" dirty="0"/>
              <a:t>, folha 9: -0,5</a:t>
            </a:r>
          </a:p>
          <a:p>
            <a:pPr marL="0" lvl="0" indent="0">
              <a:buNone/>
            </a:pPr>
            <a:r>
              <a:rPr lang="pt-BR" sz="1700" b="1" dirty="0"/>
              <a:t>Percurso 4</a:t>
            </a:r>
            <a:r>
              <a:rPr lang="pt-BR" sz="1700" dirty="0"/>
              <a:t>, folha 16: 150 - 3 - 0,5 = 146,5</a:t>
            </a:r>
          </a:p>
          <a:p>
            <a:pPr marL="0" lvl="0" indent="0">
              <a:buNone/>
            </a:pPr>
            <a:r>
              <a:rPr lang="pt-BR" sz="1700" b="1" dirty="0"/>
              <a:t>Percurso 5</a:t>
            </a:r>
            <a:r>
              <a:rPr lang="pt-BR" sz="1700" dirty="0"/>
              <a:t>, folha 17: -3 - 0,5 = -3,5</a:t>
            </a:r>
          </a:p>
        </p:txBody>
      </p:sp>
      <p:sp>
        <p:nvSpPr>
          <p:cNvPr id="11" name="Google Shape;151;p21">
            <a:extLst>
              <a:ext uri="{FF2B5EF4-FFF2-40B4-BE49-F238E27FC236}">
                <a16:creationId xmlns:a16="http://schemas.microsoft.com/office/drawing/2014/main" id="{4F34CEE6-68E0-5844-886D-3EB5897BA2DB}"/>
              </a:ext>
            </a:extLst>
          </p:cNvPr>
          <p:cNvSpPr txBox="1">
            <a:spLocks/>
          </p:cNvSpPr>
          <p:nvPr/>
        </p:nvSpPr>
        <p:spPr>
          <a:xfrm>
            <a:off x="4872304" y="4216806"/>
            <a:ext cx="3912851" cy="2351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pt-BR" sz="1700" b="1" dirty="0"/>
              <a:t>Percurso 6</a:t>
            </a:r>
            <a:r>
              <a:rPr lang="pt-BR" sz="1700" dirty="0"/>
              <a:t>, folha 11: -0,5</a:t>
            </a:r>
          </a:p>
          <a:p>
            <a:pPr marL="0" indent="0">
              <a:buFont typeface="Source Sans Pro"/>
              <a:buNone/>
            </a:pPr>
            <a:r>
              <a:rPr lang="pt-BR" sz="1700" b="1" dirty="0"/>
              <a:t>Percurso 7</a:t>
            </a:r>
            <a:r>
              <a:rPr lang="pt-BR" sz="1700" dirty="0"/>
              <a:t>, folha 12: 150 - 3 = 147</a:t>
            </a:r>
          </a:p>
          <a:p>
            <a:pPr marL="0" indent="0">
              <a:buFont typeface="Source Sans Pro"/>
              <a:buNone/>
            </a:pPr>
            <a:r>
              <a:rPr lang="pt-BR" sz="1700" b="1" dirty="0"/>
              <a:t>Percurso 8</a:t>
            </a:r>
            <a:r>
              <a:rPr lang="pt-BR" sz="1700" dirty="0"/>
              <a:t>, folha 13: -3</a:t>
            </a:r>
          </a:p>
          <a:p>
            <a:pPr marL="0" indent="0">
              <a:buFont typeface="Source Sans Pro"/>
              <a:buNone/>
            </a:pPr>
            <a:r>
              <a:rPr lang="pt-BR" sz="1700" b="1" dirty="0"/>
              <a:t>Percurso 9</a:t>
            </a:r>
            <a:r>
              <a:rPr lang="pt-BR" sz="1700" dirty="0"/>
              <a:t>, folha 17: 0</a:t>
            </a:r>
          </a:p>
        </p:txBody>
      </p:sp>
    </p:spTree>
    <p:extLst>
      <p:ext uri="{BB962C8B-B14F-4D97-AF65-F5344CB8AC3E}">
        <p14:creationId xmlns:p14="http://schemas.microsoft.com/office/powerpoint/2010/main" val="99675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Árvore</a:t>
            </a:r>
            <a:r>
              <a:rPr lang="en" dirty="0"/>
              <a:t> de </a:t>
            </a:r>
            <a:r>
              <a:rPr lang="en" dirty="0" err="1"/>
              <a:t>decisão</a:t>
            </a:r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5B658-B6E3-3F40-9308-C6F507C8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45" y="1421792"/>
            <a:ext cx="8426310" cy="2720949"/>
          </a:xfrm>
          <a:prstGeom prst="rect">
            <a:avLst/>
          </a:prstGeom>
        </p:spPr>
      </p:pic>
      <p:sp>
        <p:nvSpPr>
          <p:cNvPr id="10" name="Google Shape;151;p21">
            <a:extLst>
              <a:ext uri="{FF2B5EF4-FFF2-40B4-BE49-F238E27FC236}">
                <a16:creationId xmlns:a16="http://schemas.microsoft.com/office/drawing/2014/main" id="{F9706360-9526-7D40-853E-CDC6D4DF6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6149" y="4216806"/>
            <a:ext cx="7571701" cy="2351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400" b="1" dirty="0"/>
              <a:t>Para o nó ao acaso 8: </a:t>
            </a:r>
            <a:r>
              <a:rPr lang="pt-BR" sz="1400" dirty="0"/>
              <a:t>0,8*146,5 - 0,2*3,5 = 116,5</a:t>
            </a:r>
          </a:p>
          <a:p>
            <a:pPr marL="0" lvl="0" indent="0">
              <a:buNone/>
            </a:pPr>
            <a:r>
              <a:rPr lang="pt-BR" sz="1400" b="1" dirty="0"/>
              <a:t>Para o nó ao acaso 10:</a:t>
            </a:r>
            <a:r>
              <a:rPr lang="pt-BR" sz="1400" dirty="0"/>
              <a:t> 0,3*146,5 - 0,7*3,5 = 41,5</a:t>
            </a:r>
          </a:p>
          <a:p>
            <a:pPr marL="0" lvl="0" indent="0">
              <a:buNone/>
            </a:pPr>
            <a:r>
              <a:rPr lang="pt-BR" sz="1400" b="1" dirty="0"/>
              <a:t>Para o nó de decisão 4, pelo método do maior valor: </a:t>
            </a:r>
            <a:r>
              <a:rPr lang="pt-BR" sz="1400" dirty="0"/>
              <a:t>116,5</a:t>
            </a:r>
          </a:p>
          <a:p>
            <a:pPr marL="0" lvl="0" indent="0">
              <a:buNone/>
            </a:pPr>
            <a:r>
              <a:rPr lang="pt-BR" sz="1400" b="1" dirty="0"/>
              <a:t>Para o nó de decisão 5, pelo método do maior valor:</a:t>
            </a:r>
            <a:r>
              <a:rPr lang="pt-BR" sz="1400" dirty="0"/>
              <a:t> 41,5</a:t>
            </a:r>
          </a:p>
          <a:p>
            <a:pPr marL="0" lvl="0" indent="0">
              <a:buNone/>
            </a:pPr>
            <a:r>
              <a:rPr lang="pt-BR" sz="1400" b="1" dirty="0"/>
              <a:t>Para o nó ao acaso 6: </a:t>
            </a:r>
            <a:r>
              <a:rPr lang="pt-BR" sz="1400" dirty="0"/>
              <a:t>0,2*147 - 0,8*3 = 27</a:t>
            </a:r>
          </a:p>
          <a:p>
            <a:pPr marL="0" lvl="0" indent="0">
              <a:buNone/>
            </a:pPr>
            <a:r>
              <a:rPr lang="pt-BR" sz="1400" b="1" dirty="0"/>
              <a:t>Para o nó ao acaso 2: </a:t>
            </a:r>
            <a:r>
              <a:rPr lang="pt-BR" sz="1400" dirty="0"/>
              <a:t>0,4*116,5 + 0,6*41,5 = 71,5</a:t>
            </a:r>
          </a:p>
          <a:p>
            <a:pPr marL="0" lvl="0" indent="0">
              <a:buNone/>
            </a:pPr>
            <a:r>
              <a:rPr lang="pt-BR" sz="1400" b="1" dirty="0"/>
              <a:t>Para o nó de decisão 3, pelo método do maior valor: </a:t>
            </a:r>
            <a:r>
              <a:rPr lang="pt-BR" sz="1400" dirty="0"/>
              <a:t>27</a:t>
            </a:r>
          </a:p>
          <a:p>
            <a:pPr marL="0" lvl="0" indent="0">
              <a:buNone/>
            </a:pPr>
            <a:r>
              <a:rPr lang="pt-BR" sz="1400" b="1" dirty="0">
                <a:solidFill>
                  <a:srgbClr val="00B050"/>
                </a:solidFill>
              </a:rPr>
              <a:t>Para o nó de decisão 1, pelo método do maior valor: </a:t>
            </a:r>
            <a:r>
              <a:rPr lang="pt-BR" sz="1400" dirty="0">
                <a:solidFill>
                  <a:srgbClr val="00B050"/>
                </a:solidFill>
              </a:rPr>
              <a:t>71,5</a:t>
            </a:r>
          </a:p>
        </p:txBody>
      </p:sp>
    </p:spTree>
    <p:extLst>
      <p:ext uri="{BB962C8B-B14F-4D97-AF65-F5344CB8AC3E}">
        <p14:creationId xmlns:p14="http://schemas.microsoft.com/office/powerpoint/2010/main" val="316101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7.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Dedução de estimadores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6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Uso de estimadores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79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Uso</a:t>
            </a:r>
            <a:r>
              <a:rPr lang="en" dirty="0"/>
              <a:t> de </a:t>
            </a:r>
            <a:r>
              <a:rPr lang="en" dirty="0" err="1"/>
              <a:t>estimadores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795143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Separação de dados bidimensionais com estimadores de máxima verossimilhança.</a:t>
            </a:r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Numpy</a:t>
            </a:r>
            <a:r>
              <a:rPr lang="pt-BR" sz="2000" dirty="0"/>
              <a:t>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C6710-2F47-A043-ABA5-C28ACF07A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1" t="8205" r="8310" b="7653"/>
          <a:stretch/>
        </p:blipFill>
        <p:spPr>
          <a:xfrm>
            <a:off x="2461396" y="2917300"/>
            <a:ext cx="4444648" cy="38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1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Estimativa de sinal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verossimilhança</a:t>
            </a:r>
            <a:endParaRPr lang="en-US" dirty="0"/>
          </a:p>
          <a:p>
            <a:pPr marL="0" lvl="0" indent="0"/>
            <a:r>
              <a:rPr lang="en-US" dirty="0" err="1"/>
              <a:t>Neyman</a:t>
            </a:r>
            <a:r>
              <a:rPr lang="en-US" dirty="0"/>
              <a:t>-Pearson</a:t>
            </a:r>
          </a:p>
          <a:p>
            <a:pPr marL="0" lvl="0" indent="0"/>
            <a:r>
              <a:rPr lang="en-US" dirty="0"/>
              <a:t>Bayes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32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PCA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Representação de 4 distribuições gaussianas com 8 dimensões em um grid bidimensional 10x10 com a rede SOM.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20735-3FB6-C14C-95A6-B0669F69C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80" t="8821" r="12872" b="7653"/>
          <a:stretch/>
        </p:blipFill>
        <p:spPr>
          <a:xfrm>
            <a:off x="4981629" y="2133740"/>
            <a:ext cx="3858913" cy="41350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Mapa de distâncias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892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Análise de componentes principais (a)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23" name="Google Shape;216;p25">
            <a:extLst>
              <a:ext uri="{FF2B5EF4-FFF2-40B4-BE49-F238E27FC236}">
                <a16:creationId xmlns:a16="http://schemas.microsoft.com/office/drawing/2014/main" id="{482D4447-7E7B-D745-AC2C-07C3F4521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847154"/>
              </p:ext>
            </p:extLst>
          </p:nvPr>
        </p:nvGraphicFramePr>
        <p:xfrm>
          <a:off x="786150" y="1681386"/>
          <a:ext cx="7260570" cy="237726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145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114">
                  <a:extLst>
                    <a:ext uri="{9D8B030D-6E8A-4147-A177-3AD203B41FA5}">
                      <a16:colId xmlns:a16="http://schemas.microsoft.com/office/drawing/2014/main" val="4000472415"/>
                    </a:ext>
                  </a:extLst>
                </a:gridCol>
                <a:gridCol w="1452114">
                  <a:extLst>
                    <a:ext uri="{9D8B030D-6E8A-4147-A177-3AD203B41FA5}">
                      <a16:colId xmlns:a16="http://schemas.microsoft.com/office/drawing/2014/main" val="456013017"/>
                    </a:ext>
                  </a:extLst>
                </a:gridCol>
                <a:gridCol w="1452114">
                  <a:extLst>
                    <a:ext uri="{9D8B030D-6E8A-4147-A177-3AD203B41FA5}">
                      <a16:colId xmlns:a16="http://schemas.microsoft.com/office/drawing/2014/main" val="4265322101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X1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X2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X3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X4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Média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67,78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22,11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10,2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2,83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Mediana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67,45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22,9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10,15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2,85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Desvio</a:t>
                      </a:r>
                      <a:r>
                        <a:rPr lang="en-US" sz="11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padrão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8,09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6,18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3,03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0,81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844601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Máximo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83,7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32,8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17,6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4,4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05873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Mínimo</a:t>
                      </a:r>
                      <a:endParaRPr sz="11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55,9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10,5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5,8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0,9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8256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95915-9447-D141-8EA9-C9F8AD2C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64923"/>
              </p:ext>
            </p:extLst>
          </p:nvPr>
        </p:nvGraphicFramePr>
        <p:xfrm>
          <a:off x="786150" y="4765548"/>
          <a:ext cx="7260572" cy="158484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1815143">
                  <a:extLst>
                    <a:ext uri="{9D8B030D-6E8A-4147-A177-3AD203B41FA5}">
                      <a16:colId xmlns:a16="http://schemas.microsoft.com/office/drawing/2014/main" val="1847620139"/>
                    </a:ext>
                  </a:extLst>
                </a:gridCol>
                <a:gridCol w="1815143">
                  <a:extLst>
                    <a:ext uri="{9D8B030D-6E8A-4147-A177-3AD203B41FA5}">
                      <a16:colId xmlns:a16="http://schemas.microsoft.com/office/drawing/2014/main" val="1236336902"/>
                    </a:ext>
                  </a:extLst>
                </a:gridCol>
                <a:gridCol w="1815143">
                  <a:extLst>
                    <a:ext uri="{9D8B030D-6E8A-4147-A177-3AD203B41FA5}">
                      <a16:colId xmlns:a16="http://schemas.microsoft.com/office/drawing/2014/main" val="1689718888"/>
                    </a:ext>
                  </a:extLst>
                </a:gridCol>
                <a:gridCol w="1815143">
                  <a:extLst>
                    <a:ext uri="{9D8B030D-6E8A-4147-A177-3AD203B41FA5}">
                      <a16:colId xmlns:a16="http://schemas.microsoft.com/office/drawing/2014/main" val="2050924614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6.82225906e+01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-4.89132971e+01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-1.83770471e+01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1.79855072e+00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76518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-4.89132971e+01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3.98877536e+01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8.52047101e+00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-1.81420290e+00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95129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-1.83770471e+01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8.52047101e+00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9.59606884e+00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-1.33333333e-02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40447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1.79855072e+00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-1.81420290e+00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-1.33333333e-02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6.85797101e-01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28364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F82DD5F-13B0-9B49-B5FB-32B64712E04F}"/>
              </a:ext>
            </a:extLst>
          </p:cNvPr>
          <p:cNvSpPr/>
          <p:nvPr/>
        </p:nvSpPr>
        <p:spPr>
          <a:xfrm>
            <a:off x="786150" y="4192251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Matriz de covariância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59557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Análise de componentes principais (</a:t>
            </a:r>
            <a:r>
              <a:rPr lang="pt-BR" dirty="0" err="1"/>
              <a:t>b</a:t>
            </a:r>
            <a:r>
              <a:rPr lang="pt-BR" dirty="0"/>
              <a:t> e </a:t>
            </a:r>
            <a:r>
              <a:rPr lang="pt-BR" dirty="0" err="1"/>
              <a:t>c</a:t>
            </a:r>
            <a:r>
              <a:rPr lang="pt-BR" dirty="0"/>
              <a:t>)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B95915-9447-D141-8EA9-C9F8AD2C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88988"/>
              </p:ext>
            </p:extLst>
          </p:nvPr>
        </p:nvGraphicFramePr>
        <p:xfrm>
          <a:off x="2597126" y="2149348"/>
          <a:ext cx="4845076" cy="158484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1211269">
                  <a:extLst>
                    <a:ext uri="{9D8B030D-6E8A-4147-A177-3AD203B41FA5}">
                      <a16:colId xmlns:a16="http://schemas.microsoft.com/office/drawing/2014/main" val="1847620139"/>
                    </a:ext>
                  </a:extLst>
                </a:gridCol>
                <a:gridCol w="1211269">
                  <a:extLst>
                    <a:ext uri="{9D8B030D-6E8A-4147-A177-3AD203B41FA5}">
                      <a16:colId xmlns:a16="http://schemas.microsoft.com/office/drawing/2014/main" val="1236336902"/>
                    </a:ext>
                  </a:extLst>
                </a:gridCol>
                <a:gridCol w="1211269">
                  <a:extLst>
                    <a:ext uri="{9D8B030D-6E8A-4147-A177-3AD203B41FA5}">
                      <a16:colId xmlns:a16="http://schemas.microsoft.com/office/drawing/2014/main" val="1689718888"/>
                    </a:ext>
                  </a:extLst>
                </a:gridCol>
                <a:gridCol w="1211269">
                  <a:extLst>
                    <a:ext uri="{9D8B030D-6E8A-4147-A177-3AD203B41FA5}">
                      <a16:colId xmlns:a16="http://schemas.microsoft.com/office/drawing/2014/main" val="2050924614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-0.78838911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0.58276295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0.1957206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-0.02287773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76518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0.22921536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0.57071056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-0.78485716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-0.07582228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95129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-0.02810589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0.02903718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-0.08328544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0.995706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40447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-0.5701868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-0.57778339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-0.58202768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-0.04792865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28364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F82DD5F-13B0-9B49-B5FB-32B64712E04F}"/>
              </a:ext>
            </a:extLst>
          </p:cNvPr>
          <p:cNvSpPr/>
          <p:nvPr/>
        </p:nvSpPr>
        <p:spPr>
          <a:xfrm>
            <a:off x="786150" y="1548482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Autovalores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59A10B-6980-E04E-96D5-CD8EBC9F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69418"/>
              </p:ext>
            </p:extLst>
          </p:nvPr>
        </p:nvGraphicFramePr>
        <p:xfrm>
          <a:off x="786150" y="2149348"/>
          <a:ext cx="1440181" cy="158484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1440181">
                  <a:extLst>
                    <a:ext uri="{9D8B030D-6E8A-4147-A177-3AD203B41FA5}">
                      <a16:colId xmlns:a16="http://schemas.microsoft.com/office/drawing/2014/main" val="3638465696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108.993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37098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8.766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6162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0.583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19624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0.050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3955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C09691B-63E0-334F-8A69-92E78C00915D}"/>
              </a:ext>
            </a:extLst>
          </p:cNvPr>
          <p:cNvSpPr/>
          <p:nvPr/>
        </p:nvSpPr>
        <p:spPr>
          <a:xfrm>
            <a:off x="2597126" y="1548482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 err="1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Autovetores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0880A5-6600-9945-8332-F6BB58E9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37715"/>
              </p:ext>
            </p:extLst>
          </p:nvPr>
        </p:nvGraphicFramePr>
        <p:xfrm>
          <a:off x="786149" y="4397248"/>
          <a:ext cx="598151" cy="158484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598151">
                  <a:extLst>
                    <a:ext uri="{9D8B030D-6E8A-4147-A177-3AD203B41FA5}">
                      <a16:colId xmlns:a16="http://schemas.microsoft.com/office/drawing/2014/main" val="3638465696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37098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Y2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6162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19624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Y4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3955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9DAE4A-ACB6-B04B-8923-BC3FC4C14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4476"/>
              </p:ext>
            </p:extLst>
          </p:nvPr>
        </p:nvGraphicFramePr>
        <p:xfrm>
          <a:off x="2597126" y="4397248"/>
          <a:ext cx="4845076" cy="158484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1211269">
                  <a:extLst>
                    <a:ext uri="{9D8B030D-6E8A-4147-A177-3AD203B41FA5}">
                      <a16:colId xmlns:a16="http://schemas.microsoft.com/office/drawing/2014/main" val="1847620139"/>
                    </a:ext>
                  </a:extLst>
                </a:gridCol>
                <a:gridCol w="1211269">
                  <a:extLst>
                    <a:ext uri="{9D8B030D-6E8A-4147-A177-3AD203B41FA5}">
                      <a16:colId xmlns:a16="http://schemas.microsoft.com/office/drawing/2014/main" val="1236336902"/>
                    </a:ext>
                  </a:extLst>
                </a:gridCol>
                <a:gridCol w="1211269">
                  <a:extLst>
                    <a:ext uri="{9D8B030D-6E8A-4147-A177-3AD203B41FA5}">
                      <a16:colId xmlns:a16="http://schemas.microsoft.com/office/drawing/2014/main" val="1689718888"/>
                    </a:ext>
                  </a:extLst>
                </a:gridCol>
                <a:gridCol w="1211269">
                  <a:extLst>
                    <a:ext uri="{9D8B030D-6E8A-4147-A177-3AD203B41FA5}">
                      <a16:colId xmlns:a16="http://schemas.microsoft.com/office/drawing/2014/main" val="2050924614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-0.78838911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0.58276295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0.1957206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-0.02287773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176518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0.22921536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0.57071056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-0.78485716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-0.07582228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095129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-0.02810589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0.02903718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-0.08328544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0.995706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40447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-0.5701868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-0.57778339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-0.58202768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-0.04792865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2836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6C26F9-D7C8-E74B-B806-994EFA94F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36"/>
              </p:ext>
            </p:extLst>
          </p:nvPr>
        </p:nvGraphicFramePr>
        <p:xfrm>
          <a:off x="7705883" y="4412996"/>
          <a:ext cx="598151" cy="158484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598151">
                  <a:extLst>
                    <a:ext uri="{9D8B030D-6E8A-4147-A177-3AD203B41FA5}">
                      <a16:colId xmlns:a16="http://schemas.microsoft.com/office/drawing/2014/main" val="3638465696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X1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37098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X2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66162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919624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X4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3955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9C52E2A-22AB-2C44-8D17-46B50947B94C}"/>
              </a:ext>
            </a:extLst>
          </p:cNvPr>
          <p:cNvSpPr/>
          <p:nvPr/>
        </p:nvSpPr>
        <p:spPr>
          <a:xfrm>
            <a:off x="1831054" y="5005361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5274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216;p25">
            <a:extLst>
              <a:ext uri="{FF2B5EF4-FFF2-40B4-BE49-F238E27FC236}">
                <a16:creationId xmlns:a16="http://schemas.microsoft.com/office/drawing/2014/main" id="{48EC590D-0B08-2648-864F-FD8175EC1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071635"/>
              </p:ext>
            </p:extLst>
          </p:nvPr>
        </p:nvGraphicFramePr>
        <p:xfrm>
          <a:off x="786150" y="1681386"/>
          <a:ext cx="4356342" cy="2194410"/>
        </p:xfrm>
        <a:graphic>
          <a:graphicData uri="http://schemas.openxmlformats.org/drawingml/2006/table">
            <a:tbl>
              <a:tblPr>
                <a:noFill/>
                <a:tableStyleId>{F158868E-B360-441E-B78D-3C2E31A9F86D}</a:tableStyleId>
              </a:tblPr>
              <a:tblGrid>
                <a:gridCol w="145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114">
                  <a:extLst>
                    <a:ext uri="{9D8B030D-6E8A-4147-A177-3AD203B41FA5}">
                      <a16:colId xmlns:a16="http://schemas.microsoft.com/office/drawing/2014/main" val="4000472415"/>
                    </a:ext>
                  </a:extLst>
                </a:gridCol>
              </a:tblGrid>
              <a:tr h="369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Variância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Variância</a:t>
                      </a:r>
                      <a:r>
                        <a:rPr lang="en-US" sz="1400" b="1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percentual</a:t>
                      </a:r>
                      <a:endParaRPr sz="1400" b="1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Y1</a:t>
                      </a:r>
                      <a:endParaRPr sz="1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104,45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92,1%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Y2</a:t>
                      </a:r>
                      <a:endParaRPr sz="1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8,3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7,4%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Y3</a:t>
                      </a:r>
                      <a:endParaRPr sz="1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0,55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0,5%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844601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Y4</a:t>
                      </a:r>
                      <a:endParaRPr sz="1400" dirty="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0,05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0,05%</a:t>
                      </a:r>
                      <a:endParaRPr sz="1400" b="0" dirty="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05873"/>
                  </a:ext>
                </a:extLst>
              </a:tr>
            </a:tbl>
          </a:graphicData>
        </a:graphic>
      </p:graphicFrame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Análise de componentes principais (d)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01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Clustering</a:t>
            </a:r>
            <a:endParaRPr lang="pt-BR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C41E-31F0-2C41-8CAA-0B8AE2666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K-Means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7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(K-Means)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7795143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Conjunto de 20 pontos em 3 dimensões segregados em 3, 4, 5, 6, 7 e 8 clusters.</a:t>
            </a:r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Scikit.Learn</a:t>
            </a:r>
            <a:endParaRPr lang="pt-BR" sz="2000"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7401125" y="1758975"/>
            <a:ext cx="219000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932695" y="2472367"/>
            <a:ext cx="522300" cy="309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765925" y="1896875"/>
            <a:ext cx="648600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3C726-B41D-6645-8393-40011EB71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8" t="8544" r="7535" b="6722"/>
          <a:stretch/>
        </p:blipFill>
        <p:spPr>
          <a:xfrm>
            <a:off x="1446991" y="2938921"/>
            <a:ext cx="6250018" cy="37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7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rgbClr val="CFD8DC"/>
                </a:solidFill>
              </a:rPr>
              <a:t>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Clustering</a:t>
            </a:r>
            <a:r>
              <a:rPr lang="pt-BR" dirty="0"/>
              <a:t> de países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1C41E-31F0-2C41-8CAA-0B8AE2666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K-Means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8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1EF682-979D-2746-8939-133224D96508}"/>
              </a:ext>
            </a:extLst>
          </p:cNvPr>
          <p:cNvGrpSpPr/>
          <p:nvPr/>
        </p:nvGrpSpPr>
        <p:grpSpPr>
          <a:xfrm>
            <a:off x="7401125" y="1758975"/>
            <a:ext cx="1053870" cy="1023292"/>
            <a:chOff x="7401125" y="1758975"/>
            <a:chExt cx="1053870" cy="1023292"/>
          </a:xfrm>
        </p:grpSpPr>
        <p:cxnSp>
          <p:nvCxnSpPr>
            <p:cNvPr id="153" name="Google Shape;153;p21"/>
            <p:cNvCxnSpPr/>
            <p:nvPr/>
          </p:nvCxnSpPr>
          <p:spPr>
            <a:xfrm rot="10800000" flipH="1">
              <a:off x="7401125" y="1758975"/>
              <a:ext cx="219000" cy="6243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 flipH="1">
              <a:off x="7932695" y="2472367"/>
              <a:ext cx="522300" cy="3099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1"/>
            <p:cNvCxnSpPr/>
            <p:nvPr/>
          </p:nvCxnSpPr>
          <p:spPr>
            <a:xfrm rot="10800000" flipH="1">
              <a:off x="7765925" y="1896875"/>
              <a:ext cx="648600" cy="737700"/>
            </a:xfrm>
            <a:prstGeom prst="straightConnector1">
              <a:avLst/>
            </a:prstGeom>
            <a:noFill/>
            <a:ln w="9525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CCCD817-5D43-B140-8C39-20FD6AFD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01" y="1597347"/>
            <a:ext cx="4523237" cy="4523237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100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2329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EF3B6-240C-2742-8B05-22FE0415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01" y="1597014"/>
            <a:ext cx="4523901" cy="4523901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200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505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F9BA5-8A37-2C4F-9701-26F707DA6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70" y="1596683"/>
            <a:ext cx="4524232" cy="4524232"/>
          </a:xfrm>
          <a:prstGeom prst="rect">
            <a:avLst/>
          </a:prstGeom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Ordenação</a:t>
            </a:r>
            <a:r>
              <a:rPr lang="en" dirty="0"/>
              <a:t> </a:t>
            </a:r>
            <a:r>
              <a:rPr lang="en" dirty="0" err="1"/>
              <a:t>topológica</a:t>
            </a:r>
            <a:r>
              <a:rPr lang="en" dirty="0"/>
              <a:t> (Rede SOM)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49" y="1600200"/>
            <a:ext cx="3701445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dirty="0"/>
              <a:t>Análise de similaridade entre países com base em 4 critérios: expectativa de vida, educação, PIB e estabilidade política.</a:t>
            </a:r>
          </a:p>
          <a:p>
            <a:pPr marL="0" lvl="0" indent="0">
              <a:buNone/>
            </a:pPr>
            <a:endParaRPr lang="pt-BR" sz="2000" dirty="0"/>
          </a:p>
          <a:p>
            <a:pPr marL="0" lvl="0" indent="0">
              <a:buNone/>
            </a:pPr>
            <a:r>
              <a:rPr lang="pt-BR" sz="2000" dirty="0"/>
              <a:t>Realizado em linguagem Python com a biblioteca </a:t>
            </a:r>
            <a:r>
              <a:rPr lang="pt-BR" sz="2000" dirty="0" err="1"/>
              <a:t>MiniSOM</a:t>
            </a:r>
            <a:endParaRPr lang="pt-BR" sz="2000" dirty="0"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8243A-A110-CC47-AE37-B1BF74094985}"/>
              </a:ext>
            </a:extLst>
          </p:cNvPr>
          <p:cNvSpPr/>
          <p:nvPr/>
        </p:nvSpPr>
        <p:spPr>
          <a:xfrm>
            <a:off x="5047318" y="1596683"/>
            <a:ext cx="30978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buClr>
                <a:srgbClr val="CFD8DC"/>
              </a:buClr>
              <a:buSzPts val="3000"/>
            </a:pPr>
            <a:r>
              <a:rPr lang="pt-BR" sz="2000" b="1" dirty="0">
                <a:solidFill>
                  <a:srgbClr val="263238"/>
                </a:solidFill>
                <a:latin typeface="Source Sans Pro"/>
                <a:ea typeface="Source Sans Pro"/>
                <a:sym typeface="Source Sans Pro"/>
              </a:rPr>
              <a:t>300 iterações</a:t>
            </a:r>
            <a:endParaRPr lang="en-US" sz="2000" b="1" dirty="0">
              <a:solidFill>
                <a:srgbClr val="263238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4276084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1180</Words>
  <Application>Microsoft Macintosh PowerPoint</Application>
  <PresentationFormat>On-screen Show (4:3)</PresentationFormat>
  <Paragraphs>267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Roboto Slab</vt:lpstr>
      <vt:lpstr>Arial</vt:lpstr>
      <vt:lpstr>Source Sans Pro</vt:lpstr>
      <vt:lpstr>Cordelia template</vt:lpstr>
      <vt:lpstr>LISTA 02 Sistemas Inteligentes</vt:lpstr>
      <vt:lpstr>1. Ordenação topológica</vt:lpstr>
      <vt:lpstr>Ordenação topológica (Rede SOM)</vt:lpstr>
      <vt:lpstr>2. Clustering</vt:lpstr>
      <vt:lpstr>Clustering (K-Means)</vt:lpstr>
      <vt:lpstr>3. Clustering de países</vt:lpstr>
      <vt:lpstr>Ordenação topológica (Rede SOM)</vt:lpstr>
      <vt:lpstr>Ordenação topológica (Rede SOM)</vt:lpstr>
      <vt:lpstr>Ordenação topológica (Rede SOM)</vt:lpstr>
      <vt:lpstr>Ordenação topológica (Rede SOM)</vt:lpstr>
      <vt:lpstr>Ordenação topológica (Rede SOM)</vt:lpstr>
      <vt:lpstr>Ordenação topológica (Rede SOM)</vt:lpstr>
      <vt:lpstr>Ordenação topológica (Rede SOM)</vt:lpstr>
      <vt:lpstr>Ordenação topológica (Rede SOM)</vt:lpstr>
      <vt:lpstr>Ordenação topológica (Rede SOM)</vt:lpstr>
      <vt:lpstr>Ordenação topológica (Rede SOM)</vt:lpstr>
      <vt:lpstr>4. Probabilidade de defeito em peças</vt:lpstr>
      <vt:lpstr>Probabilidade de defeito em peças</vt:lpstr>
      <vt:lpstr>5. Classificador Naïve-Bayes</vt:lpstr>
      <vt:lpstr>Classificador Naïve-Bayes</vt:lpstr>
      <vt:lpstr>6. Árvore de decisão</vt:lpstr>
      <vt:lpstr>Árvore de decisão</vt:lpstr>
      <vt:lpstr>Árvore de decisão</vt:lpstr>
      <vt:lpstr>Árvore de decisão</vt:lpstr>
      <vt:lpstr>7. Dedução de estimadores</vt:lpstr>
      <vt:lpstr>8. Uso de estimadores</vt:lpstr>
      <vt:lpstr>Uso de estimadores</vt:lpstr>
      <vt:lpstr>9. Estimativa de sinal</vt:lpstr>
      <vt:lpstr>10. PCA</vt:lpstr>
      <vt:lpstr>Análise de componentes principais (a)</vt:lpstr>
      <vt:lpstr>Análise de componentes principais (b e c)</vt:lpstr>
      <vt:lpstr>Análise de componentes principais (d)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01 Sistemas Inteligentes</dc:title>
  <cp:lastModifiedBy>Rodrigo Araujo</cp:lastModifiedBy>
  <cp:revision>43</cp:revision>
  <dcterms:modified xsi:type="dcterms:W3CDTF">2018-10-25T01:48:21Z</dcterms:modified>
</cp:coreProperties>
</file>