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85" r:id="rId3"/>
    <p:sldId id="328" r:id="rId4"/>
    <p:sldId id="330" r:id="rId5"/>
    <p:sldId id="294" r:id="rId6"/>
    <p:sldId id="295" r:id="rId7"/>
    <p:sldId id="296" r:id="rId8"/>
    <p:sldId id="329" r:id="rId9"/>
  </p:sldIdLst>
  <p:sldSz cx="9144000" cy="6858000" type="screen4x3"/>
  <p:notesSz cx="6858000" cy="9144000"/>
  <p:embeddedFontLst>
    <p:embeddedFont>
      <p:font typeface="Roboto Slab" pitchFamily="2" charset="0"/>
      <p:regular r:id="rId11"/>
      <p:bold r:id="rId12"/>
    </p:embeddedFont>
    <p:embeddedFont>
      <p:font typeface="Source Sans Pro" panose="020B0503030403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0E3"/>
    <a:srgbClr val="7F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58868E-B360-441E-B78D-3C2E31A9F86D}">
  <a:tblStyle styleId="{F158868E-B360-441E-B78D-3C2E31A9F8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32"/>
    <p:restoredTop sz="94694"/>
  </p:normalViewPr>
  <p:slideViewPr>
    <p:cSldViewPr snapToGrid="0" snapToObjects="1">
      <p:cViewPr>
        <p:scale>
          <a:sx n="114" d="100"/>
          <a:sy n="114" d="100"/>
        </p:scale>
        <p:origin x="216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876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459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674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647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260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068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4429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7FBEFF"/>
                </a:solidFill>
              </a:rPr>
              <a:t>LISTA 02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/>
              <a:t>Sistemas Inteligentes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Detecção de SPAM com </a:t>
            </a:r>
            <a:r>
              <a:rPr lang="pt-BR" dirty="0" err="1"/>
              <a:t>Naive-Bayes</a:t>
            </a:r>
            <a:endParaRPr lang="pt-BR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1C41E-31F0-2C41-8CAA-0B8AE2666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51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Conjunto de </a:t>
            </a:r>
            <a:r>
              <a:rPr lang="en" dirty="0" err="1"/>
              <a:t>treinamento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49" y="1600200"/>
            <a:ext cx="7668846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dirty="0"/>
              <a:t>5574 Mensagens classificadas em SPAM ou HAM (legítimas)</a:t>
            </a:r>
          </a:p>
          <a:p>
            <a:pPr marL="0" lvl="0" indent="0">
              <a:buNone/>
            </a:pPr>
            <a:r>
              <a:rPr lang="pt-BR" sz="2000" dirty="0"/>
              <a:t>Coletado por Tiago A. Almeida (UFSCAR) e João </a:t>
            </a:r>
            <a:r>
              <a:rPr lang="pt-BR" sz="2000" dirty="0" err="1"/>
              <a:t>María</a:t>
            </a:r>
            <a:r>
              <a:rPr lang="pt-BR" sz="2000" dirty="0"/>
              <a:t> Gómez Hidalgo (R&amp;D </a:t>
            </a:r>
            <a:r>
              <a:rPr lang="pt-BR" sz="2000" dirty="0" err="1"/>
              <a:t>Department</a:t>
            </a:r>
            <a:r>
              <a:rPr lang="pt-BR" sz="2000" dirty="0"/>
              <a:t> </a:t>
            </a:r>
            <a:r>
              <a:rPr lang="pt-BR" sz="2000" dirty="0" err="1"/>
              <a:t>Optenet</a:t>
            </a:r>
            <a:r>
              <a:rPr lang="pt-BR" sz="2000" dirty="0"/>
              <a:t>)</a:t>
            </a:r>
          </a:p>
          <a:p>
            <a:pPr marL="0" lvl="0" indent="0">
              <a:buNone/>
            </a:pPr>
            <a:endParaRPr lang="pt-BR" sz="2000"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8" name="Google Shape;216;p25">
            <a:extLst>
              <a:ext uri="{FF2B5EF4-FFF2-40B4-BE49-F238E27FC236}">
                <a16:creationId xmlns:a16="http://schemas.microsoft.com/office/drawing/2014/main" id="{9EEA8FD7-5EE4-954D-B0DF-6855097778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6927717"/>
              </p:ext>
            </p:extLst>
          </p:nvPr>
        </p:nvGraphicFramePr>
        <p:xfrm>
          <a:off x="786148" y="3200065"/>
          <a:ext cx="7668847" cy="3017340"/>
        </p:xfrm>
        <a:graphic>
          <a:graphicData uri="http://schemas.openxmlformats.org/drawingml/2006/table">
            <a:tbl>
              <a:tblPr>
                <a:noFill/>
                <a:tableStyleId>{F158868E-B360-441E-B78D-3C2E31A9F86D}</a:tableStyleId>
              </a:tblPr>
              <a:tblGrid>
                <a:gridCol w="1052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5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Ham</a:t>
                      </a:r>
                      <a:endParaRPr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Go until </a:t>
                      </a:r>
                      <a:r>
                        <a:rPr lang="en-US" sz="1400" b="1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jurong</a:t>
                      </a:r>
                      <a:r>
                        <a:rPr lang="en-US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point, crazy.. Available only in </a:t>
                      </a:r>
                      <a:r>
                        <a:rPr lang="en-US" sz="1400" b="1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bugis</a:t>
                      </a:r>
                      <a:r>
                        <a:rPr lang="en-US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n great world la e buffet... Cine there got amore wat...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Ham</a:t>
                      </a:r>
                      <a:endParaRPr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ham,Ok</a:t>
                      </a:r>
                      <a:r>
                        <a:rPr lang="en-US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lar... Joking </a:t>
                      </a:r>
                      <a:r>
                        <a:rPr lang="en-US" sz="1400" b="1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wif</a:t>
                      </a:r>
                      <a:r>
                        <a:rPr lang="en-US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u </a:t>
                      </a:r>
                      <a:r>
                        <a:rPr lang="en-US" sz="1400" b="1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oni</a:t>
                      </a:r>
                      <a:r>
                        <a:rPr lang="en-US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...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Spam</a:t>
                      </a:r>
                      <a:endParaRPr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Free entry in 2 a </a:t>
                      </a:r>
                      <a:r>
                        <a:rPr lang="en-US" sz="1400" b="1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wkly</a:t>
                      </a:r>
                      <a:r>
                        <a:rPr lang="en-US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comp to win FA Cup final </a:t>
                      </a:r>
                      <a:r>
                        <a:rPr lang="en-US" sz="1400" b="1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tkts</a:t>
                      </a:r>
                      <a:r>
                        <a:rPr lang="en-US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21st May 2005. Text FA to 87121 to receive entry question(</a:t>
                      </a:r>
                      <a:r>
                        <a:rPr lang="en-US" sz="1400" b="1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std</a:t>
                      </a:r>
                      <a:r>
                        <a:rPr lang="en-US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txt rate)T&amp;C's apply 08452810075over18's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4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Ham</a:t>
                      </a:r>
                      <a:endParaRPr sz="1100" b="0" i="0" u="none" strike="noStrike" cap="none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 dun say so early hor... U c already then say…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7480"/>
                  </a:ext>
                </a:extLst>
              </a:tr>
              <a:tr h="369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Ham</a:t>
                      </a:r>
                      <a:endParaRPr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Nah I don't think he goes to </a:t>
                      </a:r>
                      <a:r>
                        <a:rPr lang="en-US" sz="1400" b="1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usf</a:t>
                      </a:r>
                      <a:r>
                        <a:rPr lang="en-US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he lives around here though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80484"/>
                  </a:ext>
                </a:extLst>
              </a:tr>
              <a:tr h="369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Spam</a:t>
                      </a:r>
                      <a:endParaRPr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FreeMsg</a:t>
                      </a:r>
                      <a:r>
                        <a:rPr lang="en-US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Hey there darling it's been 3 week's now and no word back! I'd like some fun you up for it still? Tb ok! </a:t>
                      </a:r>
                      <a:r>
                        <a:rPr lang="en-US" sz="1400" b="1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XxX</a:t>
                      </a:r>
                      <a:r>
                        <a:rPr lang="en-US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std</a:t>
                      </a:r>
                      <a:r>
                        <a:rPr lang="en-US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chgs</a:t>
                      </a:r>
                      <a:r>
                        <a:rPr lang="en-US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to send, √•¬£1.50 to </a:t>
                      </a:r>
                      <a:r>
                        <a:rPr lang="en-US" sz="1400" b="1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rcv</a:t>
                      </a:r>
                      <a:endParaRPr lang="en-US"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30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46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Conjunto de </a:t>
            </a:r>
            <a:r>
              <a:rPr lang="en" dirty="0" err="1"/>
              <a:t>treinamento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49" y="1600200"/>
            <a:ext cx="7668846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dirty="0"/>
              <a:t>Distribuição do comprimento das mensagens por classe</a:t>
            </a:r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6A997F-744B-2E41-BD4C-42394F790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31" y="2472367"/>
            <a:ext cx="7649737" cy="324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0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Bibliotecas</a:t>
            </a:r>
            <a:r>
              <a:rPr lang="en" dirty="0"/>
              <a:t> </a:t>
            </a:r>
            <a:r>
              <a:rPr lang="en" dirty="0" err="1"/>
              <a:t>utilizadas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49" y="1600200"/>
            <a:ext cx="7668846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pt-BR" sz="2000" dirty="0"/>
              <a:t>Natural </a:t>
            </a:r>
            <a:r>
              <a:rPr lang="pt-BR" sz="2000" dirty="0" err="1"/>
              <a:t>Language</a:t>
            </a:r>
            <a:r>
              <a:rPr lang="pt-BR" sz="2000" dirty="0"/>
              <a:t> Toolkit (</a:t>
            </a:r>
            <a:r>
              <a:rPr lang="pt-BR" sz="2000" dirty="0" err="1"/>
              <a:t>nltk</a:t>
            </a:r>
            <a:r>
              <a:rPr lang="pt-BR" sz="2000" dirty="0"/>
              <a:t>) para processamento das </a:t>
            </a:r>
            <a:r>
              <a:rPr lang="pt-BR" sz="2000" dirty="0" err="1"/>
              <a:t>stopwords</a:t>
            </a:r>
            <a:r>
              <a:rPr lang="pt-BR" sz="2000" dirty="0"/>
              <a:t> (palavras com pouco significado como preposições, artigos, pronomes, </a:t>
            </a:r>
            <a:r>
              <a:rPr lang="pt-BR" sz="2000" dirty="0" err="1"/>
              <a:t>etc</a:t>
            </a:r>
            <a:r>
              <a:rPr lang="pt-BR" sz="2000" dirty="0"/>
              <a:t>);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pt-BR" sz="2000" dirty="0"/>
              <a:t>Pandas para leitura e processamento do arquivo de entrada.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pt-BR" sz="2000" dirty="0" err="1"/>
              <a:t>Scikit.Learn</a:t>
            </a:r>
            <a:r>
              <a:rPr lang="pt-BR" sz="2000" dirty="0"/>
              <a:t> para divisão dos conjuntos de treinamento e teste, construção da sequência de treinamento, detecção de palavras mais importantes, avaliação dos resultados.</a:t>
            </a:r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9380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Algoritmo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49" y="1600200"/>
            <a:ext cx="7668846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>
              <a:spcAft>
                <a:spcPts val="600"/>
              </a:spcAft>
              <a:buAutoNum type="arabicPeriod"/>
            </a:pPr>
            <a:r>
              <a:rPr lang="pt-BR" sz="2000" dirty="0"/>
              <a:t>Leitura e processamento do arquivo de entrada</a:t>
            </a:r>
          </a:p>
          <a:p>
            <a:pPr lvl="1" indent="-457200">
              <a:spcAft>
                <a:spcPts val="600"/>
              </a:spcAft>
              <a:buAutoNum type="arabicPeriod"/>
            </a:pPr>
            <a:r>
              <a:rPr lang="pt-BR" sz="1400" dirty="0"/>
              <a:t>Remoção de colunas inúteis;</a:t>
            </a:r>
          </a:p>
          <a:p>
            <a:pPr lvl="1" indent="-457200">
              <a:spcAft>
                <a:spcPts val="600"/>
              </a:spcAft>
              <a:buAutoNum type="arabicPeriod"/>
            </a:pPr>
            <a:r>
              <a:rPr lang="pt-BR" sz="1400" dirty="0"/>
              <a:t>Alteração do nome das colunas;</a:t>
            </a:r>
          </a:p>
          <a:p>
            <a:pPr indent="-457200">
              <a:spcAft>
                <a:spcPts val="600"/>
              </a:spcAft>
              <a:buAutoNum type="arabicPeriod"/>
            </a:pPr>
            <a:r>
              <a:rPr lang="pt-BR" sz="2000" dirty="0" err="1"/>
              <a:t>Tokenização</a:t>
            </a:r>
            <a:endParaRPr lang="pt-BR" sz="2000" dirty="0"/>
          </a:p>
          <a:p>
            <a:pPr lvl="1" indent="-457200">
              <a:spcAft>
                <a:spcPts val="600"/>
              </a:spcAft>
              <a:buAutoNum type="arabicPeriod"/>
            </a:pPr>
            <a:r>
              <a:rPr lang="pt-BR" sz="1400" dirty="0"/>
              <a:t>Remoção de pontuação;</a:t>
            </a:r>
          </a:p>
          <a:p>
            <a:pPr lvl="1" indent="-457200">
              <a:spcAft>
                <a:spcPts val="600"/>
              </a:spcAft>
              <a:buAutoNum type="arabicPeriod"/>
            </a:pPr>
            <a:r>
              <a:rPr lang="pt-BR" sz="1400" dirty="0"/>
              <a:t>Remoção de </a:t>
            </a:r>
            <a:r>
              <a:rPr lang="pt-BR" sz="1400" dirty="0" err="1"/>
              <a:t>stopwords</a:t>
            </a:r>
            <a:r>
              <a:rPr lang="pt-BR" sz="1400" dirty="0"/>
              <a:t>.</a:t>
            </a:r>
          </a:p>
          <a:p>
            <a:pPr indent="-457200">
              <a:spcAft>
                <a:spcPts val="600"/>
              </a:spcAft>
              <a:buAutoNum type="arabicPeriod"/>
            </a:pPr>
            <a:r>
              <a:rPr lang="pt-BR" sz="2000" dirty="0"/>
              <a:t>Divisão do conjunto de dados em treinamento e teste</a:t>
            </a:r>
          </a:p>
          <a:p>
            <a:pPr indent="-457200">
              <a:spcAft>
                <a:spcPts val="600"/>
              </a:spcAft>
              <a:buAutoNum type="arabicPeriod"/>
            </a:pPr>
            <a:r>
              <a:rPr lang="pt-BR" sz="2000" dirty="0"/>
              <a:t>Construção do modelo</a:t>
            </a:r>
          </a:p>
          <a:p>
            <a:pPr lvl="1" indent="-457200">
              <a:spcAft>
                <a:spcPts val="600"/>
              </a:spcAft>
              <a:buAutoNum type="arabicPeriod"/>
            </a:pPr>
            <a:r>
              <a:rPr lang="pt-BR" sz="1400" dirty="0"/>
              <a:t>Contador de palavras;</a:t>
            </a:r>
          </a:p>
          <a:p>
            <a:pPr lvl="1" indent="-457200">
              <a:spcAft>
                <a:spcPts val="600"/>
              </a:spcAft>
              <a:buAutoNum type="arabicPeriod"/>
            </a:pPr>
            <a:r>
              <a:rPr lang="pt-BR" sz="1400" dirty="0"/>
              <a:t>Aplicação do algoritmo TF-IDF;</a:t>
            </a:r>
          </a:p>
          <a:p>
            <a:pPr lvl="1" indent="-457200">
              <a:spcAft>
                <a:spcPts val="600"/>
              </a:spcAft>
              <a:buAutoNum type="arabicPeriod"/>
            </a:pPr>
            <a:r>
              <a:rPr lang="pt-BR" sz="1400" dirty="0"/>
              <a:t>Treinamento do classificador </a:t>
            </a:r>
            <a:r>
              <a:rPr lang="pt-BR" sz="1400" dirty="0" err="1"/>
              <a:t>Naive-Bayes</a:t>
            </a:r>
            <a:r>
              <a:rPr lang="pt-BR" sz="1400" dirty="0"/>
              <a:t>.</a:t>
            </a:r>
          </a:p>
          <a:p>
            <a:pPr indent="-457200">
              <a:spcAft>
                <a:spcPts val="600"/>
              </a:spcAft>
              <a:buAutoNum type="arabicPeriod"/>
            </a:pPr>
            <a:r>
              <a:rPr lang="pt-BR" sz="2000" dirty="0"/>
              <a:t>Teste e avaliação</a:t>
            </a:r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385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</a:t>
            </a:r>
            <a:r>
              <a:rPr lang="en" dirty="0" err="1"/>
              <a:t>algoritmo</a:t>
            </a:r>
            <a:r>
              <a:rPr lang="en" dirty="0"/>
              <a:t> TF-IDF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49" y="1600200"/>
            <a:ext cx="7668846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pt-BR" sz="2000" b="1" dirty="0" err="1"/>
              <a:t>Term</a:t>
            </a:r>
            <a:r>
              <a:rPr lang="pt-BR" sz="2000" b="1" dirty="0"/>
              <a:t> </a:t>
            </a:r>
            <a:r>
              <a:rPr lang="pt-BR" sz="2000" b="1" dirty="0" err="1"/>
              <a:t>Frequency</a:t>
            </a:r>
            <a:r>
              <a:rPr lang="pt-BR" sz="2000" b="1" dirty="0"/>
              <a:t> – </a:t>
            </a:r>
            <a:r>
              <a:rPr lang="pt-BR" sz="2000" b="1" dirty="0" err="1"/>
              <a:t>Inverse</a:t>
            </a:r>
            <a:r>
              <a:rPr lang="pt-BR" sz="2000" b="1" dirty="0"/>
              <a:t> </a:t>
            </a:r>
            <a:r>
              <a:rPr lang="pt-BR" sz="2000" b="1" dirty="0" err="1"/>
              <a:t>Document</a:t>
            </a:r>
            <a:r>
              <a:rPr lang="pt-BR" sz="2000" b="1" dirty="0"/>
              <a:t> </a:t>
            </a:r>
            <a:r>
              <a:rPr lang="pt-BR" sz="2000" b="1" dirty="0" err="1"/>
              <a:t>Frequency</a:t>
            </a:r>
            <a:endParaRPr lang="pt-BR" sz="20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2000" b="1" dirty="0"/>
              <a:t>Objetivo:</a:t>
            </a:r>
            <a:r>
              <a:rPr lang="pt-BR" sz="2000" dirty="0"/>
              <a:t> avaliar o quão importante uma certa palavra é em relação ao restante do documento;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2000" b="1" dirty="0" err="1"/>
              <a:t>Term</a:t>
            </a:r>
            <a:r>
              <a:rPr lang="pt-BR" sz="2000" b="1" dirty="0"/>
              <a:t> </a:t>
            </a:r>
            <a:r>
              <a:rPr lang="pt-BR" sz="2000" b="1" dirty="0" err="1"/>
              <a:t>frequency</a:t>
            </a:r>
            <a:r>
              <a:rPr lang="pt-BR" sz="2000" b="1" dirty="0"/>
              <a:t>:</a:t>
            </a:r>
            <a:r>
              <a:rPr lang="pt-BR" sz="2000" dirty="0"/>
              <a:t> frequência com que uma palavra aparece no corpo do texto. Ex.: tf(</a:t>
            </a:r>
            <a:r>
              <a:rPr lang="pt-BR" sz="2000" dirty="0" err="1"/>
              <a:t>t</a:t>
            </a:r>
            <a:r>
              <a:rPr lang="pt-BR" sz="2000" dirty="0"/>
              <a:t>, </a:t>
            </a:r>
            <a:r>
              <a:rPr lang="pt-BR" sz="2000" dirty="0" err="1"/>
              <a:t>d</a:t>
            </a:r>
            <a:r>
              <a:rPr lang="pt-BR" sz="2000" dirty="0"/>
              <a:t>) = </a:t>
            </a:r>
            <a:r>
              <a:rPr lang="pt-BR" sz="2000" dirty="0" err="1"/>
              <a:t>f</a:t>
            </a:r>
            <a:r>
              <a:rPr lang="pt-BR" sz="2000" dirty="0"/>
              <a:t>(</a:t>
            </a:r>
            <a:r>
              <a:rPr lang="pt-BR" sz="2000" dirty="0" err="1"/>
              <a:t>t</a:t>
            </a:r>
            <a:r>
              <a:rPr lang="pt-BR" sz="2000" dirty="0"/>
              <a:t>, </a:t>
            </a:r>
            <a:r>
              <a:rPr lang="pt-BR" sz="2000" dirty="0" err="1"/>
              <a:t>d</a:t>
            </a:r>
            <a:r>
              <a:rPr lang="pt-BR" sz="2000" dirty="0"/>
              <a:t>);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2000" b="1" dirty="0" err="1"/>
              <a:t>Inverse</a:t>
            </a:r>
            <a:r>
              <a:rPr lang="pt-BR" sz="2000" b="1" dirty="0"/>
              <a:t> </a:t>
            </a:r>
            <a:r>
              <a:rPr lang="pt-BR" sz="2000" b="1" dirty="0" err="1"/>
              <a:t>document</a:t>
            </a:r>
            <a:r>
              <a:rPr lang="pt-BR" sz="2000" b="1" dirty="0"/>
              <a:t> </a:t>
            </a:r>
            <a:r>
              <a:rPr lang="pt-BR" sz="2000" b="1" dirty="0" err="1"/>
              <a:t>frequency</a:t>
            </a:r>
            <a:r>
              <a:rPr lang="pt-BR" sz="2000" b="1" dirty="0"/>
              <a:t>:</a:t>
            </a:r>
            <a:r>
              <a:rPr lang="pt-BR" sz="2000" dirty="0"/>
              <a:t> medida de quanta informação uma dada palavra carrega. Ex.: </a:t>
            </a:r>
            <a:r>
              <a:rPr lang="pt-BR" sz="2000" dirty="0" err="1"/>
              <a:t>idf</a:t>
            </a:r>
            <a:r>
              <a:rPr lang="pt-BR" sz="2000" dirty="0"/>
              <a:t>(</a:t>
            </a:r>
            <a:r>
              <a:rPr lang="pt-BR" sz="2000" dirty="0" err="1"/>
              <a:t>t</a:t>
            </a:r>
            <a:r>
              <a:rPr lang="pt-BR" sz="2000" dirty="0"/>
              <a:t>, D) = log(N/</a:t>
            </a:r>
            <a:r>
              <a:rPr lang="pt-BR" sz="2000" dirty="0" err="1"/>
              <a:t>n</a:t>
            </a:r>
            <a:r>
              <a:rPr lang="pt-BR" sz="2000" baseline="-25000" dirty="0" err="1"/>
              <a:t>t</a:t>
            </a:r>
            <a:r>
              <a:rPr lang="pt-BR" sz="2000" dirty="0"/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2000" dirty="0"/>
              <a:t>Um alto índice tf-</a:t>
            </a:r>
            <a:r>
              <a:rPr lang="pt-BR" sz="2000" dirty="0" err="1"/>
              <a:t>idf</a:t>
            </a:r>
            <a:r>
              <a:rPr lang="pt-BR" sz="2000" dirty="0"/>
              <a:t> indica que o termo tem uma alta frequência no documento e uma baixa frequência no conjunto de documentos.</a:t>
            </a:r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589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Resultados</a:t>
            </a:r>
            <a:r>
              <a:rPr lang="en" dirty="0"/>
              <a:t> </a:t>
            </a:r>
            <a:r>
              <a:rPr lang="en" dirty="0" err="1"/>
              <a:t>obtidos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49" y="1600200"/>
            <a:ext cx="7668846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pt-BR" sz="2000" b="1" dirty="0"/>
              <a:t>Matriz de confusão</a:t>
            </a:r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8" name="Google Shape;216;p25">
            <a:extLst>
              <a:ext uri="{FF2B5EF4-FFF2-40B4-BE49-F238E27FC236}">
                <a16:creationId xmlns:a16="http://schemas.microsoft.com/office/drawing/2014/main" id="{1068B127-7845-2041-A485-1396715EDE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5723979"/>
              </p:ext>
            </p:extLst>
          </p:nvPr>
        </p:nvGraphicFramePr>
        <p:xfrm>
          <a:off x="897658" y="2472367"/>
          <a:ext cx="5960341" cy="3598592"/>
        </p:xfrm>
        <a:graphic>
          <a:graphicData uri="http://schemas.openxmlformats.org/drawingml/2006/table">
            <a:tbl>
              <a:tblPr>
                <a:noFill/>
                <a:tableStyleId>{F158868E-B360-441E-B78D-3C2E31A9F86D}</a:tableStyleId>
              </a:tblPr>
              <a:tblGrid>
                <a:gridCol w="234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580">
                  <a:extLst>
                    <a:ext uri="{9D8B030D-6E8A-4147-A177-3AD203B41FA5}">
                      <a16:colId xmlns:a16="http://schemas.microsoft.com/office/drawing/2014/main" val="1680011419"/>
                    </a:ext>
                  </a:extLst>
                </a:gridCol>
              </a:tblGrid>
              <a:tr h="7420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221224" marR="221224" marT="221224" marB="221224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Ham</a:t>
                      </a:r>
                      <a:endParaRPr sz="24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221224" marR="221224" marT="221224" marB="221224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Spam</a:t>
                      </a:r>
                      <a:endParaRPr sz="24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221224" marR="221224" marT="221224" marB="221224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9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Ham</a:t>
                      </a:r>
                      <a:endParaRPr sz="24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221224" marR="221224" marT="221224" marB="221224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rgbClr val="00B05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951</a:t>
                      </a:r>
                      <a:endParaRPr sz="3200" b="1" dirty="0">
                        <a:solidFill>
                          <a:srgbClr val="00B05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24" marR="221224" marT="221224" marB="221224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32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24" marR="221224" marT="221224" marB="221224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9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Spam</a:t>
                      </a:r>
                      <a:endParaRPr sz="24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221224" marR="221224" marT="221224" marB="221224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41</a:t>
                      </a:r>
                      <a:endParaRPr sz="32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24" marR="221224" marT="221224" marB="221224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rgbClr val="00B05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123</a:t>
                      </a:r>
                      <a:endParaRPr sz="3200" b="1" dirty="0">
                        <a:solidFill>
                          <a:srgbClr val="00B05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24" marR="221224" marT="221224" marB="221224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58892"/>
                  </a:ext>
                </a:extLst>
              </a:tr>
              <a:tr h="8539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 err="1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Precisão</a:t>
                      </a:r>
                      <a:endParaRPr sz="24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221224" marR="221224" marT="221224" marB="221224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rgbClr val="0070C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96%</a:t>
                      </a:r>
                      <a:endParaRPr sz="3200" b="1" dirty="0">
                        <a:solidFill>
                          <a:srgbClr val="0070C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24" marR="221224" marT="221224" marB="221224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rgbClr val="0070C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100%</a:t>
                      </a:r>
                      <a:endParaRPr sz="3200" b="1" dirty="0">
                        <a:solidFill>
                          <a:srgbClr val="0070C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1224" marR="221224" marT="221224" marB="221224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723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806014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443</Words>
  <Application>Microsoft Macintosh PowerPoint</Application>
  <PresentationFormat>On-screen Show (4:3)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Roboto Slab</vt:lpstr>
      <vt:lpstr>Arial</vt:lpstr>
      <vt:lpstr>Source Sans Pro</vt:lpstr>
      <vt:lpstr>Courier New</vt:lpstr>
      <vt:lpstr>Cordelia template</vt:lpstr>
      <vt:lpstr>LISTA 02 Sistemas Inteligentes</vt:lpstr>
      <vt:lpstr>Detecção de SPAM com Naive-Bayes</vt:lpstr>
      <vt:lpstr>Conjunto de treinamento</vt:lpstr>
      <vt:lpstr>Conjunto de treinamento</vt:lpstr>
      <vt:lpstr>Bibliotecas utilizadas</vt:lpstr>
      <vt:lpstr>Algoritmo</vt:lpstr>
      <vt:lpstr>O algoritmo TF-IDF</vt:lpstr>
      <vt:lpstr>Resultados obtidos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 01 Sistemas Inteligentes</dc:title>
  <cp:lastModifiedBy>Rodrigo Araujo</cp:lastModifiedBy>
  <cp:revision>40</cp:revision>
  <dcterms:modified xsi:type="dcterms:W3CDTF">2018-10-23T22:36:57Z</dcterms:modified>
</cp:coreProperties>
</file>