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331" r:id="rId5"/>
    <p:sldId id="342" r:id="rId6"/>
    <p:sldId id="340" r:id="rId7"/>
    <p:sldId id="347" r:id="rId8"/>
    <p:sldId id="344" r:id="rId9"/>
    <p:sldId id="345" r:id="rId10"/>
    <p:sldId id="346" r:id="rId11"/>
    <p:sldId id="341" r:id="rId12"/>
    <p:sldId id="333" r:id="rId13"/>
    <p:sldId id="337" r:id="rId14"/>
    <p:sldId id="332" r:id="rId15"/>
    <p:sldId id="334" r:id="rId16"/>
    <p:sldId id="338" r:id="rId17"/>
    <p:sldId id="343" r:id="rId18"/>
    <p:sldId id="303" r:id="rId19"/>
  </p:sldIdLst>
  <p:sldSz cx="24384000" cy="13716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FF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99" autoAdjust="0"/>
    <p:restoredTop sz="94822" autoAdjust="0"/>
  </p:normalViewPr>
  <p:slideViewPr>
    <p:cSldViewPr snapToGrid="0">
      <p:cViewPr>
        <p:scale>
          <a:sx n="35" d="100"/>
          <a:sy n="35" d="100"/>
        </p:scale>
        <p:origin x="-78" y="-7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tati\Documents\DS-jedi\hackathon\feature%20selec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5342593783423791E-2"/>
                  <c:y val="-8.05331676167889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roy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'Random_Forest_selection (2)'!$I$17:$I$26</c:f>
              <c:strCache>
                <c:ptCount val="10"/>
                <c:pt idx="0">
                  <c:v>diagnóstico principal (CID10)</c:v>
                </c:pt>
                <c:pt idx="1">
                  <c:v>procedimento solicitado</c:v>
                </c:pt>
                <c:pt idx="2">
                  <c:v>indicação de internação UTI</c:v>
                </c:pt>
                <c:pt idx="3">
                  <c:v>tipo de diagnóstico secundário</c:v>
                </c:pt>
                <c:pt idx="4">
                  <c:v>carater de internação</c:v>
                </c:pt>
                <c:pt idx="5">
                  <c:v>sexo</c:v>
                </c:pt>
                <c:pt idx="6">
                  <c:v>indicação de exame VDRL</c:v>
                </c:pt>
                <c:pt idx="7">
                  <c:v>grau de instrução</c:v>
                </c:pt>
                <c:pt idx="8">
                  <c:v>tipo de contraceptivo utilizado</c:v>
                </c:pt>
                <c:pt idx="9">
                  <c:v>idade</c:v>
                </c:pt>
              </c:strCache>
            </c:strRef>
          </c:cat>
          <c:val>
            <c:numRef>
              <c:f>'Random_Forest_selection (2)'!$J$17:$J$26</c:f>
              <c:numCache>
                <c:formatCode>0.00%</c:formatCode>
                <c:ptCount val="10"/>
                <c:pt idx="0">
                  <c:v>0.46257518291709276</c:v>
                </c:pt>
                <c:pt idx="1">
                  <c:v>0.3290894659278033</c:v>
                </c:pt>
                <c:pt idx="2">
                  <c:v>0.12316063054990346</c:v>
                </c:pt>
                <c:pt idx="3">
                  <c:v>6.3398057879892653E-2</c:v>
                </c:pt>
                <c:pt idx="4">
                  <c:v>7.1998185624563057E-3</c:v>
                </c:pt>
                <c:pt idx="5">
                  <c:v>6.9196039920216782E-3</c:v>
                </c:pt>
                <c:pt idx="6">
                  <c:v>3.1995409239091045E-3</c:v>
                </c:pt>
                <c:pt idx="7">
                  <c:v>1.9316042289413522E-3</c:v>
                </c:pt>
                <c:pt idx="8">
                  <c:v>1.7720050704033779E-3</c:v>
                </c:pt>
                <c:pt idx="9">
                  <c:v>7.5408994757616998E-4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77381376"/>
        <c:axId val="92189760"/>
      </c:barChart>
      <c:catAx>
        <c:axId val="177381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/>
                <a:ea typeface="+mn-ea"/>
                <a:cs typeface="+mn-cs"/>
              </a:defRPr>
            </a:pPr>
            <a:endParaRPr lang="pt-BR"/>
          </a:p>
        </c:txPr>
        <c:crossAx val="92189760"/>
        <c:crosses val="autoZero"/>
        <c:auto val="1"/>
        <c:lblAlgn val="ctr"/>
        <c:lblOffset val="100"/>
        <c:noMultiLvlLbl val="0"/>
      </c:catAx>
      <c:valAx>
        <c:axId val="92189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/>
                <a:ea typeface="+mn-ea"/>
                <a:cs typeface="+mn-cs"/>
              </a:defRPr>
            </a:pPr>
            <a:endParaRPr lang="pt-BR"/>
          </a:p>
        </c:txPr>
        <c:crossAx val="177381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roy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'Random_Forest_selection (2)'!$E$17:$E$26</c:f>
              <c:strCache>
                <c:ptCount val="10"/>
                <c:pt idx="0">
                  <c:v>diagnóstico principal (CID10)</c:v>
                </c:pt>
                <c:pt idx="1">
                  <c:v>procedimento solicitado</c:v>
                </c:pt>
                <c:pt idx="2">
                  <c:v>indicação de internação UTI</c:v>
                </c:pt>
                <c:pt idx="3">
                  <c:v>carater de internação</c:v>
                </c:pt>
                <c:pt idx="4">
                  <c:v>idade</c:v>
                </c:pt>
                <c:pt idx="5">
                  <c:v>tipo de diagnóstico secundário</c:v>
                </c:pt>
                <c:pt idx="6">
                  <c:v>indicação de exame VDRL</c:v>
                </c:pt>
                <c:pt idx="7">
                  <c:v>sexo</c:v>
                </c:pt>
                <c:pt idx="8">
                  <c:v>tipo de contraceptivo utilizado</c:v>
                </c:pt>
                <c:pt idx="9">
                  <c:v>grau de instrução</c:v>
                </c:pt>
              </c:strCache>
            </c:strRef>
          </c:cat>
          <c:val>
            <c:numRef>
              <c:f>'Random_Forest_selection (2)'!$F$17:$F$26</c:f>
              <c:numCache>
                <c:formatCode>0.00%</c:formatCode>
                <c:ptCount val="10"/>
                <c:pt idx="0">
                  <c:v>0.35046080009281227</c:v>
                </c:pt>
                <c:pt idx="1">
                  <c:v>0.27340042891676192</c:v>
                </c:pt>
                <c:pt idx="2">
                  <c:v>0.14640709219867601</c:v>
                </c:pt>
                <c:pt idx="3">
                  <c:v>8.8791618729422692E-2</c:v>
                </c:pt>
                <c:pt idx="4">
                  <c:v>7.4619365875934499E-2</c:v>
                </c:pt>
                <c:pt idx="5">
                  <c:v>3.9840528560159842E-2</c:v>
                </c:pt>
                <c:pt idx="6">
                  <c:v>1.3834956032024901E-2</c:v>
                </c:pt>
                <c:pt idx="7">
                  <c:v>1.0359380057357001E-2</c:v>
                </c:pt>
                <c:pt idx="8">
                  <c:v>1.4264195646471662E-3</c:v>
                </c:pt>
                <c:pt idx="9">
                  <c:v>8.3659213266726654E-4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69592832"/>
        <c:axId val="206283328"/>
      </c:barChart>
      <c:catAx>
        <c:axId val="169592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/>
                <a:ea typeface="+mn-ea"/>
                <a:cs typeface="+mn-cs"/>
              </a:defRPr>
            </a:pPr>
            <a:endParaRPr lang="pt-BR"/>
          </a:p>
        </c:txPr>
        <c:crossAx val="206283328"/>
        <c:crosses val="autoZero"/>
        <c:auto val="1"/>
        <c:lblAlgn val="ctr"/>
        <c:lblOffset val="100"/>
        <c:noMultiLvlLbl val="0"/>
      </c:catAx>
      <c:valAx>
        <c:axId val="206283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/>
                <a:ea typeface="+mn-ea"/>
                <a:cs typeface="+mn-cs"/>
              </a:defRPr>
            </a:pPr>
            <a:endParaRPr lang="pt-BR"/>
          </a:p>
        </c:txPr>
        <c:crossAx val="169592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roy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Sheet2!$E$16:$E$25</c:f>
              <c:strCache>
                <c:ptCount val="10"/>
                <c:pt idx="0">
                  <c:v>idade</c:v>
                </c:pt>
                <c:pt idx="1">
                  <c:v>tipo de diagnóstico secundário</c:v>
                </c:pt>
                <c:pt idx="2">
                  <c:v>procedimento solicitado</c:v>
                </c:pt>
                <c:pt idx="3">
                  <c:v>diagnóstico principal (CID10)</c:v>
                </c:pt>
                <c:pt idx="4">
                  <c:v>carater de internação</c:v>
                </c:pt>
                <c:pt idx="5">
                  <c:v>sexo</c:v>
                </c:pt>
                <c:pt idx="6">
                  <c:v>indicação de internação UTI</c:v>
                </c:pt>
                <c:pt idx="7">
                  <c:v>indicação de exame VDRL</c:v>
                </c:pt>
                <c:pt idx="8">
                  <c:v>tipo de contraceptivo utilizado</c:v>
                </c:pt>
                <c:pt idx="9">
                  <c:v>grau de instrução</c:v>
                </c:pt>
              </c:strCache>
            </c:strRef>
          </c:cat>
          <c:val>
            <c:numRef>
              <c:f>Sheet2!$F$16:$F$25</c:f>
              <c:numCache>
                <c:formatCode>0.00%</c:formatCode>
                <c:ptCount val="10"/>
                <c:pt idx="0">
                  <c:v>0.31194731890874883</c:v>
                </c:pt>
                <c:pt idx="1">
                  <c:v>0.25079962370649106</c:v>
                </c:pt>
                <c:pt idx="2">
                  <c:v>0.17610536218250236</c:v>
                </c:pt>
                <c:pt idx="3">
                  <c:v>0.13264346190028223</c:v>
                </c:pt>
                <c:pt idx="4">
                  <c:v>5.3245531514581376E-2</c:v>
                </c:pt>
                <c:pt idx="5">
                  <c:v>4.7224835371589842E-2</c:v>
                </c:pt>
                <c:pt idx="6">
                  <c:v>2.0131702728127941E-2</c:v>
                </c:pt>
                <c:pt idx="7">
                  <c:v>6.3969896519285039E-3</c:v>
                </c:pt>
                <c:pt idx="8">
                  <c:v>1.3170272812793979E-3</c:v>
                </c:pt>
                <c:pt idx="9">
                  <c:v>1.8814675446848542E-4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74191104"/>
        <c:axId val="206285632"/>
      </c:barChart>
      <c:catAx>
        <c:axId val="174191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/>
                <a:ea typeface="+mn-ea"/>
                <a:cs typeface="+mn-cs"/>
              </a:defRPr>
            </a:pPr>
            <a:endParaRPr lang="pt-BR"/>
          </a:p>
        </c:txPr>
        <c:crossAx val="206285632"/>
        <c:crosses val="autoZero"/>
        <c:auto val="1"/>
        <c:lblAlgn val="ctr"/>
        <c:lblOffset val="100"/>
        <c:noMultiLvlLbl val="0"/>
      </c:catAx>
      <c:valAx>
        <c:axId val="206285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/>
                <a:ea typeface="+mn-ea"/>
                <a:cs typeface="+mn-cs"/>
              </a:defRPr>
            </a:pPr>
            <a:endParaRPr lang="pt-BR"/>
          </a:p>
        </c:txPr>
        <c:crossAx val="17419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520" cy="1061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Imagem 75"/>
          <p:cNvPicPr/>
          <p:nvPr/>
        </p:nvPicPr>
        <p:blipFill>
          <a:blip r:embed="rId2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  <p:pic>
        <p:nvPicPr>
          <p:cNvPr id="77" name="Imagem 76"/>
          <p:cNvPicPr/>
          <p:nvPr/>
        </p:nvPicPr>
        <p:blipFill>
          <a:blip r:embed="rId2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520" cy="1061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ERA.170717.LogoIcone.png"/>
          <p:cNvPicPr/>
          <p:nvPr/>
        </p:nvPicPr>
        <p:blipFill>
          <a:blip r:embed="rId14"/>
          <a:stretch/>
        </p:blipFill>
        <p:spPr>
          <a:xfrm>
            <a:off x="660600" y="635760"/>
            <a:ext cx="711720" cy="711720"/>
          </a:xfrm>
          <a:prstGeom prst="rect">
            <a:avLst/>
          </a:prstGeom>
          <a:ln w="12600">
            <a:noFill/>
          </a:ln>
        </p:spPr>
      </p:pic>
      <p:sp>
        <p:nvSpPr>
          <p:cNvPr id="6" name="CustomShape 1"/>
          <p:cNvSpPr/>
          <p:nvPr/>
        </p:nvSpPr>
        <p:spPr>
          <a:xfrm>
            <a:off x="-43920" y="-34200"/>
            <a:ext cx="25094520" cy="13951440"/>
          </a:xfrm>
          <a:prstGeom prst="rect">
            <a:avLst/>
          </a:prstGeom>
          <a:solidFill>
            <a:srgbClr val="E8E8E8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TERA.170717.Logo.png"/>
          <p:cNvPicPr/>
          <p:nvPr/>
        </p:nvPicPr>
        <p:blipFill>
          <a:blip r:embed="rId15"/>
          <a:stretch/>
        </p:blipFill>
        <p:spPr>
          <a:xfrm>
            <a:off x="8443800" y="4716360"/>
            <a:ext cx="8119440" cy="4282560"/>
          </a:xfrm>
          <a:prstGeom prst="rect">
            <a:avLst/>
          </a:prstGeom>
          <a:ln w="126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TERA.170717.LogoIcone.png"/>
          <p:cNvPicPr/>
          <p:nvPr/>
        </p:nvPicPr>
        <p:blipFill>
          <a:blip r:embed="rId14"/>
          <a:stretch/>
        </p:blipFill>
        <p:spPr>
          <a:xfrm>
            <a:off x="660600" y="635760"/>
            <a:ext cx="711720" cy="711720"/>
          </a:xfrm>
          <a:prstGeom prst="rect">
            <a:avLst/>
          </a:prstGeom>
          <a:ln w="12600"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-43920" y="-34200"/>
            <a:ext cx="25094520" cy="13951440"/>
          </a:xfrm>
          <a:prstGeom prst="rect">
            <a:avLst/>
          </a:prstGeom>
          <a:solidFill>
            <a:srgbClr val="E8E8E8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" name="TERA.170717.LogoIcone.png"/>
          <p:cNvPicPr/>
          <p:nvPr/>
        </p:nvPicPr>
        <p:blipFill>
          <a:blip r:embed="rId14"/>
          <a:stretch/>
        </p:blipFill>
        <p:spPr>
          <a:xfrm>
            <a:off x="660600" y="635760"/>
            <a:ext cx="711720" cy="711720"/>
          </a:xfrm>
          <a:prstGeom prst="rect">
            <a:avLst/>
          </a:prstGeom>
          <a:ln w="12600"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3"/>
          <p:cNvSpPr/>
          <p:nvPr/>
        </p:nvSpPr>
        <p:spPr>
          <a:xfrm>
            <a:off x="1994400" y="579240"/>
            <a:ext cx="17877600" cy="131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r>
              <a:rPr lang="pt-BR" sz="8000" spc="-1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Tratamento Inicial de Variáveis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994399" y="3146296"/>
            <a:ext cx="22120243" cy="952771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marL="660600" lvl="1" indent="-685800">
              <a:lnSpc>
                <a:spcPct val="15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Excluimos variáveis </a:t>
            </a:r>
            <a:r>
              <a:rPr lang="pt-BR" sz="4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não disponíveis na chegada do paciente ao </a:t>
            </a: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hospital: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  <a:p>
            <a:pPr marL="1200240" lvl="1" indent="-742320">
              <a:lnSpc>
                <a:spcPct val="150000"/>
              </a:lnSpc>
              <a:buClr>
                <a:srgbClr val="000000"/>
              </a:buClr>
              <a:buSzPct val="70000"/>
              <a:buFont typeface="Wingdings" panose="05000000000000000000" pitchFamily="2" charset="2"/>
              <a:buChar char="Ø"/>
            </a:pP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Morte, c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usto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dias em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cada tipo de internação, 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procedimentos realizados;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600" lvl="1" indent="-685800">
              <a:lnSpc>
                <a:spcPct val="15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E também variáveis </a:t>
            </a:r>
            <a:r>
              <a:rPr lang="pt-BR" sz="4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não relacionadas diretamente com a saúde do </a:t>
            </a: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paciente: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  <a:p>
            <a:pPr marL="1372320" lvl="1" indent="-914400">
              <a:lnSpc>
                <a:spcPct val="150000"/>
              </a:lnSpc>
              <a:buClr>
                <a:srgbClr val="000000"/>
              </a:buClr>
              <a:buSzPct val="70000"/>
              <a:buFont typeface="Wingdings" panose="05000000000000000000" pitchFamily="2" charset="2"/>
              <a:buChar char="Ø"/>
            </a:pP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Número de 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filhos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nacionalidade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etnia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endereço;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600" lvl="1" indent="-685800">
              <a:lnSpc>
                <a:spcPct val="15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Para </a:t>
            </a:r>
            <a:r>
              <a:rPr lang="pt-BR" sz="4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variáveis de Diagnóstico Secundário, utilizamos T</a:t>
            </a: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ipo e Quantidade de Diagnósticos.</a:t>
            </a:r>
            <a:endParaRPr lang="pt-BR" sz="4800" spc="-2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</p:txBody>
      </p:sp>
    </p:spTree>
    <p:extLst>
      <p:ext uri="{BB962C8B-B14F-4D97-AF65-F5344CB8AC3E}">
        <p14:creationId xmlns:p14="http://schemas.microsoft.com/office/powerpoint/2010/main" val="1560859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3"/>
          <p:cNvSpPr/>
          <p:nvPr/>
        </p:nvSpPr>
        <p:spPr>
          <a:xfrm>
            <a:off x="1994400" y="579240"/>
            <a:ext cx="17877600" cy="131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Importância de Variáveis no Modelo</a:t>
            </a:r>
            <a:endParaRPr lang="pt-BR" sz="8000" spc="-2" dirty="0">
              <a:solidFill>
                <a:srgbClr val="00A2FF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</p:txBody>
      </p:sp>
      <p:sp>
        <p:nvSpPr>
          <p:cNvPr id="8" name="CustomShape 11"/>
          <p:cNvSpPr/>
          <p:nvPr/>
        </p:nvSpPr>
        <p:spPr>
          <a:xfrm>
            <a:off x="11079127" y="12703855"/>
            <a:ext cx="12482624" cy="10121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50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roy"/>
              </a:rPr>
              <a:t>modelo base: </a:t>
            </a:r>
            <a:r>
              <a:rPr lang="pt-BR" sz="5000" b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roy"/>
              </a:rPr>
              <a:t>lasso e regressão linear</a:t>
            </a:r>
            <a:endParaRPr lang="pt-BR" sz="5000" b="1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Gilroy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865422"/>
              </p:ext>
            </p:extLst>
          </p:nvPr>
        </p:nvGraphicFramePr>
        <p:xfrm>
          <a:off x="1994399" y="2356199"/>
          <a:ext cx="21950121" cy="9935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2130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3"/>
          <p:cNvSpPr/>
          <p:nvPr/>
        </p:nvSpPr>
        <p:spPr>
          <a:xfrm>
            <a:off x="1994399" y="433080"/>
            <a:ext cx="21524819" cy="1107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Entendimento dos dados: </a:t>
            </a:r>
            <a:r>
              <a:rPr lang="pt-BR" sz="8000" spc="-2" dirty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Diagnóstico Principal</a:t>
            </a:r>
          </a:p>
        </p:txBody>
      </p:sp>
      <p:sp>
        <p:nvSpPr>
          <p:cNvPr id="110" name="CustomShape 4"/>
          <p:cNvSpPr/>
          <p:nvPr/>
        </p:nvSpPr>
        <p:spPr>
          <a:xfrm>
            <a:off x="1994400" y="3648960"/>
            <a:ext cx="14270760" cy="1928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85" y="2339163"/>
            <a:ext cx="20747372" cy="11042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22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3"/>
          <p:cNvSpPr/>
          <p:nvPr/>
        </p:nvSpPr>
        <p:spPr>
          <a:xfrm>
            <a:off x="1994400" y="579240"/>
            <a:ext cx="17877600" cy="131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Importância de Variáveis no Modelo</a:t>
            </a:r>
            <a:endParaRPr lang="pt-BR" sz="8000" spc="-2" dirty="0">
              <a:solidFill>
                <a:srgbClr val="00A2FF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</p:txBody>
      </p:sp>
      <p:sp>
        <p:nvSpPr>
          <p:cNvPr id="8" name="CustomShape 11"/>
          <p:cNvSpPr/>
          <p:nvPr/>
        </p:nvSpPr>
        <p:spPr>
          <a:xfrm>
            <a:off x="9696893" y="12703855"/>
            <a:ext cx="13864857" cy="10121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50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roy"/>
              </a:rPr>
              <a:t>m</a:t>
            </a:r>
            <a:r>
              <a:rPr lang="pt-BR" sz="50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roy"/>
              </a:rPr>
              <a:t>odelo: árvores aleatórias (random forest)</a:t>
            </a:r>
            <a:endParaRPr lang="pt-BR" sz="5000" b="1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Gilroy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7145239"/>
              </p:ext>
            </p:extLst>
          </p:nvPr>
        </p:nvGraphicFramePr>
        <p:xfrm>
          <a:off x="1994400" y="2594343"/>
          <a:ext cx="21567350" cy="9739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0978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3"/>
          <p:cNvSpPr/>
          <p:nvPr/>
        </p:nvSpPr>
        <p:spPr>
          <a:xfrm>
            <a:off x="1994400" y="579240"/>
            <a:ext cx="17877600" cy="131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Importância de Variáveis no Modelo</a:t>
            </a:r>
            <a:endParaRPr lang="pt-BR" sz="8000" spc="-2" dirty="0">
              <a:solidFill>
                <a:srgbClr val="00A2FF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</p:txBody>
      </p:sp>
      <p:sp>
        <p:nvSpPr>
          <p:cNvPr id="8" name="CustomShape 11"/>
          <p:cNvSpPr/>
          <p:nvPr/>
        </p:nvSpPr>
        <p:spPr>
          <a:xfrm>
            <a:off x="8803759" y="12703855"/>
            <a:ext cx="14757992" cy="10121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50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roy"/>
              </a:rPr>
              <a:t>m</a:t>
            </a:r>
            <a:r>
              <a:rPr lang="pt-BR" sz="50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roy"/>
              </a:rPr>
              <a:t>odelo: </a:t>
            </a:r>
            <a:r>
              <a:rPr lang="pt-BR" sz="5000" b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roy"/>
              </a:rPr>
              <a:t>gradientes descendentes (boosting)</a:t>
            </a:r>
            <a:endParaRPr lang="pt-BR" sz="5000" b="1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Gilroy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6213571"/>
              </p:ext>
            </p:extLst>
          </p:nvPr>
        </p:nvGraphicFramePr>
        <p:xfrm>
          <a:off x="1994399" y="2356200"/>
          <a:ext cx="21567351" cy="10020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9571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365942" y="1665702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3"/>
          <p:cNvSpPr/>
          <p:nvPr/>
        </p:nvSpPr>
        <p:spPr>
          <a:xfrm>
            <a:off x="2197439" y="534437"/>
            <a:ext cx="21555695" cy="1107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Métricas </a:t>
            </a:r>
            <a:r>
              <a:rPr lang="pt-BR" sz="8000" spc="-2" dirty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de </a:t>
            </a:r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Validação e Seleção do Modelo</a:t>
            </a:r>
            <a:endParaRPr lang="pt-BR" sz="8000" spc="-2" dirty="0">
              <a:solidFill>
                <a:srgbClr val="00A2FF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1994400" y="3648960"/>
            <a:ext cx="14270760" cy="1928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11" y="2868467"/>
            <a:ext cx="24193174" cy="422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ustomShape 4"/>
          <p:cNvSpPr/>
          <p:nvPr/>
        </p:nvSpPr>
        <p:spPr>
          <a:xfrm>
            <a:off x="1297171" y="8278029"/>
            <a:ext cx="22667433" cy="50977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marL="686520" indent="-68580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pt-BR" sz="4800" spc="-1" dirty="0" smtClean="0"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O </a:t>
            </a:r>
            <a:r>
              <a:rPr lang="pt-BR" sz="4800" spc="-1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XG Boost </a:t>
            </a:r>
            <a:r>
              <a:rPr lang="pt-BR" sz="4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é </a:t>
            </a: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o melhor modelo pela maioria das métricas;</a:t>
            </a:r>
          </a:p>
          <a:p>
            <a:pPr marL="686520" indent="-68580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Ele errou, em média, </a:t>
            </a:r>
            <a:r>
              <a:rPr lang="pt-BR" sz="4800" spc="-1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6.6 </a:t>
            </a:r>
            <a:r>
              <a:rPr lang="pt-BR" sz="4800" spc="-1" dirty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dias </a:t>
            </a:r>
            <a:r>
              <a:rPr lang="pt-BR" sz="4800" spc="-1" dirty="0" smtClean="0"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o período de internação total de um paciente;</a:t>
            </a:r>
          </a:p>
          <a:p>
            <a:pPr marL="686520" indent="-68580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pt-BR" sz="4800" spc="-1" dirty="0" smtClean="0"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Em metade dos pacientes, </a:t>
            </a:r>
            <a:r>
              <a:rPr lang="pt-BR" sz="4800" spc="-1" dirty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o erro foi menor do que de </a:t>
            </a:r>
            <a:r>
              <a:rPr lang="pt-BR" sz="4800" spc="-1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3.5 dias.</a:t>
            </a:r>
          </a:p>
        </p:txBody>
      </p:sp>
    </p:spTree>
    <p:extLst>
      <p:ext uri="{BB962C8B-B14F-4D97-AF65-F5344CB8AC3E}">
        <p14:creationId xmlns:p14="http://schemas.microsoft.com/office/powerpoint/2010/main" val="43358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1907840" y="100792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4"/>
          <p:cNvSpPr/>
          <p:nvPr/>
        </p:nvSpPr>
        <p:spPr>
          <a:xfrm>
            <a:off x="-419866" y="6953073"/>
            <a:ext cx="11181240" cy="4121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marL="216360" lvl="1">
              <a:lnSpc>
                <a:spcPct val="150000"/>
              </a:lnSpc>
              <a:buClr>
                <a:srgbClr val="000000"/>
              </a:buClr>
              <a:buSzPct val="45000"/>
            </a:pPr>
            <a:endParaRPr lang="pt-B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roy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2249581" y="249204"/>
            <a:ext cx="14270760" cy="1107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r>
              <a:rPr lang="pt-BR" sz="8000" spc="-2" dirty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Alguns Casos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xmlns="" id="{E4D80EC7-E957-4CF2-8F37-782A28493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14132"/>
              </p:ext>
            </p:extLst>
          </p:nvPr>
        </p:nvGraphicFramePr>
        <p:xfrm>
          <a:off x="821018" y="1801700"/>
          <a:ext cx="23208563" cy="11642398"/>
        </p:xfrm>
        <a:graphic>
          <a:graphicData uri="http://schemas.openxmlformats.org/drawingml/2006/table">
            <a:tbl>
              <a:tblPr/>
              <a:tblGrid>
                <a:gridCol w="1645735">
                  <a:extLst>
                    <a:ext uri="{9D8B030D-6E8A-4147-A177-3AD203B41FA5}">
                      <a16:colId xmlns:a16="http://schemas.microsoft.com/office/drawing/2014/main" xmlns="" val="1755901072"/>
                    </a:ext>
                  </a:extLst>
                </a:gridCol>
                <a:gridCol w="1679945">
                  <a:extLst>
                    <a:ext uri="{9D8B030D-6E8A-4147-A177-3AD203B41FA5}">
                      <a16:colId xmlns:a16="http://schemas.microsoft.com/office/drawing/2014/main" xmlns="" val="1501970723"/>
                    </a:ext>
                  </a:extLst>
                </a:gridCol>
                <a:gridCol w="1531088">
                  <a:extLst>
                    <a:ext uri="{9D8B030D-6E8A-4147-A177-3AD203B41FA5}">
                      <a16:colId xmlns:a16="http://schemas.microsoft.com/office/drawing/2014/main" xmlns="" val="1542239049"/>
                    </a:ext>
                  </a:extLst>
                </a:gridCol>
                <a:gridCol w="3615070">
                  <a:extLst>
                    <a:ext uri="{9D8B030D-6E8A-4147-A177-3AD203B41FA5}">
                      <a16:colId xmlns:a16="http://schemas.microsoft.com/office/drawing/2014/main" xmlns="" val="3200405924"/>
                    </a:ext>
                  </a:extLst>
                </a:gridCol>
                <a:gridCol w="4401879">
                  <a:extLst>
                    <a:ext uri="{9D8B030D-6E8A-4147-A177-3AD203B41FA5}">
                      <a16:colId xmlns:a16="http://schemas.microsoft.com/office/drawing/2014/main" xmlns="" val="59845547"/>
                    </a:ext>
                  </a:extLst>
                </a:gridCol>
                <a:gridCol w="2326343">
                  <a:extLst>
                    <a:ext uri="{9D8B030D-6E8A-4147-A177-3AD203B41FA5}">
                      <a16:colId xmlns:a16="http://schemas.microsoft.com/office/drawing/2014/main" xmlns="" val="71950377"/>
                    </a:ext>
                  </a:extLst>
                </a:gridCol>
                <a:gridCol w="4903796">
                  <a:extLst>
                    <a:ext uri="{9D8B030D-6E8A-4147-A177-3AD203B41FA5}">
                      <a16:colId xmlns:a16="http://schemas.microsoft.com/office/drawing/2014/main" xmlns="" val="682206796"/>
                    </a:ext>
                  </a:extLst>
                </a:gridCol>
                <a:gridCol w="3104707">
                  <a:extLst>
                    <a:ext uri="{9D8B030D-6E8A-4147-A177-3AD203B41FA5}">
                      <a16:colId xmlns:a16="http://schemas.microsoft.com/office/drawing/2014/main" xmlns="" val="2698473846"/>
                    </a:ext>
                  </a:extLst>
                </a:gridCol>
              </a:tblGrid>
              <a:tr h="14090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IDADE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UTI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SEXO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Dias </a:t>
                      </a:r>
                      <a:r>
                        <a:rPr lang="pt-BR" sz="3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Internação </a:t>
                      </a:r>
                      <a:endParaRPr lang="pt-BR" sz="3000" b="1" i="0" u="none" strike="noStrike" dirty="0">
                        <a:solidFill>
                          <a:srgbClr val="000000"/>
                        </a:solidFill>
                        <a:effectLst/>
                        <a:latin typeface="Gilroy"/>
                      </a:endParaRPr>
                    </a:p>
                    <a:p>
                      <a:pPr algn="ctr" fontAlgn="b"/>
                      <a:r>
                        <a:rPr lang="pt-BR" sz="3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Valor</a:t>
                      </a:r>
                      <a:r>
                        <a:rPr lang="pt-BR" sz="3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 Real</a:t>
                      </a:r>
                      <a:endParaRPr lang="pt-BR" sz="3000" b="1" i="0" u="none" strike="noStrike" dirty="0">
                        <a:solidFill>
                          <a:srgbClr val="000000"/>
                        </a:solidFill>
                        <a:effectLst/>
                        <a:latin typeface="Gilroy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Dias </a:t>
                      </a:r>
                      <a:r>
                        <a:rPr lang="pt-BR" sz="3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Previstos </a:t>
                      </a:r>
                      <a:endParaRPr lang="pt-BR" sz="3000" b="1" i="0" u="none" strike="noStrike" dirty="0">
                        <a:solidFill>
                          <a:srgbClr val="000000"/>
                        </a:solidFill>
                        <a:effectLst/>
                        <a:latin typeface="Gilroy"/>
                      </a:endParaRPr>
                    </a:p>
                    <a:p>
                      <a:pPr algn="ctr" fontAlgn="b"/>
                      <a:r>
                        <a:rPr lang="pt-BR" sz="3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Gradiente Descendente</a:t>
                      </a:r>
                      <a:endParaRPr lang="pt-BR" sz="3000" b="1" i="0" u="none" strike="noStrike" dirty="0">
                        <a:solidFill>
                          <a:srgbClr val="000000"/>
                        </a:solidFill>
                        <a:effectLst/>
                        <a:latin typeface="Gilroy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Erro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Dias </a:t>
                      </a:r>
                      <a:r>
                        <a:rPr lang="pt-BR" sz="3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Previstos</a:t>
                      </a:r>
                      <a:endParaRPr lang="pt-BR" sz="3000" b="1" i="0" u="none" strike="noStrike" dirty="0">
                        <a:solidFill>
                          <a:srgbClr val="000000"/>
                        </a:solidFill>
                        <a:effectLst/>
                        <a:latin typeface="Gilroy"/>
                      </a:endParaRPr>
                    </a:p>
                    <a:p>
                      <a:pPr algn="ctr" fontAlgn="b"/>
                      <a:r>
                        <a:rPr lang="pt-BR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A</a:t>
                      </a:r>
                      <a:r>
                        <a:rPr lang="pt-BR" sz="3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rvores </a:t>
                      </a:r>
                      <a:r>
                        <a:rPr lang="pt-BR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Aleatórias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E</a:t>
                      </a:r>
                      <a:r>
                        <a:rPr lang="pt-BR" sz="3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rro</a:t>
                      </a:r>
                      <a:endParaRPr lang="pt-BR" sz="3000" b="1" i="0" u="none" strike="noStrike" dirty="0">
                        <a:solidFill>
                          <a:srgbClr val="000000"/>
                        </a:solidFill>
                        <a:effectLst/>
                        <a:latin typeface="Gilroy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69832890"/>
                  </a:ext>
                </a:extLst>
              </a:tr>
              <a:tr h="10233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5960653"/>
                  </a:ext>
                </a:extLst>
              </a:tr>
              <a:tr h="10233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9952160"/>
                  </a:ext>
                </a:extLst>
              </a:tr>
              <a:tr h="10233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9612627"/>
                  </a:ext>
                </a:extLst>
              </a:tr>
              <a:tr h="10233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2111378"/>
                  </a:ext>
                </a:extLst>
              </a:tr>
              <a:tr h="10233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731583"/>
                  </a:ext>
                </a:extLst>
              </a:tr>
              <a:tr h="10233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Sim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-6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3914381"/>
                  </a:ext>
                </a:extLst>
              </a:tr>
              <a:tr h="10233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Sim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311456"/>
                  </a:ext>
                </a:extLst>
              </a:tr>
              <a:tr h="10233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Não</a:t>
                      </a:r>
                      <a:endParaRPr lang="pt-BR" sz="3000" b="0" i="0" u="none" strike="noStrike" dirty="0">
                        <a:solidFill>
                          <a:srgbClr val="000000"/>
                        </a:solidFill>
                        <a:effectLst/>
                        <a:latin typeface="Gilroy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0550056"/>
                  </a:ext>
                </a:extLst>
              </a:tr>
              <a:tr h="10233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Não</a:t>
                      </a:r>
                      <a:endParaRPr lang="pt-BR" sz="3000" b="0" i="0" u="none" strike="noStrike" dirty="0">
                        <a:solidFill>
                          <a:srgbClr val="000000"/>
                        </a:solidFill>
                        <a:effectLst/>
                        <a:latin typeface="Gilroy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4611373"/>
                  </a:ext>
                </a:extLst>
              </a:tr>
              <a:tr h="10233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Não</a:t>
                      </a:r>
                      <a:endParaRPr lang="pt-BR" sz="3000" b="0" i="0" u="none" strike="noStrike" dirty="0">
                        <a:solidFill>
                          <a:srgbClr val="000000"/>
                        </a:solidFill>
                        <a:effectLst/>
                        <a:latin typeface="Gilroy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-22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-18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5559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773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3"/>
          <p:cNvSpPr/>
          <p:nvPr/>
        </p:nvSpPr>
        <p:spPr>
          <a:xfrm>
            <a:off x="1994400" y="10856160"/>
            <a:ext cx="14270760" cy="794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4"/>
          <p:cNvSpPr/>
          <p:nvPr/>
        </p:nvSpPr>
        <p:spPr>
          <a:xfrm>
            <a:off x="9194760" y="13113720"/>
            <a:ext cx="7449840" cy="125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5"/>
          <p:cNvSpPr/>
          <p:nvPr/>
        </p:nvSpPr>
        <p:spPr>
          <a:xfrm>
            <a:off x="15985080" y="7020720"/>
            <a:ext cx="3509640" cy="655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6"/>
          <p:cNvSpPr/>
          <p:nvPr/>
        </p:nvSpPr>
        <p:spPr>
          <a:xfrm>
            <a:off x="8577360" y="6837480"/>
            <a:ext cx="2438316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7"/>
          <p:cNvSpPr/>
          <p:nvPr/>
        </p:nvSpPr>
        <p:spPr>
          <a:xfrm>
            <a:off x="4138200" y="5529600"/>
            <a:ext cx="16106760" cy="2631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algn="ctr">
              <a:lnSpc>
                <a:spcPct val="100000"/>
              </a:lnSpc>
            </a:pPr>
            <a:r>
              <a:rPr lang="pt-BR" sz="16600" b="0" strike="noStrike" spc="-1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OBRIGADO!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609920" y="2742840"/>
            <a:ext cx="19107000" cy="4491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22000" b="0" strike="noStrike" spc="-1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HACKATHON</a:t>
            </a:r>
            <a:endParaRPr lang="pt-BR" sz="2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0" y="11314080"/>
            <a:ext cx="25094520" cy="3212280"/>
          </a:xfrm>
          <a:prstGeom prst="rect">
            <a:avLst/>
          </a:prstGeom>
          <a:solidFill>
            <a:srgbClr val="E8E8E8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1609919" y="7053120"/>
            <a:ext cx="22185746" cy="30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9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F</a:t>
            </a:r>
            <a:r>
              <a:rPr lang="pt-BR" sz="9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á</a:t>
            </a:r>
            <a:r>
              <a:rPr lang="pt-BR" sz="9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bio Lopes</a:t>
            </a:r>
            <a:br>
              <a:rPr lang="pt-BR" sz="9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</a:br>
            <a:r>
              <a:rPr lang="pt-BR" sz="9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Rodrigo </a:t>
            </a:r>
            <a:r>
              <a:rPr lang="pt-BR" sz="9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B</a:t>
            </a:r>
            <a:r>
              <a:rPr lang="pt-BR" sz="9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icalho </a:t>
            </a:r>
            <a:r>
              <a:rPr lang="pt-BR" sz="9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/>
            </a:r>
            <a:br>
              <a:rPr lang="pt-BR" sz="9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</a:br>
            <a:r>
              <a:rPr lang="pt-BR" sz="9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S</a:t>
            </a:r>
            <a:r>
              <a:rPr lang="pt-BR" sz="9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amuel </a:t>
            </a:r>
            <a:r>
              <a:rPr lang="pt-BR" sz="9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Matioli</a:t>
            </a:r>
            <a:r>
              <a:rPr lang="pt-BR" sz="9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/>
            </a:r>
            <a:br>
              <a:rPr lang="pt-BR" sz="9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</a:br>
            <a:r>
              <a:rPr lang="pt-BR" sz="9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Thais </a:t>
            </a:r>
            <a:r>
              <a:rPr lang="pt-BR" sz="9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Felipelli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3"/>
          <p:cNvSpPr/>
          <p:nvPr/>
        </p:nvSpPr>
        <p:spPr>
          <a:xfrm>
            <a:off x="1994400" y="579240"/>
            <a:ext cx="17877600" cy="131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Desafio</a:t>
            </a:r>
            <a:endParaRPr lang="pt-BR" sz="8000" spc="-2" dirty="0">
              <a:solidFill>
                <a:srgbClr val="00A2FF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994399" y="3146296"/>
            <a:ext cx="18824149" cy="952771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marL="660600" lvl="1" indent="-685800">
              <a:lnSpc>
                <a:spcPct val="15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Reduzir dias desnecessários de internação de pacientes no SUS:</a:t>
            </a:r>
          </a:p>
          <a:p>
            <a:pPr marL="660600" lvl="1" indent="-685800">
              <a:lnSpc>
                <a:spcPct val="15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7800" lvl="2" indent="-685800">
              <a:lnSpc>
                <a:spcPct val="150000"/>
              </a:lnSpc>
              <a:buClr>
                <a:srgbClr val="000000"/>
              </a:buClr>
              <a:buSzPct val="70000"/>
              <a:buFont typeface="Wingdings" panose="05000000000000000000" pitchFamily="2" charset="2"/>
              <a:buChar char="Ø"/>
            </a:pPr>
            <a:r>
              <a:rPr lang="pt-BR" sz="4800" spc="-2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Utilizar histórico de internações para prever tempo de permanência para tratamento do paciente;</a:t>
            </a:r>
          </a:p>
          <a:p>
            <a:pPr marL="1117800" lvl="2" indent="-685800">
              <a:lnSpc>
                <a:spcPct val="150000"/>
              </a:lnSpc>
              <a:buClr>
                <a:srgbClr val="000000"/>
              </a:buClr>
              <a:buSzPct val="70000"/>
              <a:buFont typeface="Wingdings" panose="05000000000000000000" pitchFamily="2" charset="2"/>
              <a:buChar char="Ø"/>
            </a:pPr>
            <a:endParaRPr lang="pt-BR" sz="4800" spc="-2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  <a:p>
            <a:pPr marL="1117800" lvl="2" indent="-685800">
              <a:lnSpc>
                <a:spcPct val="150000"/>
              </a:lnSpc>
              <a:buClr>
                <a:srgbClr val="000000"/>
              </a:buClr>
              <a:buSzPct val="70000"/>
              <a:buFont typeface="Wingdings" panose="05000000000000000000" pitchFamily="2" charset="2"/>
              <a:buChar char="Ø"/>
            </a:pP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cionar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área de desospitalização em tempo hábil para adiantar procedimentos de 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liberação.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94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3"/>
          <p:cNvSpPr/>
          <p:nvPr/>
        </p:nvSpPr>
        <p:spPr>
          <a:xfrm>
            <a:off x="1994400" y="433080"/>
            <a:ext cx="14270760" cy="1107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Passo a Passo para a Solução </a:t>
            </a:r>
            <a:endParaRPr lang="pt-BR" sz="8000" spc="-2" dirty="0">
              <a:solidFill>
                <a:srgbClr val="00A2FF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773492" y="3767403"/>
            <a:ext cx="6446723" cy="3038475"/>
            <a:chOff x="4773492" y="3552616"/>
            <a:chExt cx="6446723" cy="3038475"/>
          </a:xfrm>
        </p:grpSpPr>
        <p:pic>
          <p:nvPicPr>
            <p:cNvPr id="2050" name="Picture 2" descr="Resultado de imagem para arrow icon">
              <a:extLst>
                <a:ext uri="{FF2B5EF4-FFF2-40B4-BE49-F238E27FC236}">
                  <a16:creationId xmlns:a16="http://schemas.microsoft.com/office/drawing/2014/main" xmlns="" id="{94C757AC-31A6-45F8-BA73-0829195EC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3492" y="3552616"/>
              <a:ext cx="3038475" cy="303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xmlns="" id="{7B8B4CC4-C647-4002-8139-C8E6595EEE64}"/>
                </a:ext>
              </a:extLst>
            </p:cNvPr>
            <p:cNvSpPr txBox="1"/>
            <p:nvPr/>
          </p:nvSpPr>
          <p:spPr>
            <a:xfrm>
              <a:off x="5962415" y="4194690"/>
              <a:ext cx="52578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/>
                <a:t>Seleção de </a:t>
              </a:r>
              <a:r>
                <a:rPr lang="pt-BR" sz="5400" dirty="0" smtClean="0"/>
                <a:t>Variáveis</a:t>
              </a:r>
              <a:endParaRPr lang="pt-BR" sz="5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517151" y="5994366"/>
            <a:ext cx="6942688" cy="3038475"/>
            <a:chOff x="8517151" y="5808711"/>
            <a:chExt cx="6942688" cy="3038475"/>
          </a:xfrm>
        </p:grpSpPr>
        <p:pic>
          <p:nvPicPr>
            <p:cNvPr id="13" name="Picture 2" descr="Resultado de imagem para arrow icon">
              <a:extLst>
                <a:ext uri="{FF2B5EF4-FFF2-40B4-BE49-F238E27FC236}">
                  <a16:creationId xmlns:a16="http://schemas.microsoft.com/office/drawing/2014/main" xmlns="" id="{412890CD-E9E5-46FC-9088-37BC67A493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7151" y="5808711"/>
              <a:ext cx="3038475" cy="303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xmlns="" id="{DF06C46F-9E78-4D6B-949A-62D71A2B042E}"/>
                </a:ext>
              </a:extLst>
            </p:cNvPr>
            <p:cNvSpPr txBox="1"/>
            <p:nvPr/>
          </p:nvSpPr>
          <p:spPr>
            <a:xfrm>
              <a:off x="10202039" y="6866283"/>
              <a:ext cx="5257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/>
                <a:t>Modelo </a:t>
              </a:r>
              <a:r>
                <a:rPr lang="pt-BR" sz="5400" dirty="0" smtClean="0"/>
                <a:t>Base</a:t>
              </a:r>
              <a:endParaRPr lang="pt-BR" sz="5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841835" y="8221329"/>
            <a:ext cx="6236037" cy="3038475"/>
            <a:chOff x="12841835" y="8051892"/>
            <a:chExt cx="6236037" cy="3038475"/>
          </a:xfrm>
        </p:grpSpPr>
        <p:pic>
          <p:nvPicPr>
            <p:cNvPr id="15" name="Picture 2" descr="Resultado de imagem para arrow icon">
              <a:extLst>
                <a:ext uri="{FF2B5EF4-FFF2-40B4-BE49-F238E27FC236}">
                  <a16:creationId xmlns:a16="http://schemas.microsoft.com/office/drawing/2014/main" xmlns="" id="{7FDA8BEC-19DC-4AD4-938D-EBE98D467B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41835" y="8051892"/>
              <a:ext cx="3038475" cy="303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xmlns="" id="{5AE03698-C201-45E5-814A-97ED4554F98C}"/>
                </a:ext>
              </a:extLst>
            </p:cNvPr>
            <p:cNvSpPr txBox="1"/>
            <p:nvPr/>
          </p:nvSpPr>
          <p:spPr>
            <a:xfrm>
              <a:off x="13820072" y="8693966"/>
              <a:ext cx="52578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/>
                <a:t>Árvores</a:t>
              </a:r>
            </a:p>
            <a:p>
              <a:pPr algn="ctr"/>
              <a:r>
                <a:rPr lang="pt-BR" sz="5400" dirty="0"/>
                <a:t>Aleatórias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6544927" y="10448292"/>
            <a:ext cx="6786267" cy="3038475"/>
            <a:chOff x="16544927" y="10448292"/>
            <a:chExt cx="6786267" cy="3038475"/>
          </a:xfrm>
        </p:grpSpPr>
        <p:pic>
          <p:nvPicPr>
            <p:cNvPr id="17" name="Picture 2" descr="Resultado de imagem para arrow icon">
              <a:extLst>
                <a:ext uri="{FF2B5EF4-FFF2-40B4-BE49-F238E27FC236}">
                  <a16:creationId xmlns:a16="http://schemas.microsoft.com/office/drawing/2014/main" xmlns="" id="{BD51CAC2-4737-4789-AF04-8C6720321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4927" y="10448292"/>
              <a:ext cx="3038475" cy="303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xmlns="" id="{A5A0E861-B2AA-4929-A64C-01B9148E6277}"/>
                </a:ext>
              </a:extLst>
            </p:cNvPr>
            <p:cNvSpPr txBox="1"/>
            <p:nvPr/>
          </p:nvSpPr>
          <p:spPr>
            <a:xfrm>
              <a:off x="18073394" y="11090366"/>
              <a:ext cx="52578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/>
                <a:t>Gradientes Descendentes</a:t>
              </a:r>
              <a:endParaRPr lang="pt-BR" sz="54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00920" y="1540440"/>
            <a:ext cx="6898397" cy="3038475"/>
            <a:chOff x="700920" y="1540440"/>
            <a:chExt cx="6898397" cy="3038475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xmlns="" id="{03CE9FEC-18C7-4459-830F-23354818780C}"/>
                </a:ext>
              </a:extLst>
            </p:cNvPr>
            <p:cNvSpPr txBox="1"/>
            <p:nvPr/>
          </p:nvSpPr>
          <p:spPr>
            <a:xfrm>
              <a:off x="2341517" y="2182514"/>
              <a:ext cx="52578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/>
                <a:t>Entendimento </a:t>
              </a:r>
              <a:r>
                <a:rPr lang="pt-BR" sz="5400" dirty="0" smtClean="0"/>
                <a:t>dos </a:t>
              </a:r>
              <a:r>
                <a:rPr lang="pt-BR" sz="5400" dirty="0"/>
                <a:t>Dados</a:t>
              </a:r>
            </a:p>
          </p:txBody>
        </p:sp>
        <p:pic>
          <p:nvPicPr>
            <p:cNvPr id="23" name="Picture 2" descr="Resultado de imagem para arrow icon">
              <a:extLst>
                <a:ext uri="{FF2B5EF4-FFF2-40B4-BE49-F238E27FC236}">
                  <a16:creationId xmlns:a16="http://schemas.microsoft.com/office/drawing/2014/main" xmlns="" id="{CD2029FC-23F8-407D-AD9A-3E3C526B13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920" y="1540440"/>
              <a:ext cx="3038475" cy="303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644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3"/>
          <p:cNvSpPr/>
          <p:nvPr/>
        </p:nvSpPr>
        <p:spPr>
          <a:xfrm>
            <a:off x="1994400" y="579240"/>
            <a:ext cx="17877600" cy="131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Dados Utilizados</a:t>
            </a:r>
            <a:endParaRPr lang="pt-BR" sz="8000" spc="-2" dirty="0">
              <a:solidFill>
                <a:srgbClr val="00A2FF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994399" y="3146296"/>
            <a:ext cx="18824149" cy="952771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marL="660600" lvl="1" indent="-685800">
              <a:lnSpc>
                <a:spcPct val="15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de Informações Hospitalares DATASUS</a:t>
            </a:r>
          </a:p>
          <a:p>
            <a:pPr marL="660600" lvl="1" indent="-685800">
              <a:lnSpc>
                <a:spcPct val="15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7800" lvl="2" indent="-685800">
              <a:lnSpc>
                <a:spcPct val="150000"/>
              </a:lnSpc>
              <a:buClr>
                <a:srgbClr val="000000"/>
              </a:buClr>
              <a:buSzPct val="70000"/>
              <a:buFont typeface="Wingdings" panose="05000000000000000000" pitchFamily="2" charset="2"/>
              <a:buChar char="Ø"/>
            </a:pPr>
            <a:r>
              <a:rPr lang="pt-BR" sz="4800" spc="-2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Número de registros: 7.969.252</a:t>
            </a:r>
          </a:p>
          <a:p>
            <a:pPr marL="1117800" lvl="2" indent="-685800">
              <a:lnSpc>
                <a:spcPct val="150000"/>
              </a:lnSpc>
              <a:buClr>
                <a:srgbClr val="000000"/>
              </a:buClr>
              <a:buSzPct val="70000"/>
              <a:buFont typeface="Wingdings" panose="05000000000000000000" pitchFamily="2" charset="2"/>
              <a:buChar char="Ø"/>
            </a:pPr>
            <a:r>
              <a:rPr lang="pt-BR" sz="4800" spc="-2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Dados de São Paulo e Minas Gerais</a:t>
            </a:r>
          </a:p>
          <a:p>
            <a:pPr marL="1117800" lvl="2" indent="-685800">
              <a:lnSpc>
                <a:spcPct val="150000"/>
              </a:lnSpc>
              <a:buClr>
                <a:srgbClr val="000000"/>
              </a:buClr>
              <a:buSzPct val="70000"/>
              <a:buFont typeface="Wingdings" panose="05000000000000000000" pitchFamily="2" charset="2"/>
              <a:buChar char="Ø"/>
            </a:pPr>
            <a:r>
              <a:rPr lang="pt-BR" sz="4800" spc="-2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De 2016 a 2018</a:t>
            </a:r>
          </a:p>
        </p:txBody>
      </p:sp>
    </p:spTree>
    <p:extLst>
      <p:ext uri="{BB962C8B-B14F-4D97-AF65-F5344CB8AC3E}">
        <p14:creationId xmlns:p14="http://schemas.microsoft.com/office/powerpoint/2010/main" val="7582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3"/>
          <p:cNvSpPr/>
          <p:nvPr/>
        </p:nvSpPr>
        <p:spPr>
          <a:xfrm>
            <a:off x="1994400" y="579240"/>
            <a:ext cx="17877600" cy="131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r>
              <a:rPr lang="pt-BR" sz="8000" spc="-2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Analise e Entendimento dos Dados</a:t>
            </a:r>
            <a:endParaRPr lang="pt-BR" sz="8000" spc="-2" dirty="0">
              <a:solidFill>
                <a:srgbClr val="00A2FF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</p:txBody>
      </p:sp>
    </p:spTree>
    <p:extLst>
      <p:ext uri="{BB962C8B-B14F-4D97-AF65-F5344CB8AC3E}">
        <p14:creationId xmlns:p14="http://schemas.microsoft.com/office/powerpoint/2010/main" val="112636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3"/>
          <p:cNvSpPr/>
          <p:nvPr/>
        </p:nvSpPr>
        <p:spPr>
          <a:xfrm>
            <a:off x="1994400" y="579240"/>
            <a:ext cx="17877600" cy="131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Permanência </a:t>
            </a:r>
            <a:r>
              <a:rPr lang="pt-BR" sz="8000" spc="-2" dirty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X</a:t>
            </a:r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UTI</a:t>
            </a:r>
            <a:endParaRPr lang="pt-BR" sz="8000" spc="-2" dirty="0">
              <a:solidFill>
                <a:srgbClr val="00A2FF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37" y="2711693"/>
            <a:ext cx="22642926" cy="539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55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3"/>
          <p:cNvSpPr/>
          <p:nvPr/>
        </p:nvSpPr>
        <p:spPr>
          <a:xfrm>
            <a:off x="1994400" y="579240"/>
            <a:ext cx="17877600" cy="131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Dispersão entre Permanência e Idade</a:t>
            </a:r>
            <a:endParaRPr lang="pt-BR" sz="8000" spc="-2" dirty="0">
              <a:solidFill>
                <a:srgbClr val="00A2FF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994399" y="3146296"/>
            <a:ext cx="18824149" cy="952771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marL="660600" lvl="1" indent="-685800">
              <a:lnSpc>
                <a:spcPct val="15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Reduzir dias desnecessários de internação de pacientes no SUS:</a:t>
            </a:r>
          </a:p>
          <a:p>
            <a:pPr marL="660600" lvl="1" indent="-685800">
              <a:lnSpc>
                <a:spcPct val="15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7800" lvl="2" indent="-685800">
              <a:lnSpc>
                <a:spcPct val="150000"/>
              </a:lnSpc>
              <a:buClr>
                <a:srgbClr val="000000"/>
              </a:buClr>
              <a:buSzPct val="70000"/>
              <a:buFont typeface="Wingdings" panose="05000000000000000000" pitchFamily="2" charset="2"/>
              <a:buChar char="Ø"/>
            </a:pPr>
            <a:r>
              <a:rPr lang="pt-BR" sz="4800" spc="-2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Utilizar histórico de internações para prever tempo de permanência para tratamento do paciente;</a:t>
            </a:r>
          </a:p>
          <a:p>
            <a:pPr marL="1117800" lvl="2" indent="-685800">
              <a:lnSpc>
                <a:spcPct val="150000"/>
              </a:lnSpc>
              <a:buClr>
                <a:srgbClr val="000000"/>
              </a:buClr>
              <a:buSzPct val="70000"/>
              <a:buFont typeface="Wingdings" panose="05000000000000000000" pitchFamily="2" charset="2"/>
              <a:buChar char="Ø"/>
            </a:pPr>
            <a:endParaRPr lang="pt-BR" sz="4800" spc="-2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  <a:p>
            <a:pPr marL="1117800" lvl="2" indent="-685800">
              <a:lnSpc>
                <a:spcPct val="150000"/>
              </a:lnSpc>
              <a:buClr>
                <a:srgbClr val="000000"/>
              </a:buClr>
              <a:buSzPct val="70000"/>
              <a:buFont typeface="Wingdings" panose="05000000000000000000" pitchFamily="2" charset="2"/>
              <a:buChar char="Ø"/>
            </a:pP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cionar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área de desospitalização em tempo hábil para adiantar procedimentos de 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liberação.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90" y="2194819"/>
            <a:ext cx="22231821" cy="11140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41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3"/>
          <p:cNvSpPr/>
          <p:nvPr/>
        </p:nvSpPr>
        <p:spPr>
          <a:xfrm>
            <a:off x="1994399" y="579240"/>
            <a:ext cx="21609879" cy="131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Histograma do Tempo de Permanência: </a:t>
            </a:r>
          </a:p>
          <a:p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UTI </a:t>
            </a:r>
            <a:r>
              <a:rPr lang="pt-BR" sz="8000" spc="-2" dirty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X</a:t>
            </a:r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Não UTI</a:t>
            </a:r>
            <a:endParaRPr lang="pt-BR" sz="8000" spc="-2" dirty="0">
              <a:solidFill>
                <a:srgbClr val="00A2FF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2" y="3201849"/>
            <a:ext cx="20170776" cy="1010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5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5246</TotalTime>
  <Words>410</Words>
  <Application>Microsoft Office PowerPoint</Application>
  <PresentationFormat>Personalizar</PresentationFormat>
  <Paragraphs>142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Raphael</dc:creator>
  <dc:description/>
  <cp:lastModifiedBy>Rodrigo</cp:lastModifiedBy>
  <cp:revision>112</cp:revision>
  <dcterms:modified xsi:type="dcterms:W3CDTF">2018-05-10T20:27:11Z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41</vt:i4>
  </property>
</Properties>
</file>