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otham HTF" charset="0"/>
      <p:regular r:id="rId7"/>
      <p:bold r:id="rId8"/>
    </p:embeddedFont>
    <p:embeddedFont>
      <p:font typeface="Gotham HTF Book" charset="0"/>
      <p:regular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 varScale="1">
        <p:scale>
          <a:sx n="55" d="100"/>
          <a:sy n="55" d="100"/>
        </p:scale>
        <p:origin x="2208" y="84"/>
      </p:cViewPr>
      <p:guideLst>
        <p:guide orient="horz" pos="285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A5DFCF7-4E3F-CB4B-93EA-6E0E77CA12AC}"/>
              </a:ext>
            </a:extLst>
          </p:cNvPr>
          <p:cNvGrpSpPr/>
          <p:nvPr/>
        </p:nvGrpSpPr>
        <p:grpSpPr>
          <a:xfrm>
            <a:off x="-7348" y="-28554"/>
            <a:ext cx="6880039" cy="9206982"/>
            <a:chOff x="-7348" y="-28554"/>
            <a:chExt cx="6880039" cy="92069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523AC61-03B2-A047-8A10-45E2FF4F63A6}"/>
                </a:ext>
              </a:extLst>
            </p:cNvPr>
            <p:cNvSpPr/>
            <p:nvPr/>
          </p:nvSpPr>
          <p:spPr>
            <a:xfrm>
              <a:off x="3581224" y="5527109"/>
              <a:ext cx="1294460" cy="129446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C89E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BEEBDC-C0A1-7C41-B06E-816E8E44C07D}"/>
                </a:ext>
              </a:extLst>
            </p:cNvPr>
            <p:cNvGrpSpPr/>
            <p:nvPr/>
          </p:nvGrpSpPr>
          <p:grpSpPr>
            <a:xfrm>
              <a:off x="-7348" y="-28554"/>
              <a:ext cx="6880039" cy="9206982"/>
              <a:chOff x="-7348" y="-28554"/>
              <a:chExt cx="6880039" cy="920698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078E9B-FA31-7F4A-ADDB-7B4AA801B718}"/>
                  </a:ext>
                </a:extLst>
              </p:cNvPr>
              <p:cNvSpPr/>
              <p:nvPr/>
            </p:nvSpPr>
            <p:spPr>
              <a:xfrm>
                <a:off x="0" y="1436717"/>
                <a:ext cx="1560369" cy="753546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FEF482-B4B8-934B-B2EE-4709066F5780}"/>
                  </a:ext>
                </a:extLst>
              </p:cNvPr>
              <p:cNvSpPr/>
              <p:nvPr/>
            </p:nvSpPr>
            <p:spPr>
              <a:xfrm>
                <a:off x="0" y="-28554"/>
                <a:ext cx="6858000" cy="142863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09B496A-71E1-A14A-BFF4-0097DA381F82}"/>
                  </a:ext>
                </a:extLst>
              </p:cNvPr>
              <p:cNvGrpSpPr/>
              <p:nvPr/>
            </p:nvGrpSpPr>
            <p:grpSpPr>
              <a:xfrm>
                <a:off x="1560369" y="582469"/>
                <a:ext cx="5304976" cy="8452544"/>
                <a:chOff x="0" y="582469"/>
                <a:chExt cx="6865345" cy="8452544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8CBFC90-BFF0-934A-A652-80BBC66A0877}"/>
                    </a:ext>
                  </a:extLst>
                </p:cNvPr>
                <p:cNvGrpSpPr/>
                <p:nvPr/>
              </p:nvGrpSpPr>
              <p:grpSpPr>
                <a:xfrm>
                  <a:off x="1" y="582469"/>
                  <a:ext cx="6865344" cy="794989"/>
                  <a:chOff x="-3436346" y="582469"/>
                  <a:chExt cx="10301690" cy="794989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0A28A327-8ABF-8C42-81C9-50C4C0A307CC}"/>
                      </a:ext>
                    </a:extLst>
                  </p:cNvPr>
                  <p:cNvSpPr/>
                  <p:nvPr/>
                </p:nvSpPr>
                <p:spPr>
                  <a:xfrm>
                    <a:off x="-7347" y="582469"/>
                    <a:ext cx="3436346" cy="794989"/>
                  </a:xfrm>
                  <a:prstGeom prst="rect">
                    <a:avLst/>
                  </a:prstGeom>
                  <a:solidFill>
                    <a:schemeClr val="tx2">
                      <a:lumMod val="90000"/>
                      <a:lumOff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8858569-E5B1-F14E-ADE8-CE5AF52D6867}"/>
                      </a:ext>
                    </a:extLst>
                  </p:cNvPr>
                  <p:cNvSpPr/>
                  <p:nvPr/>
                </p:nvSpPr>
                <p:spPr>
                  <a:xfrm>
                    <a:off x="3428998" y="582469"/>
                    <a:ext cx="3436346" cy="794989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69B93028-2EF6-BE40-9195-889AAA2008BB}"/>
                      </a:ext>
                    </a:extLst>
                  </p:cNvPr>
                  <p:cNvSpPr/>
                  <p:nvPr/>
                </p:nvSpPr>
                <p:spPr>
                  <a:xfrm>
                    <a:off x="-3436346" y="582469"/>
                    <a:ext cx="3436346" cy="794989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E8C9646-6021-CB41-B21D-01E917441C24}"/>
                    </a:ext>
                  </a:extLst>
                </p:cNvPr>
                <p:cNvSpPr/>
                <p:nvPr/>
              </p:nvSpPr>
              <p:spPr>
                <a:xfrm>
                  <a:off x="4575265" y="1544074"/>
                  <a:ext cx="2290080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01C5E34A-E76D-A044-B83F-DC80F3F648BA}"/>
                    </a:ext>
                  </a:extLst>
                </p:cNvPr>
                <p:cNvSpPr/>
                <p:nvPr/>
              </p:nvSpPr>
              <p:spPr>
                <a:xfrm>
                  <a:off x="0" y="1544074"/>
                  <a:ext cx="2309162" cy="7490939"/>
                </a:xfrm>
                <a:prstGeom prst="rect">
                  <a:avLst/>
                </a:prstGeom>
                <a:solidFill>
                  <a:schemeClr val="bg2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DC5B15-9D9C-174C-A86E-FD9F04FED7A3}"/>
                  </a:ext>
                </a:extLst>
              </p:cNvPr>
              <p:cNvSpPr/>
              <p:nvPr/>
            </p:nvSpPr>
            <p:spPr>
              <a:xfrm>
                <a:off x="-7348" y="136810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B0E5F33-D744-C84B-9611-84AE891DA676}"/>
                  </a:ext>
                </a:extLst>
              </p:cNvPr>
              <p:cNvSpPr/>
              <p:nvPr/>
            </p:nvSpPr>
            <p:spPr>
              <a:xfrm>
                <a:off x="-7348" y="2344326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5ACFD06-C20E-8744-AE05-9AA223F4D0CE}"/>
                  </a:ext>
                </a:extLst>
              </p:cNvPr>
              <p:cNvSpPr/>
              <p:nvPr/>
            </p:nvSpPr>
            <p:spPr>
              <a:xfrm>
                <a:off x="-7348" y="7904278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14FBEBF-82B2-664B-A357-20CD384A1173}"/>
                  </a:ext>
                </a:extLst>
              </p:cNvPr>
              <p:cNvSpPr/>
              <p:nvPr/>
            </p:nvSpPr>
            <p:spPr>
              <a:xfrm>
                <a:off x="3344700" y="8972182"/>
                <a:ext cx="1802470" cy="20624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8F43554-37F8-4240-B307-C2AAFB4C82CE}"/>
                  </a:ext>
                </a:extLst>
              </p:cNvPr>
              <p:cNvSpPr/>
              <p:nvPr/>
            </p:nvSpPr>
            <p:spPr>
              <a:xfrm>
                <a:off x="5088835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FAABFB-1C60-254C-B44D-BC8C0B2E2453}"/>
                  </a:ext>
                </a:extLst>
              </p:cNvPr>
              <p:cNvSpPr/>
              <p:nvPr/>
            </p:nvSpPr>
            <p:spPr>
              <a:xfrm>
                <a:off x="0" y="-28553"/>
                <a:ext cx="1560369" cy="1403480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D08685E-133B-3841-86F7-767B02FFC11D}"/>
                  </a:ext>
                </a:extLst>
              </p:cNvPr>
              <p:cNvSpPr/>
              <p:nvPr/>
            </p:nvSpPr>
            <p:spPr>
              <a:xfrm>
                <a:off x="-7348" y="5499020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A764637-8C1B-5441-87AF-8EAD4AB913B2}"/>
                  </a:ext>
                </a:extLst>
              </p:cNvPr>
              <p:cNvSpPr/>
              <p:nvPr/>
            </p:nvSpPr>
            <p:spPr>
              <a:xfrm>
                <a:off x="-7348" y="6608385"/>
                <a:ext cx="6872691" cy="255917"/>
              </a:xfrm>
              <a:prstGeom prst="rect">
                <a:avLst/>
              </a:prstGeom>
              <a:solidFill>
                <a:schemeClr val="accent1"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B91C1CE-875C-254D-83DC-141444AB24B9}"/>
                  </a:ext>
                </a:extLst>
              </p:cNvPr>
              <p:cNvSpPr/>
              <p:nvPr/>
            </p:nvSpPr>
            <p:spPr>
              <a:xfrm>
                <a:off x="-7348" y="8972182"/>
                <a:ext cx="1626052" cy="206246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471BE9F6-EDC5-DE4A-AF93-C5C3BF479E56}"/>
                  </a:ext>
                </a:extLst>
              </p:cNvPr>
              <p:cNvSpPr/>
              <p:nvPr/>
            </p:nvSpPr>
            <p:spPr>
              <a:xfrm>
                <a:off x="1560369" y="8972182"/>
                <a:ext cx="1783856" cy="20624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FBF59C37-9695-8542-BB6D-B4E9609360D0}"/>
                  </a:ext>
                </a:extLst>
              </p:cNvPr>
              <p:cNvSpPr/>
              <p:nvPr/>
            </p:nvSpPr>
            <p:spPr>
              <a:xfrm>
                <a:off x="0" y="-24731"/>
                <a:ext cx="1560369" cy="607199"/>
              </a:xfrm>
              <a:prstGeom prst="rect">
                <a:avLst/>
              </a:prstGeom>
              <a:solidFill>
                <a:schemeClr val="bg2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560369" y="-158291"/>
            <a:ext cx="5304974" cy="695882"/>
          </a:xfrm>
          <a:prstGeom prst="rect">
            <a:avLst/>
          </a:prstGeom>
          <a:noFill/>
        </p:spPr>
        <p:txBody>
          <a:bodyPr wrap="square" l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Gotham HTF" pitchFamily="2" charset="77"/>
              </a:rPr>
              <a:t>COMPARANDO MOEDAS DE PRIVACIDADE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63461" y="818835"/>
            <a:ext cx="855139" cy="34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950468" y="1346683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SUPRIMENTO E EMISSÃO DE MOEDAS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3023254" y="2327393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PRIVACIDADE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850283" y="7846897"/>
            <a:ext cx="2766369" cy="288828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GOVERNAÇA E FINANCIAMENTO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41053" y="1988324"/>
            <a:ext cx="1550680" cy="22095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2"/>
                </a:solidFill>
                <a:latin typeface="Gotham HTF Book" pitchFamily="2" charset="77"/>
              </a:rPr>
              <a:t>SUPRIMENTO FINAL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1860686" y="1748103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9.7M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93C2A7-634C-F240-A1E2-F83AD8F37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10865" y="749342"/>
            <a:ext cx="1081311" cy="438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F69DD4-0BE3-1E4D-AA7B-4381E686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0787" y="814079"/>
            <a:ext cx="1101112" cy="292713"/>
          </a:xfrm>
          <a:prstGeom prst="rect">
            <a:avLst/>
          </a:prstGeom>
        </p:spPr>
      </p:pic>
      <p:sp>
        <p:nvSpPr>
          <p:cNvPr id="300" name="TextBox 299">
            <a:extLst>
              <a:ext uri="{FF2B5EF4-FFF2-40B4-BE49-F238E27FC236}">
                <a16:creationId xmlns:a16="http://schemas.microsoft.com/office/drawing/2014/main" id="{33BF46AF-1577-7340-8509-8E0649562BF0}"/>
              </a:ext>
            </a:extLst>
          </p:cNvPr>
          <p:cNvSpPr txBox="1"/>
          <p:nvPr/>
        </p:nvSpPr>
        <p:spPr>
          <a:xfrm>
            <a:off x="41053" y="1718515"/>
            <a:ext cx="1652493" cy="21282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050" b="1" dirty="0">
                <a:solidFill>
                  <a:schemeClr val="bg2"/>
                </a:solidFill>
                <a:latin typeface="Gotham HTF Book" pitchFamily="2" charset="77"/>
              </a:rPr>
              <a:t>SUPRIMENTO ATUAL</a:t>
            </a:r>
            <a:endParaRPr lang="en-US" sz="1050" b="1" dirty="0">
              <a:solidFill>
                <a:schemeClr val="bg2"/>
              </a:solidFill>
              <a:latin typeface="Gotham HTF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4AF17D4-EA42-644A-AC96-34048FF6DD0F}"/>
              </a:ext>
            </a:extLst>
          </p:cNvPr>
          <p:cNvSpPr txBox="1"/>
          <p:nvPr/>
        </p:nvSpPr>
        <p:spPr>
          <a:xfrm>
            <a:off x="134403" y="2710035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% TRANSAÇÕES PRIVADAS </a:t>
            </a:r>
            <a:r>
              <a:rPr lang="en-US" sz="900" dirty="0">
                <a:solidFill>
                  <a:schemeClr val="bg2"/>
                </a:solidFill>
              </a:rPr>
              <a:t>(</a:t>
            </a:r>
            <a:r>
              <a:rPr lang="en-US" sz="900" dirty="0" err="1">
                <a:solidFill>
                  <a:schemeClr val="bg2"/>
                </a:solidFill>
              </a:rPr>
              <a:t>Julho</a:t>
            </a:r>
            <a:r>
              <a:rPr lang="en-US" sz="900" dirty="0">
                <a:solidFill>
                  <a:schemeClr val="bg2"/>
                </a:solidFill>
              </a:rPr>
              <a:t> 2020)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447A5F93-0E20-CE49-8768-D2213D893724}"/>
              </a:ext>
            </a:extLst>
          </p:cNvPr>
          <p:cNvSpPr txBox="1"/>
          <p:nvPr/>
        </p:nvSpPr>
        <p:spPr>
          <a:xfrm>
            <a:off x="134403" y="3229419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ENDEREÇOS ARMAZENADOS EM CADEIA?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4CCDC44-8A57-1945-874B-5146DF1B08E0}"/>
              </a:ext>
            </a:extLst>
          </p:cNvPr>
          <p:cNvSpPr txBox="1"/>
          <p:nvPr/>
        </p:nvSpPr>
        <p:spPr>
          <a:xfrm>
            <a:off x="134403" y="5980934"/>
            <a:ext cx="1463782" cy="448560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TAMANHO DA</a:t>
            </a:r>
          </a:p>
          <a:p>
            <a:r>
              <a:rPr lang="en-US" dirty="0">
                <a:solidFill>
                  <a:schemeClr val="bg2"/>
                </a:solidFill>
              </a:rPr>
              <a:t>BLOCKCHAIN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8F4F545-37F2-4F47-81EF-A64F8382AA14}"/>
              </a:ext>
            </a:extLst>
          </p:cNvPr>
          <p:cNvSpPr txBox="1"/>
          <p:nvPr/>
        </p:nvSpPr>
        <p:spPr>
          <a:xfrm>
            <a:off x="134403" y="4446853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CONFIGURAÇÃO CONFIÁVEL?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3FF2BFC5-C462-B243-9945-33619E6EA500}"/>
              </a:ext>
            </a:extLst>
          </p:cNvPr>
          <p:cNvSpPr txBox="1"/>
          <p:nvPr/>
        </p:nvSpPr>
        <p:spPr>
          <a:xfrm>
            <a:off x="134403" y="376438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DENTE-DE-LEÃO?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7CDEF30-8F3B-AC4F-A721-4BD32C61BBC1}"/>
              </a:ext>
            </a:extLst>
          </p:cNvPr>
          <p:cNvSpPr txBox="1"/>
          <p:nvPr/>
        </p:nvSpPr>
        <p:spPr>
          <a:xfrm>
            <a:off x="134403" y="4091461"/>
            <a:ext cx="1463782" cy="226881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DEFA5-D0C0-514F-BB3E-6C86DAF27B30}"/>
              </a:ext>
            </a:extLst>
          </p:cNvPr>
          <p:cNvSpPr txBox="1"/>
          <p:nvPr/>
        </p:nvSpPr>
        <p:spPr>
          <a:xfrm>
            <a:off x="134403" y="6988487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8F78F67-8E1C-F240-81D9-83EEB2337766}"/>
              </a:ext>
            </a:extLst>
          </p:cNvPr>
          <p:cNvSpPr txBox="1"/>
          <p:nvPr/>
        </p:nvSpPr>
        <p:spPr>
          <a:xfrm>
            <a:off x="134065" y="7283915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GPU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FE5B296-5CEA-2D49-96B0-CF0F8915EBBF}"/>
              </a:ext>
            </a:extLst>
          </p:cNvPr>
          <p:cNvSpPr txBox="1"/>
          <p:nvPr/>
        </p:nvSpPr>
        <p:spPr>
          <a:xfrm>
            <a:off x="127951" y="7575878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ASIC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EDCC37A-BF95-6B46-9CBA-22628498D5C7}"/>
              </a:ext>
            </a:extLst>
          </p:cNvPr>
          <p:cNvSpPr txBox="1"/>
          <p:nvPr/>
        </p:nvSpPr>
        <p:spPr>
          <a:xfrm>
            <a:off x="128289" y="8315044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GOVERNANÇA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DE1C041-CBB9-AD45-A550-41281196F410}"/>
              </a:ext>
            </a:extLst>
          </p:cNvPr>
          <p:cNvSpPr txBox="1"/>
          <p:nvPr/>
        </p:nvSpPr>
        <p:spPr>
          <a:xfrm>
            <a:off x="127951" y="8610472"/>
            <a:ext cx="1463782" cy="2185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solidFill>
                  <a:schemeClr val="bg2"/>
                </a:solidFill>
              </a:rPr>
              <a:t>FINANCIAMENTO</a:t>
            </a:r>
          </a:p>
        </p:txBody>
      </p:sp>
      <p:pic>
        <p:nvPicPr>
          <p:cNvPr id="319" name="Graphic 318">
            <a:extLst>
              <a:ext uri="{FF2B5EF4-FFF2-40B4-BE49-F238E27FC236}">
                <a16:creationId xmlns:a16="http://schemas.microsoft.com/office/drawing/2014/main" id="{49838D5A-2A10-B74E-8609-8B09DC44E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15" y="1931738"/>
            <a:ext cx="380385" cy="38038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429143D-0028-894D-B198-D756A930190A}"/>
              </a:ext>
            </a:extLst>
          </p:cNvPr>
          <p:cNvSpPr/>
          <p:nvPr/>
        </p:nvSpPr>
        <p:spPr>
          <a:xfrm>
            <a:off x="5683685" y="1917600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52FA39E-EF43-2346-8221-5182D4E8BD1D}"/>
              </a:ext>
            </a:extLst>
          </p:cNvPr>
          <p:cNvSpPr txBox="1"/>
          <p:nvPr/>
        </p:nvSpPr>
        <p:spPr>
          <a:xfrm>
            <a:off x="3702467" y="175311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17.6M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AE361F1-FD54-B849-8999-2EB2EE6A490A}"/>
              </a:ext>
            </a:extLst>
          </p:cNvPr>
          <p:cNvSpPr txBox="1"/>
          <p:nvPr/>
        </p:nvSpPr>
        <p:spPr>
          <a:xfrm>
            <a:off x="5441393" y="175790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8.1M</a:t>
            </a:r>
            <a:endParaRPr lang="en-US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6FEC1E3-9301-0641-91C7-36ED80D9465C}"/>
              </a:ext>
            </a:extLst>
          </p:cNvPr>
          <p:cNvSpPr txBox="1"/>
          <p:nvPr/>
        </p:nvSpPr>
        <p:spPr>
          <a:xfrm>
            <a:off x="1860686" y="289284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1%</a:t>
            </a:r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DFB3A76-8293-CB42-BD32-C24028E3FB45}"/>
              </a:ext>
            </a:extLst>
          </p:cNvPr>
          <p:cNvSpPr txBox="1"/>
          <p:nvPr/>
        </p:nvSpPr>
        <p:spPr>
          <a:xfrm>
            <a:off x="3702467" y="289786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62D679E-1379-E24A-B0FB-4DE10C1387B6}"/>
              </a:ext>
            </a:extLst>
          </p:cNvPr>
          <p:cNvSpPr txBox="1"/>
          <p:nvPr/>
        </p:nvSpPr>
        <p:spPr>
          <a:xfrm>
            <a:off x="5441393" y="290265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100%</a:t>
            </a:r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8865ADD3-A3BD-FF47-AD9F-065F1DA7F3F4}"/>
              </a:ext>
            </a:extLst>
          </p:cNvPr>
          <p:cNvSpPr txBox="1"/>
          <p:nvPr/>
        </p:nvSpPr>
        <p:spPr>
          <a:xfrm>
            <a:off x="1860686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SIM</a:t>
            </a:r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D9EA956-48B0-9B43-9A8D-937B0F2228C4}"/>
              </a:ext>
            </a:extLst>
          </p:cNvPr>
          <p:cNvSpPr txBox="1"/>
          <p:nvPr/>
        </p:nvSpPr>
        <p:spPr>
          <a:xfrm>
            <a:off x="3702467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SIM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7EC09AD-7ED3-144C-B748-4699C5F999A9}"/>
              </a:ext>
            </a:extLst>
          </p:cNvPr>
          <p:cNvSpPr txBox="1"/>
          <p:nvPr/>
        </p:nvSpPr>
        <p:spPr>
          <a:xfrm>
            <a:off x="5441393" y="3310979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NÃO</a:t>
            </a:r>
            <a:endParaRPr lang="en-US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9EA3D60-37FF-DD4D-A663-1CA38D299F27}"/>
              </a:ext>
            </a:extLst>
          </p:cNvPr>
          <p:cNvSpPr txBox="1"/>
          <p:nvPr/>
        </p:nvSpPr>
        <p:spPr>
          <a:xfrm>
            <a:off x="1860686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SIM</a:t>
            </a:r>
            <a:endParaRPr lang="en-US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0B0CE57-A8E3-4D49-8A89-38FA9AECC064}"/>
              </a:ext>
            </a:extLst>
          </p:cNvPr>
          <p:cNvSpPr txBox="1"/>
          <p:nvPr/>
        </p:nvSpPr>
        <p:spPr>
          <a:xfrm>
            <a:off x="3702467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NÃO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83BEF29-ADD7-6D47-8D01-FBE27DC6A32D}"/>
              </a:ext>
            </a:extLst>
          </p:cNvPr>
          <p:cNvSpPr txBox="1"/>
          <p:nvPr/>
        </p:nvSpPr>
        <p:spPr>
          <a:xfrm>
            <a:off x="5441393" y="444410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NÃO</a:t>
            </a: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E658CDD-63A9-5843-B8E8-3FB7E739F020}"/>
              </a:ext>
            </a:extLst>
          </p:cNvPr>
          <p:cNvSpPr txBox="1"/>
          <p:nvPr/>
        </p:nvSpPr>
        <p:spPr>
          <a:xfrm>
            <a:off x="1860686" y="3751041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NÃO</a:t>
            </a:r>
            <a:endParaRPr lang="en-US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4BC52F4-11BC-5042-8BB6-53B338F7D4D6}"/>
              </a:ext>
            </a:extLst>
          </p:cNvPr>
          <p:cNvSpPr txBox="1"/>
          <p:nvPr/>
        </p:nvSpPr>
        <p:spPr>
          <a:xfrm>
            <a:off x="3702467" y="3756056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SIM</a:t>
            </a:r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E797709-B73E-0E49-9B2D-8519C2E14EFB}"/>
              </a:ext>
            </a:extLst>
          </p:cNvPr>
          <p:cNvSpPr txBox="1"/>
          <p:nvPr/>
        </p:nvSpPr>
        <p:spPr>
          <a:xfrm>
            <a:off x="5441393" y="3760847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>
                <a:latin typeface="Gotham HTF" pitchFamily="2" charset="77"/>
              </a:rPr>
              <a:t>SIM</a:t>
            </a:r>
            <a:endParaRPr lang="en-US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E16FBB06-99F3-DF4C-9D92-7A1728D441EF}"/>
              </a:ext>
            </a:extLst>
          </p:cNvPr>
          <p:cNvSpPr txBox="1"/>
          <p:nvPr/>
        </p:nvSpPr>
        <p:spPr>
          <a:xfrm>
            <a:off x="3700103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RingCT</a:t>
            </a:r>
            <a:endParaRPr lang="en-US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6CC9958-89F5-3149-9424-DB795EBA825B}"/>
              </a:ext>
            </a:extLst>
          </p:cNvPr>
          <p:cNvSpPr txBox="1"/>
          <p:nvPr/>
        </p:nvSpPr>
        <p:spPr>
          <a:xfrm>
            <a:off x="1908862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zk</a:t>
            </a:r>
            <a:r>
              <a:rPr lang="en-US" dirty="0">
                <a:latin typeface="Gotham HTF" pitchFamily="2" charset="77"/>
              </a:rPr>
              <a:t>-SNARKs</a:t>
            </a:r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CC1C344-8740-F845-A54C-9F371AB11A50}"/>
              </a:ext>
            </a:extLst>
          </p:cNvPr>
          <p:cNvSpPr txBox="1"/>
          <p:nvPr/>
        </p:nvSpPr>
        <p:spPr>
          <a:xfrm>
            <a:off x="5438077" y="4109490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Mimblewimble</a:t>
            </a:r>
            <a:endParaRPr lang="en-US" b="1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8260C50-8911-5E42-ACD7-8BE85ECF5445}"/>
              </a:ext>
            </a:extLst>
          </p:cNvPr>
          <p:cNvSpPr txBox="1"/>
          <p:nvPr/>
        </p:nvSpPr>
        <p:spPr>
          <a:xfrm>
            <a:off x="1762242" y="4723185"/>
            <a:ext cx="4690822" cy="46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b="0" i="0" dirty="0">
                <a:solidFill>
                  <a:srgbClr val="202124"/>
                </a:solidFill>
                <a:effectLst/>
                <a:latin typeface="Gotham HTF" charset="0"/>
                <a:cs typeface="Gotham HTF" charset="0"/>
              </a:rPr>
              <a:t>Quando a privacidade é opcional, </a:t>
            </a:r>
            <a:r>
              <a:rPr lang="pt-BR" b="0" i="0" dirty="0">
                <a:solidFill>
                  <a:srgbClr val="C89E60"/>
                </a:solidFill>
                <a:effectLst/>
                <a:latin typeface="Gotham HTF" charset="0"/>
                <a:cs typeface="Gotham HTF" charset="0"/>
              </a:rPr>
              <a:t>a escolha de habilitar transações privadas levanta suspeitas. </a:t>
            </a:r>
            <a:r>
              <a:rPr lang="pt-BR" b="0" i="0" dirty="0">
                <a:solidFill>
                  <a:srgbClr val="202124"/>
                </a:solidFill>
                <a:effectLst/>
                <a:latin typeface="Gotham HTF" charset="0"/>
                <a:cs typeface="Gotham HTF" charset="0"/>
              </a:rPr>
              <a:t>Quando os endereços são armazenados no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Gotham HTF" charset="0"/>
                <a:cs typeface="Gotham HTF" charset="0"/>
              </a:rPr>
              <a:t>blockchain</a:t>
            </a:r>
            <a:r>
              <a:rPr lang="pt-BR" b="0" i="0" dirty="0">
                <a:solidFill>
                  <a:srgbClr val="202124"/>
                </a:solidFill>
                <a:effectLst/>
                <a:latin typeface="Gotham HTF" charset="0"/>
                <a:cs typeface="Gotham HTF" charset="0"/>
              </a:rPr>
              <a:t>, </a:t>
            </a:r>
            <a:r>
              <a:rPr lang="pt-BR" b="0" i="0" dirty="0">
                <a:solidFill>
                  <a:srgbClr val="C89E60"/>
                </a:solidFill>
                <a:effectLst/>
                <a:latin typeface="Gotham HTF" charset="0"/>
                <a:cs typeface="Gotham HTF" charset="0"/>
              </a:rPr>
              <a:t>os avanços no poder da computação podem levar à futura </a:t>
            </a:r>
            <a:r>
              <a:rPr lang="pt-BR" b="0" i="0" dirty="0" err="1">
                <a:solidFill>
                  <a:srgbClr val="C89E60"/>
                </a:solidFill>
                <a:effectLst/>
                <a:latin typeface="Gotham HTF" charset="0"/>
                <a:cs typeface="Gotham HTF" charset="0"/>
              </a:rPr>
              <a:t>desanonimização</a:t>
            </a:r>
            <a:r>
              <a:rPr lang="pt-BR" b="0" i="0" dirty="0">
                <a:solidFill>
                  <a:srgbClr val="C89E60"/>
                </a:solidFill>
                <a:effectLst/>
                <a:latin typeface="Gotham HTF" charset="0"/>
                <a:cs typeface="Gotham HTF" charset="0"/>
              </a:rPr>
              <a:t>.</a:t>
            </a:r>
            <a:endParaRPr lang="en-US" b="1" dirty="0">
              <a:solidFill>
                <a:srgbClr val="C89E60"/>
              </a:solidFill>
              <a:latin typeface="Gotham HTF" charset="0"/>
              <a:cs typeface="Gotham HTF" charset="0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39DDF58-4F5B-3242-8CC4-1AAE57160B4C}"/>
              </a:ext>
            </a:extLst>
          </p:cNvPr>
          <p:cNvSpPr/>
          <p:nvPr/>
        </p:nvSpPr>
        <p:spPr>
          <a:xfrm>
            <a:off x="3820685" y="59957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64GB</a:t>
            </a:r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88C377A5-6F26-2B4C-A38B-F8563143A543}"/>
              </a:ext>
            </a:extLst>
          </p:cNvPr>
          <p:cNvSpPr/>
          <p:nvPr/>
        </p:nvSpPr>
        <p:spPr>
          <a:xfrm>
            <a:off x="2022374" y="5770600"/>
            <a:ext cx="819455" cy="819455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63131164-485D-9946-86C9-ED1BB36E28F4}"/>
              </a:ext>
            </a:extLst>
          </p:cNvPr>
          <p:cNvSpPr/>
          <p:nvPr/>
        </p:nvSpPr>
        <p:spPr>
          <a:xfrm>
            <a:off x="2030828" y="599575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27GB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F11117F7-A9DD-EA4B-AAE7-4A0396B7F6E6}"/>
              </a:ext>
            </a:extLst>
          </p:cNvPr>
          <p:cNvSpPr/>
          <p:nvPr/>
        </p:nvSpPr>
        <p:spPr>
          <a:xfrm>
            <a:off x="5555665" y="6124175"/>
            <a:ext cx="114440" cy="114440"/>
          </a:xfrm>
          <a:prstGeom prst="ellipse">
            <a:avLst/>
          </a:prstGeom>
          <a:solidFill>
            <a:schemeClr val="bg2"/>
          </a:solidFill>
          <a:ln>
            <a:solidFill>
              <a:srgbClr val="C89E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D5BCA332-03DD-EE48-ADDF-7CA3E97663C6}"/>
              </a:ext>
            </a:extLst>
          </p:cNvPr>
          <p:cNvSpPr/>
          <p:nvPr/>
        </p:nvSpPr>
        <p:spPr>
          <a:xfrm>
            <a:off x="5672530" y="5980252"/>
            <a:ext cx="83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1.3GB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930966" y="5482087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ESCALABILIDADE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986856" y="6591452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MINERAÇÃO</a:t>
            </a:r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98D2407A-FB79-1145-880F-F083CC4E9347}"/>
              </a:ext>
            </a:extLst>
          </p:cNvPr>
          <p:cNvSpPr>
            <a:spLocks/>
          </p:cNvSpPr>
          <p:nvPr/>
        </p:nvSpPr>
        <p:spPr bwMode="auto">
          <a:xfrm>
            <a:off x="4126126" y="7296491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270F0FCA-DB64-7A49-AB98-0782722141FB}"/>
              </a:ext>
            </a:extLst>
          </p:cNvPr>
          <p:cNvSpPr>
            <a:spLocks/>
          </p:cNvSpPr>
          <p:nvPr/>
        </p:nvSpPr>
        <p:spPr bwMode="auto">
          <a:xfrm>
            <a:off x="5885971" y="7003236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5DB4995-5884-D545-B3B0-7E76D080E77C}"/>
              </a:ext>
            </a:extLst>
          </p:cNvPr>
          <p:cNvSpPr>
            <a:spLocks/>
          </p:cNvSpPr>
          <p:nvPr/>
        </p:nvSpPr>
        <p:spPr bwMode="auto">
          <a:xfrm>
            <a:off x="5886371" y="7304742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F291471F-1B4C-C641-A4A4-2FF95B138184}"/>
              </a:ext>
            </a:extLst>
          </p:cNvPr>
          <p:cNvSpPr>
            <a:spLocks/>
          </p:cNvSpPr>
          <p:nvPr/>
        </p:nvSpPr>
        <p:spPr bwMode="auto">
          <a:xfrm>
            <a:off x="5885638" y="760624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0150BBD1-8C2A-0E49-A6DA-9A15BAD7109C}"/>
              </a:ext>
            </a:extLst>
          </p:cNvPr>
          <p:cNvSpPr>
            <a:spLocks/>
          </p:cNvSpPr>
          <p:nvPr/>
        </p:nvSpPr>
        <p:spPr bwMode="auto">
          <a:xfrm>
            <a:off x="4108170" y="7001899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DC3AE5C2-70E1-FC42-BA57-EE2A261A0C2D}"/>
              </a:ext>
            </a:extLst>
          </p:cNvPr>
          <p:cNvSpPr>
            <a:spLocks/>
          </p:cNvSpPr>
          <p:nvPr/>
        </p:nvSpPr>
        <p:spPr bwMode="auto">
          <a:xfrm>
            <a:off x="2366166" y="7290270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37B35D11-212E-B445-A1CE-BF51FA6E6186}"/>
              </a:ext>
            </a:extLst>
          </p:cNvPr>
          <p:cNvSpPr>
            <a:spLocks/>
          </p:cNvSpPr>
          <p:nvPr/>
        </p:nvSpPr>
        <p:spPr bwMode="auto">
          <a:xfrm>
            <a:off x="2348210" y="7598691"/>
            <a:ext cx="188416" cy="160467"/>
          </a:xfrm>
          <a:custGeom>
            <a:avLst/>
            <a:gdLst>
              <a:gd name="T0" fmla="*/ 773 w 782"/>
              <a:gd name="T1" fmla="*/ 182 h 666"/>
              <a:gd name="T2" fmla="*/ 606 w 782"/>
              <a:gd name="T3" fmla="*/ 9 h 666"/>
              <a:gd name="T4" fmla="*/ 606 w 782"/>
              <a:gd name="T5" fmla="*/ 9 h 666"/>
              <a:gd name="T6" fmla="*/ 601 w 782"/>
              <a:gd name="T7" fmla="*/ 5 h 666"/>
              <a:gd name="T8" fmla="*/ 596 w 782"/>
              <a:gd name="T9" fmla="*/ 3 h 666"/>
              <a:gd name="T10" fmla="*/ 591 w 782"/>
              <a:gd name="T11" fmla="*/ 0 h 666"/>
              <a:gd name="T12" fmla="*/ 586 w 782"/>
              <a:gd name="T13" fmla="*/ 0 h 666"/>
              <a:gd name="T14" fmla="*/ 580 w 782"/>
              <a:gd name="T15" fmla="*/ 0 h 666"/>
              <a:gd name="T16" fmla="*/ 575 w 782"/>
              <a:gd name="T17" fmla="*/ 3 h 666"/>
              <a:gd name="T18" fmla="*/ 570 w 782"/>
              <a:gd name="T19" fmla="*/ 5 h 666"/>
              <a:gd name="T20" fmla="*/ 565 w 782"/>
              <a:gd name="T21" fmla="*/ 8 h 666"/>
              <a:gd name="T22" fmla="*/ 312 w 782"/>
              <a:gd name="T23" fmla="*/ 255 h 666"/>
              <a:gd name="T24" fmla="*/ 217 w 782"/>
              <a:gd name="T25" fmla="*/ 158 h 666"/>
              <a:gd name="T26" fmla="*/ 217 w 782"/>
              <a:gd name="T27" fmla="*/ 158 h 666"/>
              <a:gd name="T28" fmla="*/ 215 w 782"/>
              <a:gd name="T29" fmla="*/ 155 h 666"/>
              <a:gd name="T30" fmla="*/ 211 w 782"/>
              <a:gd name="T31" fmla="*/ 154 h 666"/>
              <a:gd name="T32" fmla="*/ 207 w 782"/>
              <a:gd name="T33" fmla="*/ 154 h 666"/>
              <a:gd name="T34" fmla="*/ 204 w 782"/>
              <a:gd name="T35" fmla="*/ 154 h 666"/>
              <a:gd name="T36" fmla="*/ 193 w 782"/>
              <a:gd name="T37" fmla="*/ 158 h 666"/>
              <a:gd name="T38" fmla="*/ 185 w 782"/>
              <a:gd name="T39" fmla="*/ 164 h 666"/>
              <a:gd name="T40" fmla="*/ 12 w 782"/>
              <a:gd name="T41" fmla="*/ 331 h 666"/>
              <a:gd name="T42" fmla="*/ 12 w 782"/>
              <a:gd name="T43" fmla="*/ 331 h 666"/>
              <a:gd name="T44" fmla="*/ 4 w 782"/>
              <a:gd name="T45" fmla="*/ 340 h 666"/>
              <a:gd name="T46" fmla="*/ 0 w 782"/>
              <a:gd name="T47" fmla="*/ 350 h 666"/>
              <a:gd name="T48" fmla="*/ 0 w 782"/>
              <a:gd name="T49" fmla="*/ 354 h 666"/>
              <a:gd name="T50" fmla="*/ 0 w 782"/>
              <a:gd name="T51" fmla="*/ 357 h 666"/>
              <a:gd name="T52" fmla="*/ 1 w 782"/>
              <a:gd name="T53" fmla="*/ 361 h 666"/>
              <a:gd name="T54" fmla="*/ 3 w 782"/>
              <a:gd name="T55" fmla="*/ 364 h 666"/>
              <a:gd name="T56" fmla="*/ 111 w 782"/>
              <a:gd name="T57" fmla="*/ 476 h 666"/>
              <a:gd name="T58" fmla="*/ 111 w 782"/>
              <a:gd name="T59" fmla="*/ 476 h 666"/>
              <a:gd name="T60" fmla="*/ 114 w 782"/>
              <a:gd name="T61" fmla="*/ 480 h 666"/>
              <a:gd name="T62" fmla="*/ 116 w 782"/>
              <a:gd name="T63" fmla="*/ 484 h 666"/>
              <a:gd name="T64" fmla="*/ 284 w 782"/>
              <a:gd name="T65" fmla="*/ 657 h 666"/>
              <a:gd name="T66" fmla="*/ 284 w 782"/>
              <a:gd name="T67" fmla="*/ 657 h 666"/>
              <a:gd name="T68" fmla="*/ 288 w 782"/>
              <a:gd name="T69" fmla="*/ 661 h 666"/>
              <a:gd name="T70" fmla="*/ 293 w 782"/>
              <a:gd name="T71" fmla="*/ 663 h 666"/>
              <a:gd name="T72" fmla="*/ 300 w 782"/>
              <a:gd name="T73" fmla="*/ 664 h 666"/>
              <a:gd name="T74" fmla="*/ 305 w 782"/>
              <a:gd name="T75" fmla="*/ 666 h 666"/>
              <a:gd name="T76" fmla="*/ 310 w 782"/>
              <a:gd name="T77" fmla="*/ 664 h 666"/>
              <a:gd name="T78" fmla="*/ 315 w 782"/>
              <a:gd name="T79" fmla="*/ 663 h 666"/>
              <a:gd name="T80" fmla="*/ 320 w 782"/>
              <a:gd name="T81" fmla="*/ 661 h 666"/>
              <a:gd name="T82" fmla="*/ 325 w 782"/>
              <a:gd name="T83" fmla="*/ 657 h 666"/>
              <a:gd name="T84" fmla="*/ 773 w 782"/>
              <a:gd name="T85" fmla="*/ 222 h 666"/>
              <a:gd name="T86" fmla="*/ 773 w 782"/>
              <a:gd name="T87" fmla="*/ 222 h 666"/>
              <a:gd name="T88" fmla="*/ 777 w 782"/>
              <a:gd name="T89" fmla="*/ 217 h 666"/>
              <a:gd name="T90" fmla="*/ 779 w 782"/>
              <a:gd name="T91" fmla="*/ 212 h 666"/>
              <a:gd name="T92" fmla="*/ 781 w 782"/>
              <a:gd name="T93" fmla="*/ 207 h 666"/>
              <a:gd name="T94" fmla="*/ 782 w 782"/>
              <a:gd name="T95" fmla="*/ 202 h 666"/>
              <a:gd name="T96" fmla="*/ 781 w 782"/>
              <a:gd name="T97" fmla="*/ 196 h 666"/>
              <a:gd name="T98" fmla="*/ 779 w 782"/>
              <a:gd name="T99" fmla="*/ 191 h 666"/>
              <a:gd name="T100" fmla="*/ 777 w 782"/>
              <a:gd name="T101" fmla="*/ 186 h 666"/>
              <a:gd name="T102" fmla="*/ 773 w 782"/>
              <a:gd name="T103" fmla="*/ 182 h 666"/>
              <a:gd name="T104" fmla="*/ 773 w 782"/>
              <a:gd name="T105" fmla="*/ 1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2" h="666">
                <a:moveTo>
                  <a:pt x="773" y="182"/>
                </a:moveTo>
                <a:lnTo>
                  <a:pt x="606" y="9"/>
                </a:lnTo>
                <a:lnTo>
                  <a:pt x="606" y="9"/>
                </a:lnTo>
                <a:lnTo>
                  <a:pt x="601" y="5"/>
                </a:lnTo>
                <a:lnTo>
                  <a:pt x="596" y="3"/>
                </a:lnTo>
                <a:lnTo>
                  <a:pt x="591" y="0"/>
                </a:lnTo>
                <a:lnTo>
                  <a:pt x="586" y="0"/>
                </a:lnTo>
                <a:lnTo>
                  <a:pt x="580" y="0"/>
                </a:lnTo>
                <a:lnTo>
                  <a:pt x="575" y="3"/>
                </a:lnTo>
                <a:lnTo>
                  <a:pt x="570" y="5"/>
                </a:lnTo>
                <a:lnTo>
                  <a:pt x="565" y="8"/>
                </a:lnTo>
                <a:lnTo>
                  <a:pt x="312" y="255"/>
                </a:lnTo>
                <a:lnTo>
                  <a:pt x="217" y="158"/>
                </a:lnTo>
                <a:lnTo>
                  <a:pt x="217" y="158"/>
                </a:lnTo>
                <a:lnTo>
                  <a:pt x="215" y="155"/>
                </a:lnTo>
                <a:lnTo>
                  <a:pt x="211" y="154"/>
                </a:lnTo>
                <a:lnTo>
                  <a:pt x="207" y="154"/>
                </a:lnTo>
                <a:lnTo>
                  <a:pt x="204" y="154"/>
                </a:lnTo>
                <a:lnTo>
                  <a:pt x="193" y="158"/>
                </a:lnTo>
                <a:lnTo>
                  <a:pt x="185" y="164"/>
                </a:lnTo>
                <a:lnTo>
                  <a:pt x="12" y="331"/>
                </a:lnTo>
                <a:lnTo>
                  <a:pt x="12" y="331"/>
                </a:lnTo>
                <a:lnTo>
                  <a:pt x="4" y="340"/>
                </a:lnTo>
                <a:lnTo>
                  <a:pt x="0" y="350"/>
                </a:lnTo>
                <a:lnTo>
                  <a:pt x="0" y="354"/>
                </a:lnTo>
                <a:lnTo>
                  <a:pt x="0" y="357"/>
                </a:lnTo>
                <a:lnTo>
                  <a:pt x="1" y="361"/>
                </a:lnTo>
                <a:lnTo>
                  <a:pt x="3" y="364"/>
                </a:lnTo>
                <a:lnTo>
                  <a:pt x="111" y="476"/>
                </a:lnTo>
                <a:lnTo>
                  <a:pt x="111" y="476"/>
                </a:lnTo>
                <a:lnTo>
                  <a:pt x="114" y="480"/>
                </a:lnTo>
                <a:lnTo>
                  <a:pt x="116" y="484"/>
                </a:lnTo>
                <a:lnTo>
                  <a:pt x="284" y="657"/>
                </a:lnTo>
                <a:lnTo>
                  <a:pt x="284" y="657"/>
                </a:lnTo>
                <a:lnTo>
                  <a:pt x="288" y="661"/>
                </a:lnTo>
                <a:lnTo>
                  <a:pt x="293" y="663"/>
                </a:lnTo>
                <a:lnTo>
                  <a:pt x="300" y="664"/>
                </a:lnTo>
                <a:lnTo>
                  <a:pt x="305" y="666"/>
                </a:lnTo>
                <a:lnTo>
                  <a:pt x="310" y="664"/>
                </a:lnTo>
                <a:lnTo>
                  <a:pt x="315" y="663"/>
                </a:lnTo>
                <a:lnTo>
                  <a:pt x="320" y="661"/>
                </a:lnTo>
                <a:lnTo>
                  <a:pt x="325" y="657"/>
                </a:lnTo>
                <a:lnTo>
                  <a:pt x="773" y="222"/>
                </a:lnTo>
                <a:lnTo>
                  <a:pt x="773" y="222"/>
                </a:lnTo>
                <a:lnTo>
                  <a:pt x="777" y="217"/>
                </a:lnTo>
                <a:lnTo>
                  <a:pt x="779" y="212"/>
                </a:lnTo>
                <a:lnTo>
                  <a:pt x="781" y="207"/>
                </a:lnTo>
                <a:lnTo>
                  <a:pt x="782" y="202"/>
                </a:lnTo>
                <a:lnTo>
                  <a:pt x="781" y="196"/>
                </a:lnTo>
                <a:lnTo>
                  <a:pt x="779" y="191"/>
                </a:lnTo>
                <a:lnTo>
                  <a:pt x="777" y="186"/>
                </a:lnTo>
                <a:lnTo>
                  <a:pt x="773" y="182"/>
                </a:lnTo>
                <a:lnTo>
                  <a:pt x="773" y="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E31D1ECD-36CE-2244-9F88-B71DED99883E}"/>
              </a:ext>
            </a:extLst>
          </p:cNvPr>
          <p:cNvSpPr>
            <a:spLocks/>
          </p:cNvSpPr>
          <p:nvPr/>
        </p:nvSpPr>
        <p:spPr bwMode="auto">
          <a:xfrm>
            <a:off x="2364342" y="7005548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191C5B-99AC-6E44-BB39-A5573D6138CD}"/>
              </a:ext>
            </a:extLst>
          </p:cNvPr>
          <p:cNvSpPr txBox="1"/>
          <p:nvPr/>
        </p:nvSpPr>
        <p:spPr>
          <a:xfrm>
            <a:off x="3695856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Comunidade</a:t>
            </a:r>
            <a:endParaRPr lang="en-US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6F16A50-D138-C440-A7BE-349DA329AA00}"/>
              </a:ext>
            </a:extLst>
          </p:cNvPr>
          <p:cNvSpPr txBox="1"/>
          <p:nvPr/>
        </p:nvSpPr>
        <p:spPr>
          <a:xfrm>
            <a:off x="1904615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Corporação</a:t>
            </a:r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0931EC7-6E24-D844-AAE2-6408852EF9B6}"/>
              </a:ext>
            </a:extLst>
          </p:cNvPr>
          <p:cNvSpPr txBox="1"/>
          <p:nvPr/>
        </p:nvSpPr>
        <p:spPr>
          <a:xfrm>
            <a:off x="5433830" y="8288885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b="1" dirty="0" err="1">
                <a:latin typeface="Gotham HTF" pitchFamily="2" charset="77"/>
              </a:rPr>
              <a:t>Comunidade</a:t>
            </a:r>
            <a:endParaRPr lang="en-US" b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BD4E6C9-A6F0-4D4C-8819-41C00254C601}"/>
              </a:ext>
            </a:extLst>
          </p:cNvPr>
          <p:cNvSpPr txBox="1"/>
          <p:nvPr/>
        </p:nvSpPr>
        <p:spPr>
          <a:xfrm>
            <a:off x="3702814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 err="1">
                <a:latin typeface="Gotham HTF" pitchFamily="2" charset="77"/>
              </a:rPr>
              <a:t>Doação</a:t>
            </a:r>
            <a:endParaRPr lang="en-US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5A0259-F92C-BA44-8FD7-27FE384D986A}"/>
              </a:ext>
            </a:extLst>
          </p:cNvPr>
          <p:cNvSpPr txBox="1"/>
          <p:nvPr/>
        </p:nvSpPr>
        <p:spPr>
          <a:xfrm>
            <a:off x="1911573" y="8612128"/>
            <a:ext cx="1111681" cy="218406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en-US" dirty="0">
                <a:latin typeface="Gotham HTF" pitchFamily="2" charset="77"/>
              </a:rPr>
              <a:t>20% das </a:t>
            </a:r>
            <a:r>
              <a:rPr lang="en-US" dirty="0" err="1">
                <a:latin typeface="Gotham HTF" pitchFamily="2" charset="77"/>
              </a:rPr>
              <a:t>taxas</a:t>
            </a:r>
            <a:endParaRPr 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B384222-E8C5-FA4C-9D32-D2627D29E053}"/>
              </a:ext>
            </a:extLst>
          </p:cNvPr>
          <p:cNvSpPr txBox="1"/>
          <p:nvPr/>
        </p:nvSpPr>
        <p:spPr>
          <a:xfrm>
            <a:off x="4912417" y="8564673"/>
            <a:ext cx="1960273" cy="264357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pPr>
              <a:lnSpc>
                <a:spcPct val="85000"/>
              </a:lnSpc>
            </a:pPr>
            <a:r>
              <a:rPr lang="en-US" b="1" dirty="0">
                <a:latin typeface="Gotham HTF" pitchFamily="2" charset="77"/>
              </a:rPr>
              <a:t>7.77% das </a:t>
            </a:r>
            <a:r>
              <a:rPr lang="en-US" b="1" dirty="0" err="1">
                <a:latin typeface="Gotham HTF" pitchFamily="2" charset="77"/>
              </a:rPr>
              <a:t>taxas</a:t>
            </a:r>
            <a:endParaRPr lang="en-US" b="1" dirty="0">
              <a:latin typeface="Gotham HTF" pitchFamily="2" charset="77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Gotham HTF" pitchFamily="2" charset="77"/>
              </a:rPr>
              <a:t>(</a:t>
            </a:r>
            <a:r>
              <a:rPr lang="en-US" sz="900" dirty="0" err="1">
                <a:latin typeface="Gotham HTF" pitchFamily="2" charset="77"/>
              </a:rPr>
              <a:t>Diminuindo</a:t>
            </a:r>
            <a:r>
              <a:rPr lang="en-US" sz="900" dirty="0">
                <a:latin typeface="Gotham HTF" pitchFamily="2" charset="77"/>
              </a:rPr>
              <a:t> 1.1% </a:t>
            </a:r>
            <a:r>
              <a:rPr lang="en-US" sz="900" dirty="0" err="1">
                <a:latin typeface="Gotham HTF" pitchFamily="2" charset="77"/>
              </a:rPr>
              <a:t>anualmente</a:t>
            </a:r>
            <a:r>
              <a:rPr lang="en-US" sz="900" dirty="0">
                <a:latin typeface="Gotham HTF" pitchFamily="2" charset="77"/>
              </a:rPr>
              <a:t>)</a:t>
            </a:r>
            <a:endParaRPr lang="en-US" sz="9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5F1A9F9-CAB7-3C40-959A-A1293DB9D8BE}"/>
              </a:ext>
            </a:extLst>
          </p:cNvPr>
          <p:cNvSpPr/>
          <p:nvPr/>
        </p:nvSpPr>
        <p:spPr>
          <a:xfrm>
            <a:off x="2102127" y="1916075"/>
            <a:ext cx="627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Gotham HTF" pitchFamily="2" charset="77"/>
              </a:rPr>
              <a:t>21M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7B9B5-90D8-6E4F-9149-F2B742BACDE5}"/>
              </a:ext>
            </a:extLst>
          </p:cNvPr>
          <p:cNvSpPr/>
          <p:nvPr/>
        </p:nvSpPr>
        <p:spPr>
          <a:xfrm>
            <a:off x="5736396" y="8977134"/>
            <a:ext cx="1130439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Version 4 – 22</a:t>
            </a:r>
            <a:r>
              <a:rPr lang="en-US" sz="600" baseline="30000" dirty="0">
                <a:solidFill>
                  <a:schemeClr val="bg2"/>
                </a:solidFill>
                <a:latin typeface="Gotham HTF Book" pitchFamily="2" charset="77"/>
              </a:rPr>
              <a:t>nd</a:t>
            </a:r>
            <a:r>
              <a:rPr lang="en-US" sz="600" dirty="0">
                <a:solidFill>
                  <a:schemeClr val="bg2"/>
                </a:solidFill>
                <a:latin typeface="Gotham HTF Book" pitchFamily="2" charset="77"/>
              </a:rPr>
              <a:t> Feb 2021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35CEA140-407E-8D44-8F97-DE8E6E45D626}"/>
              </a:ext>
            </a:extLst>
          </p:cNvPr>
          <p:cNvSpPr>
            <a:spLocks/>
          </p:cNvSpPr>
          <p:nvPr/>
        </p:nvSpPr>
        <p:spPr bwMode="auto">
          <a:xfrm>
            <a:off x="4126126" y="7608517"/>
            <a:ext cx="161189" cy="161189"/>
          </a:xfrm>
          <a:custGeom>
            <a:avLst/>
            <a:gdLst>
              <a:gd name="T0" fmla="*/ 546 w 669"/>
              <a:gd name="T1" fmla="*/ 335 h 669"/>
              <a:gd name="T2" fmla="*/ 661 w 669"/>
              <a:gd name="T3" fmla="*/ 220 h 669"/>
              <a:gd name="T4" fmla="*/ 667 w 669"/>
              <a:gd name="T5" fmla="*/ 210 h 669"/>
              <a:gd name="T6" fmla="*/ 669 w 669"/>
              <a:gd name="T7" fmla="*/ 198 h 669"/>
              <a:gd name="T8" fmla="*/ 667 w 669"/>
              <a:gd name="T9" fmla="*/ 188 h 669"/>
              <a:gd name="T10" fmla="*/ 661 w 669"/>
              <a:gd name="T11" fmla="*/ 178 h 669"/>
              <a:gd name="T12" fmla="*/ 490 w 669"/>
              <a:gd name="T13" fmla="*/ 9 h 669"/>
              <a:gd name="T14" fmla="*/ 481 w 669"/>
              <a:gd name="T15" fmla="*/ 3 h 669"/>
              <a:gd name="T16" fmla="*/ 470 w 669"/>
              <a:gd name="T17" fmla="*/ 0 h 669"/>
              <a:gd name="T18" fmla="*/ 460 w 669"/>
              <a:gd name="T19" fmla="*/ 3 h 669"/>
              <a:gd name="T20" fmla="*/ 450 w 669"/>
              <a:gd name="T21" fmla="*/ 9 h 669"/>
              <a:gd name="T22" fmla="*/ 219 w 669"/>
              <a:gd name="T23" fmla="*/ 9 h 669"/>
              <a:gd name="T24" fmla="*/ 215 w 669"/>
              <a:gd name="T25" fmla="*/ 5 h 669"/>
              <a:gd name="T26" fmla="*/ 203 w 669"/>
              <a:gd name="T27" fmla="*/ 0 h 669"/>
              <a:gd name="T28" fmla="*/ 193 w 669"/>
              <a:gd name="T29" fmla="*/ 0 h 669"/>
              <a:gd name="T30" fmla="*/ 183 w 669"/>
              <a:gd name="T31" fmla="*/ 5 h 669"/>
              <a:gd name="T32" fmla="*/ 8 w 669"/>
              <a:gd name="T33" fmla="*/ 178 h 669"/>
              <a:gd name="T34" fmla="*/ 4 w 669"/>
              <a:gd name="T35" fmla="*/ 183 h 669"/>
              <a:gd name="T36" fmla="*/ 0 w 669"/>
              <a:gd name="T37" fmla="*/ 193 h 669"/>
              <a:gd name="T38" fmla="*/ 0 w 669"/>
              <a:gd name="T39" fmla="*/ 205 h 669"/>
              <a:gd name="T40" fmla="*/ 4 w 669"/>
              <a:gd name="T41" fmla="*/ 215 h 669"/>
              <a:gd name="T42" fmla="*/ 124 w 669"/>
              <a:gd name="T43" fmla="*/ 335 h 669"/>
              <a:gd name="T44" fmla="*/ 8 w 669"/>
              <a:gd name="T45" fmla="*/ 450 h 669"/>
              <a:gd name="T46" fmla="*/ 1 w 669"/>
              <a:gd name="T47" fmla="*/ 460 h 669"/>
              <a:gd name="T48" fmla="*/ 0 w 669"/>
              <a:gd name="T49" fmla="*/ 470 h 669"/>
              <a:gd name="T50" fmla="*/ 1 w 669"/>
              <a:gd name="T51" fmla="*/ 481 h 669"/>
              <a:gd name="T52" fmla="*/ 8 w 669"/>
              <a:gd name="T53" fmla="*/ 490 h 669"/>
              <a:gd name="T54" fmla="*/ 178 w 669"/>
              <a:gd name="T55" fmla="*/ 661 h 669"/>
              <a:gd name="T56" fmla="*/ 188 w 669"/>
              <a:gd name="T57" fmla="*/ 667 h 669"/>
              <a:gd name="T58" fmla="*/ 198 w 669"/>
              <a:gd name="T59" fmla="*/ 669 h 669"/>
              <a:gd name="T60" fmla="*/ 210 w 669"/>
              <a:gd name="T61" fmla="*/ 667 h 669"/>
              <a:gd name="T62" fmla="*/ 219 w 669"/>
              <a:gd name="T63" fmla="*/ 661 h 669"/>
              <a:gd name="T64" fmla="*/ 450 w 669"/>
              <a:gd name="T65" fmla="*/ 661 h 669"/>
              <a:gd name="T66" fmla="*/ 455 w 669"/>
              <a:gd name="T67" fmla="*/ 664 h 669"/>
              <a:gd name="T68" fmla="*/ 465 w 669"/>
              <a:gd name="T69" fmla="*/ 669 h 669"/>
              <a:gd name="T70" fmla="*/ 475 w 669"/>
              <a:gd name="T71" fmla="*/ 669 h 669"/>
              <a:gd name="T72" fmla="*/ 486 w 669"/>
              <a:gd name="T73" fmla="*/ 664 h 669"/>
              <a:gd name="T74" fmla="*/ 661 w 669"/>
              <a:gd name="T75" fmla="*/ 490 h 669"/>
              <a:gd name="T76" fmla="*/ 664 w 669"/>
              <a:gd name="T77" fmla="*/ 486 h 669"/>
              <a:gd name="T78" fmla="*/ 668 w 669"/>
              <a:gd name="T79" fmla="*/ 476 h 669"/>
              <a:gd name="T80" fmla="*/ 668 w 669"/>
              <a:gd name="T81" fmla="*/ 465 h 669"/>
              <a:gd name="T82" fmla="*/ 664 w 669"/>
              <a:gd name="T83" fmla="*/ 455 h 669"/>
              <a:gd name="T84" fmla="*/ 661 w 669"/>
              <a:gd name="T85" fmla="*/ 45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9" h="669">
                <a:moveTo>
                  <a:pt x="661" y="450"/>
                </a:moveTo>
                <a:lnTo>
                  <a:pt x="546" y="335"/>
                </a:lnTo>
                <a:lnTo>
                  <a:pt x="661" y="220"/>
                </a:lnTo>
                <a:lnTo>
                  <a:pt x="661" y="220"/>
                </a:lnTo>
                <a:lnTo>
                  <a:pt x="664" y="215"/>
                </a:lnTo>
                <a:lnTo>
                  <a:pt x="667" y="210"/>
                </a:lnTo>
                <a:lnTo>
                  <a:pt x="668" y="205"/>
                </a:lnTo>
                <a:lnTo>
                  <a:pt x="669" y="198"/>
                </a:lnTo>
                <a:lnTo>
                  <a:pt x="668" y="193"/>
                </a:lnTo>
                <a:lnTo>
                  <a:pt x="667" y="188"/>
                </a:lnTo>
                <a:lnTo>
                  <a:pt x="664" y="183"/>
                </a:lnTo>
                <a:lnTo>
                  <a:pt x="661" y="178"/>
                </a:lnTo>
                <a:lnTo>
                  <a:pt x="490" y="9"/>
                </a:lnTo>
                <a:lnTo>
                  <a:pt x="490" y="9"/>
                </a:lnTo>
                <a:lnTo>
                  <a:pt x="486" y="5"/>
                </a:lnTo>
                <a:lnTo>
                  <a:pt x="481" y="3"/>
                </a:lnTo>
                <a:lnTo>
                  <a:pt x="475" y="0"/>
                </a:lnTo>
                <a:lnTo>
                  <a:pt x="470" y="0"/>
                </a:lnTo>
                <a:lnTo>
                  <a:pt x="465" y="0"/>
                </a:lnTo>
                <a:lnTo>
                  <a:pt x="460" y="3"/>
                </a:lnTo>
                <a:lnTo>
                  <a:pt x="455" y="5"/>
                </a:lnTo>
                <a:lnTo>
                  <a:pt x="450" y="9"/>
                </a:lnTo>
                <a:lnTo>
                  <a:pt x="335" y="124"/>
                </a:lnTo>
                <a:lnTo>
                  <a:pt x="219" y="9"/>
                </a:lnTo>
                <a:lnTo>
                  <a:pt x="219" y="9"/>
                </a:lnTo>
                <a:lnTo>
                  <a:pt x="215" y="5"/>
                </a:lnTo>
                <a:lnTo>
                  <a:pt x="210" y="3"/>
                </a:lnTo>
                <a:lnTo>
                  <a:pt x="203" y="0"/>
                </a:lnTo>
                <a:lnTo>
                  <a:pt x="198" y="0"/>
                </a:lnTo>
                <a:lnTo>
                  <a:pt x="193" y="0"/>
                </a:lnTo>
                <a:lnTo>
                  <a:pt x="188" y="3"/>
                </a:lnTo>
                <a:lnTo>
                  <a:pt x="183" y="5"/>
                </a:lnTo>
                <a:lnTo>
                  <a:pt x="178" y="9"/>
                </a:lnTo>
                <a:lnTo>
                  <a:pt x="8" y="178"/>
                </a:lnTo>
                <a:lnTo>
                  <a:pt x="8" y="178"/>
                </a:lnTo>
                <a:lnTo>
                  <a:pt x="4" y="183"/>
                </a:lnTo>
                <a:lnTo>
                  <a:pt x="1" y="188"/>
                </a:lnTo>
                <a:lnTo>
                  <a:pt x="0" y="193"/>
                </a:lnTo>
                <a:lnTo>
                  <a:pt x="0" y="198"/>
                </a:lnTo>
                <a:lnTo>
                  <a:pt x="0" y="205"/>
                </a:lnTo>
                <a:lnTo>
                  <a:pt x="1" y="210"/>
                </a:lnTo>
                <a:lnTo>
                  <a:pt x="4" y="215"/>
                </a:lnTo>
                <a:lnTo>
                  <a:pt x="8" y="220"/>
                </a:lnTo>
                <a:lnTo>
                  <a:pt x="124" y="335"/>
                </a:lnTo>
                <a:lnTo>
                  <a:pt x="8" y="450"/>
                </a:lnTo>
                <a:lnTo>
                  <a:pt x="8" y="450"/>
                </a:lnTo>
                <a:lnTo>
                  <a:pt x="4" y="455"/>
                </a:lnTo>
                <a:lnTo>
                  <a:pt x="1" y="460"/>
                </a:lnTo>
                <a:lnTo>
                  <a:pt x="0" y="465"/>
                </a:lnTo>
                <a:lnTo>
                  <a:pt x="0" y="470"/>
                </a:lnTo>
                <a:lnTo>
                  <a:pt x="0" y="476"/>
                </a:lnTo>
                <a:lnTo>
                  <a:pt x="1" y="481"/>
                </a:lnTo>
                <a:lnTo>
                  <a:pt x="4" y="486"/>
                </a:lnTo>
                <a:lnTo>
                  <a:pt x="8" y="490"/>
                </a:lnTo>
                <a:lnTo>
                  <a:pt x="178" y="661"/>
                </a:lnTo>
                <a:lnTo>
                  <a:pt x="178" y="661"/>
                </a:lnTo>
                <a:lnTo>
                  <a:pt x="183" y="664"/>
                </a:lnTo>
                <a:lnTo>
                  <a:pt x="188" y="667"/>
                </a:lnTo>
                <a:lnTo>
                  <a:pt x="193" y="669"/>
                </a:lnTo>
                <a:lnTo>
                  <a:pt x="198" y="669"/>
                </a:lnTo>
                <a:lnTo>
                  <a:pt x="203" y="669"/>
                </a:lnTo>
                <a:lnTo>
                  <a:pt x="210" y="667"/>
                </a:lnTo>
                <a:lnTo>
                  <a:pt x="215" y="664"/>
                </a:lnTo>
                <a:lnTo>
                  <a:pt x="219" y="661"/>
                </a:lnTo>
                <a:lnTo>
                  <a:pt x="335" y="546"/>
                </a:lnTo>
                <a:lnTo>
                  <a:pt x="450" y="661"/>
                </a:lnTo>
                <a:lnTo>
                  <a:pt x="450" y="661"/>
                </a:lnTo>
                <a:lnTo>
                  <a:pt x="455" y="664"/>
                </a:lnTo>
                <a:lnTo>
                  <a:pt x="460" y="667"/>
                </a:lnTo>
                <a:lnTo>
                  <a:pt x="465" y="669"/>
                </a:lnTo>
                <a:lnTo>
                  <a:pt x="470" y="669"/>
                </a:lnTo>
                <a:lnTo>
                  <a:pt x="475" y="669"/>
                </a:lnTo>
                <a:lnTo>
                  <a:pt x="481" y="667"/>
                </a:lnTo>
                <a:lnTo>
                  <a:pt x="486" y="664"/>
                </a:lnTo>
                <a:lnTo>
                  <a:pt x="490" y="661"/>
                </a:lnTo>
                <a:lnTo>
                  <a:pt x="661" y="490"/>
                </a:lnTo>
                <a:lnTo>
                  <a:pt x="661" y="490"/>
                </a:lnTo>
                <a:lnTo>
                  <a:pt x="664" y="486"/>
                </a:lnTo>
                <a:lnTo>
                  <a:pt x="667" y="481"/>
                </a:lnTo>
                <a:lnTo>
                  <a:pt x="668" y="476"/>
                </a:lnTo>
                <a:lnTo>
                  <a:pt x="669" y="470"/>
                </a:lnTo>
                <a:lnTo>
                  <a:pt x="668" y="465"/>
                </a:lnTo>
                <a:lnTo>
                  <a:pt x="667" y="460"/>
                </a:lnTo>
                <a:lnTo>
                  <a:pt x="664" y="455"/>
                </a:lnTo>
                <a:lnTo>
                  <a:pt x="661" y="450"/>
                </a:lnTo>
                <a:lnTo>
                  <a:pt x="661" y="4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131</Words>
  <Application>Microsoft Office PowerPoint</Application>
  <PresentationFormat>Papel 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Gotham HTF Book</vt:lpstr>
      <vt:lpstr>Calibri</vt:lpstr>
      <vt:lpstr>Gotham HTF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Rodrigo Guimarães</cp:lastModifiedBy>
  <cp:revision>50</cp:revision>
  <cp:lastPrinted>2020-07-19T12:20:33Z</cp:lastPrinted>
  <dcterms:created xsi:type="dcterms:W3CDTF">2020-07-14T13:42:50Z</dcterms:created>
  <dcterms:modified xsi:type="dcterms:W3CDTF">2021-03-07T05:49:50Z</dcterms:modified>
</cp:coreProperties>
</file>