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 autoAdjust="0"/>
    <p:restoredTop sz="94284" autoAdjust="0"/>
  </p:normalViewPr>
  <p:slideViewPr>
    <p:cSldViewPr snapToGrid="0">
      <p:cViewPr>
        <p:scale>
          <a:sx n="98" d="100"/>
          <a:sy n="98" d="100"/>
        </p:scale>
        <p:origin x="918" y="-774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svg"/><Relationship Id="rId10" Type="http://schemas.openxmlformats.org/officeDocument/2006/relationships/image" Target="../media/image8.png"/><Relationship Id="rId19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7441"/>
            <a:ext cx="6264275" cy="322325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030040"/>
            <a:ext cx="6029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P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or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que nem todo mundo consegue ganhar dinheiro em casa? Agora você pode! Se você apostar o token ECR, poderá interagir diretamente com um contrato inteligente baseado em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blockchain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* e criar tokens EUSD livremente negociáveis ​​instantaneamente. 1 EUSD é sempre e em qualquer lugar válido por 1 dólar em Epic Cash.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otham HTF Black" pitchFamily="2" charset="77"/>
                <a:cs typeface="Arial" pitchFamily="34" charset="0"/>
              </a:rPr>
              <a:t>Epicenter Token – “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Reserva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de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cada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cidadão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”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05" y="206574"/>
            <a:ext cx="729512" cy="70826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3314477" y="6542547"/>
            <a:ext cx="3107995" cy="5858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540000">
              <a:spcBef>
                <a:spcPts val="600"/>
              </a:spcBef>
              <a:spcAft>
                <a:spcPts val="600"/>
              </a:spcAft>
            </a:pPr>
            <a:r>
              <a:rPr lang="pt-BR" sz="1600" dirty="0">
                <a:latin typeface="Gotham HTF Book" pitchFamily="2" charset="77"/>
                <a:cs typeface="Arial" pitchFamily="34" charset="0"/>
              </a:rPr>
              <a:t>Nunca pode ser apreendido, congelado </a:t>
            </a:r>
          </a:p>
          <a:p>
            <a:pPr defTabSz="540000">
              <a:spcBef>
                <a:spcPts val="600"/>
              </a:spcBef>
              <a:spcAft>
                <a:spcPts val="600"/>
              </a:spcAft>
            </a:pPr>
            <a:r>
              <a:rPr lang="pt-BR" sz="1600" dirty="0">
                <a:latin typeface="Gotham HTF Book" pitchFamily="2" charset="77"/>
                <a:cs typeface="Arial" pitchFamily="34" charset="0"/>
              </a:rPr>
              <a:t>ou colocado na lista negra por ninguém</a:t>
            </a:r>
            <a:endParaRPr lang="en-GB" sz="16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271879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ONDE POSSO GASTAR EUSD?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353695" y="2462884"/>
            <a:ext cx="60990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200" b="1" dirty="0">
                <a:latin typeface="Gotham HTF Black" pitchFamily="2" charset="77"/>
                <a:cs typeface="Arial" pitchFamily="34" charset="0"/>
              </a:rPr>
              <a:t>SEJA SEU PRÓPRIO BANCO</a:t>
            </a:r>
            <a:endParaRPr lang="en-US" sz="4200" b="1" dirty="0">
              <a:latin typeface="Gotham HTF Black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3C2B2-B1AA-0F4C-942D-44B8024824E7}"/>
              </a:ext>
            </a:extLst>
          </p:cNvPr>
          <p:cNvGrpSpPr/>
          <p:nvPr/>
        </p:nvGrpSpPr>
        <p:grpSpPr>
          <a:xfrm>
            <a:off x="466805" y="3600474"/>
            <a:ext cx="5894659" cy="2682760"/>
            <a:chOff x="466805" y="3749614"/>
            <a:chExt cx="5141298" cy="162073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EAD22538-6209-D745-AE38-9C2B863DF0CE}"/>
                </a:ext>
              </a:extLst>
            </p:cNvPr>
            <p:cNvSpPr/>
            <p:nvPr/>
          </p:nvSpPr>
          <p:spPr>
            <a:xfrm>
              <a:off x="466805" y="3749614"/>
              <a:ext cx="2483728" cy="1620732"/>
            </a:xfrm>
            <a:prstGeom prst="roundRect">
              <a:avLst>
                <a:gd name="adj" fmla="val 400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878518A-400A-1643-BA94-930E215BFEB7}"/>
                </a:ext>
              </a:extLst>
            </p:cNvPr>
            <p:cNvSpPr/>
            <p:nvPr/>
          </p:nvSpPr>
          <p:spPr>
            <a:xfrm>
              <a:off x="3124375" y="3749614"/>
              <a:ext cx="2483728" cy="1620732"/>
            </a:xfrm>
            <a:prstGeom prst="roundRect">
              <a:avLst>
                <a:gd name="adj" fmla="val 5205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9299E8-F52A-0641-90F9-7007A8D266E0}"/>
              </a:ext>
            </a:extLst>
          </p:cNvPr>
          <p:cNvSpPr txBox="1"/>
          <p:nvPr/>
        </p:nvSpPr>
        <p:spPr bwMode="auto">
          <a:xfrm>
            <a:off x="697283" y="4019629"/>
            <a:ext cx="2161104" cy="24699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Compra</a:t>
            </a:r>
            <a:r>
              <a:rPr lang="en-US" sz="1050" dirty="0"/>
              <a:t> gift cards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Compra</a:t>
            </a:r>
            <a:r>
              <a:rPr lang="en-US" sz="1050" dirty="0"/>
              <a:t> </a:t>
            </a:r>
            <a:r>
              <a:rPr lang="en-US" sz="1050" dirty="0" err="1"/>
              <a:t>cartões</a:t>
            </a:r>
            <a:r>
              <a:rPr lang="en-US" sz="1050" dirty="0"/>
              <a:t> de </a:t>
            </a:r>
            <a:r>
              <a:rPr lang="en-US" sz="1050" dirty="0" err="1"/>
              <a:t>crédito</a:t>
            </a:r>
            <a:r>
              <a:rPr lang="en-US" sz="1050" dirty="0"/>
              <a:t> </a:t>
            </a:r>
            <a:r>
              <a:rPr lang="en-US" sz="1050" dirty="0" err="1"/>
              <a:t>pré-pago</a:t>
            </a:r>
            <a:endParaRPr lang="en-US" sz="1050" dirty="0"/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Paga</a:t>
            </a:r>
            <a:r>
              <a:rPr lang="en-US" sz="1050" dirty="0"/>
              <a:t> </a:t>
            </a:r>
            <a:r>
              <a:rPr lang="en-US" sz="1050" dirty="0" err="1"/>
              <a:t>dívidas</a:t>
            </a:r>
            <a:r>
              <a:rPr lang="en-US" sz="1050" dirty="0"/>
              <a:t> do </a:t>
            </a:r>
            <a:r>
              <a:rPr lang="en-US" sz="1050" dirty="0" err="1"/>
              <a:t>cartão</a:t>
            </a:r>
            <a:r>
              <a:rPr lang="en-US" sz="1050" dirty="0"/>
              <a:t> de </a:t>
            </a:r>
            <a:r>
              <a:rPr lang="en-US" sz="1050" dirty="0" err="1"/>
              <a:t>crédito</a:t>
            </a:r>
            <a:endParaRPr lang="en-US" sz="1050" dirty="0"/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Paga</a:t>
            </a:r>
            <a:r>
              <a:rPr lang="en-US" sz="1050" dirty="0"/>
              <a:t> </a:t>
            </a:r>
            <a:r>
              <a:rPr lang="en-US" sz="1050" dirty="0" err="1"/>
              <a:t>dívidas</a:t>
            </a:r>
            <a:r>
              <a:rPr lang="en-US" sz="1050" dirty="0"/>
              <a:t> de </a:t>
            </a:r>
            <a:r>
              <a:rPr lang="en-US" sz="1050" dirty="0" err="1"/>
              <a:t>empréstimo</a:t>
            </a:r>
            <a:r>
              <a:rPr lang="en-US" sz="1050" dirty="0"/>
              <a:t> </a:t>
            </a:r>
            <a:r>
              <a:rPr lang="en-US" sz="1050" dirty="0" err="1"/>
              <a:t>estudantil</a:t>
            </a:r>
            <a:endParaRPr lang="en-US" sz="1050" dirty="0"/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Paga</a:t>
            </a:r>
            <a:r>
              <a:rPr lang="en-US" sz="1050" dirty="0"/>
              <a:t> </a:t>
            </a:r>
            <a:r>
              <a:rPr lang="en-US" sz="1050" dirty="0" err="1"/>
              <a:t>hipotecas</a:t>
            </a:r>
            <a:endParaRPr lang="en-US" sz="1050" dirty="0"/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Paga</a:t>
            </a:r>
            <a:r>
              <a:rPr lang="en-US" sz="1050" dirty="0"/>
              <a:t> </a:t>
            </a:r>
            <a:r>
              <a:rPr lang="en-US" sz="1050" dirty="0" err="1"/>
              <a:t>carros</a:t>
            </a:r>
            <a:endParaRPr lang="en-US" sz="1050" dirty="0"/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en-US" sz="1050" dirty="0" err="1"/>
              <a:t>Serviços</a:t>
            </a:r>
            <a:r>
              <a:rPr lang="en-US" sz="1050" dirty="0"/>
              <a:t> de </a:t>
            </a:r>
            <a:r>
              <a:rPr lang="en-US" sz="1050" dirty="0" err="1"/>
              <a:t>utilidade</a:t>
            </a:r>
            <a:r>
              <a:rPr lang="en-US" sz="1050" dirty="0"/>
              <a:t> </a:t>
            </a:r>
            <a:r>
              <a:rPr lang="en-US" sz="1050" dirty="0" err="1"/>
              <a:t>pública</a:t>
            </a:r>
            <a:endParaRPr lang="en-US" sz="105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3003492" y="4542746"/>
            <a:ext cx="804696" cy="895623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72E2-81E8-C34B-AFAC-C241C1CE95F9}"/>
              </a:ext>
            </a:extLst>
          </p:cNvPr>
          <p:cNvSpPr txBox="1"/>
          <p:nvPr/>
        </p:nvSpPr>
        <p:spPr bwMode="auto">
          <a:xfrm>
            <a:off x="398754" y="1785636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PARA QUE SERVE ISSO?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BB7188-5D93-C24F-B6E6-4176D012490C}"/>
              </a:ext>
            </a:extLst>
          </p:cNvPr>
          <p:cNvSpPr txBox="1"/>
          <p:nvPr/>
        </p:nvSpPr>
        <p:spPr bwMode="auto">
          <a:xfrm>
            <a:off x="696085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</a:rPr>
              <a:t>DINHEIRO ANTIGO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F503C4-51AE-1148-A6E3-515AF2376F5C}"/>
              </a:ext>
            </a:extLst>
          </p:cNvPr>
          <p:cNvSpPr txBox="1"/>
          <p:nvPr/>
        </p:nvSpPr>
        <p:spPr bwMode="auto">
          <a:xfrm>
            <a:off x="3730469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NOVO DINHEIRO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BF335A-9BC1-D640-B691-F8492743788F}"/>
              </a:ext>
            </a:extLst>
          </p:cNvPr>
          <p:cNvSpPr/>
          <p:nvPr/>
        </p:nvSpPr>
        <p:spPr>
          <a:xfrm>
            <a:off x="432341" y="6457816"/>
            <a:ext cx="2525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lack" pitchFamily="2" charset="77"/>
                <a:cs typeface="Arial" pitchFamily="34" charset="0"/>
              </a:rPr>
              <a:t>EPIC : EUSD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Gotham HTF Black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A638CB-5A7C-C740-A6EA-B59BB5F5890C}"/>
              </a:ext>
            </a:extLst>
          </p:cNvPr>
          <p:cNvSpPr txBox="1"/>
          <p:nvPr/>
        </p:nvSpPr>
        <p:spPr bwMode="auto">
          <a:xfrm>
            <a:off x="399073" y="6884752"/>
            <a:ext cx="25754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pitchFamily="2" charset="77"/>
              </a:rPr>
              <a:t>É DINHEIRO INCONFISCÁVEL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3136D-5B8C-914F-AA65-448D909FD65C}"/>
              </a:ext>
            </a:extLst>
          </p:cNvPr>
          <p:cNvCxnSpPr/>
          <p:nvPr/>
        </p:nvCxnSpPr>
        <p:spPr>
          <a:xfrm>
            <a:off x="3176588" y="6602460"/>
            <a:ext cx="0" cy="54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7D2C21-DD26-754A-8BC8-5D5E0F7380C2}"/>
              </a:ext>
            </a:extLst>
          </p:cNvPr>
          <p:cNvGrpSpPr/>
          <p:nvPr/>
        </p:nvGrpSpPr>
        <p:grpSpPr>
          <a:xfrm>
            <a:off x="3869199" y="5347683"/>
            <a:ext cx="1062980" cy="213945"/>
            <a:chOff x="5924550" y="3257550"/>
            <a:chExt cx="1703701" cy="342900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7BBBC896-D138-1346-AF3F-EF36C27D3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4550" y="3257550"/>
              <a:ext cx="342900" cy="342900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831237D-BE84-9D46-8A93-FC253AD4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5551" y="3333750"/>
              <a:ext cx="1282700" cy="1905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A1941E-E6FA-5B4E-8ED0-102DB99696D9}"/>
              </a:ext>
            </a:extLst>
          </p:cNvPr>
          <p:cNvGrpSpPr/>
          <p:nvPr/>
        </p:nvGrpSpPr>
        <p:grpSpPr>
          <a:xfrm>
            <a:off x="5117480" y="4867293"/>
            <a:ext cx="1045180" cy="160797"/>
            <a:chOff x="2463800" y="2870200"/>
            <a:chExt cx="7264400" cy="1117600"/>
          </a:xfrm>
        </p:grpSpPr>
        <p:pic>
          <p:nvPicPr>
            <p:cNvPr id="137" name="Picture 13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9669F83-641C-5840-B54B-194DDE50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84"/>
            <a:stretch/>
          </p:blipFill>
          <p:spPr>
            <a:xfrm>
              <a:off x="2463800" y="2870200"/>
              <a:ext cx="1250676" cy="1117600"/>
            </a:xfrm>
            <a:prstGeom prst="rect">
              <a:avLst/>
            </a:prstGeom>
          </p:spPr>
        </p:pic>
        <p:pic>
          <p:nvPicPr>
            <p:cNvPr id="138" name="Picture 13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5AF5A5-922C-074F-827D-62A1FE3EF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5"/>
            <a:stretch/>
          </p:blipFill>
          <p:spPr>
            <a:xfrm>
              <a:off x="3651115" y="2870200"/>
              <a:ext cx="6077085" cy="1117600"/>
            </a:xfrm>
            <a:prstGeom prst="rect">
              <a:avLst/>
            </a:prstGeom>
          </p:spPr>
        </p:pic>
      </p:grpSp>
      <p:pic>
        <p:nvPicPr>
          <p:cNvPr id="150" name="Picture 149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5DB0BD8C-95AB-1C41-9E87-10EB7CE154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87" y="5763547"/>
            <a:ext cx="1030830" cy="29668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A2B6573-3F29-ED40-B7FD-1EDC307C38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687" y="4144831"/>
            <a:ext cx="863366" cy="431682"/>
          </a:xfrm>
          <a:prstGeom prst="rect">
            <a:avLst/>
          </a:prstGeom>
        </p:spPr>
      </p:pic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5F4CFAC9-C191-B74B-A5E0-8126370122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0" y="5307980"/>
            <a:ext cx="1003935" cy="237376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F2870C4F-4102-2844-A018-027AAFDE90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5" y="4732224"/>
            <a:ext cx="1062981" cy="430937"/>
          </a:xfrm>
          <a:prstGeom prst="rect">
            <a:avLst/>
          </a:prstGeom>
        </p:spPr>
      </p:pic>
      <p:pic>
        <p:nvPicPr>
          <p:cNvPr id="158" name="Picture 157" descr="Logo&#10;&#10;Description automatically generated">
            <a:extLst>
              <a:ext uri="{FF2B5EF4-FFF2-40B4-BE49-F238E27FC236}">
                <a16:creationId xmlns:a16="http://schemas.microsoft.com/office/drawing/2014/main" id="{FA99A67C-7DAF-8B45-A853-48BD7EDE088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67" y="5793750"/>
            <a:ext cx="1062980" cy="25701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DBC2E2E-7DD6-C949-AD69-2C420D1A603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23" y="4127179"/>
            <a:ext cx="982104" cy="500055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EB3AFE3-B31B-0749-B936-30B096946DC1}"/>
              </a:ext>
            </a:extLst>
          </p:cNvPr>
          <p:cNvSpPr txBox="1"/>
          <p:nvPr/>
        </p:nvSpPr>
        <p:spPr>
          <a:xfrm>
            <a:off x="668825" y="8029447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SEM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EFC04EE-9D16-1541-93BA-9CA117594A66}"/>
              </a:ext>
            </a:extLst>
          </p:cNvPr>
          <p:cNvSpPr txBox="1"/>
          <p:nvPr/>
        </p:nvSpPr>
        <p:spPr>
          <a:xfrm>
            <a:off x="1805137" y="79851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SEM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</a:p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PRE-MINERAÇÃO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D520122-D203-6B4A-AF36-80F56C3EE388}"/>
              </a:ext>
            </a:extLst>
          </p:cNvPr>
          <p:cNvSpPr txBox="1"/>
          <p:nvPr/>
        </p:nvSpPr>
        <p:spPr>
          <a:xfrm>
            <a:off x="2612538" y="8029447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SEM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7E269B-A85F-EF41-8FB4-7A06892F5823}"/>
              </a:ext>
            </a:extLst>
          </p:cNvPr>
          <p:cNvSpPr txBox="1"/>
          <p:nvPr/>
        </p:nvSpPr>
        <p:spPr>
          <a:xfrm>
            <a:off x="3574011" y="8029447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SEM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COMPANHIA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4501C-8EC6-3E4E-95E4-012B7D1C0F3E}"/>
              </a:ext>
            </a:extLst>
          </p:cNvPr>
          <p:cNvGrpSpPr/>
          <p:nvPr/>
        </p:nvGrpSpPr>
        <p:grpSpPr>
          <a:xfrm>
            <a:off x="1645539" y="7332781"/>
            <a:ext cx="760016" cy="655187"/>
            <a:chOff x="1260334" y="7908474"/>
            <a:chExt cx="760016" cy="655187"/>
          </a:xfrm>
        </p:grpSpPr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3FEEE6A7-0D90-4342-9950-FE03673B54D1}"/>
                </a:ext>
              </a:extLst>
            </p:cNvPr>
            <p:cNvSpPr/>
            <p:nvPr/>
          </p:nvSpPr>
          <p:spPr>
            <a:xfrm rot="9000000">
              <a:off x="1260334" y="7908474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68468826-94CF-D144-8DCD-7E129677E442}"/>
                </a:ext>
              </a:extLst>
            </p:cNvPr>
            <p:cNvSpPr/>
            <p:nvPr/>
          </p:nvSpPr>
          <p:spPr>
            <a:xfrm rot="9000000">
              <a:off x="1344476" y="798025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97CBE735-F6B3-6443-A363-94444FA8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79155" y="8053131"/>
              <a:ext cx="337607" cy="33760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61A09D-ACF0-0F4B-82FB-7B4F9C9C2549}"/>
              </a:ext>
            </a:extLst>
          </p:cNvPr>
          <p:cNvGrpSpPr/>
          <p:nvPr/>
        </p:nvGrpSpPr>
        <p:grpSpPr>
          <a:xfrm>
            <a:off x="3862324" y="7335616"/>
            <a:ext cx="760016" cy="655187"/>
            <a:chOff x="2835499" y="7911309"/>
            <a:chExt cx="760016" cy="655187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B3E8F4EE-167C-6648-BAD6-347FB77A1EC3}"/>
                </a:ext>
              </a:extLst>
            </p:cNvPr>
            <p:cNvSpPr/>
            <p:nvPr/>
          </p:nvSpPr>
          <p:spPr>
            <a:xfrm rot="9000000">
              <a:off x="2835499" y="7911309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DD09360E-A758-5B4F-8405-AF1F0610D918}"/>
                </a:ext>
              </a:extLst>
            </p:cNvPr>
            <p:cNvSpPr/>
            <p:nvPr/>
          </p:nvSpPr>
          <p:spPr>
            <a:xfrm rot="9000000">
              <a:off x="2920022" y="7982473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9E1B7F5C-2507-9147-B9C5-3FCD8E96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47072" y="8057690"/>
              <a:ext cx="326565" cy="3265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EB39EB-907A-C44C-B7FD-42731532C36E}"/>
              </a:ext>
            </a:extLst>
          </p:cNvPr>
          <p:cNvGrpSpPr/>
          <p:nvPr/>
        </p:nvGrpSpPr>
        <p:grpSpPr>
          <a:xfrm>
            <a:off x="537146" y="7328183"/>
            <a:ext cx="760016" cy="655187"/>
            <a:chOff x="472751" y="7903876"/>
            <a:chExt cx="760016" cy="655187"/>
          </a:xfrm>
        </p:grpSpPr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B85ABA45-B41E-4446-AE98-DBADFB7BD3FC}"/>
                </a:ext>
              </a:extLst>
            </p:cNvPr>
            <p:cNvSpPr/>
            <p:nvPr/>
          </p:nvSpPr>
          <p:spPr>
            <a:xfrm rot="9000000">
              <a:off x="472751" y="7903876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AACC75-E2FF-E049-8BFE-C276B88A7D73}"/>
                </a:ext>
              </a:extLst>
            </p:cNvPr>
            <p:cNvGrpSpPr/>
            <p:nvPr/>
          </p:nvGrpSpPr>
          <p:grpSpPr>
            <a:xfrm>
              <a:off x="556704" y="7976656"/>
              <a:ext cx="594800" cy="512759"/>
              <a:chOff x="556704" y="7976656"/>
              <a:chExt cx="594800" cy="512759"/>
            </a:xfrm>
          </p:grpSpPr>
          <p:sp>
            <p:nvSpPr>
              <p:cNvPr id="229" name="Hexagon 228">
                <a:extLst>
                  <a:ext uri="{FF2B5EF4-FFF2-40B4-BE49-F238E27FC236}">
                    <a16:creationId xmlns:a16="http://schemas.microsoft.com/office/drawing/2014/main" id="{3C00289B-650B-994B-A507-BF19AED73D9B}"/>
                  </a:ext>
                </a:extLst>
              </p:cNvPr>
              <p:cNvSpPr/>
              <p:nvPr/>
            </p:nvSpPr>
            <p:spPr>
              <a:xfrm rot="9000000">
                <a:off x="556704" y="7976656"/>
                <a:ext cx="594800" cy="5127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C2AED927-4319-E243-9D5E-946E46FB4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69993" y="8053121"/>
                <a:ext cx="318914" cy="318914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931F9-2C41-114B-AB80-165E21185366}"/>
              </a:ext>
            </a:extLst>
          </p:cNvPr>
          <p:cNvGrpSpPr/>
          <p:nvPr/>
        </p:nvGrpSpPr>
        <p:grpSpPr>
          <a:xfrm>
            <a:off x="2753932" y="7331018"/>
            <a:ext cx="760016" cy="655187"/>
            <a:chOff x="2047916" y="7906711"/>
            <a:chExt cx="760016" cy="655187"/>
          </a:xfrm>
        </p:grpSpPr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D7B2EC62-D6A9-9840-A96F-55846147E9AC}"/>
                </a:ext>
              </a:extLst>
            </p:cNvPr>
            <p:cNvSpPr/>
            <p:nvPr/>
          </p:nvSpPr>
          <p:spPr>
            <a:xfrm rot="9000000">
              <a:off x="2047916" y="7906711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Hexagon 230">
              <a:extLst>
                <a:ext uri="{FF2B5EF4-FFF2-40B4-BE49-F238E27FC236}">
                  <a16:creationId xmlns:a16="http://schemas.microsoft.com/office/drawing/2014/main" id="{37667370-9646-F44D-B332-5093615DC5A5}"/>
                </a:ext>
              </a:extLst>
            </p:cNvPr>
            <p:cNvSpPr/>
            <p:nvPr/>
          </p:nvSpPr>
          <p:spPr>
            <a:xfrm rot="9000000">
              <a:off x="2132249" y="797887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2686601F-65DB-1A48-BBA2-5F226D50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8070" y="8018683"/>
              <a:ext cx="424903" cy="42490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343B8-1D4D-B84C-8BD6-866B006D9670}"/>
              </a:ext>
            </a:extLst>
          </p:cNvPr>
          <p:cNvGrpSpPr/>
          <p:nvPr/>
        </p:nvGrpSpPr>
        <p:grpSpPr>
          <a:xfrm>
            <a:off x="5159898" y="7252516"/>
            <a:ext cx="1172536" cy="955052"/>
            <a:chOff x="4963663" y="6793028"/>
            <a:chExt cx="2012017" cy="1638824"/>
          </a:xfrm>
        </p:grpSpPr>
        <p:sp>
          <p:nvSpPr>
            <p:cNvPr id="237" name="32-point Star 33">
              <a:extLst>
                <a:ext uri="{FF2B5EF4-FFF2-40B4-BE49-F238E27FC236}">
                  <a16:creationId xmlns:a16="http://schemas.microsoft.com/office/drawing/2014/main" id="{FD5C55BA-D1F1-BB43-8C89-41A4E6F92AE5}"/>
                </a:ext>
              </a:extLst>
            </p:cNvPr>
            <p:cNvSpPr/>
            <p:nvPr/>
          </p:nvSpPr>
          <p:spPr>
            <a:xfrm>
              <a:off x="5134094" y="6793028"/>
              <a:ext cx="1638824" cy="1638824"/>
            </a:xfrm>
            <a:prstGeom prst="star32">
              <a:avLst>
                <a:gd name="adj" fmla="val 43080"/>
              </a:avLst>
            </a:prstGeom>
            <a:solidFill>
              <a:schemeClr val="bg1">
                <a:lumMod val="9500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7B48392-C03E-4E4C-BEC6-7C8531463B75}"/>
                </a:ext>
              </a:extLst>
            </p:cNvPr>
            <p:cNvSpPr txBox="1"/>
            <p:nvPr/>
          </p:nvSpPr>
          <p:spPr>
            <a:xfrm rot="928590">
              <a:off x="4963663" y="7147635"/>
              <a:ext cx="2012017" cy="90850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/>
              <a:r>
                <a:rPr lang="en-US" sz="800" b="1" dirty="0">
                  <a:latin typeface="Gotham HTF Book" pitchFamily="2" charset="77"/>
                </a:rPr>
                <a:t>EPIC: FAIR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800" b="1" dirty="0">
                  <a:latin typeface="Gotham HTF Book" pitchFamily="2" charset="77"/>
                </a:rPr>
                <a:t>LAUNCHED</a:t>
              </a:r>
            </a:p>
            <a:p>
              <a:pPr algn="ctr"/>
              <a:br>
                <a:rPr lang="en-US" sz="100" b="1" dirty="0">
                  <a:latin typeface="Gotham HTF Book" pitchFamily="2" charset="77"/>
                </a:rPr>
              </a:br>
              <a:r>
                <a:rPr lang="en-US" sz="1000" b="1" dirty="0">
                  <a:latin typeface="Gotham HTF Black" pitchFamily="2" charset="77"/>
                </a:rPr>
                <a:t>100%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500" b="1" dirty="0" err="1">
                  <a:latin typeface="Gotham HTF Book" pitchFamily="2" charset="77"/>
                </a:rPr>
                <a:t>PoW</a:t>
              </a:r>
              <a:r>
                <a:rPr lang="en-US" sz="500" b="1" dirty="0">
                  <a:latin typeface="Gotham HTF Book" pitchFamily="2" charset="77"/>
                </a:rPr>
                <a:t> Mined</a:t>
              </a:r>
              <a:endParaRPr lang="en-US" sz="800" b="1" dirty="0">
                <a:latin typeface="Gotham HTF Book" pitchFamily="2" charset="77"/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AEE179C-ECD7-4843-AC67-249DE2F6403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4" y="4878359"/>
            <a:ext cx="524174" cy="19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3A7B3C-DE2B-F747-9C4B-267608C7F927}"/>
              </a:ext>
            </a:extLst>
          </p:cNvPr>
          <p:cNvSpPr/>
          <p:nvPr/>
        </p:nvSpPr>
        <p:spPr>
          <a:xfrm>
            <a:off x="424260" y="8448453"/>
            <a:ext cx="6003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CR: EUSD são padrões de software de código aberto gratuitos apresentados pelo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DAO. Saiba mais em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epicenter.epic.tech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37705</TotalTime>
  <Words>176</Words>
  <Application>Microsoft Office PowerPoint</Application>
  <PresentationFormat>Papel Carta (216 x 279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Rodrigo Guimarães</cp:lastModifiedBy>
  <cp:revision>547</cp:revision>
  <dcterms:created xsi:type="dcterms:W3CDTF">2018-04-12T15:48:13Z</dcterms:created>
  <dcterms:modified xsi:type="dcterms:W3CDTF">2021-03-07T08:31:27Z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