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322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793" userDrawn="1">
          <p15:clr>
            <a:srgbClr val="A4A3A4"/>
          </p15:clr>
        </p15:guide>
        <p15:guide id="4" orient="horz" pos="5216" userDrawn="1">
          <p15:clr>
            <a:srgbClr val="A4A3A4"/>
          </p15:clr>
        </p15:guide>
        <p15:guide id="5" pos="2001" userDrawn="1">
          <p15:clr>
            <a:srgbClr val="A4A3A4"/>
          </p15:clr>
        </p15:guide>
        <p15:guide id="6" pos="23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9E4D"/>
    <a:srgbClr val="C7AC65"/>
    <a:srgbClr val="F8931A"/>
    <a:srgbClr val="282827"/>
    <a:srgbClr val="666666"/>
    <a:srgbClr val="D9D9D9"/>
    <a:srgbClr val="0A3C5A"/>
    <a:srgbClr val="00B0E6"/>
    <a:srgbClr val="0084AD"/>
    <a:srgbClr val="367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617" autoAdjust="0"/>
    <p:restoredTop sz="94284" autoAdjust="0"/>
  </p:normalViewPr>
  <p:slideViewPr>
    <p:cSldViewPr snapToGrid="0">
      <p:cViewPr>
        <p:scale>
          <a:sx n="90" d="100"/>
          <a:sy n="90" d="100"/>
        </p:scale>
        <p:origin x="1098" y="-2160"/>
      </p:cViewPr>
      <p:guideLst>
        <p:guide pos="2160"/>
        <p:guide orient="horz" pos="793"/>
        <p:guide orient="horz" pos="5216"/>
        <p:guide pos="2001"/>
        <p:guide pos="23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120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563071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187603" y="4001500"/>
            <a:ext cx="3582388" cy="683029"/>
          </a:xfrm>
          <a:noFill/>
        </p:spPr>
        <p:txBody>
          <a:bodyPr anchor="t"/>
          <a:lstStyle>
            <a:lvl1pPr>
              <a:lnSpc>
                <a:spcPts val="1913"/>
              </a:lnSpc>
              <a:tabLst>
                <a:tab pos="161628" algn="l"/>
              </a:tabLst>
              <a:defRPr sz="18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190639" y="4693524"/>
            <a:ext cx="3576314" cy="487680"/>
          </a:xfrm>
        </p:spPr>
        <p:txBody>
          <a:bodyPr>
            <a:noAutofit/>
          </a:bodyPr>
          <a:lstStyle>
            <a:lvl1pPr marL="0" indent="0">
              <a:buNone/>
              <a:defRPr sz="1013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97334" indent="0">
              <a:buNone/>
              <a:defRPr sz="900" b="0">
                <a:latin typeface="+mn-lt"/>
              </a:defRPr>
            </a:lvl2pPr>
            <a:lvl3pPr marL="223242" indent="0">
              <a:buNone/>
              <a:defRPr sz="900" b="0">
                <a:latin typeface="+mn-lt"/>
              </a:defRPr>
            </a:lvl3pPr>
            <a:lvl4pPr marL="354509" indent="0">
              <a:buNone/>
              <a:defRPr sz="900" b="0">
                <a:latin typeface="+mn-lt"/>
              </a:defRPr>
            </a:lvl4pPr>
            <a:lvl5pPr marL="480417" indent="0">
              <a:buNone/>
              <a:defRPr sz="9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863" y="1820864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97334" indent="-97334">
              <a:spcBef>
                <a:spcPts val="338"/>
              </a:spcBef>
              <a:defRPr/>
            </a:lvl2pPr>
            <a:lvl3pPr marL="227707" indent="-97334">
              <a:defRPr/>
            </a:lvl3pPr>
            <a:lvl4pPr marL="351830" indent="-91976">
              <a:defRPr/>
            </a:lvl4pPr>
            <a:lvl5pPr marL="482203" indent="-98227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4"/>
            <a:ext cx="6264276" cy="480432"/>
          </a:xfrm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3"/>
            <a:ext cx="6264276" cy="477463"/>
          </a:xfrm>
          <a:noFill/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62" y="468313"/>
            <a:ext cx="6264277" cy="475615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3" y="1820863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909" y="877824"/>
            <a:ext cx="6428184" cy="7315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2659" y="853156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675"/>
        </a:spcBef>
        <a:spcAft>
          <a:spcPts val="169"/>
        </a:spcAft>
        <a:buClr>
          <a:schemeClr val="tx1"/>
        </a:buClr>
        <a:buSzPct val="100000"/>
        <a:buFont typeface="Arial" panose="020B0604020202020204" pitchFamily="34" charset="0"/>
        <a:buNone/>
        <a:defRPr sz="112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97334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1013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227707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9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351830" indent="-91976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788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482203" indent="-98227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-"/>
        <a:defRPr sz="67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3" pos="4320" userDrawn="1">
          <p15:clr>
            <a:srgbClr val="F26B43"/>
          </p15:clr>
        </p15:guide>
        <p15:guide id="4" pos="476" userDrawn="1">
          <p15:clr>
            <a:srgbClr val="F26B43"/>
          </p15:clr>
        </p15:guide>
        <p15:guide id="5" pos="961" userDrawn="1">
          <p15:clr>
            <a:srgbClr val="F26B43"/>
          </p15:clr>
        </p15:guide>
        <p15:guide id="6" pos="1446" userDrawn="1">
          <p15:clr>
            <a:srgbClr val="F26B43"/>
          </p15:clr>
        </p15:guide>
        <p15:guide id="7" pos="1918" userDrawn="1">
          <p15:clr>
            <a:srgbClr val="F26B43"/>
          </p15:clr>
        </p15:guide>
        <p15:guide id="8" pos="2415" userDrawn="1">
          <p15:clr>
            <a:srgbClr val="F26B43"/>
          </p15:clr>
        </p15:guide>
        <p15:guide id="9" pos="2874" userDrawn="1">
          <p15:clr>
            <a:srgbClr val="F26B43"/>
          </p15:clr>
        </p15:guide>
        <p15:guide id="10" pos="3359" userDrawn="1">
          <p15:clr>
            <a:srgbClr val="F26B43"/>
          </p15:clr>
        </p15:guide>
        <p15:guide id="11" pos="3844" userDrawn="1">
          <p15:clr>
            <a:srgbClr val="F26B43"/>
          </p15:clr>
        </p15:guide>
        <p15:guide id="12" orient="horz" pos="1147" userDrawn="1">
          <p15:clr>
            <a:srgbClr val="F26B43"/>
          </p15:clr>
        </p15:guide>
        <p15:guide id="13" orient="horz" pos="2305" userDrawn="1">
          <p15:clr>
            <a:srgbClr val="F26B43"/>
          </p15:clr>
        </p15:guide>
        <p15:guide id="14" orient="horz" pos="3455" userDrawn="1">
          <p15:clr>
            <a:srgbClr val="F26B43"/>
          </p15:clr>
        </p15:guide>
        <p15:guide id="15" orient="horz" pos="4604" userDrawn="1">
          <p15:clr>
            <a:srgbClr val="F26B43"/>
          </p15:clr>
        </p15:guide>
        <p15:guide id="16" orient="horz" pos="5760" userDrawn="1">
          <p15:clr>
            <a:srgbClr val="F26B43"/>
          </p15:clr>
        </p15:guide>
        <p15:guide id="17" orient="horz" userDrawn="1">
          <p15:clr>
            <a:srgbClr val="F26B43"/>
          </p15:clr>
        </p15:guide>
        <p15:guide id="18" orient="horz" pos="544" userDrawn="1">
          <p15:clr>
            <a:srgbClr val="F26B43"/>
          </p15:clr>
        </p15:guide>
        <p15:guide id="19" pos="187" userDrawn="1">
          <p15:clr>
            <a:srgbClr val="F26B43"/>
          </p15:clr>
        </p15:guide>
        <p15:guide id="20" pos="4133" userDrawn="1">
          <p15:clr>
            <a:srgbClr val="F26B43"/>
          </p15:clr>
        </p15:guide>
        <p15:guide id="21" orient="horz" pos="5443" userDrawn="1">
          <p15:clr>
            <a:srgbClr val="F26B43"/>
          </p15:clr>
        </p15:guide>
        <p15:guide id="22" orient="horz" pos="2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epicfunds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mpl.epic.tech/" TargetMode="External"/><Relationship Id="rId5" Type="http://schemas.openxmlformats.org/officeDocument/2006/relationships/hyperlink" Target="mailto:mailto:winning@epicfunds.io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A0220518-ED6D-4A41-82C5-8405223D9F4D}"/>
              </a:ext>
            </a:extLst>
          </p:cNvPr>
          <p:cNvSpPr/>
          <p:nvPr/>
        </p:nvSpPr>
        <p:spPr>
          <a:xfrm>
            <a:off x="-9640" y="7604984"/>
            <a:ext cx="6858000" cy="15490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3A92744-8138-F047-95AA-1851E59943D9}"/>
              </a:ext>
            </a:extLst>
          </p:cNvPr>
          <p:cNvSpPr/>
          <p:nvPr/>
        </p:nvSpPr>
        <p:spPr>
          <a:xfrm>
            <a:off x="-9640" y="8981995"/>
            <a:ext cx="6867640" cy="172068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1F869A-BF6E-B242-9BD9-26F1952DA973}"/>
              </a:ext>
            </a:extLst>
          </p:cNvPr>
          <p:cNvSpPr/>
          <p:nvPr/>
        </p:nvSpPr>
        <p:spPr>
          <a:xfrm>
            <a:off x="0" y="1316"/>
            <a:ext cx="6858000" cy="1236306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04810FD-D8CD-6943-9BD9-ED86C1C47EF4}"/>
              </a:ext>
            </a:extLst>
          </p:cNvPr>
          <p:cNvSpPr/>
          <p:nvPr/>
        </p:nvSpPr>
        <p:spPr>
          <a:xfrm>
            <a:off x="0" y="1135483"/>
            <a:ext cx="6858000" cy="52801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4C50241-3884-AD40-BAA5-ADE7A0D453B2}"/>
              </a:ext>
            </a:extLst>
          </p:cNvPr>
          <p:cNvGrpSpPr/>
          <p:nvPr/>
        </p:nvGrpSpPr>
        <p:grpSpPr>
          <a:xfrm>
            <a:off x="1275436" y="3274736"/>
            <a:ext cx="4950598" cy="1957758"/>
            <a:chOff x="1275436" y="3145783"/>
            <a:chExt cx="4950598" cy="1957758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8270854-9D50-B548-B161-838CCFF80FB0}"/>
                </a:ext>
              </a:extLst>
            </p:cNvPr>
            <p:cNvCxnSpPr>
              <a:cxnSpLocks/>
            </p:cNvCxnSpPr>
            <p:nvPr/>
          </p:nvCxnSpPr>
          <p:spPr>
            <a:xfrm>
              <a:off x="1275436" y="4450955"/>
              <a:ext cx="495059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7A9193C-C6C2-5D46-B61E-D4B454FE4E30}"/>
                </a:ext>
              </a:extLst>
            </p:cNvPr>
            <p:cNvCxnSpPr>
              <a:cxnSpLocks/>
            </p:cNvCxnSpPr>
            <p:nvPr/>
          </p:nvCxnSpPr>
          <p:spPr>
            <a:xfrm>
              <a:off x="1275436" y="4777248"/>
              <a:ext cx="495059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7D61085-6B46-5148-977B-70AD65573528}"/>
                </a:ext>
              </a:extLst>
            </p:cNvPr>
            <p:cNvCxnSpPr>
              <a:cxnSpLocks/>
            </p:cNvCxnSpPr>
            <p:nvPr/>
          </p:nvCxnSpPr>
          <p:spPr>
            <a:xfrm>
              <a:off x="1275436" y="5103541"/>
              <a:ext cx="495059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3C01A9E-8D5F-5C41-9187-12035DD2862C}"/>
                </a:ext>
              </a:extLst>
            </p:cNvPr>
            <p:cNvCxnSpPr>
              <a:cxnSpLocks/>
            </p:cNvCxnSpPr>
            <p:nvPr/>
          </p:nvCxnSpPr>
          <p:spPr>
            <a:xfrm>
              <a:off x="1275436" y="3145783"/>
              <a:ext cx="495059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74CF803-82CF-0549-81A7-2C3AA64742BC}"/>
                </a:ext>
              </a:extLst>
            </p:cNvPr>
            <p:cNvCxnSpPr>
              <a:cxnSpLocks/>
            </p:cNvCxnSpPr>
            <p:nvPr/>
          </p:nvCxnSpPr>
          <p:spPr>
            <a:xfrm>
              <a:off x="1275436" y="3472076"/>
              <a:ext cx="495059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A59DA79-3089-BD4A-8773-D8B714BCC734}"/>
                </a:ext>
              </a:extLst>
            </p:cNvPr>
            <p:cNvCxnSpPr>
              <a:cxnSpLocks/>
            </p:cNvCxnSpPr>
            <p:nvPr/>
          </p:nvCxnSpPr>
          <p:spPr>
            <a:xfrm>
              <a:off x="1275436" y="3798369"/>
              <a:ext cx="495059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BEC1689-D283-8D44-9214-5E8508179BDA}"/>
              </a:ext>
            </a:extLst>
          </p:cNvPr>
          <p:cNvSpPr/>
          <p:nvPr/>
        </p:nvSpPr>
        <p:spPr>
          <a:xfrm>
            <a:off x="398754" y="2067964"/>
            <a:ext cx="602937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pt-BR" sz="1000" dirty="0" err="1">
                <a:latin typeface="Gotham HTF Book" pitchFamily="2" charset="77"/>
                <a:cs typeface="Arial" pitchFamily="34" charset="0"/>
              </a:rPr>
              <a:t>Epicenter</a:t>
            </a:r>
            <a:r>
              <a:rPr lang="pt-BR" sz="1000" dirty="0">
                <a:latin typeface="Gotham HTF Book" pitchFamily="2" charset="77"/>
                <a:cs typeface="Arial" pitchFamily="34" charset="0"/>
              </a:rPr>
              <a:t> Market </a:t>
            </a:r>
            <a:r>
              <a:rPr lang="pt-BR" sz="1000" dirty="0" err="1">
                <a:latin typeface="Gotham HTF Book" pitchFamily="2" charset="77"/>
                <a:cs typeface="Arial" pitchFamily="34" charset="0"/>
              </a:rPr>
              <a:t>Prominence</a:t>
            </a:r>
            <a:r>
              <a:rPr lang="pt-BR" sz="10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pt-BR" sz="1000" dirty="0" err="1">
                <a:latin typeface="Gotham HTF Book" pitchFamily="2" charset="77"/>
                <a:cs typeface="Arial" pitchFamily="34" charset="0"/>
              </a:rPr>
              <a:t>Level</a:t>
            </a:r>
            <a:r>
              <a:rPr lang="pt-BR" sz="10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pt-BR" sz="1000" dirty="0" err="1">
                <a:latin typeface="Gotham HTF Book" pitchFamily="2" charset="77"/>
                <a:cs typeface="Arial" pitchFamily="34" charset="0"/>
              </a:rPr>
              <a:t>Tracker</a:t>
            </a:r>
            <a:r>
              <a:rPr lang="pt-BR" sz="1000" dirty="0">
                <a:latin typeface="Gotham HTF Book" pitchFamily="2" charset="77"/>
                <a:cs typeface="Arial" pitchFamily="34" charset="0"/>
              </a:rPr>
              <a:t> é uma </a:t>
            </a:r>
            <a:r>
              <a:rPr lang="pt-BR" sz="1000" dirty="0" err="1">
                <a:latin typeface="Gotham HTF Book" pitchFamily="2" charset="77"/>
                <a:cs typeface="Arial" pitchFamily="34" charset="0"/>
              </a:rPr>
              <a:t>Stablecoin</a:t>
            </a:r>
            <a:r>
              <a:rPr lang="pt-BR" sz="1000" dirty="0">
                <a:latin typeface="Gotham HTF Book" pitchFamily="2" charset="77"/>
                <a:cs typeface="Arial" pitchFamily="34" charset="0"/>
              </a:rPr>
              <a:t> algorítmica baseado em </a:t>
            </a:r>
            <a:r>
              <a:rPr lang="pt-BR" sz="1000" dirty="0" err="1">
                <a:latin typeface="Gotham HTF Book" pitchFamily="2" charset="77"/>
                <a:cs typeface="Arial" pitchFamily="34" charset="0"/>
              </a:rPr>
              <a:t>Polkadot</a:t>
            </a:r>
            <a:r>
              <a:rPr lang="pt-BR" sz="1000" dirty="0">
                <a:latin typeface="Gotham HTF Book" pitchFamily="2" charset="77"/>
                <a:cs typeface="Arial" pitchFamily="34" charset="0"/>
              </a:rPr>
              <a:t> com indexação em 1 dólar. Ele usa a técnica comprovada de Hayek Money conhecida como “</a:t>
            </a:r>
            <a:r>
              <a:rPr lang="pt-BR" sz="1000" dirty="0" err="1">
                <a:latin typeface="Gotham HTF Book" pitchFamily="2" charset="77"/>
                <a:cs typeface="Arial" pitchFamily="34" charset="0"/>
              </a:rPr>
              <a:t>rebase</a:t>
            </a:r>
            <a:r>
              <a:rPr lang="pt-BR" sz="1000" dirty="0">
                <a:latin typeface="Gotham HTF Book" pitchFamily="2" charset="77"/>
                <a:cs typeface="Arial" pitchFamily="34" charset="0"/>
              </a:rPr>
              <a:t>” para atingir o </a:t>
            </a:r>
            <a:r>
              <a:rPr lang="pt-BR" sz="1000" dirty="0" err="1">
                <a:latin typeface="Gotham HTF Book" pitchFamily="2" charset="77"/>
                <a:cs typeface="Arial" pitchFamily="34" charset="0"/>
              </a:rPr>
              <a:t>peg</a:t>
            </a:r>
            <a:r>
              <a:rPr lang="pt-BR" sz="1000" dirty="0">
                <a:latin typeface="Gotham HTF Book" pitchFamily="2" charset="77"/>
                <a:cs typeface="Arial" pitchFamily="34" charset="0"/>
              </a:rPr>
              <a:t>. Nesse modelo, o número de moedas na carteira de um usuário aumenta ou diminui. Se o preço de mercado* for de 2 dólares, o saldo da carteira diminui 50%. Da mesma forma, se o preço de fechamento for  0,50 dólares, o saldo da moeda dobra.</a:t>
            </a:r>
            <a:endParaRPr lang="en-GB" sz="1000" dirty="0"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174055-76E9-8B4A-88A7-30281C635755}"/>
              </a:ext>
            </a:extLst>
          </p:cNvPr>
          <p:cNvSpPr/>
          <p:nvPr/>
        </p:nvSpPr>
        <p:spPr>
          <a:xfrm>
            <a:off x="398754" y="1226543"/>
            <a:ext cx="5955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>
                <a:latin typeface="Gotham HTF Black" pitchFamily="2" charset="77"/>
                <a:cs typeface="Arial" pitchFamily="34" charset="0"/>
              </a:rPr>
              <a:t>Rastreador</a:t>
            </a:r>
            <a:r>
              <a:rPr lang="en-GB" b="1" dirty="0">
                <a:latin typeface="Gotham HTF Black" pitchFamily="2" charset="77"/>
                <a:cs typeface="Arial" pitchFamily="34" charset="0"/>
              </a:rPr>
              <a:t> de </a:t>
            </a:r>
            <a:r>
              <a:rPr lang="en-GB" b="1" dirty="0" err="1">
                <a:latin typeface="Gotham HTF Black" pitchFamily="2" charset="77"/>
                <a:cs typeface="Arial" pitchFamily="34" charset="0"/>
              </a:rPr>
              <a:t>Nível</a:t>
            </a:r>
            <a:r>
              <a:rPr lang="en-GB" b="1" dirty="0">
                <a:latin typeface="Gotham HTF Black" pitchFamily="2" charset="77"/>
                <a:cs typeface="Arial" pitchFamily="34" charset="0"/>
              </a:rPr>
              <a:t> de </a:t>
            </a:r>
            <a:r>
              <a:rPr lang="en-GB" b="1" dirty="0" err="1">
                <a:latin typeface="Gotham HTF Black" pitchFamily="2" charset="77"/>
                <a:cs typeface="Arial" pitchFamily="34" charset="0"/>
              </a:rPr>
              <a:t>Proeminência</a:t>
            </a:r>
            <a:r>
              <a:rPr lang="en-GB" b="1" dirty="0">
                <a:latin typeface="Gotham HTF Black" pitchFamily="2" charset="77"/>
                <a:cs typeface="Arial" pitchFamily="34" charset="0"/>
              </a:rPr>
              <a:t> de Mercado Epic Cash</a:t>
            </a:r>
            <a:endParaRPr lang="en-US" b="1" dirty="0">
              <a:latin typeface="Gotham HTF Black" pitchFamily="2" charset="77"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2AFCACA6-90C2-734C-9D48-0C49BCBBC0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103" y="254428"/>
            <a:ext cx="1809386" cy="657958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407C1EFD-6FC6-8740-A239-A565BA0CCD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42492" y="271708"/>
            <a:ext cx="939940" cy="65795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F6F61A2-908E-344D-9F02-3FD825028D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75436" y="3189495"/>
            <a:ext cx="4114799" cy="2147938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910BD888-51A2-3744-BF08-FA4CE020DBF8}"/>
              </a:ext>
            </a:extLst>
          </p:cNvPr>
          <p:cNvGrpSpPr/>
          <p:nvPr/>
        </p:nvGrpSpPr>
        <p:grpSpPr>
          <a:xfrm>
            <a:off x="456287" y="3143931"/>
            <a:ext cx="819295" cy="2215437"/>
            <a:chOff x="755653" y="3014978"/>
            <a:chExt cx="819295" cy="221543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B30C441-C73F-D049-B8F1-96B7BEB14748}"/>
                </a:ext>
              </a:extLst>
            </p:cNvPr>
            <p:cNvSpPr/>
            <p:nvPr/>
          </p:nvSpPr>
          <p:spPr>
            <a:xfrm>
              <a:off x="931332" y="4000270"/>
              <a:ext cx="643615" cy="2616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r"/>
              <a:r>
                <a:rPr lang="en-GB" sz="1100" dirty="0">
                  <a:latin typeface="Gotham HTF Book" pitchFamily="2" charset="77"/>
                  <a:cs typeface="Arial" pitchFamily="34" charset="0"/>
                </a:rPr>
                <a:t>1.00</a:t>
              </a:r>
              <a:endParaRPr lang="en-US" sz="1100" dirty="0">
                <a:latin typeface="Gotham HTF Book" pitchFamily="2" charset="77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74BA2DE-2B63-BE42-B07A-2E6F14352C94}"/>
                </a:ext>
              </a:extLst>
            </p:cNvPr>
            <p:cNvSpPr/>
            <p:nvPr/>
          </p:nvSpPr>
          <p:spPr>
            <a:xfrm>
              <a:off x="931332" y="4303359"/>
              <a:ext cx="643616" cy="2616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r"/>
              <a:r>
                <a:rPr lang="en-GB" sz="1100" dirty="0">
                  <a:latin typeface="Gotham HTF Book" pitchFamily="2" charset="77"/>
                  <a:cs typeface="Arial" pitchFamily="34" charset="0"/>
                </a:rPr>
                <a:t>0.80</a:t>
              </a:r>
              <a:endParaRPr lang="en-US" sz="1100" dirty="0">
                <a:latin typeface="Gotham HTF Book" pitchFamily="2" charset="77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9FFA37F-2692-434B-B0D4-A78247A66548}"/>
                </a:ext>
              </a:extLst>
            </p:cNvPr>
            <p:cNvSpPr/>
            <p:nvPr/>
          </p:nvSpPr>
          <p:spPr>
            <a:xfrm>
              <a:off x="931332" y="4636082"/>
              <a:ext cx="643616" cy="2616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r"/>
              <a:r>
                <a:rPr lang="en-GB" sz="1100" dirty="0">
                  <a:latin typeface="Gotham HTF Book" pitchFamily="2" charset="77"/>
                  <a:cs typeface="Arial" pitchFamily="34" charset="0"/>
                </a:rPr>
                <a:t>0.60</a:t>
              </a:r>
              <a:endParaRPr lang="en-US" sz="1100" dirty="0">
                <a:latin typeface="Gotham HTF Book" pitchFamily="2" charset="77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2DF7980-29FF-3947-8B94-977CE1350E2B}"/>
                </a:ext>
              </a:extLst>
            </p:cNvPr>
            <p:cNvSpPr/>
            <p:nvPr/>
          </p:nvSpPr>
          <p:spPr>
            <a:xfrm>
              <a:off x="931332" y="4968805"/>
              <a:ext cx="643616" cy="2616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r"/>
              <a:r>
                <a:rPr lang="en-GB" sz="1100" dirty="0">
                  <a:latin typeface="Gotham HTF Book" pitchFamily="2" charset="77"/>
                  <a:cs typeface="Arial" pitchFamily="34" charset="0"/>
                </a:rPr>
                <a:t>0.40</a:t>
              </a:r>
              <a:endParaRPr lang="en-US" sz="1100" dirty="0">
                <a:latin typeface="Gotham HTF Book" pitchFamily="2" charset="77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4B14FC4-EDEF-5441-B943-67848B78D129}"/>
                </a:ext>
              </a:extLst>
            </p:cNvPr>
            <p:cNvSpPr/>
            <p:nvPr/>
          </p:nvSpPr>
          <p:spPr>
            <a:xfrm>
              <a:off x="931332" y="3014978"/>
              <a:ext cx="643616" cy="2616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r"/>
              <a:r>
                <a:rPr lang="en-GB" sz="1100" dirty="0">
                  <a:latin typeface="Gotham HTF Book" pitchFamily="2" charset="77"/>
                  <a:cs typeface="Arial" pitchFamily="34" charset="0"/>
                </a:rPr>
                <a:t>1.60</a:t>
              </a:r>
              <a:endParaRPr lang="en-US" sz="1100" dirty="0">
                <a:latin typeface="Gotham HTF Book" pitchFamily="2" charset="77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9B0B3BE-E293-884F-9184-1D55029A56FD}"/>
                </a:ext>
              </a:extLst>
            </p:cNvPr>
            <p:cNvSpPr/>
            <p:nvPr/>
          </p:nvSpPr>
          <p:spPr>
            <a:xfrm>
              <a:off x="931332" y="3347701"/>
              <a:ext cx="643616" cy="2616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r"/>
              <a:r>
                <a:rPr lang="en-GB" sz="1100" dirty="0">
                  <a:latin typeface="Gotham HTF Book" pitchFamily="2" charset="77"/>
                  <a:cs typeface="Arial" pitchFamily="34" charset="0"/>
                </a:rPr>
                <a:t>1.40</a:t>
              </a:r>
              <a:endParaRPr lang="en-US" sz="1100" dirty="0">
                <a:latin typeface="Gotham HTF Book" pitchFamily="2" charset="77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43AA467-07A4-FC46-B6DB-D51F9BFEA05A}"/>
                </a:ext>
              </a:extLst>
            </p:cNvPr>
            <p:cNvSpPr/>
            <p:nvPr/>
          </p:nvSpPr>
          <p:spPr>
            <a:xfrm>
              <a:off x="931332" y="3680424"/>
              <a:ext cx="643616" cy="2616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r"/>
              <a:r>
                <a:rPr lang="en-GB" sz="1100" dirty="0">
                  <a:latin typeface="Gotham HTF Book" pitchFamily="2" charset="77"/>
                  <a:cs typeface="Arial" pitchFamily="34" charset="0"/>
                </a:rPr>
                <a:t>1.20</a:t>
              </a:r>
              <a:endParaRPr lang="en-US" sz="1100" dirty="0">
                <a:latin typeface="Gotham HTF Book" pitchFamily="2" charset="7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F68EFC-D7F8-6D43-A3A4-0C33E6E5A757}"/>
                </a:ext>
              </a:extLst>
            </p:cNvPr>
            <p:cNvSpPr txBox="1"/>
            <p:nvPr/>
          </p:nvSpPr>
          <p:spPr bwMode="auto">
            <a:xfrm rot="16200000">
              <a:off x="321238" y="3960971"/>
              <a:ext cx="113043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 anchor="t" anchorCtr="0">
              <a:spAutoFit/>
            </a:bodyPr>
            <a:lstStyle/>
            <a:p>
              <a:pPr algn="ctr" fontAlgn="b">
                <a:spcAft>
                  <a:spcPts val="300"/>
                </a:spcAft>
              </a:pPr>
              <a:r>
                <a:rPr lang="en-US" sz="1100" b="1" dirty="0">
                  <a:latin typeface="Gotham HTF Black" pitchFamily="2" charset="77"/>
                  <a:cs typeface="Arial" pitchFamily="34" charset="0"/>
                </a:rPr>
                <a:t>EMPL PREÇO ($)</a:t>
              </a:r>
            </a:p>
          </p:txBody>
        </p:sp>
      </p:grpSp>
      <p:sp>
        <p:nvSpPr>
          <p:cNvPr id="25" name="Up Arrow 24">
            <a:extLst>
              <a:ext uri="{FF2B5EF4-FFF2-40B4-BE49-F238E27FC236}">
                <a16:creationId xmlns:a16="http://schemas.microsoft.com/office/drawing/2014/main" id="{E9BF0014-5D4D-7F49-99DA-B503D0BA4DC1}"/>
              </a:ext>
            </a:extLst>
          </p:cNvPr>
          <p:cNvSpPr/>
          <p:nvPr/>
        </p:nvSpPr>
        <p:spPr>
          <a:xfrm>
            <a:off x="5582564" y="3241059"/>
            <a:ext cx="578767" cy="1022405"/>
          </a:xfrm>
          <a:prstGeom prst="upArrow">
            <a:avLst>
              <a:gd name="adj1" fmla="val 70480"/>
              <a:gd name="adj2" fmla="val 50000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  <a:alpha val="0"/>
                </a:schemeClr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91" name="Up Arrow 90">
            <a:extLst>
              <a:ext uri="{FF2B5EF4-FFF2-40B4-BE49-F238E27FC236}">
                <a16:creationId xmlns:a16="http://schemas.microsoft.com/office/drawing/2014/main" id="{A7FBA250-38BD-DA42-AF9A-2BED2D1F7A5F}"/>
              </a:ext>
            </a:extLst>
          </p:cNvPr>
          <p:cNvSpPr/>
          <p:nvPr/>
        </p:nvSpPr>
        <p:spPr>
          <a:xfrm rot="10800000">
            <a:off x="5582564" y="4206158"/>
            <a:ext cx="578767" cy="1022405"/>
          </a:xfrm>
          <a:prstGeom prst="upArrow">
            <a:avLst>
              <a:gd name="adj1" fmla="val 70480"/>
              <a:gd name="adj2" fmla="val 50000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  <a:alpha val="0"/>
                </a:schemeClr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F6F68EA-4424-1543-884F-C380E4325DCE}"/>
              </a:ext>
            </a:extLst>
          </p:cNvPr>
          <p:cNvSpPr/>
          <p:nvPr/>
        </p:nvSpPr>
        <p:spPr>
          <a:xfrm>
            <a:off x="5390019" y="3552142"/>
            <a:ext cx="963856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GB" sz="1000" dirty="0" err="1">
                <a:latin typeface="Gotham HTF Book" pitchFamily="2" charset="77"/>
                <a:cs typeface="Arial" pitchFamily="34" charset="0"/>
              </a:rPr>
              <a:t>Saldo</a:t>
            </a:r>
            <a:r>
              <a:rPr lang="en-GB" sz="1000" dirty="0">
                <a:latin typeface="Gotham HTF Book" pitchFamily="2" charset="77"/>
                <a:cs typeface="Arial" pitchFamily="34" charset="0"/>
              </a:rPr>
              <a:t> da </a:t>
            </a:r>
            <a:r>
              <a:rPr lang="en-GB" sz="1000" dirty="0" err="1">
                <a:latin typeface="Gotham HTF Book" pitchFamily="2" charset="77"/>
                <a:cs typeface="Arial" pitchFamily="34" charset="0"/>
              </a:rPr>
              <a:t>carteira</a:t>
            </a:r>
            <a:r>
              <a:rPr lang="en-GB" sz="10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latin typeface="Gotham HTF Book" pitchFamily="2" charset="77"/>
                <a:cs typeface="Arial" pitchFamily="34" charset="0"/>
              </a:rPr>
              <a:t>diminui</a:t>
            </a:r>
            <a:endParaRPr lang="en-US" sz="1000" b="1" dirty="0">
              <a:latin typeface="Gotham HTF Book" pitchFamily="2" charset="77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31A488D-1CD4-BA4C-A37D-6FD95030AD3C}"/>
              </a:ext>
            </a:extLst>
          </p:cNvPr>
          <p:cNvSpPr/>
          <p:nvPr/>
        </p:nvSpPr>
        <p:spPr>
          <a:xfrm>
            <a:off x="5390019" y="4332111"/>
            <a:ext cx="963856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GB" sz="1000" dirty="0" err="1">
                <a:latin typeface="Gotham HTF Book" pitchFamily="2" charset="77"/>
                <a:cs typeface="Arial" pitchFamily="34" charset="0"/>
              </a:rPr>
              <a:t>Saldo</a:t>
            </a:r>
            <a:r>
              <a:rPr lang="en-GB" sz="1000" dirty="0">
                <a:latin typeface="Gotham HTF Book" pitchFamily="2" charset="77"/>
                <a:cs typeface="Arial" pitchFamily="34" charset="0"/>
              </a:rPr>
              <a:t> da </a:t>
            </a:r>
            <a:r>
              <a:rPr lang="en-GB" sz="1000" dirty="0" err="1">
                <a:latin typeface="Gotham HTF Book" pitchFamily="2" charset="77"/>
                <a:cs typeface="Arial" pitchFamily="34" charset="0"/>
              </a:rPr>
              <a:t>carteira</a:t>
            </a:r>
            <a:r>
              <a:rPr lang="en-GB" sz="10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latin typeface="Gotham HTF Book" pitchFamily="2" charset="77"/>
                <a:cs typeface="Arial" pitchFamily="34" charset="0"/>
              </a:rPr>
              <a:t>aumenta</a:t>
            </a:r>
            <a:endParaRPr lang="en-US" sz="1000" b="1" dirty="0">
              <a:latin typeface="Gotham HTF Book" pitchFamily="2" charset="77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D8EB37B-2FC7-DD48-BD59-AD7092FEB524}"/>
              </a:ext>
            </a:extLst>
          </p:cNvPr>
          <p:cNvSpPr/>
          <p:nvPr/>
        </p:nvSpPr>
        <p:spPr>
          <a:xfrm>
            <a:off x="404671" y="5911358"/>
            <a:ext cx="602937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pt-BR" sz="1000" dirty="0">
                <a:latin typeface="Gotham HTF Book" pitchFamily="2" charset="77"/>
                <a:cs typeface="Arial" pitchFamily="34" charset="0"/>
              </a:rPr>
              <a:t>A EMPL acumula fluxos de caixa de taxas de transação no ecossistema </a:t>
            </a:r>
            <a:r>
              <a:rPr lang="pt-BR" sz="1000" dirty="0" err="1">
                <a:latin typeface="Gotham HTF Book" pitchFamily="2" charset="77"/>
                <a:cs typeface="Arial" pitchFamily="34" charset="0"/>
              </a:rPr>
              <a:t>Epicenter</a:t>
            </a:r>
            <a:r>
              <a:rPr lang="pt-BR" sz="1000" dirty="0">
                <a:latin typeface="Gotham HTF Book" pitchFamily="2" charset="77"/>
                <a:cs typeface="Arial" pitchFamily="34" charset="0"/>
              </a:rPr>
              <a:t>. Estes financiam um “piso de liquidez bloqueado” de fundos de garantia de recompra como um “comprador de último recurso” para recapitalizar o sistema no caso de cenários de cisne negro. A EMPL foi projetada para fornecer retornos enfadonhos e utilitários (mas consistentemente positivos) no longo prazo.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pt-BR" sz="1000" dirty="0">
                <a:latin typeface="Gotham HTF Book" pitchFamily="2" charset="77"/>
                <a:cs typeface="Arial" pitchFamily="34" charset="0"/>
              </a:rPr>
              <a:t>A equipe, </a:t>
            </a:r>
            <a:r>
              <a:rPr lang="pt-BR" sz="1000" dirty="0" err="1">
                <a:latin typeface="Gotham HTF Book" pitchFamily="2" charset="77"/>
                <a:cs typeface="Arial" pitchFamily="34" charset="0"/>
              </a:rPr>
              <a:t>Epicenter</a:t>
            </a:r>
            <a:r>
              <a:rPr lang="pt-BR" sz="10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pt-BR" sz="1000" dirty="0" err="1">
                <a:latin typeface="Gotham HTF Book" pitchFamily="2" charset="77"/>
                <a:cs typeface="Arial" pitchFamily="34" charset="0"/>
              </a:rPr>
              <a:t>Equity</a:t>
            </a:r>
            <a:r>
              <a:rPr lang="pt-BR" sz="10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pt-BR" sz="1000" dirty="0" err="1">
                <a:latin typeface="Gotham HTF Book" pitchFamily="2" charset="77"/>
                <a:cs typeface="Arial" pitchFamily="34" charset="0"/>
              </a:rPr>
              <a:t>Corp</a:t>
            </a:r>
            <a:r>
              <a:rPr lang="pt-BR" sz="1000" dirty="0">
                <a:latin typeface="Gotham HTF Book" pitchFamily="2" charset="77"/>
                <a:cs typeface="Arial" pitchFamily="34" charset="0"/>
              </a:rPr>
              <a:t>, tem um cronograma de aquisição de 7 anos, garantindo que seus interesses estejam alinhados com os detentores de tokens a longo prazo.</a:t>
            </a:r>
            <a:endParaRPr lang="en-GB" sz="1000" dirty="0">
              <a:latin typeface="Gotham HTF Book" pitchFamily="2" charset="77"/>
              <a:cs typeface="Arial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04C9A1E-B0FB-1E4B-9B7F-9D87E0FDE4CC}"/>
              </a:ext>
            </a:extLst>
          </p:cNvPr>
          <p:cNvCxnSpPr>
            <a:cxnSpLocks/>
          </p:cNvCxnSpPr>
          <p:nvPr/>
        </p:nvCxnSpPr>
        <p:spPr>
          <a:xfrm>
            <a:off x="1275436" y="4253615"/>
            <a:ext cx="4950598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EE21A59-E7BD-714E-98AC-A825E17D9EE0}"/>
              </a:ext>
            </a:extLst>
          </p:cNvPr>
          <p:cNvSpPr txBox="1"/>
          <p:nvPr/>
        </p:nvSpPr>
        <p:spPr bwMode="auto">
          <a:xfrm>
            <a:off x="398754" y="1866358"/>
            <a:ext cx="1697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Aft>
                <a:spcPts val="300"/>
              </a:spcAft>
            </a:pPr>
            <a:r>
              <a:rPr lang="en-US" sz="1000" b="1" dirty="0">
                <a:solidFill>
                  <a:schemeClr val="accent2"/>
                </a:solidFill>
                <a:latin typeface="Gotham HTF Black" pitchFamily="2" charset="77"/>
              </a:rPr>
              <a:t>O que é </a:t>
            </a:r>
            <a:r>
              <a:rPr lang="en-US" sz="1000" b="1" dirty="0" err="1">
                <a:solidFill>
                  <a:schemeClr val="accent2"/>
                </a:solidFill>
                <a:latin typeface="Gotham HTF Black" pitchFamily="2" charset="77"/>
              </a:rPr>
              <a:t>isso</a:t>
            </a:r>
            <a:r>
              <a:rPr lang="en-US" sz="1000" b="1" dirty="0">
                <a:solidFill>
                  <a:schemeClr val="accent2"/>
                </a:solidFill>
                <a:latin typeface="Gotham HTF Black" pitchFamily="2" charset="77"/>
              </a:rPr>
              <a:t>?</a:t>
            </a:r>
            <a:endParaRPr lang="en-US" sz="1000" b="1" dirty="0">
              <a:solidFill>
                <a:srgbClr val="FF0000"/>
              </a:solidFill>
              <a:latin typeface="Gotham HTF Black" pitchFamily="2" charset="7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7714D56-F5BF-104F-AD20-F08E8A8CA60D}"/>
              </a:ext>
            </a:extLst>
          </p:cNvPr>
          <p:cNvSpPr txBox="1"/>
          <p:nvPr/>
        </p:nvSpPr>
        <p:spPr bwMode="auto">
          <a:xfrm>
            <a:off x="398754" y="5674234"/>
            <a:ext cx="1697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Aft>
                <a:spcPts val="300"/>
              </a:spcAft>
            </a:pPr>
            <a:r>
              <a:rPr lang="en-US" sz="1000" b="1" dirty="0">
                <a:solidFill>
                  <a:schemeClr val="accent2"/>
                </a:solidFill>
                <a:latin typeface="Gotham HTF Black" pitchFamily="2" charset="77"/>
              </a:rPr>
              <a:t>COMO FUNCIONA?</a:t>
            </a:r>
            <a:endParaRPr lang="en-US" sz="1000" b="1" dirty="0">
              <a:solidFill>
                <a:srgbClr val="FF0000"/>
              </a:solidFill>
              <a:latin typeface="Gotham HTF Black" pitchFamily="2" charset="77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DF4F856-7CB2-4846-B3C6-74496602FB97}"/>
              </a:ext>
            </a:extLst>
          </p:cNvPr>
          <p:cNvSpPr/>
          <p:nvPr/>
        </p:nvSpPr>
        <p:spPr>
          <a:xfrm>
            <a:off x="410588" y="7239951"/>
            <a:ext cx="60293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pt-BR" sz="800" dirty="0">
                <a:solidFill>
                  <a:schemeClr val="accent2"/>
                </a:solidFill>
                <a:latin typeface="Gotham HTF Book" pitchFamily="2" charset="77"/>
                <a:cs typeface="Arial" pitchFamily="34" charset="0"/>
              </a:rPr>
              <a:t>* Veja o </a:t>
            </a:r>
            <a:r>
              <a:rPr lang="pt-BR" sz="800" dirty="0" err="1">
                <a:solidFill>
                  <a:schemeClr val="accent2"/>
                </a:solidFill>
                <a:latin typeface="Gotham HTF Book" pitchFamily="2" charset="77"/>
                <a:cs typeface="Arial" pitchFamily="34" charset="0"/>
              </a:rPr>
              <a:t>white</a:t>
            </a:r>
            <a:r>
              <a:rPr lang="pt-BR" sz="800" dirty="0">
                <a:solidFill>
                  <a:schemeClr val="accent2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pt-BR" sz="800" dirty="0" err="1">
                <a:solidFill>
                  <a:schemeClr val="accent2"/>
                </a:solidFill>
                <a:latin typeface="Gotham HTF Book" pitchFamily="2" charset="77"/>
                <a:cs typeface="Arial" pitchFamily="34" charset="0"/>
              </a:rPr>
              <a:t>paper</a:t>
            </a:r>
            <a:r>
              <a:rPr lang="pt-BR" sz="800" dirty="0">
                <a:solidFill>
                  <a:schemeClr val="accent2"/>
                </a:solidFill>
                <a:latin typeface="Gotham HTF Book" pitchFamily="2" charset="77"/>
                <a:cs typeface="Arial" pitchFamily="34" charset="0"/>
              </a:rPr>
              <a:t> para nossa solução para o problema do </a:t>
            </a:r>
            <a:r>
              <a:rPr lang="pt-BR" sz="800" dirty="0" err="1">
                <a:solidFill>
                  <a:schemeClr val="accent2"/>
                </a:solidFill>
                <a:latin typeface="Gotham HTF Book" pitchFamily="2" charset="77"/>
                <a:cs typeface="Arial" pitchFamily="34" charset="0"/>
              </a:rPr>
              <a:t>oracle</a:t>
            </a:r>
            <a:endParaRPr lang="en-GB" sz="800" dirty="0">
              <a:solidFill>
                <a:schemeClr val="accent2"/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37D09BA-CC3A-A840-9426-77D4C511ABE8}"/>
              </a:ext>
            </a:extLst>
          </p:cNvPr>
          <p:cNvSpPr txBox="1"/>
          <p:nvPr/>
        </p:nvSpPr>
        <p:spPr bwMode="auto">
          <a:xfrm>
            <a:off x="398753" y="7744780"/>
            <a:ext cx="1697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Aft>
                <a:spcPts val="300"/>
              </a:spcAft>
            </a:pPr>
            <a:r>
              <a:rPr lang="en-US" sz="1000" b="1" dirty="0">
                <a:latin typeface="Gotham HTF Black" pitchFamily="2" charset="77"/>
              </a:rPr>
              <a:t>CONTATO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8125771-7160-E945-A385-1D3C746AFCEF}"/>
              </a:ext>
            </a:extLst>
          </p:cNvPr>
          <p:cNvSpPr txBox="1"/>
          <p:nvPr/>
        </p:nvSpPr>
        <p:spPr bwMode="auto">
          <a:xfrm>
            <a:off x="3545614" y="7744780"/>
            <a:ext cx="1697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Aft>
                <a:spcPts val="300"/>
              </a:spcAft>
            </a:pPr>
            <a:r>
              <a:rPr lang="en-US" sz="1000" b="1" dirty="0">
                <a:latin typeface="Gotham HTF Black" pitchFamily="2" charset="77"/>
              </a:rPr>
              <a:t>SAIBA MAIS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7B87907-C4E8-8C4F-AE60-4C91DAE4F5F7}"/>
              </a:ext>
            </a:extLst>
          </p:cNvPr>
          <p:cNvSpPr/>
          <p:nvPr/>
        </p:nvSpPr>
        <p:spPr>
          <a:xfrm>
            <a:off x="418034" y="8008265"/>
            <a:ext cx="26267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000" dirty="0">
                <a:latin typeface="Gotham HTF Book" pitchFamily="2" charset="77"/>
                <a:cs typeface="Arial" pitchFamily="34" charset="0"/>
              </a:rPr>
              <a:t>Patrick Moynihan</a:t>
            </a:r>
            <a:br>
              <a:rPr lang="en-GB" sz="1000" dirty="0">
                <a:latin typeface="Gotham HTF Book" pitchFamily="2" charset="77"/>
                <a:cs typeface="Arial" pitchFamily="34" charset="0"/>
              </a:rPr>
            </a:b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HTF Book" pitchFamily="2" charset="77"/>
                <a:cs typeface="Arial" pitchFamily="34" charset="0"/>
              </a:rPr>
              <a:t>CEO, Epic Funds, LLC</a:t>
            </a:r>
            <a:endParaRPr lang="en-GB" sz="1000" dirty="0">
              <a:solidFill>
                <a:schemeClr val="tx1">
                  <a:lumMod val="50000"/>
                  <a:lumOff val="50000"/>
                </a:schemeClr>
              </a:solidFill>
              <a:latin typeface="Gotham HTF Book" pitchFamily="2" charset="77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000" dirty="0">
                <a:latin typeface="Gotham HTF Book" pitchFamily="2" charset="77"/>
                <a:cs typeface="Arial" pitchFamily="34" charset="0"/>
                <a:hlinkClick r:id="rId5"/>
              </a:rPr>
              <a:t>winning@epicfunds.io</a:t>
            </a:r>
            <a:endParaRPr lang="en-GB" sz="1000" dirty="0"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5DF4EEE-CEF0-384E-AB29-8084EF9BA0FB}"/>
              </a:ext>
            </a:extLst>
          </p:cNvPr>
          <p:cNvSpPr/>
          <p:nvPr/>
        </p:nvSpPr>
        <p:spPr>
          <a:xfrm>
            <a:off x="3534539" y="8008265"/>
            <a:ext cx="26267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000" dirty="0">
                <a:solidFill>
                  <a:schemeClr val="accent2"/>
                </a:solidFill>
                <a:latin typeface="Gotham HTF Book" pitchFamily="2" charset="77"/>
                <a:cs typeface="Arial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https://empl.epic.tech</a:t>
            </a:r>
            <a:endParaRPr lang="en-GB" sz="1000" dirty="0">
              <a:solidFill>
                <a:schemeClr val="accent2"/>
              </a:solidFill>
              <a:latin typeface="Gotham HTF Book" pitchFamily="2" charset="77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000" dirty="0" err="1">
                <a:latin typeface="Gotham HTF Book" pitchFamily="2" charset="77"/>
                <a:cs typeface="Arial" pitchFamily="34" charset="0"/>
              </a:rPr>
              <a:t>Consultas</a:t>
            </a:r>
            <a:r>
              <a:rPr lang="en-GB" sz="10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latin typeface="Gotham HTF Book" pitchFamily="2" charset="77"/>
                <a:cs typeface="Arial" pitchFamily="34" charset="0"/>
              </a:rPr>
              <a:t>institucionais</a:t>
            </a:r>
            <a:r>
              <a:rPr lang="en-GB" sz="1000" dirty="0">
                <a:latin typeface="Gotham HTF Book" pitchFamily="2" charset="77"/>
                <a:cs typeface="Arial" pitchFamily="34" charset="0"/>
              </a:rPr>
              <a:t> e HNWI:</a:t>
            </a:r>
            <a:br>
              <a:rPr lang="en-GB" sz="1000" dirty="0">
                <a:latin typeface="Gotham HTF Book" pitchFamily="2" charset="77"/>
                <a:cs typeface="Arial" pitchFamily="34" charset="0"/>
              </a:rPr>
            </a:br>
            <a:r>
              <a:rPr lang="en-GB" sz="1000" dirty="0">
                <a:solidFill>
                  <a:schemeClr val="accent2"/>
                </a:solidFill>
                <a:latin typeface="Gotham HTF Book" pitchFamily="2" charset="77"/>
                <a:cs typeface="Arial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https://epicfunds.io</a:t>
            </a:r>
            <a:endParaRPr lang="en-GB" sz="1000" dirty="0">
              <a:solidFill>
                <a:schemeClr val="accent2"/>
              </a:solidFill>
              <a:latin typeface="Gotham HTF Book" pitchFamily="2" charset="7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12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dvent_Internal-Conference-Template_MASTER_V005 ts">
  <a:themeElements>
    <a:clrScheme name="Custom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79E4D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D79E4D"/>
      </a:hlink>
      <a:folHlink>
        <a:srgbClr val="D79E4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Props1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520744-49F6-48C5-870D-D28D297F5B5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e58fabb6-9446-4bf5-a05e-fa4e6ef88448"/>
    <ds:schemaRef ds:uri="http://purl.org/dc/terms/"/>
    <ds:schemaRef ds:uri="9f684ec6-0857-4470-8cdd-d47a3c7eb6af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36448</TotalTime>
  <Words>271</Words>
  <Application>Microsoft Office PowerPoint</Application>
  <PresentationFormat>Papel Carta (216 x 279 mm)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Gotham HTF Black</vt:lpstr>
      <vt:lpstr>Gotham HTF Book</vt:lpstr>
      <vt:lpstr>Advent_Internal-Conference-Template_MASTER_V005 ts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Rodrigo Guimarães</cp:lastModifiedBy>
  <cp:revision>536</cp:revision>
  <dcterms:created xsi:type="dcterms:W3CDTF">2018-04-12T15:48:13Z</dcterms:created>
  <dcterms:modified xsi:type="dcterms:W3CDTF">2021-03-07T08:40:05Z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