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5" autoAdjust="0"/>
    <p:restoredTop sz="94284" autoAdjust="0"/>
  </p:normalViewPr>
  <p:slideViewPr>
    <p:cSldViewPr snapToGrid="0">
      <p:cViewPr>
        <p:scale>
          <a:sx n="102" d="100"/>
          <a:sy n="102" d="100"/>
        </p:scale>
        <p:origin x="876" y="-1956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Bitcoin foi originalmente concebido como um meio de troca, mas evoluiu para ouro digital, funcionando quase exclusivamente como uma reserva de valor.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 potencial ainda existe para um armazenamento criptográfico de valor, integrado com um meio de troca utilizável, mas até agora esse potencial não foi totalmente realizado.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é uma nova implementação de software do padrão original do Bitcoin, atualizado com as tecnologias mais recentes.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blockchain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Mimblewimble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baseado em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Rust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da EPIC inclui melhorias em todos os atributos que serão necessários para promover a adoção em massa: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502A61-54CA-F841-B004-4F3AA53673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716" y="2945248"/>
            <a:ext cx="3294684" cy="1229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FUNGIBILIDADE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8043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Sem moedas contaminadas - apresentando </a:t>
              </a:r>
              <a:r>
                <a:rPr lang="pt-BR" sz="900" dirty="0" err="1">
                  <a:solidFill>
                    <a:schemeClr val="bg1"/>
                  </a:solidFill>
                  <a:latin typeface="Gotham HTF Book" pitchFamily="2" charset="77"/>
                </a:rPr>
                <a:t>CoinJoin</a:t>
              </a: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 obrigatório em nível de protocolo, redefinindo o histórico de propriedade cada vez que as moedas são gastas.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ESCALABILIDADE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65495"/>
              <a:ext cx="4346648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O protocolo nativo móvel, leve e rápido permite um modelo de escala predominantemente da camada 1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666682"/>
            <a:ext cx="6264274" cy="438582"/>
            <a:chOff x="296863" y="5366736"/>
            <a:chExt cx="6264274" cy="4385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366736"/>
              <a:ext cx="256178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RESISTÊNCIA À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 CENSURA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803"/>
              <a:ext cx="4821353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As transações não podem ser censuradas com base no endereço ou quantidade, pois nenhum endereço permanente ou dados observáveis ​​externamente são armazenados na cadeia.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099404"/>
            <a:ext cx="6264275" cy="438582"/>
            <a:chOff x="296863" y="5842074"/>
            <a:chExt cx="6264275" cy="43858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842074"/>
              <a:ext cx="256178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RESISTÊNCIA À 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CENTRALIZAÇÃO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965"/>
              <a:ext cx="4821354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Extraído em computadores domésticos comuns, usando CPUs da AMD e Intel, junto com </a:t>
              </a:r>
              <a:r>
                <a:rPr lang="pt-BR" sz="900" dirty="0" err="1">
                  <a:solidFill>
                    <a:schemeClr val="bg1"/>
                  </a:solidFill>
                  <a:latin typeface="Gotham HTF Book" pitchFamily="2" charset="77"/>
                </a:rPr>
                <a:t>GPUs</a:t>
              </a: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 da AMD e Nvidia - nivelando o campo de jogo para mineradores de pequena escala.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42054"/>
            <a:ext cx="6194972" cy="438582"/>
            <a:chOff x="296863" y="6310871"/>
            <a:chExt cx="6194972" cy="43858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10871"/>
              <a:ext cx="256178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COMPATIBILIDADE </a:t>
              </a:r>
            </a:p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REGULATÓRIA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713"/>
              <a:ext cx="4714986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Os usuários interagem diretamente com o </a:t>
              </a:r>
              <a:r>
                <a:rPr lang="pt-BR" sz="900" dirty="0" err="1">
                  <a:solidFill>
                    <a:schemeClr val="bg1"/>
                  </a:solidFill>
                  <a:latin typeface="Gotham HTF Book" pitchFamily="2" charset="77"/>
                </a:rPr>
                <a:t>blockchain</a:t>
              </a: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 - nenhum intermediário de custódia ou nó confiável de terceiros são necessários.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6999711"/>
            <a:ext cx="6194972" cy="446532"/>
            <a:chOff x="296863" y="6780687"/>
            <a:chExt cx="6194972" cy="4465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ACESSIBILIDADE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780687"/>
              <a:ext cx="4714986" cy="446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Qualquer um pode minerar em um computador doméstico comum ou mesmo (em breve) em um dispositivo móvel - enorme potencial para usuários sem banco nas economias em desenvolvimento.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1"/>
            <a:ext cx="6206805" cy="1015663"/>
            <a:chOff x="380834" y="7268931"/>
            <a:chExt cx="9236293" cy="15113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SEM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SEM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PRE-MINERAÇÃO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SEM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SEM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COMPANHIA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511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pt-BR" sz="1000" dirty="0">
                  <a:solidFill>
                    <a:schemeClr val="bg1"/>
                  </a:solidFill>
                  <a:latin typeface="Gotham HTF Book" pitchFamily="2" charset="77"/>
                </a:rPr>
                <a:t>Epic Cash é compatível com </a:t>
              </a:r>
              <a:r>
                <a:rPr lang="pt-BR" sz="1000" dirty="0" err="1">
                  <a:solidFill>
                    <a:schemeClr val="bg1"/>
                  </a:solidFill>
                  <a:latin typeface="Gotham HTF Book" pitchFamily="2" charset="77"/>
                </a:rPr>
                <a:t>Howey</a:t>
              </a:r>
              <a:r>
                <a:rPr lang="pt-BR" sz="1000" dirty="0">
                  <a:solidFill>
                    <a:schemeClr val="bg1"/>
                  </a:solidFill>
                  <a:latin typeface="Gotham HTF Book" pitchFamily="2" charset="77"/>
                </a:rPr>
                <a:t>, projetado para atingir uma pontuação de "1" pelo </a:t>
              </a:r>
              <a:r>
                <a:rPr lang="pt-BR" sz="1000" dirty="0" err="1">
                  <a:solidFill>
                    <a:schemeClr val="bg1"/>
                  </a:solidFill>
                  <a:latin typeface="Gotham HTF Book" pitchFamily="2" charset="77"/>
                </a:rPr>
                <a:t>Crypto</a:t>
              </a:r>
              <a:r>
                <a:rPr lang="pt-BR" sz="1000" dirty="0">
                  <a:solidFill>
                    <a:schemeClr val="bg1"/>
                  </a:solidFill>
                  <a:latin typeface="Gotham HTF Book" pitchFamily="2" charset="77"/>
                </a:rPr>
                <a:t> Rating </a:t>
              </a:r>
              <a:r>
                <a:rPr lang="pt-BR" sz="1000" dirty="0" err="1">
                  <a:solidFill>
                    <a:schemeClr val="bg1"/>
                  </a:solidFill>
                  <a:latin typeface="Gotham HTF Book" pitchFamily="2" charset="77"/>
                </a:rPr>
                <a:t>Council</a:t>
              </a:r>
              <a:r>
                <a:rPr lang="pt-BR" sz="1000" dirty="0">
                  <a:solidFill>
                    <a:schemeClr val="bg1"/>
                  </a:solidFill>
                  <a:latin typeface="Gotham HTF Book" pitchFamily="2" charset="77"/>
                </a:rPr>
                <a:t>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pt-BR" sz="1000" dirty="0">
                  <a:solidFill>
                    <a:schemeClr val="bg1"/>
                  </a:solidFill>
                  <a:latin typeface="Gotham HTF Book" pitchFamily="2" charset="77"/>
                </a:rPr>
                <a:t>O Epic Cash é 100% comprovado de trabalho minerado, sem nós especiais.</a:t>
              </a: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ESCASSEZ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627"/>
              <a:ext cx="4874679" cy="327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pt-BR" sz="900" dirty="0">
                  <a:solidFill>
                    <a:schemeClr val="bg1"/>
                  </a:solidFill>
                  <a:latin typeface="Gotham HTF Book" pitchFamily="2" charset="77"/>
                </a:rPr>
                <a:t>Um suprimento máximo de 21 moedas mineradas por prova de trabalho com um cronograma de emissões acelerado para corresponder ao suprimento do BTC até maio de 2028.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Enquanto o EPIC funciona como um armazenamento criptográfico de valor, sua moeda estável emparelhada, EUSD, funciona como um meio de troca.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O token ECR fornece governança para o ecossistema do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 fornece uma proteção para a taxa de câmbio EUSD.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A0792B5-BEB9-D642-968C-FD329DE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612998"/>
            <a:ext cx="2581535" cy="119048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752743" y="3126663"/>
            <a:ext cx="21672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pt-BR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no valor em Epic Cash</a:t>
            </a:r>
            <a:endParaRPr lang="en-US" sz="14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373293" y="3000057"/>
            <a:ext cx="3379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1 DÓLAR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é um token ERC20, implementado por meio de contratos inteligentes no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blockchain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Ethereum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Um titular de EUSD sempre tem garantia de US$ 1 em EPIC, independentemente da impressão atual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Com EPIC / ECR / EUSD como o núcleo, os aplicativos </a:t>
            </a:r>
            <a:r>
              <a:rPr lang="pt-BR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pt-BR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são facilmente colocados em camadas na parte superior. Vários já estão em desenvolvimento, com vários lançamentos agendados para os próximos trimestres.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pt-BR" sz="1000" b="1" dirty="0">
                <a:solidFill>
                  <a:srgbClr val="D79E4D"/>
                </a:solidFill>
                <a:latin typeface="Gotham HTF Black" pitchFamily="2" charset="77"/>
              </a:rPr>
              <a:t>Apoiado pela </a:t>
            </a:r>
            <a:r>
              <a:rPr lang="pt-BR" sz="1000" b="1" dirty="0" err="1">
                <a:solidFill>
                  <a:srgbClr val="D79E4D"/>
                </a:solidFill>
                <a:latin typeface="Gotham HTF Black" pitchFamily="2" charset="77"/>
              </a:rPr>
              <a:t>Epicenter</a:t>
            </a:r>
            <a:r>
              <a:rPr lang="pt-BR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r>
              <a:rPr lang="pt-BR" sz="1000" b="1" dirty="0" err="1">
                <a:solidFill>
                  <a:srgbClr val="D79E4D"/>
                </a:solidFill>
                <a:latin typeface="Gotham HTF Black" pitchFamily="2" charset="77"/>
              </a:rPr>
              <a:t>Equity</a:t>
            </a:r>
            <a:r>
              <a:rPr lang="pt-BR" sz="1000" b="1" dirty="0">
                <a:solidFill>
                  <a:srgbClr val="D79E4D"/>
                </a:solidFill>
                <a:latin typeface="Gotham HTF Black" pitchFamily="2" charset="77"/>
              </a:rPr>
              <a:t> </a:t>
            </a:r>
            <a:r>
              <a:rPr lang="pt-BR" sz="1000" b="1" dirty="0" err="1">
                <a:solidFill>
                  <a:srgbClr val="D79E4D"/>
                </a:solidFill>
                <a:latin typeface="Gotham HTF Black" pitchFamily="2" charset="77"/>
              </a:rPr>
              <a:t>Corp</a:t>
            </a:r>
            <a:r>
              <a:rPr lang="pt-BR" sz="1000" b="1" dirty="0">
                <a:solidFill>
                  <a:srgbClr val="D79E4D"/>
                </a:solidFill>
                <a:latin typeface="Gotham HTF Black" pitchFamily="2" charset="77"/>
              </a:rPr>
              <a:t>, </a:t>
            </a:r>
            <a:r>
              <a:rPr lang="pt-BR" sz="1000" b="1" dirty="0">
                <a:solidFill>
                  <a:schemeClr val="bg1"/>
                </a:solidFill>
                <a:latin typeface="Gotham HTF Black" pitchFamily="2" charset="77"/>
              </a:rPr>
              <a:t>uma organização privada com fins lucrativos que facilita a conversão de EUSD / USD por meio do provisionamento de capital e liquidez em uníssono com os parceiros.</a:t>
            </a:r>
            <a:endParaRPr lang="en-GB" sz="10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Gotham HTF Book" pitchFamily="2" charset="77"/>
              </a:rPr>
              <a:t>O </a:t>
            </a:r>
            <a:r>
              <a:rPr lang="pt-BR" dirty="0" err="1">
                <a:solidFill>
                  <a:sysClr val="windowText" lastClr="000000"/>
                </a:solidFill>
                <a:latin typeface="Gotham HTF Book" pitchFamily="2" charset="77"/>
              </a:rPr>
              <a:t>Epicenter</a:t>
            </a:r>
            <a:r>
              <a:rPr lang="pt-BR" dirty="0">
                <a:solidFill>
                  <a:sysClr val="windowText" lastClr="000000"/>
                </a:solidFill>
                <a:latin typeface="Gotham HTF Book" pitchFamily="2" charset="77"/>
              </a:rPr>
              <a:t> consiste em 3 componentes combináveis:</a:t>
            </a:r>
            <a:endParaRPr lang="en-GB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História</a:t>
            </a:r>
            <a:r>
              <a:rPr lang="en-GB" sz="900" dirty="0">
                <a:solidFill>
                  <a:sysClr val="windowText" lastClr="000000"/>
                </a:solidFill>
                <a:latin typeface="Gotham HTF Book" pitchFamily="2" charset="77"/>
              </a:rPr>
              <a:t> do </a:t>
            </a:r>
            <a:r>
              <a:rPr lang="en-GB" sz="900" dirty="0" err="1">
                <a:solidFill>
                  <a:sysClr val="windowText" lastClr="000000"/>
                </a:solidFill>
                <a:latin typeface="Gotham HTF Book" pitchFamily="2" charset="77"/>
              </a:rPr>
              <a:t>valor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>
                <a:solidFill>
                  <a:sysClr val="windowText" lastClr="000000"/>
                </a:solidFill>
                <a:latin typeface="Gotham HTF Book" pitchFamily="2" charset="77"/>
              </a:rPr>
              <a:t>Governança de utilidades do ecossistema</a:t>
            </a:r>
            <a:endParaRPr lang="en-GB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>
                <a:solidFill>
                  <a:sysClr val="windowText" lastClr="000000"/>
                </a:solidFill>
                <a:latin typeface="Gotham HTF Book" pitchFamily="2" charset="77"/>
              </a:rPr>
              <a:t>Algoritmicamente indexado ao dólar americano</a:t>
            </a:r>
            <a:endParaRPr lang="en-US" sz="900" dirty="0">
              <a:solidFill>
                <a:sysClr val="windowText" lastClr="000000"/>
              </a:solidFill>
              <a:latin typeface="Gotham HTF Book" pitchFamily="2" charset="77"/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prova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 de </a:t>
            </a: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trabalho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 </a:t>
            </a:r>
            <a:r>
              <a:rPr lang="en-US" sz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mimblewimble</a:t>
            </a: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135212"/>
            <a:ext cx="1458914" cy="1143040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Gotham HTF Black" pitchFamily="2" charset="77"/>
              </a:rPr>
              <a:t>CRESCIMENTO: </a:t>
            </a:r>
            <a:r>
              <a:rPr lang="pt-BR" sz="1000" dirty="0">
                <a:solidFill>
                  <a:schemeClr val="bg1"/>
                </a:solidFill>
                <a:latin typeface="Gotham HTF Black" pitchFamily="2" charset="77"/>
              </a:rPr>
              <a:t>Novos ativos </a:t>
            </a:r>
            <a:r>
              <a:rPr lang="pt-BR" sz="1000" dirty="0" err="1">
                <a:solidFill>
                  <a:schemeClr val="bg1"/>
                </a:solidFill>
                <a:latin typeface="Gotham HTF Black" pitchFamily="2" charset="77"/>
              </a:rPr>
              <a:t>dApp</a:t>
            </a:r>
            <a:r>
              <a:rPr lang="pt-BR" sz="1000" dirty="0">
                <a:solidFill>
                  <a:schemeClr val="bg1"/>
                </a:solidFill>
                <a:latin typeface="Gotham HTF Black" pitchFamily="2" charset="77"/>
              </a:rPr>
              <a:t> planejados para lançamento para impulsionar o utilitário </a:t>
            </a:r>
            <a:r>
              <a:rPr lang="pt-BR" sz="1000" dirty="0" err="1">
                <a:solidFill>
                  <a:schemeClr val="bg1"/>
                </a:solidFill>
                <a:latin typeface="Gotham HTF Black" pitchFamily="2" charset="77"/>
              </a:rPr>
              <a:t>DeFi</a:t>
            </a:r>
            <a:r>
              <a:rPr lang="pt-BR" sz="1000" dirty="0">
                <a:solidFill>
                  <a:schemeClr val="bg1"/>
                </a:solidFill>
                <a:latin typeface="Gotham HTF Black" pitchFamily="2" charset="77"/>
              </a:rPr>
              <a:t> e os </a:t>
            </a:r>
            <a:r>
              <a:rPr lang="pt-BR" sz="1200" dirty="0">
                <a:solidFill>
                  <a:schemeClr val="bg1"/>
                </a:solidFill>
                <a:latin typeface="Gotham HTF Black" pitchFamily="2" charset="77"/>
              </a:rPr>
              <a:t>usuários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3115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PIRÂMIDE DE EXTER</a:t>
            </a:r>
          </a:p>
        </p:txBody>
      </p:sp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36287</TotalTime>
  <Words>568</Words>
  <Application>Microsoft Office PowerPoint</Application>
  <PresentationFormat>Papel Carta (216 x 279 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Rodrigo Guimarães</cp:lastModifiedBy>
  <cp:revision>533</cp:revision>
  <dcterms:created xsi:type="dcterms:W3CDTF">2018-04-12T15:48:13Z</dcterms:created>
  <dcterms:modified xsi:type="dcterms:W3CDTF">2021-03-07T08:55:13Z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